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302" r:id="rId5"/>
    <p:sldId id="303" r:id="rId6"/>
    <p:sldId id="304" r:id="rId7"/>
    <p:sldId id="305" r:id="rId8"/>
    <p:sldId id="307" r:id="rId9"/>
    <p:sldId id="306" r:id="rId10"/>
    <p:sldId id="311" r:id="rId11"/>
    <p:sldId id="318" r:id="rId12"/>
    <p:sldId id="259" r:id="rId13"/>
    <p:sldId id="260" r:id="rId14"/>
    <p:sldId id="319" r:id="rId15"/>
    <p:sldId id="262" r:id="rId16"/>
    <p:sldId id="320" r:id="rId17"/>
    <p:sldId id="323" r:id="rId18"/>
    <p:sldId id="322" r:id="rId19"/>
    <p:sldId id="321" r:id="rId20"/>
    <p:sldId id="324" r:id="rId21"/>
    <p:sldId id="308" r:id="rId22"/>
    <p:sldId id="315" r:id="rId23"/>
    <p:sldId id="269" r:id="rId24"/>
    <p:sldId id="270" r:id="rId25"/>
    <p:sldId id="271" r:id="rId26"/>
    <p:sldId id="272" r:id="rId27"/>
    <p:sldId id="273" r:id="rId28"/>
    <p:sldId id="274" r:id="rId29"/>
    <p:sldId id="316" r:id="rId30"/>
    <p:sldId id="276" r:id="rId31"/>
    <p:sldId id="277" r:id="rId32"/>
    <p:sldId id="278" r:id="rId33"/>
    <p:sldId id="279" r:id="rId34"/>
    <p:sldId id="280" r:id="rId35"/>
    <p:sldId id="281" r:id="rId36"/>
    <p:sldId id="282" r:id="rId37"/>
    <p:sldId id="283" r:id="rId38"/>
    <p:sldId id="284" r:id="rId39"/>
    <p:sldId id="285" r:id="rId40"/>
    <p:sldId id="317" r:id="rId41"/>
    <p:sldId id="286" r:id="rId42"/>
    <p:sldId id="326" r:id="rId43"/>
    <p:sldId id="325" r:id="rId44"/>
    <p:sldId id="327" r:id="rId45"/>
    <p:sldId id="291" r:id="rId46"/>
    <p:sldId id="292" r:id="rId47"/>
    <p:sldId id="293" r:id="rId48"/>
    <p:sldId id="294" r:id="rId49"/>
    <p:sldId id="295" r:id="rId50"/>
    <p:sldId id="297" r:id="rId51"/>
    <p:sldId id="300"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20"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7386B-F45A-4258-9025-F1B3A9CF74FE}" type="datetimeFigureOut">
              <a:rPr lang="en-US" smtClean="0"/>
              <a:pPr/>
              <a:t>8/19/2015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F04F0-891E-4614-9177-894AA30FC49F}" type="slidenum">
              <a:rPr lang="en-US" smtClean="0"/>
              <a:pPr/>
              <a:t>‹#›</a:t>
            </a:fld>
            <a:endParaRPr lang="en-US"/>
          </a:p>
        </p:txBody>
      </p:sp>
    </p:spTree>
    <p:extLst>
      <p:ext uri="{BB962C8B-B14F-4D97-AF65-F5344CB8AC3E}">
        <p14:creationId xmlns:p14="http://schemas.microsoft.com/office/powerpoint/2010/main" val="75797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7E00A-4BAE-415E-A2BE-A9848B26B4D7}"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7E00A-4BAE-415E-A2BE-A9848B26B4D7}" type="datetimeFigureOut">
              <a:rPr lang="en-US" smtClean="0"/>
              <a:pPr/>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7E00A-4BAE-415E-A2BE-A9848B26B4D7}" type="datetimeFigureOut">
              <a:rPr lang="en-US" smtClean="0"/>
              <a:pPr/>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7E00A-4BAE-415E-A2BE-A9848B26B4D7}" type="datetimeFigureOut">
              <a:rPr lang="en-US" smtClean="0"/>
              <a:pPr/>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7E00A-4BAE-415E-A2BE-A9848B26B4D7}" type="datetimeFigureOut">
              <a:rPr lang="en-US" smtClean="0"/>
              <a:pPr/>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7E00A-4BAE-415E-A2BE-A9848B26B4D7}" type="datetimeFigureOut">
              <a:rPr lang="en-US" smtClean="0"/>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F0CE4-D228-4FD7-9EE5-D7FBA6ACEA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image-net.org/challenges/LSVRC/2014/"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4800" y="1679323"/>
            <a:ext cx="8382000" cy="1188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15000"/>
              </a:lnSpc>
            </a:pPr>
            <a:r>
              <a:rPr lang="en-US" sz="3200" b="1" dirty="0">
                <a:solidFill>
                  <a:srgbClr val="231F20"/>
                </a:solidFill>
                <a:latin typeface="Times-Roman"/>
                <a:ea typeface="Calibri"/>
                <a:cs typeface="Times-Roman"/>
              </a:rPr>
              <a:t>AN ATTRIBUTE-ASSISTED RERANKING MODEL FOR WEB IMAGE SEARCH</a:t>
            </a:r>
            <a:endParaRPr lang="en-US" sz="1600" dirty="0">
              <a:ea typeface="Calibri"/>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001000" cy="6863417"/>
          </a:xfrm>
          <a:prstGeom prst="rect">
            <a:avLst/>
          </a:prstGeom>
        </p:spPr>
        <p:txBody>
          <a:bodyPr wrap="square">
            <a:spAutoFit/>
          </a:bodyPr>
          <a:lstStyle/>
          <a:p>
            <a:pPr algn="just"/>
            <a:r>
              <a:rPr lang="en-US" sz="2000" b="1" dirty="0" smtClean="0">
                <a:latin typeface="Times New Roman" pitchFamily="18" charset="0"/>
                <a:cs typeface="Times New Roman" pitchFamily="18" charset="0"/>
              </a:rPr>
              <a:t>Title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Learning to detect unseen object classes by between-class attribute transfer</a:t>
            </a:r>
          </a:p>
          <a:p>
            <a:pPr algn="just"/>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C. H. </a:t>
            </a:r>
            <a:r>
              <a:rPr lang="en-US" sz="2000" dirty="0" err="1">
                <a:latin typeface="Times New Roman" pitchFamily="18" charset="0"/>
                <a:cs typeface="Times New Roman" pitchFamily="18" charset="0"/>
              </a:rPr>
              <a:t>Lampert</a:t>
            </a:r>
            <a:r>
              <a:rPr lang="en-US" sz="2000" dirty="0">
                <a:latin typeface="Times New Roman" pitchFamily="18" charset="0"/>
                <a:cs typeface="Times New Roman" pitchFamily="18" charset="0"/>
              </a:rPr>
              <a:t>, H. </a:t>
            </a:r>
            <a:r>
              <a:rPr lang="en-US" sz="2000" dirty="0" err="1">
                <a:latin typeface="Times New Roman" pitchFamily="18" charset="0"/>
                <a:cs typeface="Times New Roman" pitchFamily="18" charset="0"/>
              </a:rPr>
              <a:t>Nickisch</a:t>
            </a:r>
            <a:r>
              <a:rPr lang="en-US" sz="2000" dirty="0">
                <a:latin typeface="Times New Roman" pitchFamily="18" charset="0"/>
                <a:cs typeface="Times New Roman" pitchFamily="18" charset="0"/>
              </a:rPr>
              <a:t>, and S. </a:t>
            </a:r>
            <a:r>
              <a:rPr lang="en-US" sz="2000" dirty="0" err="1">
                <a:latin typeface="Times New Roman" pitchFamily="18" charset="0"/>
                <a:cs typeface="Times New Roman" pitchFamily="18" charset="0"/>
              </a:rPr>
              <a:t>Harmeling</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Year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2009</a:t>
            </a:r>
          </a:p>
          <a:p>
            <a:pPr algn="just"/>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We study the problem of object classification when training and test classes are disjoint, i.e. no training examples of the target classes are available. This setup has hardly been studied in computer vision research, but it is the rule rather than the exception, because the world contains tens of thousands of different object classes and for only a very few of them image, collections have been formed and annotated with suitable class labels. In this paper, we tackle the problem by introducing attribute-based classification. It performs object detection based on a human-specified high-level description of the target objects instead of training images. The description consists of arbitrary semantic attributes, like shape, color or even geographic information. Because such properties transcend the specific learning task at hand, they can be pre-learned, e.g. from image datasets unrelated to the current task. Afterwards, new classes can be detected based on their attribute representation, without the need for a new training phase. In order to evaluate our method and to facilitate research in this area, we have assembled a new largescale dataset, “Animals with Attributes”, of over 30,000 animal images that match the 50 classes in Osherson’s classic table of how strongly humans </a:t>
            </a:r>
            <a:r>
              <a:rPr lang="en-US" sz="2000" dirty="0" smtClean="0">
                <a:latin typeface="Times New Roman" pitchFamily="18" charset="0"/>
                <a:cs typeface="Times New Roman" pitchFamily="18" charset="0"/>
              </a:rPr>
              <a:t>associate.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0840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001000" cy="5632311"/>
          </a:xfrm>
          <a:prstGeom prst="rect">
            <a:avLst/>
          </a:prstGeom>
        </p:spPr>
        <p:txBody>
          <a:bodyPr wrap="square">
            <a:spAutoFit/>
          </a:bodyPr>
          <a:lstStyle/>
          <a:p>
            <a:pPr algn="just"/>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Title  		:</a:t>
            </a:r>
            <a:r>
              <a:rPr lang="en-US" dirty="0">
                <a:latin typeface="Times New Roman" pitchFamily="18" charset="0"/>
                <a:cs typeface="Times New Roman" pitchFamily="18" charset="0"/>
              </a:rPr>
              <a:t>  Image retrieval via probabilistic </a:t>
            </a:r>
            <a:r>
              <a:rPr lang="en-US" dirty="0" smtClean="0">
                <a:latin typeface="Times New Roman" pitchFamily="18" charset="0"/>
                <a:cs typeface="Times New Roman" pitchFamily="18" charset="0"/>
              </a:rPr>
              <a:t>hyper graph </a:t>
            </a:r>
            <a:r>
              <a:rPr lang="en-US" dirty="0">
                <a:latin typeface="Times New Roman" pitchFamily="18" charset="0"/>
                <a:cs typeface="Times New Roman" pitchFamily="18" charset="0"/>
              </a:rPr>
              <a:t>ranking</a:t>
            </a:r>
          </a:p>
          <a:p>
            <a:pPr algn="just"/>
            <a:r>
              <a:rPr lang="en-US" b="1" dirty="0">
                <a:latin typeface="Times New Roman" pitchFamily="18" charset="0"/>
                <a:cs typeface="Times New Roman" pitchFamily="18" charset="0"/>
              </a:rPr>
              <a:t>Author		:</a:t>
            </a:r>
            <a:r>
              <a:rPr lang="en-US" dirty="0">
                <a:latin typeface="Times New Roman" pitchFamily="18" charset="0"/>
                <a:cs typeface="Times New Roman" pitchFamily="18" charset="0"/>
              </a:rPr>
              <a:t>  Y. Huang, Q. Liu, S. Zhang, and D. N. Metaxas</a:t>
            </a:r>
          </a:p>
          <a:p>
            <a:pPr algn="just"/>
            <a:r>
              <a:rPr lang="en-US" b="1" dirty="0">
                <a:latin typeface="Times New Roman" pitchFamily="18" charset="0"/>
                <a:cs typeface="Times New Roman" pitchFamily="18" charset="0"/>
              </a:rPr>
              <a:t>Year  	  </a:t>
            </a:r>
            <a:r>
              <a:rPr lang="en-US" b="1" dirty="0" smtClean="0">
                <a:latin typeface="Times New Roman" pitchFamily="18" charset="0"/>
                <a:cs typeface="Times New Roman" pitchFamily="18" charset="0"/>
              </a:rPr>
              <a:t>	: </a:t>
            </a:r>
            <a:r>
              <a:rPr lang="en-US" dirty="0">
                <a:latin typeface="Times New Roman" pitchFamily="18" charset="0"/>
                <a:cs typeface="Times New Roman" pitchFamily="18" charset="0"/>
              </a:rPr>
              <a:t>2010</a:t>
            </a:r>
          </a:p>
          <a:p>
            <a:pPr algn="just"/>
            <a:r>
              <a:rPr lang="en-US" b="1" dirty="0">
                <a:latin typeface="Times New Roman" pitchFamily="18" charset="0"/>
                <a:cs typeface="Times New Roman" pitchFamily="18" charset="0"/>
              </a:rPr>
              <a:t>Description	:</a:t>
            </a:r>
            <a:r>
              <a:rPr lang="en-US" dirty="0">
                <a:latin typeface="Times New Roman" pitchFamily="18" charset="0"/>
                <a:cs typeface="Times New Roman" pitchFamily="18" charset="0"/>
              </a:rPr>
              <a:t> In content-based image retrieval (CBIR) visual information instead of keywords is used to search images in large image databases. Typically in a CBIR system a query image is provided by the user and the closest images are returned according to a decision rule. In order to learn a better representation of the query concept, a lot of CBIR frameworks make use of an online learning technique called relevance feedback users are asked to label images in the returned results as ‘relevant’ and/or ‘not relevant’, and then the search procedure is repeated with</a:t>
            </a:r>
          </a:p>
          <a:p>
            <a:pPr algn="just"/>
            <a:r>
              <a:rPr lang="en-US" dirty="0">
                <a:latin typeface="Times New Roman" pitchFamily="18" charset="0"/>
                <a:cs typeface="Times New Roman" pitchFamily="18" charset="0"/>
              </a:rPr>
              <a:t>The new information. Previous work on relevance feedback often aims at learning discriminative models to classify the relevant and irrelevant images, such as, RF methods based on support vector machines decision trees boosting Bayesian classifiers and graph-cut. Because the user-labeled images are far from sufficient for supervised learning methods in a CBIR system, recent work in this category attempts to apply transductive or semi-supervised learning to image retrieval. For example, presents an active learning framework, in which a fusion of semi-supervised techniques (based on Gaussian fields and harmonic functions) and SVM are comprised.</a:t>
            </a:r>
          </a:p>
        </p:txBody>
      </p:sp>
    </p:spTree>
    <p:extLst>
      <p:ext uri="{BB962C8B-B14F-4D97-AF65-F5344CB8AC3E}">
        <p14:creationId xmlns:p14="http://schemas.microsoft.com/office/powerpoint/2010/main" val="303503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524000" y="185072"/>
            <a:ext cx="6553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b="1" dirty="0">
                <a:latin typeface="Times New Roman"/>
                <a:ea typeface="Calibri"/>
                <a:cs typeface="Times New Roman"/>
              </a:rPr>
              <a:t>PROJECT IMPLEMENTATION</a:t>
            </a:r>
            <a:endParaRPr lang="en-US" sz="2000" dirty="0">
              <a:ea typeface="Calibri"/>
              <a:cs typeface="Times New Roman"/>
            </a:endParaRPr>
          </a:p>
          <a:p>
            <a:pPr algn="just">
              <a:lnSpc>
                <a:spcPct val="150000"/>
              </a:lnSpc>
            </a:pPr>
            <a:r>
              <a:rPr lang="en-US" sz="2000" b="1" dirty="0" smtClean="0">
                <a:latin typeface="Times New Roman"/>
                <a:ea typeface="Calibri"/>
                <a:cs typeface="Times New Roman"/>
              </a:rPr>
              <a:t>MODULES</a:t>
            </a:r>
            <a:endParaRPr lang="en-US" sz="2000" dirty="0" smtClean="0">
              <a:ea typeface="Calibri"/>
              <a:cs typeface="Times New Roman"/>
            </a:endParaRPr>
          </a:p>
          <a:p>
            <a:pPr marL="342900" marR="0" lvl="0" indent="-342900" algn="just">
              <a:lnSpc>
                <a:spcPct val="150000"/>
              </a:lnSpc>
              <a:spcBef>
                <a:spcPts val="0"/>
              </a:spcBef>
              <a:spcAft>
                <a:spcPts val="0"/>
              </a:spcAft>
              <a:buFont typeface="Wingdings"/>
              <a:buChar char=""/>
            </a:pPr>
            <a:r>
              <a:rPr lang="en-US" sz="2000" b="1" dirty="0">
                <a:latin typeface="Times New Roman"/>
                <a:ea typeface="Calibri"/>
                <a:cs typeface="Times New Roman"/>
              </a:rPr>
              <a:t>Admin</a:t>
            </a:r>
            <a:endParaRPr lang="en-US" sz="2000" dirty="0">
              <a:ea typeface="Calibri"/>
              <a:cs typeface="Times New Roman"/>
            </a:endParaRPr>
          </a:p>
          <a:p>
            <a:pPr marL="800100" lvl="1" indent="-342900" algn="just">
              <a:lnSpc>
                <a:spcPct val="150000"/>
              </a:lnSpc>
              <a:buFont typeface="Wingdings"/>
              <a:buChar char=""/>
            </a:pPr>
            <a:r>
              <a:rPr lang="en-US" sz="2000" dirty="0" smtClean="0">
                <a:latin typeface="Times New Roman"/>
                <a:ea typeface="Calibri"/>
                <a:cs typeface="Times New Roman"/>
              </a:rPr>
              <a:t>Authentication</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Upload File</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View images</a:t>
            </a:r>
            <a:endParaRPr lang="en-US" sz="2000" dirty="0">
              <a:ea typeface="Calibri"/>
              <a:cs typeface="Times New Roman"/>
            </a:endParaRPr>
          </a:p>
          <a:p>
            <a:pPr marL="342900" marR="0" lvl="0" indent="-342900" algn="just">
              <a:lnSpc>
                <a:spcPct val="150000"/>
              </a:lnSpc>
              <a:spcBef>
                <a:spcPts val="0"/>
              </a:spcBef>
              <a:spcAft>
                <a:spcPts val="0"/>
              </a:spcAft>
              <a:buFont typeface="Wingdings"/>
              <a:buChar char=""/>
            </a:pPr>
            <a:r>
              <a:rPr lang="en-US" sz="2000" b="1" dirty="0">
                <a:latin typeface="Times New Roman"/>
                <a:ea typeface="Calibri"/>
                <a:cs typeface="Times New Roman"/>
              </a:rPr>
              <a:t>USER</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Authentication</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Text based Image search</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Attribute Search</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Attribute-Augmented</a:t>
            </a:r>
            <a:endParaRPr lang="en-US" sz="2000" dirty="0">
              <a:ea typeface="Calibri"/>
              <a:cs typeface="Times New Roman"/>
            </a:endParaRPr>
          </a:p>
          <a:p>
            <a:pPr marL="800100" lvl="1" indent="-342900" algn="just">
              <a:lnSpc>
                <a:spcPct val="150000"/>
              </a:lnSpc>
              <a:buFont typeface="Wingdings"/>
              <a:buChar char=""/>
            </a:pPr>
            <a:r>
              <a:rPr lang="en-US" sz="2000" dirty="0">
                <a:latin typeface="Times New Roman"/>
                <a:ea typeface="Calibri"/>
                <a:cs typeface="Times New Roman"/>
              </a:rPr>
              <a:t>Upload File</a:t>
            </a:r>
            <a:endParaRPr lang="en-US" sz="2000" dirty="0">
              <a:ea typeface="Calibri"/>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28448" y="292468"/>
            <a:ext cx="8001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tabLst>
                <a:tab pos="2000250" algn="l"/>
              </a:tabLst>
            </a:pPr>
            <a:r>
              <a:rPr lang="en-US" sz="2400" b="1" dirty="0" smtClean="0">
                <a:latin typeface="Times New Roman"/>
                <a:ea typeface="Calibri"/>
                <a:cs typeface="Times New Roman"/>
              </a:rPr>
              <a:t>MODULE </a:t>
            </a:r>
            <a:r>
              <a:rPr lang="en-US" sz="2400" b="1" dirty="0">
                <a:latin typeface="Times New Roman"/>
                <a:ea typeface="Calibri"/>
                <a:cs typeface="Times New Roman"/>
              </a:rPr>
              <a:t>DESCRIPTION &amp; MODULE DIAGRAMS </a:t>
            </a:r>
            <a:endParaRPr lang="en-US" sz="2000" dirty="0">
              <a:ea typeface="Times New Roman"/>
              <a:cs typeface="Times New Roman"/>
            </a:endParaRPr>
          </a:p>
          <a:p>
            <a:pPr algn="just">
              <a:lnSpc>
                <a:spcPct val="150000"/>
              </a:lnSpc>
            </a:pPr>
            <a:r>
              <a:rPr lang="en-US" sz="2400" b="1" dirty="0">
                <a:latin typeface="Times New Roman"/>
                <a:ea typeface="Calibri"/>
                <a:cs typeface="Times New Roman"/>
              </a:rPr>
              <a:t>Authentication</a:t>
            </a:r>
            <a:r>
              <a:rPr lang="en-US" sz="2400" b="1" dirty="0" smtClean="0">
                <a:latin typeface="Times New Roman"/>
                <a:ea typeface="Calibri"/>
                <a:cs typeface="Times New Roman"/>
              </a:rPr>
              <a:t>:</a:t>
            </a:r>
          </a:p>
          <a:p>
            <a:pPr algn="just">
              <a:lnSpc>
                <a:spcPct val="150000"/>
              </a:lnSpc>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Administrator wants to access their page means they have to Login in with providing User id and password. If Administrator’s user id and password are exists means access was granted.  </a:t>
            </a:r>
          </a:p>
          <a:p>
            <a:pPr algn="just">
              <a:lnSpc>
                <a:spcPct val="150000"/>
              </a:lnSpc>
            </a:pPr>
            <a:endParaRPr lang="en-US" sz="2000" dirty="0">
              <a:ea typeface="Times New Roman"/>
              <a:cs typeface="Times New Roman"/>
            </a:endParaRPr>
          </a:p>
        </p:txBody>
      </p:sp>
      <p:grpSp>
        <p:nvGrpSpPr>
          <p:cNvPr id="9" name="Group 8"/>
          <p:cNvGrpSpPr/>
          <p:nvPr/>
        </p:nvGrpSpPr>
        <p:grpSpPr>
          <a:xfrm>
            <a:off x="1689734" y="3429000"/>
            <a:ext cx="6082665" cy="2151380"/>
            <a:chOff x="6350" y="5080"/>
            <a:chExt cx="5191760" cy="2151380"/>
          </a:xfrm>
        </p:grpSpPr>
        <p:sp>
          <p:nvSpPr>
            <p:cNvPr id="10" name="Oval 9"/>
            <p:cNvSpPr>
              <a:spLocks noChangeArrowheads="1"/>
            </p:cNvSpPr>
            <p:nvPr/>
          </p:nvSpPr>
          <p:spPr bwMode="auto">
            <a:xfrm>
              <a:off x="6350" y="657860"/>
              <a:ext cx="990600" cy="3511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Sign in</a:t>
              </a:r>
            </a:p>
          </p:txBody>
        </p:sp>
        <p:sp>
          <p:nvSpPr>
            <p:cNvPr id="11" name="AutoShape 5"/>
            <p:cNvSpPr>
              <a:spLocks noChangeArrowheads="1"/>
            </p:cNvSpPr>
            <p:nvPr/>
          </p:nvSpPr>
          <p:spPr bwMode="auto">
            <a:xfrm>
              <a:off x="1749425" y="361315"/>
              <a:ext cx="1133475" cy="934085"/>
            </a:xfrm>
            <a:prstGeom prst="diamond">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Validate</a:t>
              </a:r>
            </a:p>
          </p:txBody>
        </p:sp>
        <p:sp>
          <p:nvSpPr>
            <p:cNvPr id="12" name="AutoShape 6"/>
            <p:cNvSpPr>
              <a:spLocks noChangeArrowheads="1"/>
            </p:cNvSpPr>
            <p:nvPr/>
          </p:nvSpPr>
          <p:spPr bwMode="auto">
            <a:xfrm>
              <a:off x="3511550" y="657860"/>
              <a:ext cx="1686560" cy="351155"/>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Administrator page</a:t>
              </a:r>
            </a:p>
          </p:txBody>
        </p:sp>
        <p:sp>
          <p:nvSpPr>
            <p:cNvPr id="13" name="AutoShape 7"/>
            <p:cNvSpPr>
              <a:spLocks noChangeArrowheads="1"/>
            </p:cNvSpPr>
            <p:nvPr/>
          </p:nvSpPr>
          <p:spPr bwMode="auto">
            <a:xfrm>
              <a:off x="1893570" y="1628140"/>
              <a:ext cx="883920" cy="52832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Database</a:t>
              </a:r>
            </a:p>
          </p:txBody>
        </p:sp>
        <p:cxnSp>
          <p:nvCxnSpPr>
            <p:cNvPr id="14" name="AutoShape 8"/>
            <p:cNvCxnSpPr>
              <a:cxnSpLocks noChangeShapeType="1"/>
              <a:endCxn id="10" idx="1"/>
            </p:cNvCxnSpPr>
            <p:nvPr/>
          </p:nvCxnSpPr>
          <p:spPr bwMode="auto">
            <a:xfrm flipV="1">
              <a:off x="996950" y="828675"/>
              <a:ext cx="752475" cy="508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5" name="AutoShape 9"/>
            <p:cNvCxnSpPr>
              <a:cxnSpLocks noChangeShapeType="1"/>
              <a:stCxn id="10" idx="3"/>
              <a:endCxn id="11" idx="1"/>
            </p:cNvCxnSpPr>
            <p:nvPr/>
          </p:nvCxnSpPr>
          <p:spPr bwMode="auto">
            <a:xfrm>
              <a:off x="2882900" y="828675"/>
              <a:ext cx="628650" cy="508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6" name="AutoShape 10"/>
            <p:cNvCxnSpPr>
              <a:cxnSpLocks noChangeShapeType="1"/>
              <a:stCxn id="10" idx="2"/>
              <a:endCxn id="12" idx="1"/>
            </p:cNvCxnSpPr>
            <p:nvPr/>
          </p:nvCxnSpPr>
          <p:spPr bwMode="auto">
            <a:xfrm>
              <a:off x="2316480" y="1295400"/>
              <a:ext cx="19050" cy="332740"/>
            </a:xfrm>
            <a:prstGeom prst="straightConnector1">
              <a:avLst/>
            </a:prstGeom>
            <a:ln>
              <a:headEnd type="triangle" w="med" len="med"/>
              <a:tailEnd type="triangle" w="med" len="med"/>
            </a:ln>
          </p:spPr>
          <p:style>
            <a:lnRef idx="1">
              <a:schemeClr val="accent3"/>
            </a:lnRef>
            <a:fillRef idx="2">
              <a:schemeClr val="accent3"/>
            </a:fillRef>
            <a:effectRef idx="1">
              <a:schemeClr val="accent3"/>
            </a:effectRef>
            <a:fontRef idx="minor">
              <a:schemeClr val="dk1"/>
            </a:fontRef>
          </p:style>
        </p:cxnSp>
        <p:cxnSp>
          <p:nvCxnSpPr>
            <p:cNvPr id="17" name="AutoShape 11"/>
            <p:cNvCxnSpPr>
              <a:cxnSpLocks noChangeShapeType="1"/>
              <a:stCxn id="10" idx="0"/>
            </p:cNvCxnSpPr>
            <p:nvPr/>
          </p:nvCxnSpPr>
          <p:spPr bwMode="auto">
            <a:xfrm flipH="1" flipV="1">
              <a:off x="2315845" y="5080"/>
              <a:ext cx="635" cy="35623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18" name="AutoShape 12"/>
            <p:cNvCxnSpPr>
              <a:cxnSpLocks noChangeShapeType="1"/>
            </p:cNvCxnSpPr>
            <p:nvPr/>
          </p:nvCxnSpPr>
          <p:spPr bwMode="auto">
            <a:xfrm flipH="1">
              <a:off x="502285" y="5080"/>
              <a:ext cx="1813560" cy="63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19" name="AutoShape 13"/>
            <p:cNvCxnSpPr>
              <a:cxnSpLocks noChangeShapeType="1"/>
            </p:cNvCxnSpPr>
            <p:nvPr/>
          </p:nvCxnSpPr>
          <p:spPr bwMode="auto">
            <a:xfrm>
              <a:off x="501015" y="5080"/>
              <a:ext cx="635" cy="65278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924800" cy="1477328"/>
          </a:xfrm>
          <a:prstGeom prst="rect">
            <a:avLst/>
          </a:prstGeom>
        </p:spPr>
        <p:txBody>
          <a:bodyPr wrap="square">
            <a:spAutoFit/>
          </a:bodyPr>
          <a:lstStyle/>
          <a:p>
            <a:pPr algn="just"/>
            <a:r>
              <a:rPr lang="en-US" b="1" dirty="0">
                <a:latin typeface="Times New Roman" pitchFamily="18" charset="0"/>
                <a:cs typeface="Times New Roman" pitchFamily="18" charset="0"/>
              </a:rPr>
              <a:t>Upload file: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this scheme data owner upload the image files in the database. Each service has different set of files. Data owner collect several file from the local path and stored in the database. This database has collection of server cluster which uniquely connected with the search engine.</a:t>
            </a:r>
          </a:p>
        </p:txBody>
      </p:sp>
      <p:grpSp>
        <p:nvGrpSpPr>
          <p:cNvPr id="3" name="Group 2"/>
          <p:cNvGrpSpPr/>
          <p:nvPr/>
        </p:nvGrpSpPr>
        <p:grpSpPr>
          <a:xfrm>
            <a:off x="1483436" y="2503790"/>
            <a:ext cx="5984164" cy="2677810"/>
            <a:chOff x="0" y="0"/>
            <a:chExt cx="5000625" cy="1965198"/>
          </a:xfrm>
        </p:grpSpPr>
        <p:sp>
          <p:nvSpPr>
            <p:cNvPr id="4" name="AutoShape 17"/>
            <p:cNvSpPr>
              <a:spLocks noChangeArrowheads="1"/>
            </p:cNvSpPr>
            <p:nvPr/>
          </p:nvSpPr>
          <p:spPr bwMode="auto">
            <a:xfrm>
              <a:off x="2190750" y="57150"/>
              <a:ext cx="1062990" cy="453390"/>
            </a:xfrm>
            <a:prstGeom prst="flowChartInputOutpu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Image</a:t>
              </a:r>
            </a:p>
          </p:txBody>
        </p:sp>
        <p:sp>
          <p:nvSpPr>
            <p:cNvPr id="5" name="Rectangle 4"/>
            <p:cNvSpPr>
              <a:spLocks noChangeArrowheads="1"/>
            </p:cNvSpPr>
            <p:nvPr/>
          </p:nvSpPr>
          <p:spPr bwMode="auto">
            <a:xfrm>
              <a:off x="4086225" y="104775"/>
              <a:ext cx="914400" cy="48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Find Server Path</a:t>
              </a:r>
            </a:p>
            <a:p>
              <a:pPr marL="0" marR="0">
                <a:lnSpc>
                  <a:spcPct val="115000"/>
                </a:lnSpc>
                <a:spcBef>
                  <a:spcPts val="0"/>
                </a:spcBef>
                <a:spcAft>
                  <a:spcPts val="1000"/>
                </a:spcAft>
              </a:pPr>
              <a:r>
                <a:rPr lang="en-US" sz="1100">
                  <a:effectLst/>
                  <a:ea typeface="Calibri"/>
                  <a:cs typeface="Times New Roman"/>
                </a:rPr>
                <a:t> </a:t>
              </a:r>
            </a:p>
          </p:txBody>
        </p:sp>
        <p:sp>
          <p:nvSpPr>
            <p:cNvPr id="6" name="AutoShape 19"/>
            <p:cNvSpPr>
              <a:spLocks noChangeArrowheads="1"/>
            </p:cNvSpPr>
            <p:nvPr/>
          </p:nvSpPr>
          <p:spPr bwMode="auto">
            <a:xfrm>
              <a:off x="0" y="0"/>
              <a:ext cx="1095375" cy="502285"/>
            </a:xfrm>
            <a:prstGeom prst="flowChartInputOutpu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File Upload</a:t>
              </a:r>
            </a:p>
          </p:txBody>
        </p:sp>
        <p:cxnSp>
          <p:nvCxnSpPr>
            <p:cNvPr id="7" name="AutoShape 20"/>
            <p:cNvCxnSpPr>
              <a:cxnSpLocks noChangeShapeType="1"/>
            </p:cNvCxnSpPr>
            <p:nvPr/>
          </p:nvCxnSpPr>
          <p:spPr bwMode="auto">
            <a:xfrm>
              <a:off x="981075" y="304800"/>
              <a:ext cx="1276985" cy="0"/>
            </a:xfrm>
            <a:prstGeom prst="straightConnector1">
              <a:avLst/>
            </a:prstGeom>
            <a:ln>
              <a:headEnd/>
              <a:tailEnd type="triangle" w="med" len="med"/>
            </a:ln>
            <a:extLst/>
          </p:spPr>
          <p:style>
            <a:lnRef idx="1">
              <a:schemeClr val="accent3"/>
            </a:lnRef>
            <a:fillRef idx="2">
              <a:schemeClr val="accent3"/>
            </a:fillRef>
            <a:effectRef idx="1">
              <a:schemeClr val="accent3"/>
            </a:effectRef>
            <a:fontRef idx="minor">
              <a:schemeClr val="dk1"/>
            </a:fontRef>
          </p:style>
        </p:cxnSp>
        <p:cxnSp>
          <p:nvCxnSpPr>
            <p:cNvPr id="8" name="AutoShape 21"/>
            <p:cNvCxnSpPr>
              <a:cxnSpLocks noChangeShapeType="1"/>
            </p:cNvCxnSpPr>
            <p:nvPr/>
          </p:nvCxnSpPr>
          <p:spPr bwMode="auto">
            <a:xfrm flipV="1">
              <a:off x="3114675" y="352425"/>
              <a:ext cx="970915" cy="16510"/>
            </a:xfrm>
            <a:prstGeom prst="straightConnector1">
              <a:avLst/>
            </a:prstGeom>
            <a:ln>
              <a:headEnd/>
              <a:tailEnd type="triangle" w="med" len="med"/>
            </a:ln>
            <a:extLst/>
          </p:spPr>
          <p:style>
            <a:lnRef idx="1">
              <a:schemeClr val="accent3"/>
            </a:lnRef>
            <a:fillRef idx="2">
              <a:schemeClr val="accent3"/>
            </a:fillRef>
            <a:effectRef idx="1">
              <a:schemeClr val="accent3"/>
            </a:effectRef>
            <a:fontRef idx="minor">
              <a:schemeClr val="dk1"/>
            </a:fontRef>
          </p:style>
        </p:cxnSp>
        <p:cxnSp>
          <p:nvCxnSpPr>
            <p:cNvPr id="9" name="AutoShape 23"/>
            <p:cNvCxnSpPr>
              <a:cxnSpLocks noChangeShapeType="1"/>
            </p:cNvCxnSpPr>
            <p:nvPr/>
          </p:nvCxnSpPr>
          <p:spPr bwMode="auto">
            <a:xfrm>
              <a:off x="4514850" y="581025"/>
              <a:ext cx="0" cy="771525"/>
            </a:xfrm>
            <a:prstGeom prst="straightConnector1">
              <a:avLst/>
            </a:prstGeom>
            <a:ln>
              <a:headEnd/>
              <a:tailEnd type="triangle" w="med" len="med"/>
            </a:ln>
            <a:extLst/>
          </p:spPr>
          <p:style>
            <a:lnRef idx="1">
              <a:schemeClr val="accent3"/>
            </a:lnRef>
            <a:fillRef idx="2">
              <a:schemeClr val="accent3"/>
            </a:fillRef>
            <a:effectRef idx="1">
              <a:schemeClr val="accent3"/>
            </a:effectRef>
            <a:fontRef idx="minor">
              <a:schemeClr val="dk1"/>
            </a:fontRef>
          </p:style>
        </p:cxnSp>
        <p:sp>
          <p:nvSpPr>
            <p:cNvPr id="10" name="Flowchart: Magnetic Disk 9"/>
            <p:cNvSpPr/>
            <p:nvPr/>
          </p:nvSpPr>
          <p:spPr>
            <a:xfrm>
              <a:off x="4086225" y="1352550"/>
              <a:ext cx="914400"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Database</a:t>
              </a:r>
            </a:p>
          </p:txBody>
        </p:sp>
      </p:grpSp>
    </p:spTree>
    <p:extLst>
      <p:ext uri="{BB962C8B-B14F-4D97-AF65-F5344CB8AC3E}">
        <p14:creationId xmlns:p14="http://schemas.microsoft.com/office/powerpoint/2010/main" val="392174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299544" y="98792"/>
            <a:ext cx="80105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View Report: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 textually enter the image name in the search engine. If the query specified text is present inside the index means then that category image will displayed in the browser or else it can match the text with an entire database.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16" name="Group 15"/>
          <p:cNvGrpSpPr/>
          <p:nvPr/>
        </p:nvGrpSpPr>
        <p:grpSpPr>
          <a:xfrm>
            <a:off x="1256806" y="2746124"/>
            <a:ext cx="6096000" cy="2819400"/>
            <a:chOff x="0" y="0"/>
            <a:chExt cx="4819650" cy="1717548"/>
          </a:xfrm>
        </p:grpSpPr>
        <p:sp>
          <p:nvSpPr>
            <p:cNvPr id="30" name="Oval 29"/>
            <p:cNvSpPr>
              <a:spLocks noChangeArrowheads="1"/>
            </p:cNvSpPr>
            <p:nvPr/>
          </p:nvSpPr>
          <p:spPr bwMode="auto">
            <a:xfrm>
              <a:off x="0" y="0"/>
              <a:ext cx="1162050" cy="44069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Admin</a:t>
              </a:r>
            </a:p>
          </p:txBody>
        </p:sp>
        <p:cxnSp>
          <p:nvCxnSpPr>
            <p:cNvPr id="31" name="AutoShape 5"/>
            <p:cNvCxnSpPr>
              <a:cxnSpLocks noChangeShapeType="1"/>
            </p:cNvCxnSpPr>
            <p:nvPr/>
          </p:nvCxnSpPr>
          <p:spPr bwMode="auto">
            <a:xfrm>
              <a:off x="2095500" y="466725"/>
              <a:ext cx="0" cy="63817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32" name="Rectangle 31"/>
            <p:cNvSpPr>
              <a:spLocks noChangeArrowheads="1"/>
            </p:cNvSpPr>
            <p:nvPr/>
          </p:nvSpPr>
          <p:spPr bwMode="auto">
            <a:xfrm>
              <a:off x="3638550" y="19050"/>
              <a:ext cx="1181100" cy="440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Search Image Result</a:t>
              </a:r>
            </a:p>
            <a:p>
              <a:pPr marL="0" marR="0">
                <a:lnSpc>
                  <a:spcPct val="115000"/>
                </a:lnSpc>
                <a:spcBef>
                  <a:spcPts val="0"/>
                </a:spcBef>
                <a:spcAft>
                  <a:spcPts val="1000"/>
                </a:spcAft>
              </a:pPr>
              <a:r>
                <a:rPr lang="en-US" sz="1100">
                  <a:effectLst/>
                  <a:ea typeface="Calibri"/>
                  <a:cs typeface="Times New Roman"/>
                </a:rPr>
                <a:t> </a:t>
              </a:r>
            </a:p>
          </p:txBody>
        </p:sp>
        <p:sp>
          <p:nvSpPr>
            <p:cNvPr id="33" name="Rectangle 32"/>
            <p:cNvSpPr>
              <a:spLocks noChangeArrowheads="1"/>
            </p:cNvSpPr>
            <p:nvPr/>
          </p:nvSpPr>
          <p:spPr bwMode="auto">
            <a:xfrm>
              <a:off x="1733550" y="0"/>
              <a:ext cx="1181100" cy="440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dirty="0">
                  <a:effectLst/>
                  <a:ea typeface="Calibri"/>
                  <a:cs typeface="Times New Roman"/>
                </a:rPr>
                <a:t>Search Image</a:t>
              </a:r>
            </a:p>
            <a:p>
              <a:pPr marL="0" marR="0">
                <a:lnSpc>
                  <a:spcPct val="115000"/>
                </a:lnSpc>
                <a:spcBef>
                  <a:spcPts val="0"/>
                </a:spcBef>
                <a:spcAft>
                  <a:spcPts val="1000"/>
                </a:spcAft>
              </a:pPr>
              <a:r>
                <a:rPr lang="en-US" sz="1100" dirty="0">
                  <a:effectLst/>
                  <a:ea typeface="Calibri"/>
                  <a:cs typeface="Times New Roman"/>
                </a:rPr>
                <a:t> </a:t>
              </a:r>
            </a:p>
          </p:txBody>
        </p:sp>
        <p:cxnSp>
          <p:nvCxnSpPr>
            <p:cNvPr id="34" name="AutoShape 8"/>
            <p:cNvCxnSpPr>
              <a:cxnSpLocks noChangeShapeType="1"/>
            </p:cNvCxnSpPr>
            <p:nvPr/>
          </p:nvCxnSpPr>
          <p:spPr bwMode="auto">
            <a:xfrm>
              <a:off x="1162050" y="238125"/>
              <a:ext cx="567055"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35" name="AutoShape 9"/>
            <p:cNvCxnSpPr>
              <a:cxnSpLocks noChangeShapeType="1"/>
            </p:cNvCxnSpPr>
            <p:nvPr/>
          </p:nvCxnSpPr>
          <p:spPr bwMode="auto">
            <a:xfrm>
              <a:off x="2914650" y="238125"/>
              <a:ext cx="697865"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36" name="Flowchart: Magnetic Disk 35"/>
            <p:cNvSpPr/>
            <p:nvPr/>
          </p:nvSpPr>
          <p:spPr>
            <a:xfrm>
              <a:off x="1847850" y="1104900"/>
              <a:ext cx="914400"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DB</a:t>
              </a:r>
            </a:p>
          </p:txBody>
        </p:sp>
        <p:cxnSp>
          <p:nvCxnSpPr>
            <p:cNvPr id="37" name="Straight Arrow Connector 36"/>
            <p:cNvCxnSpPr/>
            <p:nvPr/>
          </p:nvCxnSpPr>
          <p:spPr>
            <a:xfrm flipH="1" flipV="1">
              <a:off x="2428875" y="438150"/>
              <a:ext cx="1" cy="65913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grpSp>
      <p:sp>
        <p:nvSpPr>
          <p:cNvPr id="3" name="Rectangle 1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821" y="152400"/>
            <a:ext cx="7924800" cy="2862322"/>
          </a:xfrm>
          <a:prstGeom prst="rect">
            <a:avLst/>
          </a:prstGeom>
        </p:spPr>
        <p:txBody>
          <a:bodyPr wrap="square">
            <a:spAutoFit/>
          </a:bodyPr>
          <a:lstStyle/>
          <a:p>
            <a:pPr algn="just"/>
            <a:r>
              <a:rPr lang="en-US" sz="2000" b="1" dirty="0">
                <a:latin typeface="Times New Roman" pitchFamily="18" charset="0"/>
                <a:cs typeface="Times New Roman" pitchFamily="18" charset="0"/>
              </a:rPr>
              <a:t>USER</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Authentication: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If you are the new user going to login into the application then you have to register first by providing necessary details. After successful completion of sign up process, the user has to login into the application by providing username and exact password. The user has to provide exact username and password which was provided at the time of registration, if login success means it will take up to main page else it will remain in the login page itself. </a:t>
            </a:r>
          </a:p>
        </p:txBody>
      </p:sp>
      <p:grpSp>
        <p:nvGrpSpPr>
          <p:cNvPr id="3" name="Group 2"/>
          <p:cNvGrpSpPr/>
          <p:nvPr/>
        </p:nvGrpSpPr>
        <p:grpSpPr>
          <a:xfrm>
            <a:off x="1724024" y="2783840"/>
            <a:ext cx="5534025" cy="3609975"/>
            <a:chOff x="0" y="0"/>
            <a:chExt cx="5534025" cy="3609975"/>
          </a:xfrm>
        </p:grpSpPr>
        <p:sp>
          <p:nvSpPr>
            <p:cNvPr id="4" name="Rectangle 3"/>
            <p:cNvSpPr>
              <a:spLocks noChangeArrowheads="1"/>
            </p:cNvSpPr>
            <p:nvPr/>
          </p:nvSpPr>
          <p:spPr bwMode="auto">
            <a:xfrm>
              <a:off x="0" y="981075"/>
              <a:ext cx="914400" cy="3619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LOGIN</a:t>
              </a:r>
            </a:p>
            <a:p>
              <a:pPr marL="0" marR="0">
                <a:lnSpc>
                  <a:spcPct val="115000"/>
                </a:lnSpc>
                <a:spcBef>
                  <a:spcPts val="0"/>
                </a:spcBef>
                <a:spcAft>
                  <a:spcPts val="1000"/>
                </a:spcAft>
              </a:pPr>
              <a:r>
                <a:rPr lang="en-US" sz="1100">
                  <a:effectLst/>
                  <a:ea typeface="Calibri"/>
                  <a:cs typeface="Times New Roman"/>
                </a:rPr>
                <a:t> </a:t>
              </a:r>
            </a:p>
          </p:txBody>
        </p:sp>
        <p:sp>
          <p:nvSpPr>
            <p:cNvPr id="5" name="AutoShape 13"/>
            <p:cNvSpPr>
              <a:spLocks noChangeArrowheads="1"/>
            </p:cNvSpPr>
            <p:nvPr/>
          </p:nvSpPr>
          <p:spPr bwMode="auto">
            <a:xfrm>
              <a:off x="2009775" y="552450"/>
              <a:ext cx="1381125" cy="1214755"/>
            </a:xfrm>
            <a:prstGeom prst="diamond">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CHECK</a:t>
              </a:r>
            </a:p>
            <a:p>
              <a:pPr marL="0" marR="0">
                <a:lnSpc>
                  <a:spcPct val="115000"/>
                </a:lnSpc>
                <a:spcBef>
                  <a:spcPts val="0"/>
                </a:spcBef>
                <a:spcAft>
                  <a:spcPts val="1000"/>
                </a:spcAft>
              </a:pPr>
              <a:r>
                <a:rPr lang="en-US" sz="1100">
                  <a:effectLst/>
                  <a:ea typeface="Calibri"/>
                  <a:cs typeface="Times New Roman"/>
                </a:rPr>
                <a:t>STATUS</a:t>
              </a:r>
            </a:p>
          </p:txBody>
        </p:sp>
        <p:sp>
          <p:nvSpPr>
            <p:cNvPr id="6" name="Rectangle 5"/>
            <p:cNvSpPr>
              <a:spLocks noChangeArrowheads="1"/>
            </p:cNvSpPr>
            <p:nvPr/>
          </p:nvSpPr>
          <p:spPr bwMode="auto">
            <a:xfrm>
              <a:off x="4419600" y="904875"/>
              <a:ext cx="1114425" cy="56959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Proceed To next</a:t>
              </a:r>
            </a:p>
            <a:p>
              <a:pPr marL="0" marR="0">
                <a:lnSpc>
                  <a:spcPct val="115000"/>
                </a:lnSpc>
                <a:spcBef>
                  <a:spcPts val="0"/>
                </a:spcBef>
                <a:spcAft>
                  <a:spcPts val="1000"/>
                </a:spcAft>
              </a:pPr>
              <a:r>
                <a:rPr lang="en-US" sz="1100">
                  <a:effectLst/>
                  <a:ea typeface="Calibri"/>
                  <a:cs typeface="Times New Roman"/>
                </a:rPr>
                <a:t>Page</a:t>
              </a:r>
            </a:p>
          </p:txBody>
        </p:sp>
        <p:cxnSp>
          <p:nvCxnSpPr>
            <p:cNvPr id="7" name="AutoShape 15"/>
            <p:cNvCxnSpPr>
              <a:cxnSpLocks noChangeShapeType="1"/>
            </p:cNvCxnSpPr>
            <p:nvPr/>
          </p:nvCxnSpPr>
          <p:spPr bwMode="auto">
            <a:xfrm>
              <a:off x="3390900" y="1162050"/>
              <a:ext cx="1028700" cy="63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8" name="AutoShape 16"/>
            <p:cNvCxnSpPr>
              <a:cxnSpLocks noChangeShapeType="1"/>
            </p:cNvCxnSpPr>
            <p:nvPr/>
          </p:nvCxnSpPr>
          <p:spPr bwMode="auto">
            <a:xfrm>
              <a:off x="962025" y="1162050"/>
              <a:ext cx="1047750"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9" name="AutoShape 17"/>
            <p:cNvSpPr>
              <a:spLocks noChangeArrowheads="1"/>
            </p:cNvSpPr>
            <p:nvPr/>
          </p:nvSpPr>
          <p:spPr bwMode="auto">
            <a:xfrm>
              <a:off x="2209800" y="2600325"/>
              <a:ext cx="990600" cy="100965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endParaRPr lang="en-US"/>
            </a:p>
          </p:txBody>
        </p:sp>
        <p:sp>
          <p:nvSpPr>
            <p:cNvPr id="10" name="AutoShape 18"/>
            <p:cNvSpPr>
              <a:spLocks noChangeArrowheads="1"/>
            </p:cNvSpPr>
            <p:nvPr/>
          </p:nvSpPr>
          <p:spPr bwMode="auto">
            <a:xfrm>
              <a:off x="2295525" y="2847975"/>
              <a:ext cx="790575" cy="619125"/>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DB</a:t>
              </a:r>
            </a:p>
          </p:txBody>
        </p:sp>
        <p:cxnSp>
          <p:nvCxnSpPr>
            <p:cNvPr id="11" name="AutoShape 19"/>
            <p:cNvCxnSpPr>
              <a:cxnSpLocks noChangeShapeType="1"/>
            </p:cNvCxnSpPr>
            <p:nvPr/>
          </p:nvCxnSpPr>
          <p:spPr bwMode="auto">
            <a:xfrm flipH="1">
              <a:off x="2686050" y="1771650"/>
              <a:ext cx="9525" cy="833120"/>
            </a:xfrm>
            <a:prstGeom prst="straightConnector1">
              <a:avLst/>
            </a:prstGeom>
            <a:ln>
              <a:headEnd type="triangle" w="med" len="med"/>
              <a:tailEnd type="triangle" w="med" len="med"/>
            </a:ln>
          </p:spPr>
          <p:style>
            <a:lnRef idx="1">
              <a:schemeClr val="accent3"/>
            </a:lnRef>
            <a:fillRef idx="2">
              <a:schemeClr val="accent3"/>
            </a:fillRef>
            <a:effectRef idx="1">
              <a:schemeClr val="accent3"/>
            </a:effectRef>
            <a:fontRef idx="minor">
              <a:schemeClr val="dk1"/>
            </a:fontRef>
          </p:style>
        </p:cxnSp>
        <p:cxnSp>
          <p:nvCxnSpPr>
            <p:cNvPr id="12" name="AutoShape 20"/>
            <p:cNvCxnSpPr>
              <a:cxnSpLocks noChangeShapeType="1"/>
            </p:cNvCxnSpPr>
            <p:nvPr/>
          </p:nvCxnSpPr>
          <p:spPr bwMode="auto">
            <a:xfrm flipV="1">
              <a:off x="2705100" y="0"/>
              <a:ext cx="0" cy="62103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13" name="AutoShape 21"/>
            <p:cNvCxnSpPr>
              <a:cxnSpLocks noChangeShapeType="1"/>
            </p:cNvCxnSpPr>
            <p:nvPr/>
          </p:nvCxnSpPr>
          <p:spPr bwMode="auto">
            <a:xfrm flipH="1">
              <a:off x="504825" y="0"/>
              <a:ext cx="2200275" cy="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14" name="AutoShape 22"/>
            <p:cNvCxnSpPr>
              <a:cxnSpLocks noChangeShapeType="1"/>
            </p:cNvCxnSpPr>
            <p:nvPr/>
          </p:nvCxnSpPr>
          <p:spPr bwMode="auto">
            <a:xfrm>
              <a:off x="504825" y="0"/>
              <a:ext cx="635" cy="104775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15" name="Flowchart: Process 14"/>
            <p:cNvSpPr/>
            <p:nvPr/>
          </p:nvSpPr>
          <p:spPr>
            <a:xfrm>
              <a:off x="3619500" y="847725"/>
              <a:ext cx="476250" cy="257175"/>
            </a:xfrm>
            <a:prstGeom prst="flowChart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Yes</a:t>
              </a:r>
            </a:p>
          </p:txBody>
        </p:sp>
        <p:sp>
          <p:nvSpPr>
            <p:cNvPr id="16" name="Rectangle 15"/>
            <p:cNvSpPr/>
            <p:nvPr/>
          </p:nvSpPr>
          <p:spPr>
            <a:xfrm>
              <a:off x="1295400" y="76200"/>
              <a:ext cx="485775" cy="25717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No</a:t>
              </a:r>
            </a:p>
          </p:txBody>
        </p:sp>
      </p:grpSp>
    </p:spTree>
    <p:extLst>
      <p:ext uri="{BB962C8B-B14F-4D97-AF65-F5344CB8AC3E}">
        <p14:creationId xmlns:p14="http://schemas.microsoft.com/office/powerpoint/2010/main" val="236039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924800" cy="1938992"/>
          </a:xfrm>
          <a:prstGeom prst="rect">
            <a:avLst/>
          </a:prstGeom>
        </p:spPr>
        <p:txBody>
          <a:bodyPr wrap="square">
            <a:spAutoFit/>
          </a:bodyPr>
          <a:lstStyle/>
          <a:p>
            <a:pPr algn="just"/>
            <a:r>
              <a:rPr lang="en-US" sz="2000" b="1" dirty="0">
                <a:latin typeface="Times New Roman" pitchFamily="18" charset="0"/>
                <a:cs typeface="Times New Roman" pitchFamily="18" charset="0"/>
              </a:rPr>
              <a:t>Text-based Image Search:</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Our search engine first searches the pages and then gets the result searching for the metadata to get the trusted results search engines require searching for pages that maintain such information at some place. Here propose the intelligent semantic web based search engine.</a:t>
            </a:r>
          </a:p>
        </p:txBody>
      </p:sp>
      <p:grpSp>
        <p:nvGrpSpPr>
          <p:cNvPr id="3" name="Group 2"/>
          <p:cNvGrpSpPr/>
          <p:nvPr/>
        </p:nvGrpSpPr>
        <p:grpSpPr>
          <a:xfrm>
            <a:off x="971550" y="2662238"/>
            <a:ext cx="7029450" cy="2529380"/>
            <a:chOff x="0" y="0"/>
            <a:chExt cx="5924550" cy="2028825"/>
          </a:xfrm>
        </p:grpSpPr>
        <p:sp>
          <p:nvSpPr>
            <p:cNvPr id="4" name="Oval 3"/>
            <p:cNvSpPr>
              <a:spLocks noChangeArrowheads="1"/>
            </p:cNvSpPr>
            <p:nvPr/>
          </p:nvSpPr>
          <p:spPr bwMode="auto">
            <a:xfrm>
              <a:off x="0" y="152400"/>
              <a:ext cx="1162050" cy="44069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User</a:t>
              </a:r>
            </a:p>
          </p:txBody>
        </p:sp>
        <p:sp>
          <p:nvSpPr>
            <p:cNvPr id="5" name="AutoShape 25"/>
            <p:cNvSpPr>
              <a:spLocks noChangeArrowheads="1"/>
            </p:cNvSpPr>
            <p:nvPr/>
          </p:nvSpPr>
          <p:spPr bwMode="auto">
            <a:xfrm>
              <a:off x="3609975" y="0"/>
              <a:ext cx="725805" cy="81534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Search Engine</a:t>
              </a:r>
            </a:p>
          </p:txBody>
        </p:sp>
        <p:sp>
          <p:nvSpPr>
            <p:cNvPr id="6" name="AutoShape 26"/>
            <p:cNvSpPr>
              <a:spLocks noChangeArrowheads="1"/>
            </p:cNvSpPr>
            <p:nvPr/>
          </p:nvSpPr>
          <p:spPr bwMode="auto">
            <a:xfrm>
              <a:off x="3524250" y="1419225"/>
              <a:ext cx="914400" cy="609600"/>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Database</a:t>
              </a:r>
            </a:p>
          </p:txBody>
        </p:sp>
        <p:cxnSp>
          <p:nvCxnSpPr>
            <p:cNvPr id="7" name="AutoShape 27"/>
            <p:cNvCxnSpPr>
              <a:cxnSpLocks noChangeShapeType="1"/>
            </p:cNvCxnSpPr>
            <p:nvPr/>
          </p:nvCxnSpPr>
          <p:spPr bwMode="auto">
            <a:xfrm>
              <a:off x="3771900" y="819150"/>
              <a:ext cx="0" cy="60007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8" name="Rectangle 7"/>
            <p:cNvSpPr>
              <a:spLocks noChangeArrowheads="1"/>
            </p:cNvSpPr>
            <p:nvPr/>
          </p:nvSpPr>
          <p:spPr bwMode="auto">
            <a:xfrm>
              <a:off x="1733550" y="152400"/>
              <a:ext cx="1181100" cy="440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Search Image</a:t>
              </a:r>
            </a:p>
            <a:p>
              <a:pPr marL="0" marR="0">
                <a:lnSpc>
                  <a:spcPct val="115000"/>
                </a:lnSpc>
                <a:spcBef>
                  <a:spcPts val="0"/>
                </a:spcBef>
                <a:spcAft>
                  <a:spcPts val="1000"/>
                </a:spcAft>
              </a:pPr>
              <a:r>
                <a:rPr lang="en-US" sz="1100">
                  <a:effectLst/>
                  <a:ea typeface="Calibri"/>
                  <a:cs typeface="Times New Roman"/>
                </a:rPr>
                <a:t> </a:t>
              </a:r>
            </a:p>
          </p:txBody>
        </p:sp>
        <p:cxnSp>
          <p:nvCxnSpPr>
            <p:cNvPr id="9" name="AutoShape 29"/>
            <p:cNvCxnSpPr>
              <a:cxnSpLocks noChangeShapeType="1"/>
            </p:cNvCxnSpPr>
            <p:nvPr/>
          </p:nvCxnSpPr>
          <p:spPr bwMode="auto">
            <a:xfrm>
              <a:off x="1162050" y="390525"/>
              <a:ext cx="567055"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0" name="AutoShape 30"/>
            <p:cNvCxnSpPr>
              <a:cxnSpLocks noChangeShapeType="1"/>
            </p:cNvCxnSpPr>
            <p:nvPr/>
          </p:nvCxnSpPr>
          <p:spPr bwMode="auto">
            <a:xfrm>
              <a:off x="2914650" y="390525"/>
              <a:ext cx="697865"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1" name="AutoShape 27"/>
            <p:cNvCxnSpPr>
              <a:cxnSpLocks noChangeShapeType="1"/>
            </p:cNvCxnSpPr>
            <p:nvPr/>
          </p:nvCxnSpPr>
          <p:spPr bwMode="auto">
            <a:xfrm flipV="1">
              <a:off x="4162425" y="819150"/>
              <a:ext cx="0" cy="59944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12" name="Flowchart: Process 11"/>
            <p:cNvSpPr/>
            <p:nvPr/>
          </p:nvSpPr>
          <p:spPr>
            <a:xfrm>
              <a:off x="5010150" y="247650"/>
              <a:ext cx="914400" cy="304800"/>
            </a:xfrm>
            <a:prstGeom prst="flowChart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View Result</a:t>
              </a:r>
            </a:p>
          </p:txBody>
        </p:sp>
        <p:cxnSp>
          <p:nvCxnSpPr>
            <p:cNvPr id="13" name="Straight Arrow Connector 12"/>
            <p:cNvCxnSpPr/>
            <p:nvPr/>
          </p:nvCxnSpPr>
          <p:spPr>
            <a:xfrm>
              <a:off x="4333875" y="390525"/>
              <a:ext cx="674370" cy="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grpSp>
    </p:spTree>
    <p:extLst>
      <p:ext uri="{BB962C8B-B14F-4D97-AF65-F5344CB8AC3E}">
        <p14:creationId xmlns:p14="http://schemas.microsoft.com/office/powerpoint/2010/main" val="413902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841" y="35172"/>
            <a:ext cx="7848600" cy="1631216"/>
          </a:xfrm>
          <a:prstGeom prst="rect">
            <a:avLst/>
          </a:prstGeom>
        </p:spPr>
        <p:txBody>
          <a:bodyPr wrap="square">
            <a:spAutoFit/>
          </a:bodyPr>
          <a:lstStyle/>
          <a:p>
            <a:pPr algn="just"/>
            <a:r>
              <a:rPr lang="en-US" sz="2000" b="1" dirty="0">
                <a:latin typeface="Times New Roman" pitchFamily="18" charset="0"/>
                <a:cs typeface="Times New Roman" pitchFamily="18" charset="0"/>
              </a:rPr>
              <a:t>Attribute Search:</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Users want to view the image from search results means they choose a image from result and it will be previewed with Augmented image descriptions. The Preview will not be a normal one; it will be shown with the tree structured with its augmented information.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pSp>
        <p:nvGrpSpPr>
          <p:cNvPr id="3" name="Group 2"/>
          <p:cNvGrpSpPr/>
          <p:nvPr/>
        </p:nvGrpSpPr>
        <p:grpSpPr>
          <a:xfrm>
            <a:off x="1733550" y="2630419"/>
            <a:ext cx="4610100" cy="2142808"/>
            <a:chOff x="0" y="0"/>
            <a:chExt cx="4610100" cy="1694815"/>
          </a:xfrm>
        </p:grpSpPr>
        <p:sp>
          <p:nvSpPr>
            <p:cNvPr id="4" name="Rectangle 3"/>
            <p:cNvSpPr>
              <a:spLocks noChangeArrowheads="1"/>
            </p:cNvSpPr>
            <p:nvPr/>
          </p:nvSpPr>
          <p:spPr bwMode="auto">
            <a:xfrm>
              <a:off x="0" y="95250"/>
              <a:ext cx="1210310" cy="3143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User</a:t>
              </a:r>
            </a:p>
          </p:txBody>
        </p:sp>
        <p:sp>
          <p:nvSpPr>
            <p:cNvPr id="5" name="AutoShape 35"/>
            <p:cNvSpPr>
              <a:spLocks noChangeArrowheads="1"/>
            </p:cNvSpPr>
            <p:nvPr/>
          </p:nvSpPr>
          <p:spPr bwMode="auto">
            <a:xfrm>
              <a:off x="1971675" y="1028700"/>
              <a:ext cx="876935" cy="666115"/>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Cloud DB</a:t>
              </a:r>
            </a:p>
          </p:txBody>
        </p:sp>
        <p:cxnSp>
          <p:nvCxnSpPr>
            <p:cNvPr id="6" name="AutoShape 36"/>
            <p:cNvCxnSpPr>
              <a:cxnSpLocks noChangeShapeType="1"/>
            </p:cNvCxnSpPr>
            <p:nvPr/>
          </p:nvCxnSpPr>
          <p:spPr bwMode="auto">
            <a:xfrm flipV="1">
              <a:off x="2209800" y="523875"/>
              <a:ext cx="0" cy="495299"/>
            </a:xfrm>
            <a:prstGeom prst="straightConnector1">
              <a:avLst/>
            </a:prstGeom>
            <a:ln>
              <a:headEnd type="triangle" w="med" len="med"/>
              <a:tailEnd/>
            </a:ln>
          </p:spPr>
          <p:style>
            <a:lnRef idx="1">
              <a:schemeClr val="accent3"/>
            </a:lnRef>
            <a:fillRef idx="2">
              <a:schemeClr val="accent3"/>
            </a:fillRef>
            <a:effectRef idx="1">
              <a:schemeClr val="accent3"/>
            </a:effectRef>
            <a:fontRef idx="minor">
              <a:schemeClr val="dk1"/>
            </a:fontRef>
          </p:style>
        </p:cxnSp>
        <p:cxnSp>
          <p:nvCxnSpPr>
            <p:cNvPr id="7" name="AutoShape 37"/>
            <p:cNvCxnSpPr>
              <a:cxnSpLocks noChangeShapeType="1"/>
            </p:cNvCxnSpPr>
            <p:nvPr/>
          </p:nvCxnSpPr>
          <p:spPr bwMode="auto">
            <a:xfrm>
              <a:off x="2571750" y="523875"/>
              <a:ext cx="0" cy="494665"/>
            </a:xfrm>
            <a:prstGeom prst="straightConnector1">
              <a:avLst/>
            </a:prstGeom>
            <a:ln>
              <a:headEnd type="triangle" w="med" len="med"/>
              <a:tailEnd/>
            </a:ln>
          </p:spPr>
          <p:style>
            <a:lnRef idx="1">
              <a:schemeClr val="accent3"/>
            </a:lnRef>
            <a:fillRef idx="2">
              <a:schemeClr val="accent3"/>
            </a:fillRef>
            <a:effectRef idx="1">
              <a:schemeClr val="accent3"/>
            </a:effectRef>
            <a:fontRef idx="minor">
              <a:schemeClr val="dk1"/>
            </a:fontRef>
          </p:style>
        </p:cxnSp>
        <p:sp>
          <p:nvSpPr>
            <p:cNvPr id="8" name="Rounded Rectangle 7"/>
            <p:cNvSpPr/>
            <p:nvPr/>
          </p:nvSpPr>
          <p:spPr>
            <a:xfrm>
              <a:off x="1771650" y="0"/>
              <a:ext cx="1219200" cy="523875"/>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Search with attribute name</a:t>
              </a:r>
            </a:p>
            <a:p>
              <a:pPr marL="0" marR="0" algn="ctr">
                <a:lnSpc>
                  <a:spcPct val="115000"/>
                </a:lnSpc>
                <a:spcBef>
                  <a:spcPts val="0"/>
                </a:spcBef>
                <a:spcAft>
                  <a:spcPts val="1000"/>
                </a:spcAft>
              </a:pPr>
              <a:r>
                <a:rPr lang="en-US" sz="1100" dirty="0">
                  <a:effectLst/>
                  <a:ea typeface="Calibri"/>
                  <a:cs typeface="Times New Roman"/>
                </a:rPr>
                <a:t> </a:t>
              </a:r>
            </a:p>
          </p:txBody>
        </p:sp>
        <p:sp>
          <p:nvSpPr>
            <p:cNvPr id="9" name="Rounded Rectangle 8"/>
            <p:cNvSpPr/>
            <p:nvPr/>
          </p:nvSpPr>
          <p:spPr>
            <a:xfrm>
              <a:off x="3486150" y="0"/>
              <a:ext cx="1123950" cy="523875"/>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View image with attribute</a:t>
              </a:r>
            </a:p>
            <a:p>
              <a:pPr marL="0" marR="0" algn="ctr">
                <a:lnSpc>
                  <a:spcPct val="115000"/>
                </a:lnSpc>
                <a:spcBef>
                  <a:spcPts val="0"/>
                </a:spcBef>
                <a:spcAft>
                  <a:spcPts val="1000"/>
                </a:spcAft>
              </a:pPr>
              <a:r>
                <a:rPr lang="en-US" sz="1100">
                  <a:effectLst/>
                  <a:ea typeface="Calibri"/>
                  <a:cs typeface="Times New Roman"/>
                </a:rPr>
                <a:t> </a:t>
              </a:r>
            </a:p>
          </p:txBody>
        </p:sp>
        <p:cxnSp>
          <p:nvCxnSpPr>
            <p:cNvPr id="10" name="Straight Arrow Connector 9"/>
            <p:cNvCxnSpPr/>
            <p:nvPr/>
          </p:nvCxnSpPr>
          <p:spPr>
            <a:xfrm>
              <a:off x="1209675" y="276225"/>
              <a:ext cx="666115" cy="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cxnSp>
          <p:nvCxnSpPr>
            <p:cNvPr id="11" name="Straight Arrow Connector 10"/>
            <p:cNvCxnSpPr/>
            <p:nvPr/>
          </p:nvCxnSpPr>
          <p:spPr>
            <a:xfrm>
              <a:off x="2990850" y="276225"/>
              <a:ext cx="514350" cy="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grpSp>
    </p:spTree>
    <p:extLst>
      <p:ext uri="{BB962C8B-B14F-4D97-AF65-F5344CB8AC3E}">
        <p14:creationId xmlns:p14="http://schemas.microsoft.com/office/powerpoint/2010/main" val="50208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5291"/>
            <a:ext cx="7772400" cy="1754326"/>
          </a:xfrm>
          <a:prstGeom prst="rect">
            <a:avLst/>
          </a:prstGeom>
        </p:spPr>
        <p:txBody>
          <a:bodyPr wrap="square">
            <a:spAutoFit/>
          </a:bodyPr>
          <a:lstStyle/>
          <a:p>
            <a:pPr algn="just"/>
            <a:r>
              <a:rPr lang="en-US" b="1" dirty="0">
                <a:latin typeface="Times New Roman" pitchFamily="18" charset="0"/>
                <a:cs typeface="Times New Roman" pitchFamily="18" charset="0"/>
              </a:rPr>
              <a:t>Upload Image: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After augmenting image description and semantic process an image want to be uploading into database. In this uploading module the Image path will be provide by admin and click the upload button means image will be stored in the particular directory of database.</a:t>
            </a:r>
          </a:p>
        </p:txBody>
      </p:sp>
      <p:grpSp>
        <p:nvGrpSpPr>
          <p:cNvPr id="3" name="Group 2"/>
          <p:cNvGrpSpPr/>
          <p:nvPr/>
        </p:nvGrpSpPr>
        <p:grpSpPr>
          <a:xfrm>
            <a:off x="1676400" y="2159876"/>
            <a:ext cx="4873625" cy="538480"/>
            <a:chOff x="0" y="0"/>
            <a:chExt cx="4873625" cy="538480"/>
          </a:xfrm>
        </p:grpSpPr>
        <p:sp>
          <p:nvSpPr>
            <p:cNvPr id="4" name="AutoShape 47"/>
            <p:cNvSpPr>
              <a:spLocks noChangeArrowheads="1"/>
            </p:cNvSpPr>
            <p:nvPr/>
          </p:nvSpPr>
          <p:spPr bwMode="auto">
            <a:xfrm>
              <a:off x="1733550" y="0"/>
              <a:ext cx="1638300" cy="53848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Image uploading process</a:t>
              </a:r>
            </a:p>
          </p:txBody>
        </p:sp>
        <p:sp>
          <p:nvSpPr>
            <p:cNvPr id="5" name="Rectangle 4"/>
            <p:cNvSpPr>
              <a:spLocks noChangeArrowheads="1"/>
            </p:cNvSpPr>
            <p:nvPr/>
          </p:nvSpPr>
          <p:spPr bwMode="auto">
            <a:xfrm>
              <a:off x="0" y="85725"/>
              <a:ext cx="1210310" cy="355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Admin</a:t>
              </a:r>
            </a:p>
          </p:txBody>
        </p:sp>
        <p:cxnSp>
          <p:nvCxnSpPr>
            <p:cNvPr id="6" name="AutoShape 49"/>
            <p:cNvCxnSpPr>
              <a:cxnSpLocks noChangeShapeType="1"/>
            </p:cNvCxnSpPr>
            <p:nvPr/>
          </p:nvCxnSpPr>
          <p:spPr bwMode="auto">
            <a:xfrm>
              <a:off x="1209675" y="257175"/>
              <a:ext cx="526415" cy="571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7" name="AutoShape 50"/>
            <p:cNvCxnSpPr>
              <a:cxnSpLocks noChangeShapeType="1"/>
            </p:cNvCxnSpPr>
            <p:nvPr/>
          </p:nvCxnSpPr>
          <p:spPr bwMode="auto">
            <a:xfrm flipV="1">
              <a:off x="3371850" y="257175"/>
              <a:ext cx="584200" cy="571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8" name="AutoShape 51"/>
            <p:cNvSpPr>
              <a:spLocks noChangeArrowheads="1"/>
            </p:cNvSpPr>
            <p:nvPr/>
          </p:nvSpPr>
          <p:spPr bwMode="auto">
            <a:xfrm>
              <a:off x="3952875" y="0"/>
              <a:ext cx="920750" cy="53848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Database</a:t>
              </a:r>
            </a:p>
          </p:txBody>
        </p:sp>
      </p:grpSp>
      <p:sp>
        <p:nvSpPr>
          <p:cNvPr id="9" name="Rectangle 8"/>
          <p:cNvSpPr/>
          <p:nvPr/>
        </p:nvSpPr>
        <p:spPr>
          <a:xfrm>
            <a:off x="446338" y="2895600"/>
            <a:ext cx="7783261" cy="1323439"/>
          </a:xfrm>
          <a:prstGeom prst="rect">
            <a:avLst/>
          </a:prstGeom>
        </p:spPr>
        <p:txBody>
          <a:bodyPr wrap="square">
            <a:spAutoFit/>
          </a:bodyPr>
          <a:lstStyle/>
          <a:p>
            <a:pPr algn="just"/>
            <a:r>
              <a:rPr lang="en-US" sz="2000" b="1" dirty="0">
                <a:latin typeface="Times New Roman" pitchFamily="18" charset="0"/>
                <a:cs typeface="Times New Roman" pitchFamily="18" charset="0"/>
              </a:rPr>
              <a:t>Attribute-Augmented:</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In this module, user collects the descriptions of a particular image which want to extend from existing descriptions which adds some more additional information about that image.</a:t>
            </a:r>
          </a:p>
        </p:txBody>
      </p:sp>
      <p:grpSp>
        <p:nvGrpSpPr>
          <p:cNvPr id="11" name="Group 10"/>
          <p:cNvGrpSpPr/>
          <p:nvPr/>
        </p:nvGrpSpPr>
        <p:grpSpPr>
          <a:xfrm>
            <a:off x="1647497" y="4419600"/>
            <a:ext cx="5095875" cy="1667510"/>
            <a:chOff x="0" y="0"/>
            <a:chExt cx="5095875" cy="1667510"/>
          </a:xfrm>
        </p:grpSpPr>
        <p:sp>
          <p:nvSpPr>
            <p:cNvPr id="12" name="Rectangle 11"/>
            <p:cNvSpPr>
              <a:spLocks noChangeArrowheads="1"/>
            </p:cNvSpPr>
            <p:nvPr/>
          </p:nvSpPr>
          <p:spPr bwMode="auto">
            <a:xfrm>
              <a:off x="0" y="95250"/>
              <a:ext cx="1210310" cy="33464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User</a:t>
              </a:r>
            </a:p>
          </p:txBody>
        </p:sp>
        <p:sp>
          <p:nvSpPr>
            <p:cNvPr id="13" name="AutoShape 41"/>
            <p:cNvSpPr>
              <a:spLocks noChangeArrowheads="1"/>
            </p:cNvSpPr>
            <p:nvPr/>
          </p:nvSpPr>
          <p:spPr bwMode="auto">
            <a:xfrm>
              <a:off x="1704975" y="0"/>
              <a:ext cx="1752600" cy="54356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200">
                  <a:effectLst/>
                  <a:ea typeface="Calibri"/>
                  <a:cs typeface="Times New Roman"/>
                </a:rPr>
                <a:t>Collects the augments of image</a:t>
              </a:r>
              <a:endParaRPr lang="en-US" sz="1100">
                <a:effectLst/>
                <a:ea typeface="Calibri"/>
                <a:cs typeface="Times New Roman"/>
              </a:endParaRPr>
            </a:p>
          </p:txBody>
        </p:sp>
        <p:sp>
          <p:nvSpPr>
            <p:cNvPr id="14" name="AutoShape 42"/>
            <p:cNvSpPr>
              <a:spLocks noChangeArrowheads="1"/>
            </p:cNvSpPr>
            <p:nvPr/>
          </p:nvSpPr>
          <p:spPr bwMode="auto">
            <a:xfrm>
              <a:off x="4143375" y="1057275"/>
              <a:ext cx="876935" cy="610235"/>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200">
                  <a:effectLst/>
                  <a:ea typeface="Calibri"/>
                  <a:cs typeface="Times New Roman"/>
                </a:rPr>
                <a:t>Database</a:t>
              </a:r>
              <a:endParaRPr lang="en-US" sz="1100">
                <a:effectLst/>
                <a:ea typeface="Calibri"/>
                <a:cs typeface="Times New Roman"/>
              </a:endParaRPr>
            </a:p>
          </p:txBody>
        </p:sp>
        <p:cxnSp>
          <p:nvCxnSpPr>
            <p:cNvPr id="15" name="AutoShape 43"/>
            <p:cNvCxnSpPr>
              <a:cxnSpLocks noChangeShapeType="1"/>
            </p:cNvCxnSpPr>
            <p:nvPr/>
          </p:nvCxnSpPr>
          <p:spPr bwMode="auto">
            <a:xfrm>
              <a:off x="1209675" y="257175"/>
              <a:ext cx="494665" cy="952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6" name="AutoShape 44"/>
            <p:cNvCxnSpPr>
              <a:cxnSpLocks noChangeShapeType="1"/>
            </p:cNvCxnSpPr>
            <p:nvPr/>
          </p:nvCxnSpPr>
          <p:spPr bwMode="auto">
            <a:xfrm>
              <a:off x="3457575" y="266700"/>
              <a:ext cx="641350" cy="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17" name="Rounded Rectangle 16"/>
            <p:cNvSpPr/>
            <p:nvPr/>
          </p:nvSpPr>
          <p:spPr>
            <a:xfrm>
              <a:off x="4095750" y="57150"/>
              <a:ext cx="1000125" cy="40005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View Result</a:t>
              </a:r>
            </a:p>
          </p:txBody>
        </p:sp>
        <p:cxnSp>
          <p:nvCxnSpPr>
            <p:cNvPr id="18" name="Straight Arrow Connector 17"/>
            <p:cNvCxnSpPr/>
            <p:nvPr/>
          </p:nvCxnSpPr>
          <p:spPr>
            <a:xfrm flipV="1">
              <a:off x="4581525" y="457200"/>
              <a:ext cx="0" cy="600075"/>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grpSp>
    </p:spTree>
    <p:extLst>
      <p:ext uri="{BB962C8B-B14F-4D97-AF65-F5344CB8AC3E}">
        <p14:creationId xmlns:p14="http://schemas.microsoft.com/office/powerpoint/2010/main" val="281381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
            <a:ext cx="79248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r>
              <a:rPr lang="en-US" sz="2000" dirty="0" smtClean="0">
                <a:latin typeface="Times New Roman" pitchFamily="18" charset="0"/>
                <a:ea typeface="Calibri"/>
                <a:cs typeface="Times New Roman" pitchFamily="18" charset="0"/>
              </a:rPr>
              <a:t>	</a:t>
            </a:r>
            <a:r>
              <a:rPr lang="en-US" sz="2000" dirty="0">
                <a:latin typeface="Times New Roman" pitchFamily="18" charset="0"/>
                <a:cs typeface="Times New Roman" pitchFamily="18" charset="0"/>
              </a:rPr>
              <a:t>Dramatic increase of online images, image retrieval has attracted significant attention in both academia and industry .Many image search engines such as Google and Bing have relied on matching textual information of the images against queries given by users. However, text-based image retrieval suffers from essential difficulties that are caused mainly by the incapability of the associated text to appropriately describe the image content. Recently, visual reranking has been proposed to refine text-based search results by exploiting the visual information contained in the images. The existing visual reranking methods can be typically categorized into three categories as the clustering based, classification based and graph based methods. The clustering based reranking methods stem from the key observation that a wealth of visual characteristics can be shared by relevant images. With intelligent clustering algorithms initial search results from text-based retrieval can be grouped by visual closeness. However, for queries that return highly diverse results or without clear visual patterns, the performance of the clustering-based methods is not guaranteed. In the classification based methods, visual reranking is formulated as binary classification problem aiming to identify whether each search result is relevant or </a:t>
            </a:r>
            <a:r>
              <a:rPr lang="en-US" sz="2000" dirty="0" smtClean="0">
                <a:latin typeface="Times New Roman" pitchFamily="18" charset="0"/>
                <a:cs typeface="Times New Roman" pitchFamily="18" charset="0"/>
              </a:rPr>
              <a:t>not.</a:t>
            </a:r>
            <a:endParaRPr lang="en-US" sz="2000" dirty="0">
              <a:latin typeface="Times New Roman" pitchFamily="18" charset="0"/>
              <a:ea typeface="Times New Roman"/>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5"/>
            <a:ext cx="7848600" cy="4093428"/>
          </a:xfrm>
          <a:prstGeom prst="rect">
            <a:avLst/>
          </a:prstGeom>
        </p:spPr>
        <p:txBody>
          <a:bodyPr wrap="square">
            <a:spAutoFit/>
          </a:bodyPr>
          <a:lstStyle/>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GIVEN INPUT AND EXPECTED OUTPUT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ADMIN</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Provide User id and password.</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Authentication success means they will get access. </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IMAGE UPLOAD</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Choose the image path.</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Image will be uploaded to database </a:t>
            </a:r>
            <a:r>
              <a:rPr lang="en-US" sz="2000" dirty="0" smtClean="0">
                <a:latin typeface="Times New Roman" pitchFamily="18" charset="0"/>
                <a:cs typeface="Times New Roman" pitchFamily="18" charset="0"/>
              </a:rPr>
              <a:t>successfully</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View Files:</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a:t>
            </a:r>
            <a:r>
              <a:rPr lang="en-US" sz="2000" dirty="0">
                <a:latin typeface="Times New Roman" pitchFamily="18" charset="0"/>
                <a:cs typeface="Times New Roman" pitchFamily="18" charset="0"/>
              </a:rPr>
              <a:t> User Search Query image is mapped with DB </a:t>
            </a:r>
          </a:p>
          <a:p>
            <a:r>
              <a:rPr lang="en-US" sz="2000" dirty="0">
                <a:latin typeface="Times New Roman" pitchFamily="18" charset="0"/>
                <a:cs typeface="Times New Roman" pitchFamily="18" charset="0"/>
              </a:rPr>
              <a:t>O</a:t>
            </a:r>
            <a:r>
              <a:rPr lang="en-US" sz="2000" b="1" dirty="0">
                <a:latin typeface="Times New Roman" pitchFamily="18" charset="0"/>
                <a:cs typeface="Times New Roman" pitchFamily="18" charset="0"/>
              </a:rPr>
              <a:t>utput</a:t>
            </a:r>
            <a:r>
              <a:rPr lang="en-US" sz="2000" dirty="0">
                <a:latin typeface="Times New Roman" pitchFamily="18" charset="0"/>
                <a:cs typeface="Times New Roman" pitchFamily="18" charset="0"/>
              </a:rPr>
              <a:t>: Mapped Query image is viewed in the browser</a:t>
            </a:r>
          </a:p>
        </p:txBody>
      </p:sp>
      <p:sp>
        <p:nvSpPr>
          <p:cNvPr id="3" name="Rectangle 2"/>
          <p:cNvSpPr/>
          <p:nvPr/>
        </p:nvSpPr>
        <p:spPr>
          <a:xfrm>
            <a:off x="457200" y="4093623"/>
            <a:ext cx="7848600" cy="1323439"/>
          </a:xfrm>
          <a:prstGeom prst="rect">
            <a:avLst/>
          </a:prstGeom>
        </p:spPr>
        <p:txBody>
          <a:bodyPr wrap="square">
            <a:spAutoFit/>
          </a:bodyPr>
          <a:lstStyle/>
          <a:p>
            <a:r>
              <a:rPr lang="en-US" sz="2000" b="1" dirty="0">
                <a:latin typeface="Times New Roman" pitchFamily="18" charset="0"/>
                <a:cs typeface="Times New Roman" pitchFamily="18" charset="0"/>
              </a:rPr>
              <a:t>USER</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Authentication:</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a:t>
            </a:r>
            <a:r>
              <a:rPr lang="en-US" sz="2000" dirty="0">
                <a:latin typeface="Times New Roman" pitchFamily="18" charset="0"/>
                <a:cs typeface="Times New Roman" pitchFamily="18" charset="0"/>
              </a:rPr>
              <a:t> Provide username and password to get permission for access.</a:t>
            </a:r>
          </a:p>
          <a:p>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Became authenticated person to request and process the request.</a:t>
            </a:r>
          </a:p>
        </p:txBody>
      </p:sp>
    </p:spTree>
    <p:extLst>
      <p:ext uri="{BB962C8B-B14F-4D97-AF65-F5344CB8AC3E}">
        <p14:creationId xmlns:p14="http://schemas.microsoft.com/office/powerpoint/2010/main" val="124629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304800" y="23933"/>
            <a:ext cx="80010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Text-based Image Search:</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Enter the name of searching image.</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Search results will be appears based upon availability.</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Attribute Search:</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Choose a picture and collect the description.</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Description will be stored into dataset.</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Attribute-Augmented:</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Choose the particular image which you want to preview details.</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The Image will be shown with augmented information.</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Image Upload:</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Choose the image path.</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Image will be uploaded to database successfully</a:t>
            </a:r>
          </a:p>
          <a:p>
            <a:pPr algn="just"/>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14" y="65690"/>
            <a:ext cx="7924800" cy="5632311"/>
          </a:xfrm>
          <a:prstGeom prst="rect">
            <a:avLst/>
          </a:prstGeom>
        </p:spPr>
        <p:txBody>
          <a:bodyPr wrap="square">
            <a:spAutoFit/>
          </a:bodyPr>
          <a:lstStyle/>
          <a:p>
            <a:pPr algn="ctr"/>
            <a:r>
              <a:rPr lang="en-US" sz="2000" b="1" dirty="0">
                <a:latin typeface="Times New Roman" pitchFamily="18" charset="0"/>
                <a:cs typeface="Times New Roman" pitchFamily="18" charset="0"/>
              </a:rPr>
              <a:t>TECHNIQUE OR ALGORITHMS </a:t>
            </a:r>
            <a:r>
              <a:rPr lang="en-US" sz="2000" b="1" dirty="0" smtClean="0">
                <a:latin typeface="Times New Roman" pitchFamily="18" charset="0"/>
                <a:cs typeface="Times New Roman" pitchFamily="18" charset="0"/>
              </a:rPr>
              <a:t>USED</a:t>
            </a:r>
          </a:p>
          <a:p>
            <a:pPr algn="ctr"/>
            <a:endParaRPr lang="en-US" sz="2000"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RERANKING ALGORITHMS</a:t>
            </a:r>
            <a:endParaRPr lang="en-US" sz="2000" dirty="0">
              <a:latin typeface="Times New Roman" pitchFamily="18" charset="0"/>
              <a:cs typeface="Times New Roman" pitchFamily="18" charset="0"/>
            </a:endParaRPr>
          </a:p>
          <a:p>
            <a:r>
              <a:rPr lang="en-US" sz="2000" dirty="0"/>
              <a:t> </a:t>
            </a:r>
          </a:p>
          <a:p>
            <a:pPr algn="just"/>
            <a:r>
              <a:rPr lang="en-US" sz="2000" dirty="0"/>
              <a:t> </a:t>
            </a:r>
            <a:r>
              <a:rPr lang="en-US" sz="2000" dirty="0">
                <a:latin typeface="Times New Roman" pitchFamily="18" charset="0"/>
                <a:cs typeface="Times New Roman" pitchFamily="18" charset="0"/>
              </a:rPr>
              <a:t>Web image search reranking is emerging as one of the promising techniques for automotive boosting of retrieval precision. The basic functionality is to reorder the retrieved multimedia entities to achieve the optimal rank list by exploiting visual content. To search for images, a user may provide query terms such as keyword, image file/link, or click on some image, and the system will return images "similar" to the query. The similarity used for search criteria could be Meta tags, color distribution in images, region/shape attributes, etc. Unfortunately, image retrieval systems have not kept pace with the collections they are searching. The shortcomings of these systems are due both to the image representations they use and to their methods of accessing those representations to find images. The problems of image retrieval are becoming widely recognized, and the search for solutions an increasingly active area for research and development.</a:t>
            </a:r>
          </a:p>
        </p:txBody>
      </p:sp>
    </p:spTree>
    <p:extLst>
      <p:ext uri="{BB962C8B-B14F-4D97-AF65-F5344CB8AC3E}">
        <p14:creationId xmlns:p14="http://schemas.microsoft.com/office/powerpoint/2010/main" val="359567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0"/>
            <a:ext cx="79248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a:t>
            </a: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SOFTWARE REQUIREMENTS:</a:t>
            </a:r>
          </a:p>
          <a:p>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Operating system                  : Windows8</a:t>
            </a:r>
          </a:p>
          <a:p>
            <a:pPr lvl="0"/>
            <a:r>
              <a:rPr lang="en-US" sz="2000" dirty="0" smtClean="0">
                <a:latin typeface="Times New Roman" pitchFamily="18" charset="0"/>
                <a:cs typeface="Times New Roman" pitchFamily="18" charset="0"/>
              </a:rPr>
              <a:t>IDE			   : Microsoft Visual Studio .NET 2013</a:t>
            </a:r>
          </a:p>
          <a:p>
            <a:pPr lvl="0"/>
            <a:r>
              <a:rPr lang="en-US" sz="2000" dirty="0" smtClean="0">
                <a:latin typeface="Times New Roman" pitchFamily="18" charset="0"/>
                <a:cs typeface="Times New Roman" pitchFamily="18" charset="0"/>
              </a:rPr>
              <a:t>Front End                              : Asp. Net</a:t>
            </a:r>
          </a:p>
          <a:p>
            <a:pPr lvl="0"/>
            <a:r>
              <a:rPr lang="en-US" sz="2000" dirty="0" smtClean="0">
                <a:latin typeface="Times New Roman" pitchFamily="18" charset="0"/>
                <a:cs typeface="Times New Roman" pitchFamily="18" charset="0"/>
              </a:rPr>
              <a:t>Coding Language  	   : C# </a:t>
            </a:r>
          </a:p>
          <a:p>
            <a:pPr lvl="0"/>
            <a:r>
              <a:rPr lang="en-US" sz="2000" dirty="0" smtClean="0">
                <a:latin typeface="Times New Roman" pitchFamily="18" charset="0"/>
                <a:cs typeface="Times New Roman" pitchFamily="18" charset="0"/>
              </a:rPr>
              <a:t>Backend		                  : SQL Server 2012</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HARDWARE REQUIREMENTS:</a:t>
            </a:r>
          </a:p>
          <a:p>
            <a:endParaRPr lang="en-US"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Processor		: Pentium Dual Core 2.00GHZ</a:t>
            </a:r>
            <a:endParaRPr lang="en-US"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Hard disk		: 40 GB</a:t>
            </a:r>
            <a:endParaRPr lang="en-US"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Mouse			: Logitech. </a:t>
            </a:r>
            <a:endParaRPr lang="en-US"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RAM			: 2GB(minimum) </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Keyboard		: 110 keys enhanced.</a:t>
            </a: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04800" y="0"/>
            <a:ext cx="80010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DESIGN</a:t>
            </a:r>
          </a:p>
          <a:p>
            <a:pPr marL="0" marR="0" lvl="0" indent="0" algn="ctr"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ea typeface="Calibri" pitchFamily="34" charset="0"/>
              <a:cs typeface="Times New Roman" pitchFamily="18" charset="0"/>
            </a:endParaRPr>
          </a:p>
          <a:p>
            <a:r>
              <a:rPr lang="en-US" sz="2000" b="1" dirty="0" smtClean="0">
                <a:latin typeface="Times New Roman" pitchFamily="18" charset="0"/>
                <a:cs typeface="Times New Roman" pitchFamily="18" charset="0"/>
              </a:rPr>
              <a:t>USE CASE DIAGRAM</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use case diagram is a type of behavioral diagram created from a Use-case analysis. The purpose of use case is to present overview of the functionality provided by the system in terms of actors, their goals and any dependencies between those use cases.</a:t>
            </a:r>
            <a:r>
              <a:rPr lang="en-US" sz="2000" dirty="0" smtClean="0"/>
              <a:t>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smtClean="0">
              <a:latin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7" name="Rectangle 3"/>
          <p:cNvSpPr>
            <a:spLocks noChangeArrowheads="1"/>
          </p:cNvSpPr>
          <p:nvPr/>
        </p:nvSpPr>
        <p:spPr bwMode="auto">
          <a:xfrm>
            <a:off x="457200" y="418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33562" y="542925"/>
            <a:ext cx="5476875" cy="577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304800" y="0"/>
            <a:ext cx="8001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 DIAGRAM</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class diagram in the UML is a type of static structure diagram that describes the structure of a system by showing the system’s classes, their attributes, and the relationships between the classes.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Private visibility hides information from anything outside the class partition. Public visibility allows all other classes to view the marked information.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indent="457200" eaLnBrk="0" fontAlgn="base" hangingPunct="0">
              <a:spcBef>
                <a:spcPct val="0"/>
              </a:spcBef>
              <a:spcAft>
                <a:spcPct val="0"/>
              </a:spcAft>
            </a:pPr>
            <a:r>
              <a:rPr lang="en-US" sz="2000" dirty="0" smtClean="0">
                <a:latin typeface="Times New Roman" pitchFamily="18" charset="0"/>
                <a:cs typeface="Times New Roman" pitchFamily="18" charset="0"/>
              </a:rPr>
              <a:t>Protected visibility allows child classes to access information they inherited from a parent class.</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1"/>
            <a:ext cx="6781800" cy="41919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04800" y="0"/>
            <a:ext cx="8001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2619375"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 DIAGRAM</a:t>
            </a:r>
          </a:p>
          <a:p>
            <a:pPr marL="0" marR="0" lvl="0" indent="457200" algn="l" defTabSz="914400" rtl="0" eaLnBrk="1" fontAlgn="base" latinLnBrk="0" hangingPunct="1">
              <a:lnSpc>
                <a:spcPct val="100000"/>
              </a:lnSpc>
              <a:spcBef>
                <a:spcPct val="0"/>
              </a:spcBef>
              <a:spcAft>
                <a:spcPct val="0"/>
              </a:spcAft>
              <a:buClrTx/>
              <a:buSzTx/>
              <a:buFontTx/>
              <a:buNone/>
              <a:tabLst>
                <a:tab pos="2619375" algn="l"/>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619375" algn="l"/>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object diagram</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 the Unified Modeling Language (UML) is a diagram that shows a complete or partial view of the structure of a modeled system at a specific time.</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619375"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Object diagram focuses on some particular set of object instances and attributes, and the links between the instances. A correlated set of object diagrams provides insight into how an arbitrary view of a system is expected to evolve over time. </a:t>
            </a:r>
          </a:p>
          <a:p>
            <a:pPr marL="0" marR="0" lvl="0" indent="457200" algn="l" defTabSz="914400" rtl="0" eaLnBrk="0" fontAlgn="base" latinLnBrk="0" hangingPunct="0">
              <a:lnSpc>
                <a:spcPct val="100000"/>
              </a:lnSpc>
              <a:spcBef>
                <a:spcPct val="0"/>
              </a:spcBef>
              <a:spcAft>
                <a:spcPct val="0"/>
              </a:spcAft>
              <a:buClrTx/>
              <a:buSzTx/>
              <a:buFontTx/>
              <a:buNone/>
              <a:tabLst>
                <a:tab pos="2619375"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 diagrams are more concrete than class diagrams, and are often used to provide examples, or act as test cases for the class diagrams. Only those aspects of a model that are of current interest need be shown on an object diagram.</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3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 name="Group 22"/>
          <p:cNvGrpSpPr>
            <a:grpSpLocks/>
          </p:cNvGrpSpPr>
          <p:nvPr/>
        </p:nvGrpSpPr>
        <p:grpSpPr bwMode="auto">
          <a:xfrm>
            <a:off x="1576387" y="1"/>
            <a:ext cx="5991225" cy="6564284"/>
            <a:chOff x="1170" y="1605"/>
            <a:chExt cx="9435" cy="12375"/>
          </a:xfrm>
        </p:grpSpPr>
        <p:sp>
          <p:nvSpPr>
            <p:cNvPr id="24" name="Rectangle 23"/>
            <p:cNvSpPr>
              <a:spLocks noChangeArrowheads="1"/>
            </p:cNvSpPr>
            <p:nvPr/>
          </p:nvSpPr>
          <p:spPr bwMode="auto">
            <a:xfrm>
              <a:off x="1170" y="6414"/>
              <a:ext cx="2535" cy="20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UserName=Admin</a:t>
              </a:r>
            </a:p>
            <a:p>
              <a:pPr marL="0" marR="0">
                <a:lnSpc>
                  <a:spcPct val="115000"/>
                </a:lnSpc>
                <a:spcBef>
                  <a:spcPts val="0"/>
                </a:spcBef>
                <a:spcAft>
                  <a:spcPts val="1000"/>
                </a:spcAft>
              </a:pPr>
              <a:r>
                <a:rPr lang="en-US" sz="1100">
                  <a:effectLst/>
                  <a:ea typeface="Calibri"/>
                  <a:cs typeface="Times New Roman"/>
                </a:rPr>
                <a:t>PassWord=*****</a:t>
              </a:r>
            </a:p>
          </p:txBody>
        </p:sp>
        <p:sp>
          <p:nvSpPr>
            <p:cNvPr id="25" name="Text Box 54"/>
            <p:cNvSpPr txBox="1">
              <a:spLocks noChangeArrowheads="1"/>
            </p:cNvSpPr>
            <p:nvPr/>
          </p:nvSpPr>
          <p:spPr bwMode="auto">
            <a:xfrm>
              <a:off x="1170" y="6414"/>
              <a:ext cx="2535" cy="5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Authentication</a:t>
              </a:r>
            </a:p>
          </p:txBody>
        </p:sp>
        <p:sp>
          <p:nvSpPr>
            <p:cNvPr id="26" name="Rectangle 25"/>
            <p:cNvSpPr>
              <a:spLocks noChangeArrowheads="1"/>
            </p:cNvSpPr>
            <p:nvPr/>
          </p:nvSpPr>
          <p:spPr bwMode="auto">
            <a:xfrm>
              <a:off x="7890" y="9750"/>
              <a:ext cx="2715" cy="181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Search engine = xxx</a:t>
              </a:r>
            </a:p>
            <a:p>
              <a:pPr marL="0" marR="0">
                <a:lnSpc>
                  <a:spcPct val="115000"/>
                </a:lnSpc>
                <a:spcBef>
                  <a:spcPts val="0"/>
                </a:spcBef>
                <a:spcAft>
                  <a:spcPts val="1000"/>
                </a:spcAft>
              </a:pPr>
              <a:r>
                <a:rPr lang="en-US" sz="1100">
                  <a:effectLst/>
                  <a:ea typeface="Calibri"/>
                  <a:cs typeface="Times New Roman"/>
                </a:rPr>
                <a:t>View images = yyy</a:t>
              </a:r>
            </a:p>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Salary= 1000</a:t>
              </a:r>
            </a:p>
          </p:txBody>
        </p:sp>
        <p:sp>
          <p:nvSpPr>
            <p:cNvPr id="27" name="Rectangle 26"/>
            <p:cNvSpPr>
              <a:spLocks noChangeArrowheads="1"/>
            </p:cNvSpPr>
            <p:nvPr/>
          </p:nvSpPr>
          <p:spPr bwMode="auto">
            <a:xfrm>
              <a:off x="7815" y="7095"/>
              <a:ext cx="2715" cy="18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File_name=xx</a:t>
              </a:r>
            </a:p>
            <a:p>
              <a:pPr marL="0" marR="0">
                <a:lnSpc>
                  <a:spcPct val="115000"/>
                </a:lnSpc>
                <a:spcBef>
                  <a:spcPts val="0"/>
                </a:spcBef>
                <a:spcAft>
                  <a:spcPts val="1000"/>
                </a:spcAft>
              </a:pPr>
              <a:r>
                <a:rPr lang="en-US" sz="1100">
                  <a:effectLst/>
                  <a:ea typeface="Calibri"/>
                  <a:cs typeface="Times New Roman"/>
                </a:rPr>
                <a:t>Size=yyy</a:t>
              </a:r>
            </a:p>
            <a:p>
              <a:pPr marL="0" marR="0">
                <a:lnSpc>
                  <a:spcPct val="115000"/>
                </a:lnSpc>
                <a:spcBef>
                  <a:spcPts val="0"/>
                </a:spcBef>
                <a:spcAft>
                  <a:spcPts val="1000"/>
                </a:spcAft>
              </a:pPr>
              <a:r>
                <a:rPr lang="en-US" sz="1100">
                  <a:effectLst/>
                  <a:ea typeface="Calibri"/>
                  <a:cs typeface="Times New Roman"/>
                </a:rPr>
                <a:t>View Result=xzxz</a:t>
              </a:r>
            </a:p>
            <a:p>
              <a:pPr marL="0" marR="0">
                <a:lnSpc>
                  <a:spcPct val="115000"/>
                </a:lnSpc>
                <a:spcBef>
                  <a:spcPts val="0"/>
                </a:spcBef>
                <a:spcAft>
                  <a:spcPts val="1000"/>
                </a:spcAft>
              </a:pPr>
              <a:r>
                <a:rPr lang="en-US" sz="1100">
                  <a:effectLst/>
                  <a:ea typeface="Calibri"/>
                  <a:cs typeface="Times New Roman"/>
                </a:rPr>
                <a:t>Resource-id = R01</a:t>
              </a:r>
            </a:p>
          </p:txBody>
        </p:sp>
        <p:sp>
          <p:nvSpPr>
            <p:cNvPr id="28" name="Rectangle 27"/>
            <p:cNvSpPr>
              <a:spLocks noChangeArrowheads="1"/>
            </p:cNvSpPr>
            <p:nvPr/>
          </p:nvSpPr>
          <p:spPr bwMode="auto">
            <a:xfrm>
              <a:off x="7815" y="4464"/>
              <a:ext cx="2715" cy="19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File_name=xx</a:t>
              </a:r>
            </a:p>
            <a:p>
              <a:pPr marL="0" marR="0">
                <a:lnSpc>
                  <a:spcPct val="115000"/>
                </a:lnSpc>
                <a:spcBef>
                  <a:spcPts val="0"/>
                </a:spcBef>
                <a:spcAft>
                  <a:spcPts val="1000"/>
                </a:spcAft>
              </a:pPr>
              <a:r>
                <a:rPr lang="en-US" sz="1100">
                  <a:effectLst/>
                  <a:ea typeface="Calibri"/>
                  <a:cs typeface="Times New Roman"/>
                </a:rPr>
                <a:t>Size=yyy</a:t>
              </a:r>
            </a:p>
            <a:p>
              <a:pPr marL="0" marR="0">
                <a:lnSpc>
                  <a:spcPct val="115000"/>
                </a:lnSpc>
                <a:spcBef>
                  <a:spcPts val="0"/>
                </a:spcBef>
                <a:spcAft>
                  <a:spcPts val="1000"/>
                </a:spcAft>
              </a:pPr>
              <a:r>
                <a:rPr lang="en-US" sz="1100">
                  <a:effectLst/>
                  <a:ea typeface="Calibri"/>
                  <a:cs typeface="Times New Roman"/>
                </a:rPr>
                <a:t>Type=zzz</a:t>
              </a:r>
            </a:p>
            <a:p>
              <a:pPr marL="0" marR="0">
                <a:lnSpc>
                  <a:spcPct val="115000"/>
                </a:lnSpc>
                <a:spcBef>
                  <a:spcPts val="0"/>
                </a:spcBef>
                <a:spcAft>
                  <a:spcPts val="1000"/>
                </a:spcAft>
              </a:pPr>
              <a:r>
                <a:rPr lang="en-US" sz="1100">
                  <a:effectLst/>
                  <a:ea typeface="Calibri"/>
                  <a:cs typeface="Times New Roman"/>
                </a:rPr>
                <a:t> </a:t>
              </a:r>
            </a:p>
          </p:txBody>
        </p:sp>
        <p:sp>
          <p:nvSpPr>
            <p:cNvPr id="29" name="Rectangle 28"/>
            <p:cNvSpPr>
              <a:spLocks noChangeArrowheads="1"/>
            </p:cNvSpPr>
            <p:nvPr/>
          </p:nvSpPr>
          <p:spPr bwMode="auto">
            <a:xfrm>
              <a:off x="7815" y="12255"/>
              <a:ext cx="2715" cy="1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File name=xxx</a:t>
              </a:r>
            </a:p>
            <a:p>
              <a:pPr marL="0" marR="0">
                <a:lnSpc>
                  <a:spcPct val="115000"/>
                </a:lnSpc>
                <a:spcBef>
                  <a:spcPts val="0"/>
                </a:spcBef>
                <a:spcAft>
                  <a:spcPts val="1000"/>
                </a:spcAft>
              </a:pPr>
              <a:r>
                <a:rPr lang="en-US" sz="1100">
                  <a:effectLst/>
                  <a:ea typeface="Calibri"/>
                  <a:cs typeface="Times New Roman"/>
                </a:rPr>
                <a:t>View image result=yyy</a:t>
              </a:r>
            </a:p>
          </p:txBody>
        </p:sp>
        <p:sp>
          <p:nvSpPr>
            <p:cNvPr id="30" name="Rectangle 29"/>
            <p:cNvSpPr>
              <a:spLocks noChangeArrowheads="1"/>
            </p:cNvSpPr>
            <p:nvPr/>
          </p:nvSpPr>
          <p:spPr bwMode="auto">
            <a:xfrm>
              <a:off x="7815" y="1605"/>
              <a:ext cx="2715" cy="20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File_name=xx</a:t>
              </a:r>
            </a:p>
            <a:p>
              <a:pPr marL="0" marR="0">
                <a:lnSpc>
                  <a:spcPct val="115000"/>
                </a:lnSpc>
                <a:spcBef>
                  <a:spcPts val="0"/>
                </a:spcBef>
                <a:spcAft>
                  <a:spcPts val="1000"/>
                </a:spcAft>
              </a:pPr>
              <a:r>
                <a:rPr lang="en-US" sz="1100">
                  <a:effectLst/>
                  <a:ea typeface="Calibri"/>
                  <a:cs typeface="Times New Roman"/>
                </a:rPr>
                <a:t>Size=yyy</a:t>
              </a:r>
            </a:p>
            <a:p>
              <a:pPr marL="0" marR="0">
                <a:lnSpc>
                  <a:spcPct val="115000"/>
                </a:lnSpc>
                <a:spcBef>
                  <a:spcPts val="0"/>
                </a:spcBef>
                <a:spcAft>
                  <a:spcPts val="1000"/>
                </a:spcAft>
              </a:pPr>
              <a:r>
                <a:rPr lang="en-US" sz="1100">
                  <a:effectLst/>
                  <a:ea typeface="Calibri"/>
                  <a:cs typeface="Times New Roman"/>
                </a:rPr>
                <a:t>Type=zzz</a:t>
              </a:r>
            </a:p>
            <a:p>
              <a:pPr marL="0" marR="0">
                <a:lnSpc>
                  <a:spcPct val="115000"/>
                </a:lnSpc>
                <a:spcBef>
                  <a:spcPts val="0"/>
                </a:spcBef>
                <a:spcAft>
                  <a:spcPts val="1000"/>
                </a:spcAft>
              </a:pPr>
              <a:r>
                <a:rPr lang="en-US" sz="1100">
                  <a:effectLst/>
                  <a:ea typeface="Calibri"/>
                  <a:cs typeface="Times New Roman"/>
                </a:rPr>
                <a:t> </a:t>
              </a:r>
            </a:p>
            <a:p>
              <a:pPr marL="0" marR="0">
                <a:lnSpc>
                  <a:spcPct val="115000"/>
                </a:lnSpc>
                <a:spcBef>
                  <a:spcPts val="0"/>
                </a:spcBef>
                <a:spcAft>
                  <a:spcPts val="1000"/>
                </a:spcAft>
              </a:pPr>
              <a:r>
                <a:rPr lang="en-US" sz="1100">
                  <a:effectLst/>
                  <a:ea typeface="Calibri"/>
                  <a:cs typeface="Times New Roman"/>
                </a:rPr>
                <a:t> </a:t>
              </a:r>
            </a:p>
          </p:txBody>
        </p:sp>
        <p:sp>
          <p:nvSpPr>
            <p:cNvPr id="31" name="Text Box 60"/>
            <p:cNvSpPr txBox="1">
              <a:spLocks noChangeArrowheads="1"/>
            </p:cNvSpPr>
            <p:nvPr/>
          </p:nvSpPr>
          <p:spPr bwMode="auto">
            <a:xfrm>
              <a:off x="7815" y="1605"/>
              <a:ext cx="2715" cy="4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Upload images</a:t>
              </a:r>
            </a:p>
          </p:txBody>
        </p:sp>
        <p:sp>
          <p:nvSpPr>
            <p:cNvPr id="32" name="Text Box 61"/>
            <p:cNvSpPr txBox="1">
              <a:spLocks noChangeArrowheads="1"/>
            </p:cNvSpPr>
            <p:nvPr/>
          </p:nvSpPr>
          <p:spPr bwMode="auto">
            <a:xfrm>
              <a:off x="7815" y="4464"/>
              <a:ext cx="2715" cy="43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View images</a:t>
              </a:r>
            </a:p>
          </p:txBody>
        </p:sp>
        <p:sp>
          <p:nvSpPr>
            <p:cNvPr id="33" name="Text Box 62"/>
            <p:cNvSpPr txBox="1">
              <a:spLocks noChangeArrowheads="1"/>
            </p:cNvSpPr>
            <p:nvPr/>
          </p:nvSpPr>
          <p:spPr bwMode="auto">
            <a:xfrm>
              <a:off x="7815" y="7095"/>
              <a:ext cx="2715" cy="5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Attribute search</a:t>
              </a:r>
            </a:p>
          </p:txBody>
        </p:sp>
        <p:sp>
          <p:nvSpPr>
            <p:cNvPr id="34" name="Text Box 63"/>
            <p:cNvSpPr txBox="1">
              <a:spLocks noChangeArrowheads="1"/>
            </p:cNvSpPr>
            <p:nvPr/>
          </p:nvSpPr>
          <p:spPr bwMode="auto">
            <a:xfrm>
              <a:off x="7890" y="9750"/>
              <a:ext cx="2715" cy="4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Attribute-augmented</a:t>
              </a:r>
            </a:p>
          </p:txBody>
        </p:sp>
        <p:sp>
          <p:nvSpPr>
            <p:cNvPr id="35" name="Text Box 64"/>
            <p:cNvSpPr txBox="1">
              <a:spLocks noChangeArrowheads="1"/>
            </p:cNvSpPr>
            <p:nvPr/>
          </p:nvSpPr>
          <p:spPr bwMode="auto">
            <a:xfrm>
              <a:off x="7815" y="12255"/>
              <a:ext cx="2715" cy="3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Text based search</a:t>
              </a:r>
            </a:p>
          </p:txBody>
        </p:sp>
        <p:cxnSp>
          <p:nvCxnSpPr>
            <p:cNvPr id="36" name="AutoShape 65"/>
            <p:cNvCxnSpPr>
              <a:cxnSpLocks noChangeShapeType="1"/>
            </p:cNvCxnSpPr>
            <p:nvPr/>
          </p:nvCxnSpPr>
          <p:spPr bwMode="auto">
            <a:xfrm flipV="1">
              <a:off x="3705" y="2820"/>
              <a:ext cx="4110" cy="3960"/>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37" name="AutoShape 66"/>
            <p:cNvCxnSpPr>
              <a:cxnSpLocks noChangeShapeType="1"/>
            </p:cNvCxnSpPr>
            <p:nvPr/>
          </p:nvCxnSpPr>
          <p:spPr bwMode="auto">
            <a:xfrm flipV="1">
              <a:off x="3705" y="4899"/>
              <a:ext cx="4110" cy="2316"/>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38" name="AutoShape 67"/>
            <p:cNvCxnSpPr>
              <a:cxnSpLocks noChangeShapeType="1"/>
            </p:cNvCxnSpPr>
            <p:nvPr/>
          </p:nvCxnSpPr>
          <p:spPr bwMode="auto">
            <a:xfrm>
              <a:off x="3705" y="7530"/>
              <a:ext cx="4110" cy="7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39" name="AutoShape 68"/>
            <p:cNvCxnSpPr>
              <a:cxnSpLocks noChangeShapeType="1"/>
            </p:cNvCxnSpPr>
            <p:nvPr/>
          </p:nvCxnSpPr>
          <p:spPr bwMode="auto">
            <a:xfrm>
              <a:off x="3705" y="7815"/>
              <a:ext cx="4185" cy="235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40" name="AutoShape 69"/>
            <p:cNvCxnSpPr>
              <a:cxnSpLocks noChangeShapeType="1"/>
            </p:cNvCxnSpPr>
            <p:nvPr/>
          </p:nvCxnSpPr>
          <p:spPr bwMode="auto">
            <a:xfrm>
              <a:off x="3705" y="8280"/>
              <a:ext cx="4110" cy="469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grpSp>
    </p:spTree>
    <p:extLst>
      <p:ext uri="{BB962C8B-B14F-4D97-AF65-F5344CB8AC3E}">
        <p14:creationId xmlns:p14="http://schemas.microsoft.com/office/powerpoint/2010/main" val="24605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533400" y="380256"/>
            <a:ext cx="7620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414463" algn="l"/>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SCOPE</a:t>
            </a:r>
            <a:r>
              <a:rPr kumimoji="0" lang="en-US" sz="2000" b="1" i="0" u="none" strike="noStrike" cap="none" normalizeH="0" dirty="0" smtClean="0">
                <a:ln>
                  <a:noFill/>
                </a:ln>
                <a:solidFill>
                  <a:schemeClr val="tx1"/>
                </a:solidFill>
                <a:effectLst/>
                <a:latin typeface="Times New Roman" pitchFamily="18" charset="0"/>
                <a:cs typeface="Times New Roman" pitchFamily="18" charset="0"/>
              </a:rPr>
              <a:t> OF THE PROJECT:</a:t>
            </a:r>
          </a:p>
          <a:p>
            <a:r>
              <a:rPr lang="en-US" sz="2000" dirty="0"/>
              <a:t> </a:t>
            </a:r>
          </a:p>
          <a:p>
            <a:pPr algn="just">
              <a:lnSpc>
                <a:spcPct val="150000"/>
              </a:lnSpc>
            </a:pPr>
            <a:r>
              <a:rPr lang="en-US" sz="2000" dirty="0">
                <a:latin typeface="Times New Roman" pitchFamily="18" charset="0"/>
                <a:cs typeface="Times New Roman" pitchFamily="18" charset="0"/>
              </a:rPr>
              <a:t>The Scope of the project is online image re-ranking which limits users effort to just one-click feedback, is an effective way to improve search results and its interaction is simple enough. Major web image search engines have adopted this strategy. To achieve high efficiency, the visual feature vectors need to be short and their matching needs to be fast. The semantic signatures are very short and online image re-ranking becomes extremely efficient.</a:t>
            </a:r>
          </a:p>
          <a:p>
            <a:pPr marL="0" marR="0" lvl="0" indent="0" algn="just" defTabSz="914400" rtl="0" eaLnBrk="1" fontAlgn="base" latinLnBrk="0" hangingPunct="1">
              <a:lnSpc>
                <a:spcPct val="100000"/>
              </a:lnSpc>
              <a:spcBef>
                <a:spcPct val="0"/>
              </a:spcBef>
              <a:spcAft>
                <a:spcPct val="0"/>
              </a:spcAft>
              <a:buClrTx/>
              <a:buSzTx/>
              <a:buFontTx/>
              <a:buNone/>
              <a:tabLst>
                <a:tab pos="1414463" algn="l"/>
              </a:tabLst>
            </a:pPr>
            <a:endParaRPr kumimoji="0" lang="en-US" sz="2000" b="0" i="0" u="none" strike="noStrike" cap="none" normalizeH="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381000" y="0"/>
            <a:ext cx="7848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619375"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STATE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619375" algn="l"/>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state diagram</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 a type of diagram used in computer science and related fields to describe the behavior of systems. State diagrams require that the system described is composed of a finite number of states; sometimes, this is indeed the case, while at other times this is a reasonable abstraction. There are many forms of state diagrams, which differ slightly and have different semantics.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48012" y="0"/>
            <a:ext cx="2847975" cy="6229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0"/>
            <a:ext cx="7848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ACTIVITY DIAGRAM</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Activity diagram are a loosely defined diagram to show workflows of stepwise activities and actions, with support for choice, iteration and concurrency. UML, activity diagrams can be used to describe the business and operational step-by-step workflows of components in a system. UML activity diagrams could potentially model the internal logic of a complex operation. In many ways UML activity diagrams are the object-oriented equivalent of flow charts and data flow diagrams (DFDs) from structural development.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33537" y="152400"/>
            <a:ext cx="5876925" cy="655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49469" y="0"/>
            <a:ext cx="8001000"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SEQUENCE DIAGRAM:</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A sequence diagram in UML is a kind of interaction diagram that shows how the processes operate with one another and in what order.</a:t>
            </a:r>
          </a:p>
          <a:p>
            <a:pPr>
              <a:lnSpc>
                <a:spcPct val="150000"/>
              </a:lnSpc>
            </a:pPr>
            <a:r>
              <a:rPr lang="en-US" sz="2000" dirty="0">
                <a:latin typeface="Times New Roman" pitchFamily="18" charset="0"/>
                <a:cs typeface="Times New Roman" pitchFamily="18" charset="0"/>
              </a:rPr>
              <a:t> It is a construct of a message sequence chart. Sequence diagrams are sometimes called Event-trace diagrams, event scenarios, and timing diagrams.</a:t>
            </a:r>
          </a:p>
          <a:p>
            <a:pPr>
              <a:lnSpc>
                <a:spcPct val="150000"/>
              </a:lnSpc>
            </a:pPr>
            <a:r>
              <a:rPr lang="en-US" sz="2000" dirty="0">
                <a:latin typeface="Times New Roman" pitchFamily="18" charset="0"/>
                <a:cs typeface="Times New Roman" pitchFamily="18" charset="0"/>
              </a:rPr>
              <a:t>	The below diagram shows the sequence flow shows how the process occurs in this project. </a:t>
            </a:r>
          </a:p>
          <a:p>
            <a:pPr marL="0" marR="0" lvl="0" indent="457200" algn="l" defTabSz="914400" rtl="0" eaLnBrk="1" fontAlgn="base" latinLnBrk="0" hangingPunct="1">
              <a:lnSpc>
                <a:spcPct val="100000"/>
              </a:lnSpc>
              <a:spcBef>
                <a:spcPct val="0"/>
              </a:spcBef>
              <a:spcAft>
                <a:spcPct val="0"/>
              </a:spcAft>
              <a:buClrTx/>
              <a:buSzTx/>
              <a:buFontTx/>
              <a:buNone/>
              <a:tabLst>
                <a:tab pos="196056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162799" cy="515683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381000" y="0"/>
            <a:ext cx="79248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1960563"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COLLABORATION DIAGRAM:</a:t>
            </a:r>
          </a:p>
          <a:p>
            <a:pPr marL="0" marR="0" lvl="0" indent="457200" algn="just" defTabSz="914400" rtl="0" eaLnBrk="1" fontAlgn="base" latinLnBrk="0" hangingPunct="1">
              <a:lnSpc>
                <a:spcPct val="100000"/>
              </a:lnSpc>
              <a:spcBef>
                <a:spcPct val="0"/>
              </a:spcBef>
              <a:spcAft>
                <a:spcPct val="0"/>
              </a:spcAft>
              <a:buClrTx/>
              <a:buSzTx/>
              <a:buFontTx/>
              <a:buNone/>
              <a:tabLst>
                <a:tab pos="196056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collaboration diagram show the objects and relationships involved in an interaction, and the sequence of messages exchanged among the objects during the interaction.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The collaboration diagram can be a decomposition of a class, class diagram, or part of a class diagram. It can be the decomposition of a use case, use case diagram, or part of a use case diagram.</a:t>
            </a:r>
          </a:p>
          <a:p>
            <a:r>
              <a:rPr lang="en-US" sz="2000" dirty="0" smtClean="0">
                <a:latin typeface="Times New Roman" pitchFamily="18" charset="0"/>
                <a:cs typeface="Times New Roman" pitchFamily="18" charset="0"/>
              </a:rPr>
              <a:t> The collaboration diagram shows messages being sent between classes and object (instances). A diagram is created for each system operation that relates to the current development cycle (iteration).</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1960563" algn="l"/>
              </a:tabLst>
            </a:pPr>
            <a:endParaRPr lang="en-US" sz="2000" dirty="0" smtClean="0">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196056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62000"/>
            <a:ext cx="6476999" cy="4505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04800" y="3"/>
            <a:ext cx="79248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COLLABORATION DIAGRAM:</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 collaboration diagram show the objects and relationships involved in an interaction, and the sequence of messages exchanged among the objects during the interaction</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collaboration diagram can be a decomposition of a class, class diagram, or part of a class diagram. It can be the decomposition of a use case, use case diagram, or part of a use case diagram</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collaboration diagram shows messages being sent between classes and object (instances). A diagram is created for each system operation that relates to the current development cycle (iteration). </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38337" y="990600"/>
            <a:ext cx="6138863" cy="427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04800" y="496265"/>
            <a:ext cx="8001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768350" algn="l"/>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LITERATURE SURVEY</a:t>
            </a:r>
          </a:p>
          <a:p>
            <a:pPr algn="just"/>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Multimedia search reranking: A literature survey</a:t>
            </a:r>
          </a:p>
          <a:p>
            <a:pPr algn="just"/>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T. Mei, Y. Rui, S. Li, and Q. Tian</a:t>
            </a:r>
          </a:p>
          <a:p>
            <a:pPr algn="just"/>
            <a:r>
              <a:rPr lang="en-US" sz="2000" b="1" dirty="0">
                <a:latin typeface="Times New Roman" pitchFamily="18" charset="0"/>
                <a:cs typeface="Times New Roman" pitchFamily="18" charset="0"/>
              </a:rPr>
              <a:t>Year  	    : </a:t>
            </a:r>
            <a:r>
              <a:rPr lang="en-US" sz="2000" dirty="0">
                <a:latin typeface="Times New Roman" pitchFamily="18" charset="0"/>
                <a:cs typeface="Times New Roman" pitchFamily="18" charset="0"/>
              </a:rPr>
              <a:t>2014</a:t>
            </a:r>
          </a:p>
          <a:p>
            <a:pPr algn="just"/>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The proliferation of capture devices and the explosive growth of online social media have led to the countless private image and video collections on local computing devices such as personal computers, cell phones, and personal digital assistants, as well as the huge yet increasing public media collections on the Internet. For example, the most popular photo sharing site—Flickr, reached five billion photos uploads in 2011, as well as 3-5 million new photos uploaded daily [Kennedy et al. 2007]. Facebook held more than 60 billion photos shared by its communities as of 2011 Facebook, while YouTube streams more than one billion videos per day worldwide [YouTube]. Such explosive growth and widespread accessibility of visual content have led to a surge of research activity in visual search. The key problem is retrieving visual documents (such as images, video clips, and Web pages containing images or videos) that are relevant to a given query or user search intention from a large-scale database.</a:t>
            </a:r>
          </a:p>
          <a:p>
            <a:pPr marL="0" marR="0" lvl="0" indent="0" algn="just" defTabSz="914400" rtl="0" eaLnBrk="1" fontAlgn="base" latinLnBrk="0" hangingPunct="1">
              <a:lnSpc>
                <a:spcPct val="100000"/>
              </a:lnSpc>
              <a:spcBef>
                <a:spcPct val="0"/>
              </a:spcBef>
              <a:spcAft>
                <a:spcPct val="0"/>
              </a:spcAft>
              <a:buClrTx/>
              <a:buSzTx/>
              <a:buFontTx/>
              <a:buNone/>
              <a:tabLst>
                <a:tab pos="768350" algn="l"/>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12347"/>
            <a:ext cx="8001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Components are wired together by using an </a:t>
            </a:r>
            <a:r>
              <a:rPr kumimoji="0" lang="en-US" sz="20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assembly connector</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to connect the required interface of one component with the provided interface of another component. This illustrates the service consumer - service provider relationship between the two components.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457200" y="4099158"/>
            <a:ext cx="7848600" cy="2554545"/>
          </a:xfrm>
          <a:prstGeom prst="rect">
            <a:avLst/>
          </a:prstGeom>
        </p:spPr>
        <p:txBody>
          <a:bodyPr wrap="square">
            <a:spAutoFit/>
          </a:bodyPr>
          <a:lstStyle/>
          <a:p>
            <a:pPr lvl="0" indent="457200" algn="just" fontAlgn="base">
              <a:spcBef>
                <a:spcPct val="0"/>
              </a:spcBef>
              <a:spcAft>
                <a:spcPct val="0"/>
              </a:spcAft>
            </a:pPr>
            <a:r>
              <a:rPr lang="en-US" sz="2000" dirty="0">
                <a:solidFill>
                  <a:srgbClr val="000000"/>
                </a:solidFill>
                <a:latin typeface="Times New Roman" pitchFamily="18" charset="0"/>
                <a:ea typeface="Times New Roman" pitchFamily="18" charset="0"/>
                <a:cs typeface="Times New Roman" pitchFamily="18" charset="0"/>
              </a:rPr>
              <a:t>An assembly connector is a "connector between two components that defines that one component provides the services that another component requires. An assembly connector is a connector that is defined from a required interface or port to a provided interface or port."</a:t>
            </a:r>
          </a:p>
          <a:p>
            <a:pPr lvl="0" indent="457200" algn="just" eaLnBrk="0" fontAlgn="base" hangingPunct="0">
              <a:spcBef>
                <a:spcPct val="0"/>
              </a:spcBef>
              <a:spcAft>
                <a:spcPct val="0"/>
              </a:spcAft>
            </a:pPr>
            <a:r>
              <a:rPr lang="en-US" sz="2000" dirty="0">
                <a:solidFill>
                  <a:srgbClr val="000000"/>
                </a:solidFill>
                <a:latin typeface="Times New Roman" pitchFamily="18" charset="0"/>
                <a:ea typeface="Times New Roman" pitchFamily="18" charset="0"/>
                <a:cs typeface="Times New Roman" pitchFamily="18" charset="0"/>
              </a:rPr>
              <a:t>When using a component diagram to show the internal structure of a component, the provided and required interfaces of the encompassing component can delegate to the corresponding interfaces of the contained components.</a:t>
            </a:r>
            <a:r>
              <a:rPr lang="en-US" sz="2000" dirty="0">
                <a:latin typeface="Times New Roman" pitchFamily="18" charset="0"/>
                <a:cs typeface="Times New Roman" pitchFamily="18" charset="0"/>
              </a:rPr>
              <a:t> </a:t>
            </a:r>
          </a:p>
        </p:txBody>
      </p:sp>
      <p:pic>
        <p:nvPicPr>
          <p:cNvPr id="5" name="Picture 4"/>
          <p:cNvPicPr/>
          <p:nvPr/>
        </p:nvPicPr>
        <p:blipFill>
          <a:blip r:embed="rId2"/>
          <a:srcRect/>
          <a:stretch>
            <a:fillRect/>
          </a:stretch>
        </p:blipFill>
        <p:spPr bwMode="auto">
          <a:xfrm>
            <a:off x="2133600" y="1926645"/>
            <a:ext cx="4343400" cy="2017395"/>
          </a:xfrm>
          <a:prstGeom prst="rect">
            <a:avLst/>
          </a:prstGeom>
          <a:noFill/>
          <a:ln w="9525">
            <a:noFill/>
            <a:miter lim="800000"/>
            <a:headEnd/>
            <a:tailEnd/>
          </a:ln>
        </p:spPr>
      </p:pic>
    </p:spTree>
    <p:extLst>
      <p:ext uri="{BB962C8B-B14F-4D97-AF65-F5344CB8AC3E}">
        <p14:creationId xmlns:p14="http://schemas.microsoft.com/office/powerpoint/2010/main" val="4030345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381000" y="0"/>
            <a:ext cx="7848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 FLOW DIAGRAM</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data flow diagram (DFD) is a graphical representation of the “flow” of data through an information system. It differs from the flowchart as it shows the data flow instead of the control flow of the program. A data flow diagram can also be used for the visualization of data processing. The DFD is designed to show how a system is divided into smaller portions and to highlight the flow of data between those parts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Rectangle 1"/>
          <p:cNvSpPr/>
          <p:nvPr/>
        </p:nvSpPr>
        <p:spPr>
          <a:xfrm>
            <a:off x="381000" y="2598478"/>
            <a:ext cx="6324600" cy="677108"/>
          </a:xfrm>
          <a:prstGeom prst="rect">
            <a:avLst/>
          </a:prstGeom>
        </p:spPr>
        <p:txBody>
          <a:bodyPr wrap="square">
            <a:spAutoFit/>
          </a:bodyPr>
          <a:lstStyle/>
          <a:p>
            <a:pPr indent="457200" algn="just" eaLnBrk="0" fontAlgn="base" hangingPunct="0">
              <a:spcBef>
                <a:spcPct val="0"/>
              </a:spcBef>
              <a:spcAft>
                <a:spcPct val="0"/>
              </a:spcAft>
            </a:pPr>
            <a:r>
              <a:rPr lang="en-US" sz="2000" b="1" dirty="0">
                <a:latin typeface="Times New Roman" pitchFamily="18" charset="0"/>
                <a:cs typeface="Times New Roman" pitchFamily="18" charset="0"/>
              </a:rPr>
              <a:t>Level </a:t>
            </a:r>
            <a:r>
              <a:rPr lang="en-US" sz="2000" b="1" dirty="0" smtClean="0">
                <a:latin typeface="Times New Roman" pitchFamily="18" charset="0"/>
                <a:cs typeface="Times New Roman" pitchFamily="18" charset="0"/>
              </a:rPr>
              <a:t>0</a:t>
            </a:r>
          </a:p>
          <a:p>
            <a:pPr indent="457200" algn="just" eaLnBrk="0" fontAlgn="base" hangingPunct="0">
              <a:spcBef>
                <a:spcPct val="0"/>
              </a:spcBef>
              <a:spcAft>
                <a:spcPct val="0"/>
              </a:spcAft>
            </a:pPr>
            <a:endParaRPr lang="en-US" dirty="0"/>
          </a:p>
        </p:txBody>
      </p:sp>
      <p:pic>
        <p:nvPicPr>
          <p:cNvPr id="4" name="Picture 3"/>
          <p:cNvPicPr/>
          <p:nvPr/>
        </p:nvPicPr>
        <p:blipFill>
          <a:blip r:embed="rId2"/>
          <a:srcRect/>
          <a:stretch>
            <a:fillRect/>
          </a:stretch>
        </p:blipFill>
        <p:spPr bwMode="auto">
          <a:xfrm>
            <a:off x="1333500" y="3934460"/>
            <a:ext cx="5943600" cy="101092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ss.PNG"/>
          <p:cNvPicPr/>
          <p:nvPr/>
        </p:nvPicPr>
        <p:blipFill>
          <a:blip r:embed="rId2"/>
          <a:stretch>
            <a:fillRect/>
          </a:stretch>
        </p:blipFill>
        <p:spPr>
          <a:xfrm>
            <a:off x="1600200" y="617537"/>
            <a:ext cx="5943600" cy="5622925"/>
          </a:xfrm>
          <a:prstGeom prst="rect">
            <a:avLst/>
          </a:prstGeom>
        </p:spPr>
      </p:pic>
      <p:sp>
        <p:nvSpPr>
          <p:cNvPr id="3" name="Rectangle 2"/>
          <p:cNvSpPr/>
          <p:nvPr/>
        </p:nvSpPr>
        <p:spPr>
          <a:xfrm>
            <a:off x="457200" y="216674"/>
            <a:ext cx="974947" cy="400110"/>
          </a:xfrm>
          <a:prstGeom prst="rect">
            <a:avLst/>
          </a:prstGeom>
        </p:spPr>
        <p:txBody>
          <a:bodyPr wrap="none">
            <a:spAutoFit/>
          </a:bodyPr>
          <a:lstStyle/>
          <a:p>
            <a:r>
              <a:rPr lang="en-US" sz="2000" b="1" dirty="0">
                <a:latin typeface="Times New Roman" pitchFamily="18" charset="0"/>
                <a:cs typeface="Times New Roman" pitchFamily="18" charset="0"/>
              </a:rPr>
              <a:t>Level1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47000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08320" y="1143000"/>
            <a:ext cx="6283079" cy="5530334"/>
          </a:xfrm>
          <a:prstGeom prst="rect">
            <a:avLst/>
          </a:prstGeom>
        </p:spPr>
      </p:pic>
      <p:sp>
        <p:nvSpPr>
          <p:cNvPr id="3" name="Rectangle 2"/>
          <p:cNvSpPr/>
          <p:nvPr/>
        </p:nvSpPr>
        <p:spPr>
          <a:xfrm>
            <a:off x="685800" y="533400"/>
            <a:ext cx="845040" cy="369332"/>
          </a:xfrm>
          <a:prstGeom prst="rect">
            <a:avLst/>
          </a:prstGeom>
        </p:spPr>
        <p:txBody>
          <a:bodyPr wrap="none">
            <a:spAutoFit/>
          </a:bodyPr>
          <a:lstStyle/>
          <a:p>
            <a:r>
              <a:rPr lang="en-US" b="1" dirty="0"/>
              <a:t>Level 2</a:t>
            </a:r>
            <a:endParaRPr lang="en-US" dirty="0"/>
          </a:p>
        </p:txBody>
      </p:sp>
    </p:spTree>
    <p:extLst>
      <p:ext uri="{BB962C8B-B14F-4D97-AF65-F5344CB8AC3E}">
        <p14:creationId xmlns:p14="http://schemas.microsoft.com/office/powerpoint/2010/main" val="291889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dss.PNG"/>
          <p:cNvPicPr/>
          <p:nvPr/>
        </p:nvPicPr>
        <p:blipFill>
          <a:blip r:embed="rId2"/>
          <a:stretch>
            <a:fillRect/>
          </a:stretch>
        </p:blipFill>
        <p:spPr>
          <a:xfrm>
            <a:off x="1600200" y="688340"/>
            <a:ext cx="5943600" cy="5481320"/>
          </a:xfrm>
          <a:prstGeom prst="rect">
            <a:avLst/>
          </a:prstGeom>
        </p:spPr>
      </p:pic>
      <p:sp>
        <p:nvSpPr>
          <p:cNvPr id="3" name="Rectangle 2"/>
          <p:cNvSpPr/>
          <p:nvPr/>
        </p:nvSpPr>
        <p:spPr>
          <a:xfrm>
            <a:off x="381000" y="42009"/>
            <a:ext cx="4572000" cy="677108"/>
          </a:xfrm>
          <a:prstGeom prst="rect">
            <a:avLst/>
          </a:prstGeom>
        </p:spPr>
        <p:txBody>
          <a:bodyPr>
            <a:spAutoFit/>
          </a:bodyPr>
          <a:lstStyle/>
          <a:p>
            <a:r>
              <a:rPr lang="en-US" b="1" dirty="0"/>
              <a:t> </a:t>
            </a:r>
            <a:endParaRPr lang="en-US" dirty="0"/>
          </a:p>
          <a:p>
            <a:r>
              <a:rPr lang="en-US" sz="2000" b="1" dirty="0">
                <a:latin typeface="Times New Roman" pitchFamily="18" charset="0"/>
                <a:cs typeface="Times New Roman" pitchFamily="18" charset="0"/>
              </a:rPr>
              <a:t>All Level DFD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27004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7" name="Rectangle 23"/>
          <p:cNvSpPr>
            <a:spLocks noChangeArrowheads="1"/>
          </p:cNvSpPr>
          <p:nvPr/>
        </p:nvSpPr>
        <p:spPr bwMode="auto">
          <a:xfrm>
            <a:off x="0" y="0"/>
            <a:ext cx="5710538"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472113"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E-R DIAGRAM:</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472113"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59" name="Rectangle 35"/>
          <p:cNvSpPr>
            <a:spLocks noChangeArrowheads="1"/>
          </p:cNvSpPr>
          <p:nvPr/>
        </p:nvSpPr>
        <p:spPr bwMode="auto">
          <a:xfrm>
            <a:off x="381000" y="457200"/>
            <a:ext cx="79248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software engineering, an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entity-relationship model</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ERM</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 an abstract and conceptual representation of data. Entity-relationship modeling is a database modeling method, used to produce a type of conceptual schema or semantic data model of a system, often a relational database, and its requirements in a top-down fashion. Diagrams created by this process are called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entity-relationship diagrams</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ER diagrams</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or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ERDs</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1624012" y="1171575"/>
            <a:ext cx="5895975" cy="4514850"/>
            <a:chOff x="0" y="0"/>
            <a:chExt cx="5895975" cy="4514850"/>
          </a:xfrm>
        </p:grpSpPr>
        <p:sp>
          <p:nvSpPr>
            <p:cNvPr id="66" name="Rectangle 65"/>
            <p:cNvSpPr>
              <a:spLocks noChangeArrowheads="1"/>
            </p:cNvSpPr>
            <p:nvPr/>
          </p:nvSpPr>
          <p:spPr bwMode="auto">
            <a:xfrm>
              <a:off x="247650" y="2457450"/>
              <a:ext cx="914400" cy="4857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Image Upload</a:t>
              </a:r>
            </a:p>
          </p:txBody>
        </p:sp>
        <p:sp>
          <p:nvSpPr>
            <p:cNvPr id="67" name="Rectangle 66"/>
            <p:cNvSpPr>
              <a:spLocks noChangeArrowheads="1"/>
            </p:cNvSpPr>
            <p:nvPr/>
          </p:nvSpPr>
          <p:spPr bwMode="auto">
            <a:xfrm>
              <a:off x="4457700" y="2457450"/>
              <a:ext cx="1234440" cy="3244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Attribute search</a:t>
              </a:r>
            </a:p>
          </p:txBody>
        </p:sp>
        <p:sp>
          <p:nvSpPr>
            <p:cNvPr id="68" name="AutoShape 74"/>
            <p:cNvSpPr>
              <a:spLocks noChangeArrowheads="1"/>
            </p:cNvSpPr>
            <p:nvPr/>
          </p:nvSpPr>
          <p:spPr bwMode="auto">
            <a:xfrm>
              <a:off x="2438400" y="2209800"/>
              <a:ext cx="1194435" cy="809625"/>
            </a:xfrm>
            <a:prstGeom prst="diamond">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DB Contains</a:t>
              </a:r>
            </a:p>
          </p:txBody>
        </p:sp>
        <p:cxnSp>
          <p:nvCxnSpPr>
            <p:cNvPr id="69" name="AutoShape 75"/>
            <p:cNvCxnSpPr>
              <a:cxnSpLocks noChangeShapeType="1"/>
            </p:cNvCxnSpPr>
            <p:nvPr/>
          </p:nvCxnSpPr>
          <p:spPr bwMode="auto">
            <a:xfrm flipV="1">
              <a:off x="1162050" y="2619375"/>
              <a:ext cx="1276985" cy="444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70" name="AutoShape 76"/>
            <p:cNvCxnSpPr>
              <a:cxnSpLocks noChangeShapeType="1"/>
            </p:cNvCxnSpPr>
            <p:nvPr/>
          </p:nvCxnSpPr>
          <p:spPr bwMode="auto">
            <a:xfrm>
              <a:off x="3629025" y="2619375"/>
              <a:ext cx="828675" cy="444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71" name="Oval 70"/>
            <p:cNvSpPr>
              <a:spLocks noChangeArrowheads="1"/>
            </p:cNvSpPr>
            <p:nvPr/>
          </p:nvSpPr>
          <p:spPr bwMode="auto">
            <a:xfrm>
              <a:off x="485775" y="1524000"/>
              <a:ext cx="904875" cy="4089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Type</a:t>
              </a:r>
            </a:p>
          </p:txBody>
        </p:sp>
        <p:sp>
          <p:nvSpPr>
            <p:cNvPr id="72" name="Oval 71"/>
            <p:cNvSpPr>
              <a:spLocks noChangeArrowheads="1"/>
            </p:cNvSpPr>
            <p:nvPr/>
          </p:nvSpPr>
          <p:spPr bwMode="auto">
            <a:xfrm>
              <a:off x="1323975" y="1866900"/>
              <a:ext cx="1009650" cy="3492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Size</a:t>
              </a:r>
            </a:p>
          </p:txBody>
        </p:sp>
        <p:cxnSp>
          <p:nvCxnSpPr>
            <p:cNvPr id="73" name="AutoShape 79"/>
            <p:cNvCxnSpPr>
              <a:cxnSpLocks noChangeShapeType="1"/>
            </p:cNvCxnSpPr>
            <p:nvPr/>
          </p:nvCxnSpPr>
          <p:spPr bwMode="auto">
            <a:xfrm flipH="1">
              <a:off x="695325" y="1866900"/>
              <a:ext cx="81280" cy="59055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74" name="AutoShape 80"/>
            <p:cNvCxnSpPr>
              <a:cxnSpLocks noChangeShapeType="1"/>
            </p:cNvCxnSpPr>
            <p:nvPr/>
          </p:nvCxnSpPr>
          <p:spPr bwMode="auto">
            <a:xfrm flipH="1">
              <a:off x="704850" y="2085975"/>
              <a:ext cx="682625" cy="36830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75" name="Oval 74"/>
            <p:cNvSpPr>
              <a:spLocks noChangeArrowheads="1"/>
            </p:cNvSpPr>
            <p:nvPr/>
          </p:nvSpPr>
          <p:spPr bwMode="auto">
            <a:xfrm>
              <a:off x="0" y="3228975"/>
              <a:ext cx="1104900" cy="35242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Path</a:t>
              </a:r>
            </a:p>
          </p:txBody>
        </p:sp>
        <p:cxnSp>
          <p:nvCxnSpPr>
            <p:cNvPr id="76" name="AutoShape 82"/>
            <p:cNvCxnSpPr>
              <a:cxnSpLocks noChangeShapeType="1"/>
            </p:cNvCxnSpPr>
            <p:nvPr/>
          </p:nvCxnSpPr>
          <p:spPr bwMode="auto">
            <a:xfrm flipH="1">
              <a:off x="552450" y="2943225"/>
              <a:ext cx="95250" cy="28511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77" name="Oval 76"/>
            <p:cNvSpPr>
              <a:spLocks noChangeArrowheads="1"/>
            </p:cNvSpPr>
            <p:nvPr/>
          </p:nvSpPr>
          <p:spPr bwMode="auto">
            <a:xfrm>
              <a:off x="1219200" y="3200400"/>
              <a:ext cx="1152525" cy="3619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Content</a:t>
              </a:r>
            </a:p>
          </p:txBody>
        </p:sp>
        <p:cxnSp>
          <p:nvCxnSpPr>
            <p:cNvPr id="78" name="AutoShape 84"/>
            <p:cNvCxnSpPr>
              <a:cxnSpLocks noChangeShapeType="1"/>
            </p:cNvCxnSpPr>
            <p:nvPr/>
          </p:nvCxnSpPr>
          <p:spPr bwMode="auto">
            <a:xfrm>
              <a:off x="904875" y="2943225"/>
              <a:ext cx="483235" cy="30924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79" name="Oval 78"/>
            <p:cNvSpPr>
              <a:spLocks noChangeArrowheads="1"/>
            </p:cNvSpPr>
            <p:nvPr/>
          </p:nvSpPr>
          <p:spPr bwMode="auto">
            <a:xfrm>
              <a:off x="4981575" y="1666875"/>
              <a:ext cx="914400" cy="41656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Images</a:t>
              </a:r>
            </a:p>
          </p:txBody>
        </p:sp>
        <p:sp>
          <p:nvSpPr>
            <p:cNvPr id="80" name="Oval 79"/>
            <p:cNvSpPr>
              <a:spLocks noChangeArrowheads="1"/>
            </p:cNvSpPr>
            <p:nvPr/>
          </p:nvSpPr>
          <p:spPr bwMode="auto">
            <a:xfrm>
              <a:off x="4286250" y="2943225"/>
              <a:ext cx="1609725" cy="6381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Images with description</a:t>
              </a:r>
            </a:p>
          </p:txBody>
        </p:sp>
        <p:cxnSp>
          <p:nvCxnSpPr>
            <p:cNvPr id="81" name="AutoShape 87"/>
            <p:cNvCxnSpPr>
              <a:cxnSpLocks noChangeShapeType="1"/>
            </p:cNvCxnSpPr>
            <p:nvPr/>
          </p:nvCxnSpPr>
          <p:spPr bwMode="auto">
            <a:xfrm flipH="1">
              <a:off x="5076825" y="2085975"/>
              <a:ext cx="327660" cy="37338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82" name="AutoShape 88"/>
            <p:cNvCxnSpPr>
              <a:cxnSpLocks noChangeShapeType="1"/>
            </p:cNvCxnSpPr>
            <p:nvPr/>
          </p:nvCxnSpPr>
          <p:spPr bwMode="auto">
            <a:xfrm>
              <a:off x="5076825" y="2781300"/>
              <a:ext cx="278765" cy="162560"/>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83" name="Oval 82"/>
            <p:cNvSpPr>
              <a:spLocks noChangeArrowheads="1"/>
            </p:cNvSpPr>
            <p:nvPr/>
          </p:nvSpPr>
          <p:spPr bwMode="auto">
            <a:xfrm>
              <a:off x="3562350" y="1800225"/>
              <a:ext cx="1156970" cy="3333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Attributes</a:t>
              </a:r>
            </a:p>
          </p:txBody>
        </p:sp>
        <p:cxnSp>
          <p:nvCxnSpPr>
            <p:cNvPr id="84" name="AutoShape 92"/>
            <p:cNvCxnSpPr>
              <a:cxnSpLocks noChangeShapeType="1"/>
            </p:cNvCxnSpPr>
            <p:nvPr/>
          </p:nvCxnSpPr>
          <p:spPr bwMode="auto">
            <a:xfrm>
              <a:off x="4133850" y="2133600"/>
              <a:ext cx="938530" cy="32067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sp>
          <p:nvSpPr>
            <p:cNvPr id="85" name="Rectangle 84"/>
            <p:cNvSpPr>
              <a:spLocks noChangeArrowheads="1"/>
            </p:cNvSpPr>
            <p:nvPr/>
          </p:nvSpPr>
          <p:spPr bwMode="auto">
            <a:xfrm>
              <a:off x="2371725" y="866775"/>
              <a:ext cx="1234440" cy="3244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User</a:t>
              </a:r>
            </a:p>
          </p:txBody>
        </p:sp>
        <p:sp>
          <p:nvSpPr>
            <p:cNvPr id="86" name="Oval 85"/>
            <p:cNvSpPr>
              <a:spLocks noChangeArrowheads="1"/>
            </p:cNvSpPr>
            <p:nvPr/>
          </p:nvSpPr>
          <p:spPr bwMode="auto">
            <a:xfrm>
              <a:off x="3400425" y="0"/>
              <a:ext cx="997585" cy="41656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Password</a:t>
              </a:r>
            </a:p>
          </p:txBody>
        </p:sp>
        <p:sp>
          <p:nvSpPr>
            <p:cNvPr id="87" name="Oval 86"/>
            <p:cNvSpPr>
              <a:spLocks noChangeArrowheads="1"/>
            </p:cNvSpPr>
            <p:nvPr/>
          </p:nvSpPr>
          <p:spPr bwMode="auto">
            <a:xfrm>
              <a:off x="1581150" y="85725"/>
              <a:ext cx="1156970" cy="3333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u="sng">
                  <a:effectLst/>
                  <a:ea typeface="Calibri"/>
                  <a:cs typeface="Times New Roman"/>
                </a:rPr>
                <a:t>User id</a:t>
              </a:r>
              <a:endParaRPr lang="en-US" sz="1100">
                <a:effectLst/>
                <a:ea typeface="Calibri"/>
                <a:cs typeface="Times New Roman"/>
              </a:endParaRPr>
            </a:p>
          </p:txBody>
        </p:sp>
        <p:cxnSp>
          <p:nvCxnSpPr>
            <p:cNvPr id="88" name="AutoShape 97"/>
            <p:cNvCxnSpPr>
              <a:cxnSpLocks noChangeShapeType="1"/>
            </p:cNvCxnSpPr>
            <p:nvPr/>
          </p:nvCxnSpPr>
          <p:spPr bwMode="auto">
            <a:xfrm flipH="1" flipV="1">
              <a:off x="2371725" y="419100"/>
              <a:ext cx="671830" cy="447039"/>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89" name="AutoShape 98"/>
            <p:cNvCxnSpPr>
              <a:cxnSpLocks noChangeShapeType="1"/>
            </p:cNvCxnSpPr>
            <p:nvPr/>
          </p:nvCxnSpPr>
          <p:spPr bwMode="auto">
            <a:xfrm flipV="1">
              <a:off x="3209925" y="419100"/>
              <a:ext cx="866775" cy="446405"/>
            </a:xfrm>
            <a:prstGeom prst="straightConnector1">
              <a:avLst/>
            </a:prstGeom>
            <a:ln>
              <a:headEnd/>
              <a:tailEnd/>
            </a:ln>
          </p:spPr>
          <p:style>
            <a:lnRef idx="1">
              <a:schemeClr val="accent3"/>
            </a:lnRef>
            <a:fillRef idx="2">
              <a:schemeClr val="accent3"/>
            </a:fillRef>
            <a:effectRef idx="1">
              <a:schemeClr val="accent3"/>
            </a:effectRef>
            <a:fontRef idx="minor">
              <a:schemeClr val="dk1"/>
            </a:fontRef>
          </p:style>
        </p:cxnSp>
        <p:cxnSp>
          <p:nvCxnSpPr>
            <p:cNvPr id="90" name="Straight Connector 89"/>
            <p:cNvCxnSpPr/>
            <p:nvPr/>
          </p:nvCxnSpPr>
          <p:spPr>
            <a:xfrm>
              <a:off x="3048000" y="1190625"/>
              <a:ext cx="0" cy="1047115"/>
            </a:xfrm>
            <a:prstGeom prst="line">
              <a:avLst/>
            </a:prstGeom>
          </p:spPr>
          <p:style>
            <a:lnRef idx="1">
              <a:schemeClr val="accent3"/>
            </a:lnRef>
            <a:fillRef idx="2">
              <a:schemeClr val="accent3"/>
            </a:fillRef>
            <a:effectRef idx="1">
              <a:schemeClr val="accent3"/>
            </a:effectRef>
            <a:fontRef idx="minor">
              <a:schemeClr val="dk1"/>
            </a:fontRef>
          </p:style>
        </p:cxnSp>
        <p:sp>
          <p:nvSpPr>
            <p:cNvPr id="91" name="Rectangle 90"/>
            <p:cNvSpPr/>
            <p:nvPr/>
          </p:nvSpPr>
          <p:spPr>
            <a:xfrm>
              <a:off x="2543175" y="3381375"/>
              <a:ext cx="1285875" cy="49530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Text-based Reranking</a:t>
              </a:r>
            </a:p>
          </p:txBody>
        </p:sp>
        <p:cxnSp>
          <p:nvCxnSpPr>
            <p:cNvPr id="92" name="Straight Connector 91"/>
            <p:cNvCxnSpPr/>
            <p:nvPr/>
          </p:nvCxnSpPr>
          <p:spPr>
            <a:xfrm>
              <a:off x="3048000" y="3019425"/>
              <a:ext cx="0" cy="361950"/>
            </a:xfrm>
            <a:prstGeom prst="line">
              <a:avLst/>
            </a:prstGeom>
          </p:spPr>
          <p:style>
            <a:lnRef idx="1">
              <a:schemeClr val="accent3"/>
            </a:lnRef>
            <a:fillRef idx="2">
              <a:schemeClr val="accent3"/>
            </a:fillRef>
            <a:effectRef idx="1">
              <a:schemeClr val="accent3"/>
            </a:effectRef>
            <a:fontRef idx="minor">
              <a:schemeClr val="dk1"/>
            </a:fontRef>
          </p:style>
        </p:cxnSp>
        <p:sp>
          <p:nvSpPr>
            <p:cNvPr id="93" name="Oval 92"/>
            <p:cNvSpPr/>
            <p:nvPr/>
          </p:nvSpPr>
          <p:spPr>
            <a:xfrm>
              <a:off x="3648075" y="4114800"/>
              <a:ext cx="1333500" cy="400050"/>
            </a:xfrm>
            <a:prstGeom prst="ellipse">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View images</a:t>
              </a:r>
            </a:p>
          </p:txBody>
        </p:sp>
        <p:cxnSp>
          <p:nvCxnSpPr>
            <p:cNvPr id="94" name="Straight Connector 93"/>
            <p:cNvCxnSpPr/>
            <p:nvPr/>
          </p:nvCxnSpPr>
          <p:spPr>
            <a:xfrm>
              <a:off x="3209925" y="3876675"/>
              <a:ext cx="809625" cy="352425"/>
            </a:xfrm>
            <a:prstGeom prst="line">
              <a:avLst/>
            </a:prstGeom>
          </p:spPr>
          <p:style>
            <a:lnRef idx="1">
              <a:schemeClr val="accent3"/>
            </a:lnRef>
            <a:fillRef idx="2">
              <a:schemeClr val="accent3"/>
            </a:fillRef>
            <a:effectRef idx="1">
              <a:schemeClr val="accent3"/>
            </a:effectRef>
            <a:fontRef idx="minor">
              <a:schemeClr val="dk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304800" y="74712"/>
            <a:ext cx="7696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SYSTEM ARCHITECTURE</a:t>
            </a:r>
            <a:r>
              <a:rPr lang="en-US" sz="2000" b="1"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Architecture diagram shows the relationship between different components of system. This diagram is very important to understand the overall concept of system. Architecture diagram is a diagram of a system, in which the principal parts or functions are represented by blocks connected by lines that show the relationships of the blocks. They are heavily used in the engineering world in hardware design, electronic design, software design, and process flow diagrams.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3217" y="3244334"/>
            <a:ext cx="237566" cy="369332"/>
          </a:xfrm>
          <a:prstGeom prst="rect">
            <a:avLst/>
          </a:prstGeom>
        </p:spPr>
        <p:txBody>
          <a:bodyPr wrap="none">
            <a:spAutoFit/>
          </a:bodyPr>
          <a:lstStyle/>
          <a:p>
            <a:r>
              <a:rPr lang="en-US" dirty="0"/>
              <a:t> </a:t>
            </a:r>
          </a:p>
        </p:txBody>
      </p:sp>
      <p:grpSp>
        <p:nvGrpSpPr>
          <p:cNvPr id="18" name="Group 17"/>
          <p:cNvGrpSpPr/>
          <p:nvPr/>
        </p:nvGrpSpPr>
        <p:grpSpPr>
          <a:xfrm>
            <a:off x="1647825" y="822325"/>
            <a:ext cx="5848350" cy="5213350"/>
            <a:chOff x="6350" y="6350"/>
            <a:chExt cx="5848350" cy="5213350"/>
          </a:xfrm>
        </p:grpSpPr>
        <p:sp>
          <p:nvSpPr>
            <p:cNvPr id="19" name="AutoShape 101"/>
            <p:cNvSpPr>
              <a:spLocks noChangeArrowheads="1"/>
            </p:cNvSpPr>
            <p:nvPr/>
          </p:nvSpPr>
          <p:spPr bwMode="auto">
            <a:xfrm>
              <a:off x="6350" y="6350"/>
              <a:ext cx="5848350" cy="121285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o      Admin</a:t>
              </a:r>
            </a:p>
          </p:txBody>
        </p:sp>
        <p:sp>
          <p:nvSpPr>
            <p:cNvPr id="20" name="AutoShape 103"/>
            <p:cNvSpPr>
              <a:spLocks noChangeArrowheads="1"/>
            </p:cNvSpPr>
            <p:nvPr/>
          </p:nvSpPr>
          <p:spPr bwMode="auto">
            <a:xfrm>
              <a:off x="123825" y="4073525"/>
              <a:ext cx="5730875" cy="1146175"/>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                          User                                                                                                </a:t>
              </a:r>
              <a:r>
                <a:rPr lang="en-US" sz="1200">
                  <a:effectLst/>
                  <a:latin typeface="Times New Roman"/>
                  <a:ea typeface="Calibri"/>
                  <a:cs typeface="Times New Roman"/>
                </a:rPr>
                <a:t> </a:t>
              </a:r>
              <a:endParaRPr lang="en-US" sz="1100">
                <a:effectLst/>
                <a:ea typeface="Calibri"/>
                <a:cs typeface="Times New Roman"/>
              </a:endParaRPr>
            </a:p>
          </p:txBody>
        </p:sp>
        <p:sp>
          <p:nvSpPr>
            <p:cNvPr id="21" name="AutoShape 106"/>
            <p:cNvSpPr>
              <a:spLocks noChangeArrowheads="1"/>
            </p:cNvSpPr>
            <p:nvPr/>
          </p:nvSpPr>
          <p:spPr bwMode="auto">
            <a:xfrm>
              <a:off x="1046480" y="462280"/>
              <a:ext cx="1224915" cy="28067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Admin</a:t>
              </a:r>
            </a:p>
            <a:p>
              <a:pPr marL="0" marR="0">
                <a:lnSpc>
                  <a:spcPct val="115000"/>
                </a:lnSpc>
                <a:spcBef>
                  <a:spcPts val="0"/>
                </a:spcBef>
                <a:spcAft>
                  <a:spcPts val="1000"/>
                </a:spcAft>
              </a:pPr>
              <a:r>
                <a:rPr lang="en-US" sz="1100">
                  <a:effectLst/>
                  <a:ea typeface="Calibri"/>
                  <a:cs typeface="Times New Roman"/>
                </a:rPr>
                <a:t> </a:t>
              </a:r>
            </a:p>
          </p:txBody>
        </p:sp>
        <p:sp>
          <p:nvSpPr>
            <p:cNvPr id="22" name="AutoShape 108"/>
            <p:cNvSpPr>
              <a:spLocks noChangeArrowheads="1"/>
            </p:cNvSpPr>
            <p:nvPr/>
          </p:nvSpPr>
          <p:spPr bwMode="auto">
            <a:xfrm>
              <a:off x="2584450" y="452755"/>
              <a:ext cx="1224915" cy="32385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Image Upload</a:t>
              </a:r>
            </a:p>
            <a:p>
              <a:pPr marL="0" marR="0" algn="ctr">
                <a:lnSpc>
                  <a:spcPct val="115000"/>
                </a:lnSpc>
                <a:spcBef>
                  <a:spcPts val="0"/>
                </a:spcBef>
                <a:spcAft>
                  <a:spcPts val="0"/>
                </a:spcAft>
              </a:pPr>
              <a:r>
                <a:rPr lang="en-US" sz="1100">
                  <a:effectLst/>
                  <a:ea typeface="Calibri"/>
                  <a:cs typeface="Times New Roman"/>
                </a:rPr>
                <a:t> </a:t>
              </a:r>
            </a:p>
          </p:txBody>
        </p:sp>
        <p:sp>
          <p:nvSpPr>
            <p:cNvPr id="38" name="AutoShape 111"/>
            <p:cNvSpPr>
              <a:spLocks noChangeArrowheads="1"/>
            </p:cNvSpPr>
            <p:nvPr/>
          </p:nvSpPr>
          <p:spPr bwMode="auto">
            <a:xfrm>
              <a:off x="2393364" y="1866900"/>
              <a:ext cx="991914" cy="733425"/>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Database</a:t>
              </a:r>
            </a:p>
          </p:txBody>
        </p:sp>
        <p:sp>
          <p:nvSpPr>
            <p:cNvPr id="39" name="AutoShape 112"/>
            <p:cNvSpPr>
              <a:spLocks noChangeArrowheads="1"/>
            </p:cNvSpPr>
            <p:nvPr/>
          </p:nvSpPr>
          <p:spPr bwMode="auto">
            <a:xfrm>
              <a:off x="2794635" y="1322070"/>
              <a:ext cx="259080" cy="421005"/>
            </a:xfrm>
            <a:prstGeom prst="downArrow">
              <a:avLst>
                <a:gd name="adj1" fmla="val 50000"/>
                <a:gd name="adj2" fmla="val 50551"/>
              </a:avLst>
            </a:prstGeom>
            <a:ln>
              <a:headEnd/>
              <a:tailEnd/>
            </a:ln>
          </p:spPr>
          <p:style>
            <a:lnRef idx="1">
              <a:schemeClr val="accent3"/>
            </a:lnRef>
            <a:fillRef idx="2">
              <a:schemeClr val="accent3"/>
            </a:fillRef>
            <a:effectRef idx="1">
              <a:schemeClr val="accent3"/>
            </a:effectRef>
            <a:fontRef idx="minor">
              <a:schemeClr val="dk1"/>
            </a:fontRef>
          </p:style>
          <p:txBody>
            <a:bodyPr rot="0" vert="eaVert" wrap="square" lIns="91440" tIns="45720" rIns="91440" bIns="45720" anchor="t" anchorCtr="0" upright="1">
              <a:noAutofit/>
            </a:bodyPr>
            <a:lstStyle/>
            <a:p>
              <a:endParaRPr lang="en-US"/>
            </a:p>
          </p:txBody>
        </p:sp>
        <p:sp>
          <p:nvSpPr>
            <p:cNvPr id="40" name="AutoShape 113"/>
            <p:cNvSpPr>
              <a:spLocks noChangeArrowheads="1"/>
            </p:cNvSpPr>
            <p:nvPr/>
          </p:nvSpPr>
          <p:spPr bwMode="auto">
            <a:xfrm>
              <a:off x="4108450" y="462280"/>
              <a:ext cx="1019175" cy="28067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ea typeface="Calibri"/>
                  <a:cs typeface="Times New Roman"/>
                </a:rPr>
                <a:t>View Image </a:t>
              </a:r>
            </a:p>
          </p:txBody>
        </p:sp>
        <p:sp>
          <p:nvSpPr>
            <p:cNvPr id="41" name="Left-Right Arrow 40"/>
            <p:cNvSpPr/>
            <p:nvPr/>
          </p:nvSpPr>
          <p:spPr>
            <a:xfrm>
              <a:off x="144145" y="3162300"/>
              <a:ext cx="5494655" cy="523875"/>
            </a:xfrm>
            <a:prstGeom prst="leftRight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SEARCH ENGINE</a:t>
              </a:r>
            </a:p>
          </p:txBody>
        </p:sp>
        <p:sp>
          <p:nvSpPr>
            <p:cNvPr id="42" name="Down Arrow 41"/>
            <p:cNvSpPr/>
            <p:nvPr/>
          </p:nvSpPr>
          <p:spPr>
            <a:xfrm>
              <a:off x="2781300" y="2724150"/>
              <a:ext cx="247650" cy="476250"/>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3" name="Picture 42"/>
            <p:cNvPicPr>
              <a:picLocks noChangeAspect="1"/>
            </p:cNvPicPr>
            <p:nvPr/>
          </p:nvPicPr>
          <p:blipFill>
            <a:blip r:embed="rId2"/>
            <a:stretch>
              <a:fillRect/>
            </a:stretch>
          </p:blipFill>
          <p:spPr>
            <a:xfrm>
              <a:off x="180000" y="180000"/>
              <a:ext cx="823031" cy="914479"/>
            </a:xfrm>
            <a:prstGeom prst="rect">
              <a:avLst/>
            </a:prstGeom>
          </p:spPr>
          <p:style>
            <a:lnRef idx="1">
              <a:schemeClr val="accent3"/>
            </a:lnRef>
            <a:fillRef idx="2">
              <a:schemeClr val="accent3"/>
            </a:fillRef>
            <a:effectRef idx="1">
              <a:schemeClr val="accent3"/>
            </a:effectRef>
            <a:fontRef idx="minor">
              <a:schemeClr val="dk1"/>
            </a:fontRef>
          </p:style>
        </p:pic>
        <p:pic>
          <p:nvPicPr>
            <p:cNvPr id="44" name="Picture 43" descr="C:\Users\spiro-26\Desktop\image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425" y="4237650"/>
              <a:ext cx="824230" cy="916940"/>
            </a:xfrm>
            <a:prstGeom prst="rect">
              <a:avLst/>
            </a:prstGeom>
            <a:ln/>
          </p:spPr>
          <p:style>
            <a:lnRef idx="1">
              <a:schemeClr val="accent3"/>
            </a:lnRef>
            <a:fillRef idx="2">
              <a:schemeClr val="accent3"/>
            </a:fillRef>
            <a:effectRef idx="1">
              <a:schemeClr val="accent3"/>
            </a:effectRef>
            <a:fontRef idx="minor">
              <a:schemeClr val="dk1"/>
            </a:fontRef>
          </p:style>
        </p:pic>
        <p:sp>
          <p:nvSpPr>
            <p:cNvPr id="45" name="Down Arrow 44"/>
            <p:cNvSpPr/>
            <p:nvPr/>
          </p:nvSpPr>
          <p:spPr>
            <a:xfrm>
              <a:off x="1543050" y="3609975"/>
              <a:ext cx="285750" cy="463550"/>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Down Arrow 45"/>
            <p:cNvSpPr/>
            <p:nvPr/>
          </p:nvSpPr>
          <p:spPr>
            <a:xfrm>
              <a:off x="4009050" y="3609974"/>
              <a:ext cx="285750" cy="405425"/>
            </a:xfrm>
            <a:prstGeom prst="downArrow">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47" name="AutoShape 106"/>
            <p:cNvSpPr>
              <a:spLocks noChangeArrowheads="1"/>
            </p:cNvSpPr>
            <p:nvPr/>
          </p:nvSpPr>
          <p:spPr bwMode="auto">
            <a:xfrm>
              <a:off x="1440815" y="4380525"/>
              <a:ext cx="1740535" cy="28067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rPr>
                <a:t>Attribute Image search</a:t>
              </a:r>
              <a:endParaRPr lang="en-US" sz="1200">
                <a:effectLst/>
                <a:latin typeface="Times New Roman"/>
                <a:ea typeface="Times New Roman"/>
              </a:endParaRPr>
            </a:p>
            <a:p>
              <a:pPr marL="0" marR="0">
                <a:lnSpc>
                  <a:spcPct val="115000"/>
                </a:lnSpc>
                <a:spcBef>
                  <a:spcPts val="0"/>
                </a:spcBef>
                <a:spcAft>
                  <a:spcPts val="1000"/>
                </a:spcAft>
              </a:pPr>
              <a:r>
                <a:rPr lang="en-US" sz="1100">
                  <a:effectLst/>
                  <a:ea typeface="Calibri"/>
                </a:rPr>
                <a:t> </a:t>
              </a:r>
              <a:endParaRPr lang="en-US" sz="1200">
                <a:effectLst/>
                <a:latin typeface="Times New Roman"/>
                <a:ea typeface="Times New Roman"/>
              </a:endParaRPr>
            </a:p>
          </p:txBody>
        </p:sp>
        <p:sp>
          <p:nvSpPr>
            <p:cNvPr id="48" name="AutoShape 106"/>
            <p:cNvSpPr>
              <a:spLocks noChangeArrowheads="1"/>
            </p:cNvSpPr>
            <p:nvPr/>
          </p:nvSpPr>
          <p:spPr bwMode="auto">
            <a:xfrm>
              <a:off x="1836715" y="4809150"/>
              <a:ext cx="1972650" cy="28067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rPr>
                <a:t>Attribute Augmented search</a:t>
              </a:r>
              <a:endParaRPr lang="en-US" sz="1200">
                <a:effectLst/>
                <a:latin typeface="Times New Roman"/>
                <a:ea typeface="Times New Roman"/>
              </a:endParaRPr>
            </a:p>
            <a:p>
              <a:pPr marL="0" marR="0">
                <a:lnSpc>
                  <a:spcPct val="115000"/>
                </a:lnSpc>
                <a:spcBef>
                  <a:spcPts val="0"/>
                </a:spcBef>
                <a:spcAft>
                  <a:spcPts val="1000"/>
                </a:spcAft>
              </a:pPr>
              <a:r>
                <a:rPr lang="en-US" sz="1100">
                  <a:effectLst/>
                  <a:ea typeface="Calibri"/>
                </a:rPr>
                <a:t> </a:t>
              </a:r>
              <a:endParaRPr lang="en-US" sz="1200">
                <a:effectLst/>
                <a:latin typeface="Times New Roman"/>
                <a:ea typeface="Times New Roman"/>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61644"/>
            <a:ext cx="77724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FUTURE ENHANCEMENT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In Future, We further extends the more suitable and appropriate image descriptions as per the images appear. In this module, collected augmented descriptions are all arrange in the basis of Tree structured semantic units. The units are all stored into the dataset in the structured format. </a:t>
            </a:r>
          </a:p>
        </p:txBody>
      </p:sp>
      <p:sp>
        <p:nvSpPr>
          <p:cNvPr id="2" name="Rectangle 11"/>
          <p:cNvSpPr>
            <a:spLocks noChangeArrowheads="1"/>
          </p:cNvSpPr>
          <p:nvPr/>
        </p:nvSpPr>
        <p:spPr bwMode="auto">
          <a:xfrm>
            <a:off x="304800" y="2404646"/>
            <a:ext cx="3565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 Diagram: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7"/>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43600" algn="r"/>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43600" algn="r"/>
              </a:tabLst>
            </a:pP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43600" algn="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5" name="Group 14"/>
          <p:cNvGrpSpPr/>
          <p:nvPr/>
        </p:nvGrpSpPr>
        <p:grpSpPr>
          <a:xfrm>
            <a:off x="1263758" y="3721484"/>
            <a:ext cx="6127641" cy="1155316"/>
            <a:chOff x="0" y="0"/>
            <a:chExt cx="4883150" cy="538480"/>
          </a:xfrm>
        </p:grpSpPr>
        <p:sp>
          <p:nvSpPr>
            <p:cNvPr id="16" name="AutoShape 118"/>
            <p:cNvSpPr>
              <a:spLocks noChangeArrowheads="1"/>
            </p:cNvSpPr>
            <p:nvPr/>
          </p:nvSpPr>
          <p:spPr bwMode="auto">
            <a:xfrm>
              <a:off x="1733550" y="0"/>
              <a:ext cx="1638300" cy="53848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Tree structured Semantic unit</a:t>
              </a:r>
            </a:p>
          </p:txBody>
        </p:sp>
        <p:sp>
          <p:nvSpPr>
            <p:cNvPr id="17" name="Rectangle 16"/>
            <p:cNvSpPr>
              <a:spLocks noChangeArrowheads="1"/>
            </p:cNvSpPr>
            <p:nvPr/>
          </p:nvSpPr>
          <p:spPr bwMode="auto">
            <a:xfrm>
              <a:off x="0" y="85725"/>
              <a:ext cx="1210310" cy="355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Admin</a:t>
              </a:r>
            </a:p>
          </p:txBody>
        </p:sp>
        <p:cxnSp>
          <p:nvCxnSpPr>
            <p:cNvPr id="18" name="AutoShape 120"/>
            <p:cNvCxnSpPr>
              <a:cxnSpLocks noChangeShapeType="1"/>
            </p:cNvCxnSpPr>
            <p:nvPr/>
          </p:nvCxnSpPr>
          <p:spPr bwMode="auto">
            <a:xfrm>
              <a:off x="1209675" y="257175"/>
              <a:ext cx="526415" cy="571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cxnSp>
          <p:nvCxnSpPr>
            <p:cNvPr id="19" name="AutoShape 121"/>
            <p:cNvCxnSpPr>
              <a:cxnSpLocks noChangeShapeType="1"/>
            </p:cNvCxnSpPr>
            <p:nvPr/>
          </p:nvCxnSpPr>
          <p:spPr bwMode="auto">
            <a:xfrm flipV="1">
              <a:off x="3371850" y="257175"/>
              <a:ext cx="584200" cy="5715"/>
            </a:xfrm>
            <a:prstGeom prst="straightConnector1">
              <a:avLst/>
            </a:prstGeom>
            <a:ln>
              <a:headEnd/>
              <a:tailEnd type="triangle" w="med" len="med"/>
            </a:ln>
          </p:spPr>
          <p:style>
            <a:lnRef idx="1">
              <a:schemeClr val="accent3"/>
            </a:lnRef>
            <a:fillRef idx="2">
              <a:schemeClr val="accent3"/>
            </a:fillRef>
            <a:effectRef idx="1">
              <a:schemeClr val="accent3"/>
            </a:effectRef>
            <a:fontRef idx="minor">
              <a:schemeClr val="dk1"/>
            </a:fontRef>
          </p:style>
        </p:cxnSp>
        <p:sp>
          <p:nvSpPr>
            <p:cNvPr id="20" name="AutoShape 122"/>
            <p:cNvSpPr>
              <a:spLocks noChangeArrowheads="1"/>
            </p:cNvSpPr>
            <p:nvPr/>
          </p:nvSpPr>
          <p:spPr bwMode="auto">
            <a:xfrm>
              <a:off x="3962400" y="0"/>
              <a:ext cx="920750" cy="53848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ea typeface="Calibri"/>
                  <a:cs typeface="Times New Roman"/>
                </a:rPr>
                <a:t>Dataset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04800" y="2308324"/>
            <a:ext cx="8001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smtClean="0">
                <a:latin typeface="Times New Roman"/>
                <a:ea typeface="Calibri"/>
                <a:cs typeface="Times New Roman"/>
              </a:rPr>
              <a:t>.</a:t>
            </a:r>
            <a:endParaRPr lang="en-US" sz="2000" dirty="0">
              <a:ea typeface="Times New Roman"/>
              <a:cs typeface="Times New Roman"/>
            </a:endParaRPr>
          </a:p>
        </p:txBody>
      </p:sp>
      <p:sp>
        <p:nvSpPr>
          <p:cNvPr id="2" name="Rectangle 1"/>
          <p:cNvSpPr/>
          <p:nvPr/>
        </p:nvSpPr>
        <p:spPr>
          <a:xfrm>
            <a:off x="304800" y="30778"/>
            <a:ext cx="8001000" cy="6555641"/>
          </a:xfrm>
          <a:prstGeom prst="rect">
            <a:avLst/>
          </a:prstGeom>
        </p:spPr>
        <p:txBody>
          <a:bodyPr wrap="square">
            <a:spAutoFit/>
          </a:bodyPr>
          <a:lstStyle/>
          <a:p>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Igroup: Web image search results clustering</a:t>
            </a:r>
          </a:p>
          <a:p>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F. Jing, C. Wang, Y. Yao, K. Deng, L. Zhang, and W.-Y. Ma</a:t>
            </a:r>
          </a:p>
          <a:p>
            <a:r>
              <a:rPr lang="en-US" sz="2000" b="1" dirty="0">
                <a:latin typeface="Times New Roman" pitchFamily="18" charset="0"/>
                <a:cs typeface="Times New Roman" pitchFamily="18" charset="0"/>
              </a:rPr>
              <a:t>Year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2006</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IGroup, an efficient and effective algorithm that organizes Web image search results into clusters. IGroup is different from all existing Web image search results clustering algorithms that only cluster the top few images using visual or textual features. Our proposed algorithm first identifies several query-related semantic clusters based on a key phrases extraction algorithm originally proposed for clustering general Web search results. Then, all the resulting images are separated and assigned to corresponding clusters. As a result, all the resulting images are organized into a clustering structure with semantic level. To make the best use of the clustering results, a new user interface (UI) is proposed. Different from existing Web image search interfaces, which show only a limited number of suggested query terms or representative image thumbnails of some clusters, the proposed interface displays both representative thumbnails and appropriate titles of semantically coherent image clusters. Comprehensive user studies have been completed to evaluate both the clustering algorithm and the new UI.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381000" y="306288"/>
            <a:ext cx="79248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GIVEN INPUT AND EXPECTED OUTPUT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STRUCTURED DATASET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 </a:t>
            </a:r>
            <a:r>
              <a:rPr lang="en-US" sz="2000" dirty="0">
                <a:latin typeface="Times New Roman" pitchFamily="18" charset="0"/>
                <a:cs typeface="Times New Roman" pitchFamily="18" charset="0"/>
              </a:rPr>
              <a:t>Choose the image</a:t>
            </a:r>
          </a:p>
          <a:p>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Based upon image category Augmentation is stored.</a:t>
            </a:r>
          </a:p>
          <a:p>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ADVANTAGES</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This method is more appropriate augmentation of image descriptions and this gives more useful accurate information about image.</a:t>
            </a: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APPLICATION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Image-Net.org URL: </a:t>
            </a:r>
            <a:r>
              <a:rPr lang="en-US" sz="2000" u="sng" dirty="0">
                <a:latin typeface="Times New Roman" pitchFamily="18" charset="0"/>
                <a:cs typeface="Times New Roman" pitchFamily="18" charset="0"/>
                <a:hlinkClick r:id="rId2"/>
              </a:rPr>
              <a:t>http://image-net.org/challenges/LSVRC/2014/</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CONCLUSION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Structured image description method could jointly output the class, subclass and attributes for images, resulting in more informative structured image descriptions. Our method augmented structured SVM to solve the problem of image descriptions </a:t>
            </a:r>
            <a:r>
              <a:rPr lang="en-US" sz="2000" dirty="0" smtClean="0">
                <a:latin typeface="Times New Roman" pitchFamily="18" charset="0"/>
                <a:cs typeface="Times New Roman" pitchFamily="18" charset="0"/>
              </a:rPr>
              <a:t>prediction. We </a:t>
            </a:r>
            <a:r>
              <a:rPr lang="en-US" sz="2000" dirty="0">
                <a:latin typeface="Times New Roman" pitchFamily="18" charset="0"/>
                <a:cs typeface="Times New Roman" pitchFamily="18" charset="0"/>
              </a:rPr>
              <a:t>propose a novel framework, which learns query-specific semantic spaces to significantly improve the effectiveness and efficiency of online image re-ranking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304800" y="307781"/>
            <a:ext cx="8001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BIBILOGRAPHY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[1] L. Yang and A. </a:t>
            </a:r>
            <a:r>
              <a:rPr lang="en-US" sz="2000" dirty="0" err="1">
                <a:latin typeface="Times New Roman" pitchFamily="18" charset="0"/>
                <a:cs typeface="Times New Roman" pitchFamily="18" charset="0"/>
              </a:rPr>
              <a:t>Hanjalic</a:t>
            </a:r>
            <a:r>
              <a:rPr lang="en-US" sz="2000" dirty="0">
                <a:latin typeface="Times New Roman" pitchFamily="18" charset="0"/>
                <a:cs typeface="Times New Roman" pitchFamily="18" charset="0"/>
              </a:rPr>
              <a:t>, “Supervised reranking for web image search,” in </a:t>
            </a:r>
            <a:r>
              <a:rPr lang="en-US" sz="2000" i="1" dirty="0">
                <a:latin typeface="Times New Roman" pitchFamily="18" charset="0"/>
                <a:cs typeface="Times New Roman" pitchFamily="18" charset="0"/>
              </a:rPr>
              <a:t>Proc. Int. ACM Conf. Multimedia</a:t>
            </a:r>
            <a:r>
              <a:rPr lang="en-US" sz="2000" dirty="0">
                <a:latin typeface="Times New Roman" pitchFamily="18" charset="0"/>
                <a:cs typeface="Times New Roman" pitchFamily="18" charset="0"/>
              </a:rPr>
              <a:t>, 2010, pp. 183–192.</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 [2] X. </a:t>
            </a:r>
            <a:r>
              <a:rPr lang="en-US" sz="2000" dirty="0" err="1">
                <a:latin typeface="Times New Roman" pitchFamily="18" charset="0"/>
                <a:cs typeface="Times New Roman" pitchFamily="18" charset="0"/>
              </a:rPr>
              <a:t>Tian</a:t>
            </a:r>
            <a:r>
              <a:rPr lang="en-US" sz="2000" dirty="0">
                <a:latin typeface="Times New Roman" pitchFamily="18" charset="0"/>
                <a:cs typeface="Times New Roman" pitchFamily="18" charset="0"/>
              </a:rPr>
              <a:t>, L. Yang, J. Wang, Y. Yang, X. Wu, and X.-S. </a:t>
            </a:r>
            <a:r>
              <a:rPr lang="en-US" sz="2000" dirty="0" err="1">
                <a:latin typeface="Times New Roman" pitchFamily="18" charset="0"/>
                <a:cs typeface="Times New Roman" pitchFamily="18" charset="0"/>
              </a:rPr>
              <a:t>Hua</a:t>
            </a:r>
            <a:r>
              <a:rPr lang="en-US" sz="2000" dirty="0">
                <a:latin typeface="Times New Roman" pitchFamily="18" charset="0"/>
                <a:cs typeface="Times New Roman" pitchFamily="18" charset="0"/>
              </a:rPr>
              <a:t>, “Bayesian visual reranking,” </a:t>
            </a:r>
            <a:r>
              <a:rPr lang="en-US" sz="2000" i="1" dirty="0">
                <a:latin typeface="Times New Roman" pitchFamily="18" charset="0"/>
                <a:cs typeface="Times New Roman" pitchFamily="18" charset="0"/>
              </a:rPr>
              <a:t>Trans. Multimedia</a:t>
            </a:r>
            <a:r>
              <a:rPr lang="en-US" sz="2000" dirty="0">
                <a:latin typeface="Times New Roman" pitchFamily="18" charset="0"/>
                <a:cs typeface="Times New Roman" pitchFamily="18" charset="0"/>
              </a:rPr>
              <a:t>, vol. 13, no. 4, pp. 639–652, 2012.</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[3] F. </a:t>
            </a:r>
            <a:r>
              <a:rPr lang="en-US" sz="2000" dirty="0" err="1">
                <a:latin typeface="Times New Roman" pitchFamily="18" charset="0"/>
                <a:cs typeface="Times New Roman" pitchFamily="18" charset="0"/>
              </a:rPr>
              <a:t>Schroff</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Criminisi</a:t>
            </a:r>
            <a:r>
              <a:rPr lang="en-US" sz="2000" dirty="0">
                <a:latin typeface="Times New Roman" pitchFamily="18" charset="0"/>
                <a:cs typeface="Times New Roman" pitchFamily="18" charset="0"/>
              </a:rPr>
              <a:t>, and A. </a:t>
            </a:r>
            <a:r>
              <a:rPr lang="en-US" sz="2000" dirty="0" err="1">
                <a:latin typeface="Times New Roman" pitchFamily="18" charset="0"/>
                <a:cs typeface="Times New Roman" pitchFamily="18" charset="0"/>
              </a:rPr>
              <a:t>Zisserman</a:t>
            </a:r>
            <a:r>
              <a:rPr lang="en-US" sz="2000" dirty="0">
                <a:latin typeface="Times New Roman" pitchFamily="18" charset="0"/>
                <a:cs typeface="Times New Roman" pitchFamily="18" charset="0"/>
              </a:rPr>
              <a:t>, “Harvesting image databases from the web,” in </a:t>
            </a:r>
            <a:r>
              <a:rPr lang="en-US" sz="2000" i="1" dirty="0">
                <a:latin typeface="Times New Roman" pitchFamily="18" charset="0"/>
                <a:cs typeface="Times New Roman" pitchFamily="18" charset="0"/>
              </a:rPr>
              <a:t>Proc. IEEE Int. Conf. </a:t>
            </a:r>
            <a:r>
              <a:rPr lang="en-US" sz="2000" i="1" dirty="0" err="1">
                <a:latin typeface="Times New Roman" pitchFamily="18" charset="0"/>
                <a:cs typeface="Times New Roman" pitchFamily="18" charset="0"/>
              </a:rPr>
              <a:t>Comput</a:t>
            </a:r>
            <a:r>
              <a:rPr lang="en-US" sz="2000" i="1" dirty="0">
                <a:latin typeface="Times New Roman" pitchFamily="18" charset="0"/>
                <a:cs typeface="Times New Roman" pitchFamily="18" charset="0"/>
              </a:rPr>
              <a:t>. Vis.</a:t>
            </a:r>
            <a:r>
              <a:rPr lang="en-US" sz="2000" dirty="0">
                <a:latin typeface="Times New Roman" pitchFamily="18" charset="0"/>
                <a:cs typeface="Times New Roman" pitchFamily="18" charset="0"/>
              </a:rPr>
              <a:t>, Oct. 2007, pp. 1–8.</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[4] B. </a:t>
            </a:r>
            <a:r>
              <a:rPr lang="en-US" sz="2000" dirty="0" err="1">
                <a:latin typeface="Times New Roman" pitchFamily="18" charset="0"/>
                <a:cs typeface="Times New Roman" pitchFamily="18" charset="0"/>
              </a:rPr>
              <a:t>Siddiquie</a:t>
            </a:r>
            <a:r>
              <a:rPr lang="en-US" sz="2000" dirty="0">
                <a:latin typeface="Times New Roman" pitchFamily="18" charset="0"/>
                <a:cs typeface="Times New Roman" pitchFamily="18" charset="0"/>
              </a:rPr>
              <a:t>, R. S. </a:t>
            </a:r>
            <a:r>
              <a:rPr lang="en-US" sz="2000" dirty="0" err="1">
                <a:latin typeface="Times New Roman" pitchFamily="18" charset="0"/>
                <a:cs typeface="Times New Roman" pitchFamily="18" charset="0"/>
              </a:rPr>
              <a:t>Feris</a:t>
            </a:r>
            <a:r>
              <a:rPr lang="en-US" sz="2000" dirty="0">
                <a:latin typeface="Times New Roman" pitchFamily="18" charset="0"/>
                <a:cs typeface="Times New Roman" pitchFamily="18" charset="0"/>
              </a:rPr>
              <a:t>, and L. S. Davis, “Image ranking and retrieval based on multi-attribute queries,” in </a:t>
            </a:r>
            <a:r>
              <a:rPr lang="en-US" sz="2000" i="1" dirty="0">
                <a:latin typeface="Times New Roman" pitchFamily="18" charset="0"/>
                <a:cs typeface="Times New Roman" pitchFamily="18" charset="0"/>
              </a:rPr>
              <a:t>Proc. IEEE Conf. </a:t>
            </a:r>
            <a:r>
              <a:rPr lang="en-US" sz="2000" i="1" dirty="0" err="1">
                <a:latin typeface="Times New Roman" pitchFamily="18" charset="0"/>
                <a:cs typeface="Times New Roman" pitchFamily="18" charset="0"/>
              </a:rPr>
              <a:t>Comput</a:t>
            </a:r>
            <a:r>
              <a:rPr lang="en-US" sz="2000" i="1" dirty="0">
                <a:latin typeface="Times New Roman" pitchFamily="18" charset="0"/>
                <a:cs typeface="Times New Roman" pitchFamily="18" charset="0"/>
              </a:rPr>
              <a:t>. Vis. Pattern </a:t>
            </a:r>
            <a:r>
              <a:rPr lang="en-US" sz="2000" i="1" dirty="0" err="1">
                <a:latin typeface="Times New Roman" pitchFamily="18" charset="0"/>
                <a:cs typeface="Times New Roman" pitchFamily="18" charset="0"/>
              </a:rPr>
              <a:t>Recognit</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Jun. 2011, pp. 801–808.</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[5] A. </a:t>
            </a:r>
            <a:r>
              <a:rPr lang="en-US" sz="2000" dirty="0" err="1">
                <a:latin typeface="Times New Roman" pitchFamily="18" charset="0"/>
                <a:cs typeface="Times New Roman" pitchFamily="18" charset="0"/>
              </a:rPr>
              <a:t>Farhadi</a:t>
            </a:r>
            <a:r>
              <a:rPr lang="en-US" sz="2000" dirty="0">
                <a:latin typeface="Times New Roman" pitchFamily="18" charset="0"/>
                <a:cs typeface="Times New Roman" pitchFamily="18" charset="0"/>
              </a:rPr>
              <a:t>, I. </a:t>
            </a:r>
            <a:r>
              <a:rPr lang="en-US" sz="2000" dirty="0" err="1">
                <a:latin typeface="Times New Roman" pitchFamily="18" charset="0"/>
                <a:cs typeface="Times New Roman" pitchFamily="18" charset="0"/>
              </a:rPr>
              <a:t>Endres</a:t>
            </a:r>
            <a:r>
              <a:rPr lang="en-US" sz="2000" dirty="0">
                <a:latin typeface="Times New Roman" pitchFamily="18" charset="0"/>
                <a:cs typeface="Times New Roman" pitchFamily="18" charset="0"/>
              </a:rPr>
              <a:t>, D. </a:t>
            </a:r>
            <a:r>
              <a:rPr lang="en-US" sz="2000" dirty="0" err="1">
                <a:latin typeface="Times New Roman" pitchFamily="18" charset="0"/>
                <a:cs typeface="Times New Roman" pitchFamily="18" charset="0"/>
              </a:rPr>
              <a:t>Hoiem</a:t>
            </a:r>
            <a:r>
              <a:rPr lang="en-US" sz="2000" dirty="0">
                <a:latin typeface="Times New Roman" pitchFamily="18" charset="0"/>
                <a:cs typeface="Times New Roman" pitchFamily="18" charset="0"/>
              </a:rPr>
              <a:t>, and D. Forsyth, “Describing objects by their attributes,” in </a:t>
            </a:r>
            <a:r>
              <a:rPr lang="en-US" sz="2000" i="1" dirty="0">
                <a:latin typeface="Times New Roman" pitchFamily="18" charset="0"/>
                <a:cs typeface="Times New Roman" pitchFamily="18" charset="0"/>
              </a:rPr>
              <a:t>Proc. IEEE Conf. </a:t>
            </a:r>
            <a:r>
              <a:rPr lang="en-US" sz="2000" i="1" dirty="0" err="1">
                <a:latin typeface="Times New Roman" pitchFamily="18" charset="0"/>
                <a:cs typeface="Times New Roman" pitchFamily="18" charset="0"/>
              </a:rPr>
              <a:t>Comput</a:t>
            </a:r>
            <a:r>
              <a:rPr lang="en-US" sz="2000" i="1" dirty="0">
                <a:latin typeface="Times New Roman" pitchFamily="18" charset="0"/>
                <a:cs typeface="Times New Roman" pitchFamily="18" charset="0"/>
              </a:rPr>
              <a:t>. Vis. Pattern </a:t>
            </a:r>
            <a:r>
              <a:rPr lang="en-US" sz="2000" i="1" dirty="0" err="1">
                <a:latin typeface="Times New Roman" pitchFamily="18" charset="0"/>
                <a:cs typeface="Times New Roman" pitchFamily="18" charset="0"/>
              </a:rPr>
              <a:t>Recognit</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Jun. 2009, pp. 1778–1785.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001000" cy="5632311"/>
          </a:xfrm>
          <a:prstGeom prst="rect">
            <a:avLst/>
          </a:prstGeom>
        </p:spPr>
        <p:txBody>
          <a:bodyPr wrap="square">
            <a:spAutoFit/>
          </a:bodyPr>
          <a:lstStyle/>
          <a:p>
            <a:pPr algn="just"/>
            <a:r>
              <a:rPr lang="en-US" sz="2000" dirty="0">
                <a:latin typeface="Times New Roman" pitchFamily="18" charset="0"/>
                <a:cs typeface="Times New Roman" pitchFamily="18" charset="0"/>
              </a:rPr>
              <a:t>[6] N. Kumar, A. C. Berg, P. N. </a:t>
            </a:r>
            <a:r>
              <a:rPr lang="en-US" sz="2000" dirty="0" err="1">
                <a:latin typeface="Times New Roman" pitchFamily="18" charset="0"/>
                <a:cs typeface="Times New Roman" pitchFamily="18" charset="0"/>
              </a:rPr>
              <a:t>Belhumeur</a:t>
            </a:r>
            <a:r>
              <a:rPr lang="en-US" sz="2000" dirty="0">
                <a:latin typeface="Times New Roman" pitchFamily="18" charset="0"/>
                <a:cs typeface="Times New Roman" pitchFamily="18" charset="0"/>
              </a:rPr>
              <a:t>, and S. K. </a:t>
            </a:r>
            <a:r>
              <a:rPr lang="en-US" sz="2000" dirty="0" err="1">
                <a:latin typeface="Times New Roman" pitchFamily="18" charset="0"/>
                <a:cs typeface="Times New Roman" pitchFamily="18" charset="0"/>
              </a:rPr>
              <a:t>Nayar</a:t>
            </a:r>
            <a:r>
              <a:rPr lang="en-US" sz="2000" dirty="0">
                <a:latin typeface="Times New Roman" pitchFamily="18" charset="0"/>
                <a:cs typeface="Times New Roman" pitchFamily="18" charset="0"/>
              </a:rPr>
              <a:t>, “Attribute and simile classifiers for face verification,” in </a:t>
            </a:r>
            <a:r>
              <a:rPr lang="en-US" sz="2000" i="1" dirty="0">
                <a:latin typeface="Times New Roman" pitchFamily="18" charset="0"/>
                <a:cs typeface="Times New Roman" pitchFamily="18" charset="0"/>
              </a:rPr>
              <a:t>Proc. IEEE Int. Conf. </a:t>
            </a:r>
            <a:r>
              <a:rPr lang="en-US" sz="2000" i="1" dirty="0" err="1">
                <a:latin typeface="Times New Roman" pitchFamily="18" charset="0"/>
                <a:cs typeface="Times New Roman" pitchFamily="18" charset="0"/>
              </a:rPr>
              <a:t>Comput</a:t>
            </a:r>
            <a:r>
              <a:rPr lang="en-US" sz="2000" i="1" dirty="0">
                <a:latin typeface="Times New Roman" pitchFamily="18" charset="0"/>
                <a:cs typeface="Times New Roman" pitchFamily="18" charset="0"/>
              </a:rPr>
              <a:t>. Vis.</a:t>
            </a:r>
            <a:r>
              <a:rPr lang="en-US" sz="2000" dirty="0">
                <a:latin typeface="Times New Roman" pitchFamily="18" charset="0"/>
                <a:cs typeface="Times New Roman" pitchFamily="18" charset="0"/>
              </a:rPr>
              <a:t>, Sep. /Oct. 2009, pp. 365–372.</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[7] M. Wang, L. Yang, and X.-S. </a:t>
            </a:r>
            <a:r>
              <a:rPr lang="en-US" sz="2000" dirty="0" err="1">
                <a:latin typeface="Times New Roman" pitchFamily="18" charset="0"/>
                <a:cs typeface="Times New Roman" pitchFamily="18" charset="0"/>
              </a:rPr>
              <a:t>Hua</a:t>
            </a:r>
            <a:r>
              <a:rPr lang="en-US" sz="2000" dirty="0">
                <a:latin typeface="Times New Roman" pitchFamily="18" charset="0"/>
                <a:cs typeface="Times New Roman" pitchFamily="18" charset="0"/>
              </a:rPr>
              <a:t>, “MSRA-MM: Bridging research and industrial societies for multimedia,” Tech. Rep. MSR-TR-2009-30, 2009.</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[8] K. </a:t>
            </a:r>
            <a:r>
              <a:rPr lang="en-US" sz="2000" dirty="0" err="1">
                <a:latin typeface="Times New Roman" pitchFamily="18" charset="0"/>
                <a:cs typeface="Times New Roman" pitchFamily="18" charset="0"/>
              </a:rPr>
              <a:t>Järvelin</a:t>
            </a:r>
            <a:r>
              <a:rPr lang="en-US" sz="2000" dirty="0">
                <a:latin typeface="Times New Roman" pitchFamily="18" charset="0"/>
                <a:cs typeface="Times New Roman" pitchFamily="18" charset="0"/>
              </a:rPr>
              <a:t> and J. </a:t>
            </a:r>
            <a:r>
              <a:rPr lang="en-US" sz="2000" dirty="0" err="1">
                <a:latin typeface="Times New Roman" pitchFamily="18" charset="0"/>
                <a:cs typeface="Times New Roman" pitchFamily="18" charset="0"/>
              </a:rPr>
              <a:t>Kekäläinen</a:t>
            </a:r>
            <a:r>
              <a:rPr lang="en-US" sz="2000" dirty="0">
                <a:latin typeface="Times New Roman" pitchFamily="18" charset="0"/>
                <a:cs typeface="Times New Roman" pitchFamily="18" charset="0"/>
              </a:rPr>
              <a:t>, “IR evaluation methods for retrieving highly relevant documents,” in </a:t>
            </a:r>
            <a:r>
              <a:rPr lang="en-US" sz="2000" i="1" dirty="0">
                <a:latin typeface="Times New Roman" pitchFamily="18" charset="0"/>
                <a:cs typeface="Times New Roman" pitchFamily="18" charset="0"/>
              </a:rPr>
              <a:t>Proc. ACM SIGIR Conf. Res. Develop. Inf. </a:t>
            </a:r>
            <a:r>
              <a:rPr lang="en-US" sz="2000" i="1" dirty="0" err="1">
                <a:latin typeface="Times New Roman" pitchFamily="18" charset="0"/>
                <a:cs typeface="Times New Roman" pitchFamily="18" charset="0"/>
              </a:rPr>
              <a:t>Retr</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2000, pp. 41–48.</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[9] W. H. Hsu, L. S. Kennedy, and S.-F. Chang, “Video search reranking via information bottleneck principle,” in </a:t>
            </a:r>
            <a:r>
              <a:rPr lang="en-US" sz="2000" i="1" dirty="0">
                <a:latin typeface="Times New Roman" pitchFamily="18" charset="0"/>
                <a:cs typeface="Times New Roman" pitchFamily="18" charset="0"/>
              </a:rPr>
              <a:t>Proc. ACM Conf. Multimedia</a:t>
            </a:r>
            <a:r>
              <a:rPr lang="en-US" sz="2000" dirty="0">
                <a:latin typeface="Times New Roman" pitchFamily="18" charset="0"/>
                <a:cs typeface="Times New Roman" pitchFamily="18" charset="0"/>
              </a:rPr>
              <a:t>, 2006, pp. 35–44.</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[10] Y. Huang, Q. Liu, S. Zhang, and D. N. Metaxas, “Image retrieval via probabilistic </a:t>
            </a:r>
            <a:r>
              <a:rPr lang="en-US" sz="2000" dirty="0" err="1">
                <a:latin typeface="Times New Roman" pitchFamily="18" charset="0"/>
                <a:cs typeface="Times New Roman" pitchFamily="18" charset="0"/>
              </a:rPr>
              <a:t>hypergraph</a:t>
            </a:r>
            <a:r>
              <a:rPr lang="en-US" sz="2000" dirty="0">
                <a:latin typeface="Times New Roman" pitchFamily="18" charset="0"/>
                <a:cs typeface="Times New Roman" pitchFamily="18" charset="0"/>
              </a:rPr>
              <a:t> ranking,” in </a:t>
            </a:r>
            <a:r>
              <a:rPr lang="en-US" sz="2000" i="1" dirty="0">
                <a:latin typeface="Times New Roman" pitchFamily="18" charset="0"/>
                <a:cs typeface="Times New Roman" pitchFamily="18" charset="0"/>
              </a:rPr>
              <a:t>Proc. IEEE Conf. </a:t>
            </a:r>
            <a:r>
              <a:rPr lang="en-US" sz="2000" i="1" dirty="0" err="1">
                <a:latin typeface="Times New Roman" pitchFamily="18" charset="0"/>
                <a:cs typeface="Times New Roman" pitchFamily="18" charset="0"/>
              </a:rPr>
              <a:t>Comput</a:t>
            </a:r>
            <a:r>
              <a:rPr lang="en-US" sz="2000" i="1" dirty="0">
                <a:latin typeface="Times New Roman" pitchFamily="18" charset="0"/>
                <a:cs typeface="Times New Roman" pitchFamily="18" charset="0"/>
              </a:rPr>
              <a:t>. Vis. Pattern </a:t>
            </a:r>
            <a:r>
              <a:rPr lang="en-US" sz="2000" i="1" dirty="0" err="1">
                <a:latin typeface="Times New Roman" pitchFamily="18" charset="0"/>
                <a:cs typeface="Times New Roman" pitchFamily="18" charset="0"/>
              </a:rPr>
              <a:t>Recognit</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Jun. 2010, pp. 3376–3383.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4800" y="307776"/>
            <a:ext cx="8001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Relative attributes </a:t>
            </a:r>
          </a:p>
          <a:p>
            <a:pPr algn="just"/>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D. Parikh and K. Grauman</a:t>
            </a:r>
          </a:p>
          <a:p>
            <a:pPr algn="just"/>
            <a:r>
              <a:rPr lang="en-US" sz="2000" b="1" dirty="0">
                <a:latin typeface="Times New Roman" pitchFamily="18" charset="0"/>
                <a:cs typeface="Times New Roman" pitchFamily="18" charset="0"/>
              </a:rPr>
              <a:t>Year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2011</a:t>
            </a:r>
          </a:p>
          <a:p>
            <a:pPr algn="just"/>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Human-nameable visual “attributes” can benefit various recognition tasks. However, existing techniques restrict these properties to categorical labels (for example, a person</a:t>
            </a:r>
          </a:p>
          <a:p>
            <a:pPr algn="just"/>
            <a:r>
              <a:rPr lang="en-US" sz="2000" dirty="0">
                <a:latin typeface="Times New Roman" pitchFamily="18" charset="0"/>
                <a:cs typeface="Times New Roman" pitchFamily="18" charset="0"/>
              </a:rPr>
              <a:t>is ‘smiling’ or not, a scene is ‘dry’ or not), and thus fail to capture more general semantic relationships. We propose to model relative attributes. Given training data stating how object/scene categories relate according to different attributes, we learn a ranking function per attribute. The learned ranking functions predict the relative strength of each property in novel images. We then build a generative model over the joint space of attribute ranking outputs, and propose a novel form of zero-shot learning in which the supervisor relates the unseen object category to previously seen objects via attributes (for example, ‘bears are furrier than giraffes’). We further show how the proposed relative attributes enable richer textual descriptions for new images, which in practice are more precise for human interpretation. We demonstrate the approach on datasets of faces and natural scenes, and show its clear advantages over traditional binary attribute prediction for these new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30780"/>
            <a:ext cx="79248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Learning with hypergraphs: Clustering, classification, and embedding</a:t>
            </a:r>
          </a:p>
          <a:p>
            <a:pPr algn="just"/>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D. Zhou, J. Huang, and B. Schölkopf</a:t>
            </a:r>
          </a:p>
          <a:p>
            <a:pPr algn="just"/>
            <a:r>
              <a:rPr lang="en-US" sz="2000" b="1" dirty="0">
                <a:latin typeface="Times New Roman" pitchFamily="18" charset="0"/>
                <a:cs typeface="Times New Roman" pitchFamily="18" charset="0"/>
              </a:rPr>
              <a:t>Year  	 </a:t>
            </a:r>
            <a:r>
              <a:rPr lang="en-US" sz="2000" b="1"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2006</a:t>
            </a:r>
          </a:p>
          <a:p>
            <a:pPr algn="just"/>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In machine learning problem settings, we generally assume pairwise relationships among the objects of our interest. An object set endowed with pairwise relationships can be naturally illustrated as a graph, in which the vertices represent the objects, and any two vertices that have some kind of relationship are joined together by an edge. The graph can be undirected or directed. It depends on whether the pairwise relationships among objects are symmetric or not. Anite set of points in Euclidean space associated with a kernel matrix is a typical example of undirected graphs. As to directed graphs, a well-known instance is the World Wide Web. A hyperlink can be thought of as a directed edge because given an arbitrary hyperlink we cannot expect that there certainly exists an inverse one, that is, the hyperlink based relationships are asymmetric. However, in many real-world problems, representing a set of complex relational objects as undirected or directed graphs is not complete. For illustrating this point of view, let us consider a problem of grouping a collection of articles into deferent topics. Given an article, assume the only information that we have is who wrote this article.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304800" y="152401"/>
            <a:ext cx="8001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Weak attributes for large-scale image retrieval</a:t>
            </a:r>
          </a:p>
          <a:p>
            <a:pPr algn="just"/>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F. X. Yu, R. </a:t>
            </a:r>
            <a:r>
              <a:rPr lang="en-US" sz="2000" dirty="0" err="1">
                <a:latin typeface="Times New Roman" pitchFamily="18" charset="0"/>
                <a:cs typeface="Times New Roman" pitchFamily="18" charset="0"/>
              </a:rPr>
              <a:t>Ji</a:t>
            </a:r>
            <a:r>
              <a:rPr lang="en-US" sz="2000" dirty="0">
                <a:latin typeface="Times New Roman" pitchFamily="18" charset="0"/>
                <a:cs typeface="Times New Roman" pitchFamily="18" charset="0"/>
              </a:rPr>
              <a:t>, M.-H. Tsai, G. Ye, and S.-F. Chang</a:t>
            </a:r>
          </a:p>
          <a:p>
            <a:pPr algn="just"/>
            <a:r>
              <a:rPr lang="en-US" sz="2000" b="1" dirty="0">
                <a:latin typeface="Times New Roman" pitchFamily="18" charset="0"/>
                <a:cs typeface="Times New Roman" pitchFamily="18" charset="0"/>
              </a:rPr>
              <a:t>Year  	    </a:t>
            </a:r>
            <a:r>
              <a:rPr lang="en-US" sz="2000" b="1"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2012</a:t>
            </a:r>
          </a:p>
          <a:p>
            <a:pPr algn="just"/>
            <a:r>
              <a:rPr lang="en-US" sz="2000" b="1" dirty="0">
                <a:latin typeface="Times New Roman" pitchFamily="18" charset="0"/>
                <a:cs typeface="Times New Roman" pitchFamily="18" charset="0"/>
              </a:rPr>
              <a:t>Description	:</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Attribute-based query offers an intuitive way of image retrieval, in which users can describe the intended search targets with understandable attributes. In this paper, we develop a general and powerful framework to solve this problem by leveraging a large pool of weak attributes comprised of automatic classifier scores or other mid-level representations that can be easily acquired with little or no human labor. We extend the existing retrieval model of </a:t>
            </a:r>
            <a:r>
              <a:rPr lang="en-US" sz="2000" dirty="0" smtClean="0">
                <a:latin typeface="Times New Roman" pitchFamily="18" charset="0"/>
                <a:cs typeface="Times New Roman" pitchFamily="18" charset="0"/>
              </a:rPr>
              <a:t>modeling Dependency </a:t>
            </a:r>
            <a:r>
              <a:rPr lang="en-US" sz="2000" dirty="0">
                <a:latin typeface="Times New Roman" pitchFamily="18" charset="0"/>
                <a:cs typeface="Times New Roman" pitchFamily="18" charset="0"/>
              </a:rPr>
              <a:t>within query attributes to modeling dependency of query attributes on a large pool of weak attributes, which is more expressive and scalable. To efficiently learn such a large dependency model without over fitting, we further propose a semi-supervised graphical model to map each multi-attribute query to a subset of weak attributes. Through extensive experiments over several attribute benchmarks, we demonstrate consistent and significant performance improvements over the state-of-the-art techniques. In addition, we compile the largest multi-attribute image retrieval dataset to date, including 126 fully labeled query attributes and 6,000 weak attributes of 0.26 million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304800" y="720167"/>
            <a:ext cx="8001000" cy="5115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  Multimedia search with pseudo relevance feedback</a:t>
            </a:r>
          </a:p>
          <a:p>
            <a:pPr algn="just">
              <a:lnSpc>
                <a:spcPct val="150000"/>
              </a:lnSpc>
            </a:pPr>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R. Yan, A. Hauptmann, and R. Jin</a:t>
            </a:r>
          </a:p>
          <a:p>
            <a:pPr algn="just">
              <a:lnSpc>
                <a:spcPct val="150000"/>
              </a:lnSpc>
            </a:pPr>
            <a:r>
              <a:rPr lang="en-US" sz="2000" b="1" dirty="0">
                <a:latin typeface="Times New Roman" pitchFamily="18" charset="0"/>
                <a:cs typeface="Times New Roman" pitchFamily="18" charset="0"/>
              </a:rPr>
              <a:t>Year  	    : </a:t>
            </a:r>
            <a:r>
              <a:rPr lang="en-US" sz="2000" dirty="0">
                <a:latin typeface="Times New Roman" pitchFamily="18" charset="0"/>
                <a:cs typeface="Times New Roman" pitchFamily="18" charset="0"/>
              </a:rPr>
              <a:t>2003</a:t>
            </a:r>
          </a:p>
          <a:p>
            <a:pPr algn="just">
              <a:lnSpc>
                <a:spcPct val="150000"/>
              </a:lnSpc>
            </a:pPr>
            <a:r>
              <a:rPr lang="en-US" sz="2000" b="1" dirty="0">
                <a:latin typeface="Times New Roman" pitchFamily="18" charset="0"/>
                <a:cs typeface="Times New Roman" pitchFamily="18" charset="0"/>
              </a:rPr>
              <a:t>Description	:</a:t>
            </a:r>
            <a:r>
              <a:rPr lang="en-US" sz="2000" dirty="0">
                <a:latin typeface="Times New Roman" pitchFamily="18" charset="0"/>
                <a:cs typeface="Times New Roman" pitchFamily="18" charset="0"/>
              </a:rPr>
              <a:t> We present an algorithm for video retrieval that fuses the decisions of multiple retrieval agents in both text and image modalities. While the normalization and combination of evidence is novel, this paper emphasizes the successful use of negative pseudo-relevance feedback to improve image retrieval performance. Although we have not solved all problems in video information retrieval, the results are encouraging, indicating that pseudo-relevance feedback shows great promise for multimedia retrieval with very varied and </a:t>
            </a:r>
            <a:r>
              <a:rPr lang="en-US" sz="2000" dirty="0" err="1">
                <a:latin typeface="Times New Roman" pitchFamily="18" charset="0"/>
                <a:cs typeface="Times New Roman" pitchFamily="18" charset="0"/>
              </a:rPr>
              <a:t>errorful</a:t>
            </a:r>
            <a:r>
              <a:rPr lang="en-US" sz="2000" dirty="0">
                <a:latin typeface="Times New Roman" pitchFamily="18" charset="0"/>
                <a:cs typeface="Times New Roman" pitchFamily="18" charset="0"/>
              </a:rPr>
              <a:t>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1092</Words>
  <Application>Microsoft Office PowerPoint</Application>
  <PresentationFormat>On-screen Show (4:3)</PresentationFormat>
  <Paragraphs>352</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StudioLine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StudioLine Consulting</dc:creator>
  <cp:revision>285</cp:revision>
  <dcterms:created xsi:type="dcterms:W3CDTF">2012-06-21T12:52:53Z</dcterms:created>
  <dcterms:modified xsi:type="dcterms:W3CDTF">2015-08-19T19:29:44Z</dcterms:modified>
</cp:coreProperties>
</file>