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3"/>
  </p:sldMasterIdLst>
  <p:notesMasterIdLst>
    <p:notesMasterId r:id="rId11"/>
  </p:notesMasterIdLst>
  <p:handoutMasterIdLst>
    <p:handoutMasterId r:id="rId20"/>
  </p:handoutMasterIdLst>
  <p:sldIdLst>
    <p:sldId id="257" r:id="rId4"/>
    <p:sldId id="258" r:id="rId5"/>
    <p:sldId id="303" r:id="rId6"/>
    <p:sldId id="262" r:id="rId7"/>
    <p:sldId id="259" r:id="rId8"/>
    <p:sldId id="304" r:id="rId9"/>
    <p:sldId id="271" r:id="rId10"/>
    <p:sldId id="260" r:id="rId12"/>
    <p:sldId id="305" r:id="rId13"/>
    <p:sldId id="279" r:id="rId14"/>
    <p:sldId id="261" r:id="rId15"/>
    <p:sldId id="306" r:id="rId16"/>
    <p:sldId id="307" r:id="rId17"/>
    <p:sldId id="308" r:id="rId18"/>
    <p:sldId id="309"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B83F"/>
    <a:srgbClr val="404040"/>
    <a:srgbClr val="1B212E"/>
    <a:srgbClr val="202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63" d="100"/>
          <a:sy n="63" d="100"/>
        </p:scale>
        <p:origin x="912" y="66"/>
      </p:cViewPr>
      <p:guideLst>
        <p:guide orient="horz" pos="2138"/>
        <p:guide pos="2911"/>
      </p:guideLst>
    </p:cSldViewPr>
  </p:slideViewPr>
  <p:notesTextViewPr>
    <p:cViewPr>
      <p:scale>
        <a:sx n="1" d="1"/>
        <a:sy n="1" d="1"/>
      </p:scale>
      <p:origin x="0" y="0"/>
    </p:cViewPr>
  </p:notesTextViewPr>
  <p:sorterViewPr showFormatting="0">
    <p:cViewPr>
      <p:scale>
        <a:sx n="75" d="100"/>
        <a:sy n="75" d="100"/>
      </p:scale>
      <p:origin x="0" y="-480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F7F68C4-E3A8-4E39-952E-FA88D2C222DD}"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3584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nchorCtr="0"/>
          <a:p>
            <a:pPr lvl="0" indent="0" algn="r" fontAlgn="base">
              <a:spcBef>
                <a:spcPct val="0"/>
              </a:spcBef>
              <a:spcAft>
                <a:spcPct val="0"/>
              </a:spcAft>
            </a:pP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ChangeAspect="1" noTextEdit="1"/>
          </p:cNvSpPr>
          <p:nvPr>
            <p:ph type="sldImg"/>
          </p:nvPr>
        </p:nvSpPr>
        <p:spPr>
          <a:ln>
            <a:solidFill>
              <a:srgbClr val="000000"/>
            </a:solidFill>
            <a:miter/>
          </a:ln>
        </p:spPr>
      </p:sp>
      <p:sp>
        <p:nvSpPr>
          <p:cNvPr id="29698"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29699"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nchorCtr="0"/>
          <a:p>
            <a:pPr lvl="0" indent="0" algn="r" fontAlgn="base">
              <a:spcBef>
                <a:spcPct val="0"/>
              </a:spcBef>
              <a:spcAft>
                <a:spcPct val="0"/>
              </a:spcAft>
            </a:pP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nchorCtr="0"/>
          <a:p>
            <a:pPr lvl="0" indent="0" algn="r" fontAlgn="base">
              <a:spcBef>
                <a:spcPct val="0"/>
              </a:spcBef>
              <a:spcAft>
                <a:spcPct val="0"/>
              </a:spcAft>
            </a:pP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Espace réservé de la date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Espace réservé du pied de page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Espace réservé du numéro de diapositive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4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0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a:t>Fifth level</a:t>
            </a:r>
            <a:endParaRPr lang="zh-CN" altLang="en-US" strike="noStrike" noProof="1"/>
          </a:p>
        </p:txBody>
      </p:sp>
      <p:sp>
        <p:nvSpPr>
          <p:cNvPr id="4" name="Espace réservé de la date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Espace réservé du pied de page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Espace réservé du numéro de diapositive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Espace réservé de la date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Espace réservé du pied de page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Espace réservé du numéro de diapositive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a:t>Fifth level</a:t>
            </a:r>
            <a:endParaRPr lang="zh-CN" altLang="en-US" strike="noStrike" noProof="1"/>
          </a:p>
        </p:txBody>
      </p:sp>
      <p:sp>
        <p:nvSpPr>
          <p:cNvPr id="4" name="Espace réservé de la date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Espace réservé du pied de page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Espace réservé du numéro de diapositive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7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0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3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7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0" Type="http://schemas.openxmlformats.org/officeDocument/2006/relationships/theme" Target="../theme/theme2.xml"/><Relationship Id="rId2" Type="http://schemas.openxmlformats.org/officeDocument/2006/relationships/slideLayout" Target="../slideLayouts/slideLayout21.xml"/><Relationship Id="rId19" Type="http://schemas.openxmlformats.org/officeDocument/2006/relationships/slideLayout" Target="../slideLayouts/slideLayout38.xml"/><Relationship Id="rId18" Type="http://schemas.openxmlformats.org/officeDocument/2006/relationships/slideLayout" Target="../slideLayouts/slideLayout37.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7550D1B-E401-4069-89D9-91D694140E9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29" name="组合 8"/>
          <p:cNvGrpSpPr/>
          <p:nvPr/>
        </p:nvGrpSpPr>
        <p:grpSpPr>
          <a:xfrm>
            <a:off x="0" y="0"/>
            <a:ext cx="2819400" cy="2819400"/>
            <a:chOff x="0" y="0"/>
            <a:chExt cx="2819400" cy="2819400"/>
          </a:xfrm>
        </p:grpSpPr>
        <p:sp>
          <p:nvSpPr>
            <p:cNvPr id="7" name="任意多边形 6"/>
            <p:cNvSpPr/>
            <p:nvPr/>
          </p:nvSpPr>
          <p:spPr>
            <a:xfrm>
              <a:off x="0" y="0"/>
              <a:ext cx="180975" cy="2819400"/>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5400000" flipV="1">
              <a:off x="1319210" y="-1319212"/>
              <a:ext cx="180975" cy="2819400"/>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2532" name="组合 9"/>
          <p:cNvGrpSpPr/>
          <p:nvPr/>
        </p:nvGrpSpPr>
        <p:grpSpPr>
          <a:xfrm rot="10800000">
            <a:off x="9372600" y="4043363"/>
            <a:ext cx="2819400" cy="2819400"/>
            <a:chOff x="0" y="0"/>
            <a:chExt cx="2819400" cy="2819400"/>
          </a:xfrm>
        </p:grpSpPr>
        <p:sp>
          <p:nvSpPr>
            <p:cNvPr id="11" name="任意多边形 10"/>
            <p:cNvSpPr/>
            <p:nvPr/>
          </p:nvSpPr>
          <p:spPr>
            <a:xfrm>
              <a:off x="0" y="0"/>
              <a:ext cx="180975" cy="2819400"/>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rot="5400000" flipV="1">
              <a:off x="1319211" y="-1319212"/>
              <a:ext cx="180975" cy="2819400"/>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2535" name="组合 52"/>
          <p:cNvGrpSpPr/>
          <p:nvPr/>
        </p:nvGrpSpPr>
        <p:grpSpPr>
          <a:xfrm flipH="1">
            <a:off x="6472238" y="4763"/>
            <a:ext cx="5718175" cy="6858000"/>
            <a:chOff x="-1" y="0"/>
            <a:chExt cx="7404101" cy="6858000"/>
          </a:xfrm>
        </p:grpSpPr>
        <p:sp>
          <p:nvSpPr>
            <p:cNvPr id="54" name="直角三角形 53"/>
            <p:cNvSpPr/>
            <p:nvPr/>
          </p:nvSpPr>
          <p:spPr>
            <a:xfrm flipV="1">
              <a:off x="-1" y="0"/>
              <a:ext cx="7404101" cy="5918200"/>
            </a:xfrm>
            <a:prstGeom prst="rtTriangle">
              <a:avLst/>
            </a:pr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5" name="任意多边形 54"/>
            <p:cNvSpPr/>
            <p:nvPr/>
          </p:nvSpPr>
          <p:spPr>
            <a:xfrm>
              <a:off x="-1" y="0"/>
              <a:ext cx="2737996" cy="5918200"/>
            </a:xfrm>
            <a:custGeom>
              <a:avLst/>
              <a:gdLst>
                <a:gd name="connsiteX0" fmla="*/ 0 w 3100156"/>
                <a:gd name="connsiteY0" fmla="*/ 0 h 5918200"/>
                <a:gd name="connsiteX1" fmla="*/ 1897395 w 3100156"/>
                <a:gd name="connsiteY1" fmla="*/ 0 h 5918200"/>
                <a:gd name="connsiteX2" fmla="*/ 3100156 w 3100156"/>
                <a:gd name="connsiteY2" fmla="*/ 3729301 h 5918200"/>
                <a:gd name="connsiteX3" fmla="*/ 0 w 3100156"/>
                <a:gd name="connsiteY3" fmla="*/ 5918200 h 5918200"/>
              </a:gdLst>
              <a:ahLst/>
              <a:cxnLst>
                <a:cxn ang="0">
                  <a:pos x="connsiteX0" y="connsiteY0"/>
                </a:cxn>
                <a:cxn ang="0">
                  <a:pos x="connsiteX1" y="connsiteY1"/>
                </a:cxn>
                <a:cxn ang="0">
                  <a:pos x="connsiteX2" y="connsiteY2"/>
                </a:cxn>
                <a:cxn ang="0">
                  <a:pos x="connsiteX3" y="connsiteY3"/>
                </a:cxn>
              </a:cxnLst>
              <a:rect l="l" t="t" r="r" b="b"/>
              <a:pathLst>
                <a:path w="3100156" h="5918200">
                  <a:moveTo>
                    <a:pt x="0" y="0"/>
                  </a:moveTo>
                  <a:lnTo>
                    <a:pt x="1897395" y="0"/>
                  </a:lnTo>
                  <a:lnTo>
                    <a:pt x="3100156" y="3729301"/>
                  </a:lnTo>
                  <a:lnTo>
                    <a:pt x="0" y="59182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6" name="任意多边形 55"/>
            <p:cNvSpPr/>
            <p:nvPr/>
          </p:nvSpPr>
          <p:spPr>
            <a:xfrm>
              <a:off x="-1" y="3721100"/>
              <a:ext cx="3630106" cy="3136900"/>
            </a:xfrm>
            <a:custGeom>
              <a:avLst/>
              <a:gdLst>
                <a:gd name="connsiteX0" fmla="*/ 3100156 w 4109213"/>
                <a:gd name="connsiteY0" fmla="*/ 0 h 3128699"/>
                <a:gd name="connsiteX1" fmla="*/ 4109213 w 4109213"/>
                <a:gd name="connsiteY1" fmla="*/ 3128699 h 3128699"/>
                <a:gd name="connsiteX2" fmla="*/ 0 w 4109213"/>
                <a:gd name="connsiteY2" fmla="*/ 3128699 h 3128699"/>
                <a:gd name="connsiteX3" fmla="*/ 0 w 4109213"/>
                <a:gd name="connsiteY3" fmla="*/ 2188899 h 3128699"/>
              </a:gdLst>
              <a:ahLst/>
              <a:cxnLst>
                <a:cxn ang="0">
                  <a:pos x="connsiteX0" y="connsiteY0"/>
                </a:cxn>
                <a:cxn ang="0">
                  <a:pos x="connsiteX1" y="connsiteY1"/>
                </a:cxn>
                <a:cxn ang="0">
                  <a:pos x="connsiteX2" y="connsiteY2"/>
                </a:cxn>
                <a:cxn ang="0">
                  <a:pos x="connsiteX3" y="connsiteY3"/>
                </a:cxn>
              </a:cxnLst>
              <a:rect l="l" t="t" r="r" b="b"/>
              <a:pathLst>
                <a:path w="4109213" h="3128699">
                  <a:moveTo>
                    <a:pt x="3100156" y="0"/>
                  </a:moveTo>
                  <a:lnTo>
                    <a:pt x="4109213" y="3128699"/>
                  </a:lnTo>
                  <a:lnTo>
                    <a:pt x="0" y="3128699"/>
                  </a:lnTo>
                  <a:lnTo>
                    <a:pt x="0" y="2188899"/>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22539" name="文本框 56"/>
          <p:cNvSpPr txBox="1"/>
          <p:nvPr/>
        </p:nvSpPr>
        <p:spPr>
          <a:xfrm>
            <a:off x="800100" y="481013"/>
            <a:ext cx="2295525" cy="1076325"/>
          </a:xfrm>
          <a:prstGeom prst="rect">
            <a:avLst/>
          </a:prstGeom>
          <a:noFill/>
          <a:ln w="9525">
            <a:noFill/>
          </a:ln>
        </p:spPr>
        <p:txBody>
          <a:bodyPr wrap="square" anchor="t" anchorCtr="0">
            <a:spAutoFit/>
          </a:bodyPr>
          <a:p>
            <a:pPr>
              <a:buFont typeface="Arial" panose="020B0604020202020204" pitchFamily="34" charset="0"/>
            </a:pPr>
            <a:r>
              <a:rPr lang="zh-CN" altLang="en-US" sz="3200" b="1" dirty="0">
                <a:solidFill>
                  <a:srgbClr val="404040"/>
                </a:solidFill>
                <a:latin typeface="Microsoft YaHei" panose="020B0503020204020204" pitchFamily="34" charset="-122"/>
                <a:ea typeface="Microsoft YaHei" panose="020B0503020204020204" pitchFamily="34" charset="-122"/>
              </a:rPr>
              <a:t> </a:t>
            </a:r>
            <a:r>
              <a:rPr lang="en-US" altLang="zh-CN" sz="3200" b="1" dirty="0">
                <a:solidFill>
                  <a:srgbClr val="404040"/>
                </a:solidFill>
                <a:latin typeface="Microsoft YaHei" panose="020B0503020204020204" pitchFamily="34" charset="-122"/>
                <a:ea typeface="Microsoft YaHei" panose="020B0503020204020204" pitchFamily="34" charset="-122"/>
              </a:rPr>
              <a:t>CONTENT</a:t>
            </a:r>
            <a:endParaRPr lang="en-US" altLang="zh-CN" sz="3200" b="1" dirty="0">
              <a:solidFill>
                <a:srgbClr val="404040"/>
              </a:solidFill>
              <a:latin typeface="Microsoft YaHei" panose="020B0503020204020204" pitchFamily="34" charset="-122"/>
              <a:ea typeface="Microsoft YaHei" panose="020B0503020204020204" pitchFamily="34" charset="-122"/>
            </a:endParaRPr>
          </a:p>
        </p:txBody>
      </p:sp>
      <p:grpSp>
        <p:nvGrpSpPr>
          <p:cNvPr id="22540" name="组合 57"/>
          <p:cNvGrpSpPr/>
          <p:nvPr/>
        </p:nvGrpSpPr>
        <p:grpSpPr>
          <a:xfrm>
            <a:off x="1971675" y="1981200"/>
            <a:ext cx="3983038" cy="762000"/>
            <a:chOff x="2134226" y="2514211"/>
            <a:chExt cx="3982911" cy="762389"/>
          </a:xfrm>
        </p:grpSpPr>
        <p:sp>
          <p:nvSpPr>
            <p:cNvPr id="22541" name="文本框 58"/>
            <p:cNvSpPr txBox="1"/>
            <p:nvPr/>
          </p:nvSpPr>
          <p:spPr>
            <a:xfrm>
              <a:off x="2840359" y="2781176"/>
              <a:ext cx="3276778" cy="460610"/>
            </a:xfrm>
            <a:prstGeom prst="rect">
              <a:avLst/>
            </a:prstGeom>
            <a:noFill/>
            <a:ln w="9525">
              <a:noFill/>
            </a:ln>
          </p:spPr>
          <p:txBody>
            <a:bodyPr anchor="t" anchorCtr="0">
              <a:spAutoFit/>
            </a:bodyPr>
            <a:p>
              <a:pPr>
                <a:buFont typeface="Arial" panose="020B0604020202020204" pitchFamily="34" charset="0"/>
              </a:pPr>
              <a:r>
                <a:rPr lang="fr-FR" altLang="zh-CN" sz="2400" b="1" dirty="0">
                  <a:solidFill>
                    <a:srgbClr val="000000"/>
                  </a:solidFill>
                  <a:latin typeface="Microsoft YaHei" panose="020B0503020204020204" pitchFamily="34" charset="-122"/>
                  <a:ea typeface="Microsoft YaHei" panose="020B0503020204020204" pitchFamily="34" charset="-122"/>
                </a:rPr>
                <a:t> RDBMS</a:t>
              </a:r>
              <a:endParaRPr lang="fr-FR" altLang="zh-CN" sz="2400" b="1" dirty="0">
                <a:solidFill>
                  <a:srgbClr val="000000"/>
                </a:solidFill>
                <a:latin typeface="Microsoft YaHei" panose="020B0503020204020204" pitchFamily="34" charset="-122"/>
                <a:ea typeface="Microsoft YaHei" panose="020B0503020204020204" pitchFamily="34" charset="-122"/>
              </a:endParaRPr>
            </a:p>
          </p:txBody>
        </p:sp>
        <p:grpSp>
          <p:nvGrpSpPr>
            <p:cNvPr id="22542" name="组合 59"/>
            <p:cNvGrpSpPr/>
            <p:nvPr/>
          </p:nvGrpSpPr>
          <p:grpSpPr>
            <a:xfrm flipH="1">
              <a:off x="2134226" y="2514211"/>
              <a:ext cx="699588" cy="728630"/>
              <a:chOff x="3927567" y="766341"/>
              <a:chExt cx="699588" cy="728630"/>
            </a:xfrm>
          </p:grpSpPr>
          <p:sp>
            <p:nvSpPr>
              <p:cNvPr id="62" name="等腰三角形 61"/>
              <p:cNvSpPr/>
              <p:nvPr/>
            </p:nvSpPr>
            <p:spPr>
              <a:xfrm>
                <a:off x="3927089" y="914054"/>
                <a:ext cx="674667" cy="581322"/>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63" name="直接连接符 62"/>
              <p:cNvCxnSpPr/>
              <p:nvPr/>
            </p:nvCxnSpPr>
            <p:spPr>
              <a:xfrm flipH="1">
                <a:off x="4038211" y="766341"/>
                <a:ext cx="225418" cy="390724"/>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269978" y="766341"/>
                <a:ext cx="357177" cy="614677"/>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grpSp>
        <p:sp>
          <p:nvSpPr>
            <p:cNvPr id="22546" name="文本框 60"/>
            <p:cNvSpPr txBox="1"/>
            <p:nvPr/>
          </p:nvSpPr>
          <p:spPr>
            <a:xfrm>
              <a:off x="2317104" y="2814935"/>
              <a:ext cx="406400" cy="461665"/>
            </a:xfrm>
            <a:prstGeom prst="rect">
              <a:avLst/>
            </a:prstGeom>
            <a:noFill/>
            <a:ln w="9525">
              <a:noFill/>
            </a:ln>
          </p:spPr>
          <p:txBody>
            <a:bodyPr anchor="t" anchorCtr="0">
              <a:spAutoFit/>
            </a:bodyPr>
            <a:p>
              <a:pPr>
                <a:buFont typeface="Arial" panose="020B0604020202020204" pitchFamily="34" charset="0"/>
              </a:pPr>
              <a:r>
                <a:rPr lang="en-US" altLang="zh-CN" sz="2400" b="1" dirty="0">
                  <a:solidFill>
                    <a:srgbClr val="FFFFFF"/>
                  </a:solidFill>
                  <a:latin typeface="Microsoft YaHei" panose="020B0503020204020204" pitchFamily="34" charset="-122"/>
                  <a:ea typeface="Microsoft YaHei" panose="020B0503020204020204" pitchFamily="34" charset="-122"/>
                </a:rPr>
                <a:t>1</a:t>
              </a:r>
              <a:endParaRPr lang="zh-CN" altLang="en-US" sz="2400" b="1" dirty="0">
                <a:solidFill>
                  <a:srgbClr val="FFFFFF"/>
                </a:solidFill>
                <a:latin typeface="Microsoft YaHei" panose="020B0503020204020204" pitchFamily="34" charset="-122"/>
                <a:ea typeface="Microsoft YaHei" panose="020B0503020204020204" pitchFamily="34" charset="-122"/>
              </a:endParaRPr>
            </a:p>
          </p:txBody>
        </p:sp>
      </p:grpSp>
      <p:grpSp>
        <p:nvGrpSpPr>
          <p:cNvPr id="22547" name="组合 64"/>
          <p:cNvGrpSpPr/>
          <p:nvPr/>
        </p:nvGrpSpPr>
        <p:grpSpPr>
          <a:xfrm>
            <a:off x="2528888" y="2876550"/>
            <a:ext cx="3983037" cy="762000"/>
            <a:chOff x="1285417" y="2230470"/>
            <a:chExt cx="3982911" cy="762389"/>
          </a:xfrm>
        </p:grpSpPr>
        <p:sp>
          <p:nvSpPr>
            <p:cNvPr id="22548" name="文本框 65"/>
            <p:cNvSpPr txBox="1"/>
            <p:nvPr/>
          </p:nvSpPr>
          <p:spPr>
            <a:xfrm>
              <a:off x="1991550" y="2497435"/>
              <a:ext cx="3276778" cy="460610"/>
            </a:xfrm>
            <a:prstGeom prst="rect">
              <a:avLst/>
            </a:prstGeom>
            <a:noFill/>
            <a:ln w="9525">
              <a:noFill/>
            </a:ln>
          </p:spPr>
          <p:txBody>
            <a:bodyPr anchor="t" anchorCtr="0">
              <a:spAutoFit/>
            </a:bodyPr>
            <a:p>
              <a:pPr>
                <a:buFont typeface="Arial" panose="020B0604020202020204" pitchFamily="34" charset="0"/>
              </a:pPr>
              <a:r>
                <a:rPr lang="zh-CN" altLang="en-US" sz="2400" b="1" dirty="0">
                  <a:solidFill>
                    <a:srgbClr val="000000"/>
                  </a:solidFill>
                  <a:latin typeface="Microsoft YaHei" panose="020B0503020204020204" pitchFamily="34" charset="-122"/>
                  <a:ea typeface="Microsoft YaHei" panose="020B0503020204020204" pitchFamily="34" charset="-122"/>
                </a:rPr>
                <a:t>MySQL</a:t>
              </a:r>
              <a:endParaRPr lang="zh-CN" altLang="en-US" sz="2400" b="1" dirty="0">
                <a:solidFill>
                  <a:srgbClr val="000000"/>
                </a:solidFill>
                <a:latin typeface="Microsoft YaHei" panose="020B0503020204020204" pitchFamily="34" charset="-122"/>
                <a:ea typeface="Microsoft YaHei" panose="020B0503020204020204" pitchFamily="34" charset="-122"/>
              </a:endParaRPr>
            </a:p>
          </p:txBody>
        </p:sp>
        <p:grpSp>
          <p:nvGrpSpPr>
            <p:cNvPr id="22549" name="组合 66"/>
            <p:cNvGrpSpPr/>
            <p:nvPr/>
          </p:nvGrpSpPr>
          <p:grpSpPr>
            <a:xfrm flipH="1">
              <a:off x="1285417" y="2230470"/>
              <a:ext cx="699588" cy="728630"/>
              <a:chOff x="3927567" y="766341"/>
              <a:chExt cx="699588" cy="728630"/>
            </a:xfrm>
          </p:grpSpPr>
          <p:sp>
            <p:nvSpPr>
              <p:cNvPr id="69" name="等腰三角形 68"/>
              <p:cNvSpPr/>
              <p:nvPr/>
            </p:nvSpPr>
            <p:spPr>
              <a:xfrm>
                <a:off x="3927090" y="914054"/>
                <a:ext cx="674666" cy="581322"/>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70" name="直接连接符 69"/>
              <p:cNvCxnSpPr/>
              <p:nvPr/>
            </p:nvCxnSpPr>
            <p:spPr>
              <a:xfrm flipH="1">
                <a:off x="4038212" y="766341"/>
                <a:ext cx="225418" cy="390724"/>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269979" y="766341"/>
                <a:ext cx="357176" cy="614677"/>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grpSp>
        <p:sp>
          <p:nvSpPr>
            <p:cNvPr id="22553" name="文本框 67"/>
            <p:cNvSpPr txBox="1"/>
            <p:nvPr/>
          </p:nvSpPr>
          <p:spPr>
            <a:xfrm>
              <a:off x="1468295" y="2531194"/>
              <a:ext cx="406400" cy="461665"/>
            </a:xfrm>
            <a:prstGeom prst="rect">
              <a:avLst/>
            </a:prstGeom>
            <a:noFill/>
            <a:ln w="9525">
              <a:noFill/>
            </a:ln>
          </p:spPr>
          <p:txBody>
            <a:bodyPr anchor="t" anchorCtr="0">
              <a:spAutoFit/>
            </a:bodyPr>
            <a:p>
              <a:pPr>
                <a:buFont typeface="Arial" panose="020B0604020202020204" pitchFamily="34" charset="0"/>
              </a:pPr>
              <a:r>
                <a:rPr lang="en-US" altLang="zh-CN" sz="2400" b="1" dirty="0">
                  <a:solidFill>
                    <a:srgbClr val="FFFFFF"/>
                  </a:solidFill>
                  <a:latin typeface="Microsoft YaHei" panose="020B0503020204020204" pitchFamily="34" charset="-122"/>
                  <a:ea typeface="Microsoft YaHei" panose="020B0503020204020204" pitchFamily="34" charset="-122"/>
                </a:rPr>
                <a:t>2</a:t>
              </a:r>
              <a:endParaRPr lang="zh-CN" altLang="en-US" sz="2400" b="1" dirty="0">
                <a:solidFill>
                  <a:srgbClr val="FFFFFF"/>
                </a:solidFill>
                <a:latin typeface="Microsoft YaHei" panose="020B0503020204020204" pitchFamily="34" charset="-122"/>
                <a:ea typeface="Microsoft YaHei" panose="020B0503020204020204" pitchFamily="34" charset="-122"/>
              </a:endParaRPr>
            </a:p>
          </p:txBody>
        </p:sp>
      </p:grpSp>
      <p:grpSp>
        <p:nvGrpSpPr>
          <p:cNvPr id="22554" name="组合 71"/>
          <p:cNvGrpSpPr/>
          <p:nvPr/>
        </p:nvGrpSpPr>
        <p:grpSpPr>
          <a:xfrm>
            <a:off x="3036888" y="3841750"/>
            <a:ext cx="3983037" cy="762000"/>
            <a:chOff x="1285417" y="2230470"/>
            <a:chExt cx="3982911" cy="762389"/>
          </a:xfrm>
        </p:grpSpPr>
        <p:sp>
          <p:nvSpPr>
            <p:cNvPr id="22555" name="文本框 72"/>
            <p:cNvSpPr txBox="1"/>
            <p:nvPr/>
          </p:nvSpPr>
          <p:spPr>
            <a:xfrm>
              <a:off x="1991550" y="2497435"/>
              <a:ext cx="3276778" cy="460610"/>
            </a:xfrm>
            <a:prstGeom prst="rect">
              <a:avLst/>
            </a:prstGeom>
            <a:noFill/>
            <a:ln w="9525">
              <a:noFill/>
            </a:ln>
          </p:spPr>
          <p:txBody>
            <a:bodyPr anchor="t" anchorCtr="0">
              <a:spAutoFit/>
            </a:bodyPr>
            <a:p>
              <a:pPr>
                <a:buFont typeface="Arial" panose="020B0604020202020204" pitchFamily="34" charset="0"/>
              </a:pPr>
              <a:r>
                <a:rPr lang="zh-CN" altLang="en-US" sz="2400" b="1" dirty="0">
                  <a:solidFill>
                    <a:srgbClr val="000000"/>
                  </a:solidFill>
                  <a:latin typeface="Microsoft YaHei" panose="020B0503020204020204" pitchFamily="34" charset="-122"/>
                  <a:ea typeface="Microsoft YaHei" panose="020B0503020204020204" pitchFamily="34" charset="-122"/>
                </a:rPr>
                <a:t>PostgreSQL </a:t>
              </a:r>
              <a:endParaRPr lang="zh-CN" altLang="en-US" sz="2400" b="1" dirty="0">
                <a:solidFill>
                  <a:srgbClr val="000000"/>
                </a:solidFill>
                <a:latin typeface="Microsoft YaHei" panose="020B0503020204020204" pitchFamily="34" charset="-122"/>
                <a:ea typeface="Microsoft YaHei" panose="020B0503020204020204" pitchFamily="34" charset="-122"/>
              </a:endParaRPr>
            </a:p>
          </p:txBody>
        </p:sp>
        <p:grpSp>
          <p:nvGrpSpPr>
            <p:cNvPr id="22556" name="组合 73"/>
            <p:cNvGrpSpPr/>
            <p:nvPr/>
          </p:nvGrpSpPr>
          <p:grpSpPr>
            <a:xfrm flipH="1">
              <a:off x="1285417" y="2230470"/>
              <a:ext cx="699588" cy="728630"/>
              <a:chOff x="3927567" y="766341"/>
              <a:chExt cx="699588" cy="728630"/>
            </a:xfrm>
          </p:grpSpPr>
          <p:sp>
            <p:nvSpPr>
              <p:cNvPr id="76" name="等腰三角形 75"/>
              <p:cNvSpPr/>
              <p:nvPr/>
            </p:nvSpPr>
            <p:spPr>
              <a:xfrm>
                <a:off x="3927090" y="914054"/>
                <a:ext cx="674666" cy="581322"/>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77" name="直接连接符 76"/>
              <p:cNvCxnSpPr/>
              <p:nvPr/>
            </p:nvCxnSpPr>
            <p:spPr>
              <a:xfrm flipH="1">
                <a:off x="4038212" y="766341"/>
                <a:ext cx="225418" cy="390724"/>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269979" y="766341"/>
                <a:ext cx="357176" cy="614677"/>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grpSp>
        <p:sp>
          <p:nvSpPr>
            <p:cNvPr id="22560" name="文本框 74"/>
            <p:cNvSpPr txBox="1"/>
            <p:nvPr/>
          </p:nvSpPr>
          <p:spPr>
            <a:xfrm>
              <a:off x="1468295" y="2531194"/>
              <a:ext cx="406400" cy="461665"/>
            </a:xfrm>
            <a:prstGeom prst="rect">
              <a:avLst/>
            </a:prstGeom>
            <a:noFill/>
            <a:ln w="9525">
              <a:noFill/>
            </a:ln>
          </p:spPr>
          <p:txBody>
            <a:bodyPr anchor="t" anchorCtr="0">
              <a:spAutoFit/>
            </a:bodyPr>
            <a:p>
              <a:pPr>
                <a:buFont typeface="Arial" panose="020B0604020202020204" pitchFamily="34" charset="0"/>
              </a:pPr>
              <a:r>
                <a:rPr lang="en-US" altLang="zh-CN" sz="2400" b="1" dirty="0">
                  <a:solidFill>
                    <a:srgbClr val="FFFFFF"/>
                  </a:solidFill>
                  <a:latin typeface="Microsoft YaHei" panose="020B0503020204020204" pitchFamily="34" charset="-122"/>
                  <a:ea typeface="Microsoft YaHei" panose="020B0503020204020204" pitchFamily="34" charset="-122"/>
                </a:rPr>
                <a:t>3</a:t>
              </a:r>
              <a:endParaRPr lang="zh-CN" altLang="en-US" sz="2400" b="1" dirty="0">
                <a:solidFill>
                  <a:srgbClr val="FFFFFF"/>
                </a:solidFill>
                <a:latin typeface="Microsoft YaHei" panose="020B0503020204020204" pitchFamily="34" charset="-122"/>
                <a:ea typeface="Microsoft YaHei" panose="020B0503020204020204" pitchFamily="34" charset="-122"/>
              </a:endParaRPr>
            </a:p>
          </p:txBody>
        </p:sp>
      </p:grpSp>
      <p:grpSp>
        <p:nvGrpSpPr>
          <p:cNvPr id="22561" name="组合 78"/>
          <p:cNvGrpSpPr/>
          <p:nvPr/>
        </p:nvGrpSpPr>
        <p:grpSpPr>
          <a:xfrm>
            <a:off x="3592513" y="4813300"/>
            <a:ext cx="3983037" cy="762000"/>
            <a:chOff x="1285417" y="2230470"/>
            <a:chExt cx="3982911" cy="762389"/>
          </a:xfrm>
        </p:grpSpPr>
        <p:sp>
          <p:nvSpPr>
            <p:cNvPr id="22562" name="文本框 79"/>
            <p:cNvSpPr txBox="1"/>
            <p:nvPr/>
          </p:nvSpPr>
          <p:spPr>
            <a:xfrm>
              <a:off x="1991550" y="2497435"/>
              <a:ext cx="3276778" cy="460610"/>
            </a:xfrm>
            <a:prstGeom prst="rect">
              <a:avLst/>
            </a:prstGeom>
            <a:noFill/>
            <a:ln w="9525">
              <a:noFill/>
            </a:ln>
          </p:spPr>
          <p:txBody>
            <a:bodyPr anchor="t" anchorCtr="0">
              <a:spAutoFit/>
            </a:bodyPr>
            <a:p>
              <a:pPr>
                <a:buFont typeface="Arial" panose="020B0604020202020204" pitchFamily="34" charset="0"/>
              </a:pPr>
              <a:r>
                <a:rPr lang="zh-CN" altLang="en-US" sz="2400" b="1" dirty="0">
                  <a:solidFill>
                    <a:srgbClr val="000000"/>
                  </a:solidFill>
                  <a:latin typeface="Microsoft YaHei" panose="020B0503020204020204" pitchFamily="34" charset="-122"/>
                  <a:ea typeface="Microsoft YaHei" panose="020B0503020204020204" pitchFamily="34" charset="-122"/>
                </a:rPr>
                <a:t>SQL SERVER</a:t>
              </a:r>
              <a:endParaRPr lang="zh-CN" altLang="en-US" sz="2400" b="1" dirty="0">
                <a:solidFill>
                  <a:srgbClr val="000000"/>
                </a:solidFill>
                <a:latin typeface="Microsoft YaHei" panose="020B0503020204020204" pitchFamily="34" charset="-122"/>
                <a:ea typeface="Microsoft YaHei" panose="020B0503020204020204" pitchFamily="34" charset="-122"/>
              </a:endParaRPr>
            </a:p>
          </p:txBody>
        </p:sp>
        <p:grpSp>
          <p:nvGrpSpPr>
            <p:cNvPr id="22563" name="组合 80"/>
            <p:cNvGrpSpPr/>
            <p:nvPr/>
          </p:nvGrpSpPr>
          <p:grpSpPr>
            <a:xfrm flipH="1">
              <a:off x="1285417" y="2230470"/>
              <a:ext cx="699588" cy="728630"/>
              <a:chOff x="3927567" y="766341"/>
              <a:chExt cx="699588" cy="728630"/>
            </a:xfrm>
          </p:grpSpPr>
          <p:sp>
            <p:nvSpPr>
              <p:cNvPr id="83" name="等腰三角形 82"/>
              <p:cNvSpPr/>
              <p:nvPr/>
            </p:nvSpPr>
            <p:spPr>
              <a:xfrm>
                <a:off x="3927090" y="914054"/>
                <a:ext cx="674666" cy="581322"/>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84" name="直接连接符 83"/>
              <p:cNvCxnSpPr/>
              <p:nvPr/>
            </p:nvCxnSpPr>
            <p:spPr>
              <a:xfrm flipH="1">
                <a:off x="4038212" y="766341"/>
                <a:ext cx="225418" cy="390724"/>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269979" y="766341"/>
                <a:ext cx="357176" cy="614677"/>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grpSp>
        <p:sp>
          <p:nvSpPr>
            <p:cNvPr id="22567" name="文本框 81"/>
            <p:cNvSpPr txBox="1"/>
            <p:nvPr/>
          </p:nvSpPr>
          <p:spPr>
            <a:xfrm>
              <a:off x="1468295" y="2531194"/>
              <a:ext cx="406400" cy="461665"/>
            </a:xfrm>
            <a:prstGeom prst="rect">
              <a:avLst/>
            </a:prstGeom>
            <a:noFill/>
            <a:ln w="9525">
              <a:noFill/>
            </a:ln>
          </p:spPr>
          <p:txBody>
            <a:bodyPr anchor="t" anchorCtr="0">
              <a:spAutoFit/>
            </a:bodyPr>
            <a:p>
              <a:pPr>
                <a:buFont typeface="Arial" panose="020B0604020202020204" pitchFamily="34" charset="0"/>
              </a:pPr>
              <a:r>
                <a:rPr lang="en-US" altLang="zh-CN" sz="2400" b="1" dirty="0">
                  <a:solidFill>
                    <a:srgbClr val="FFFFFF"/>
                  </a:solidFill>
                  <a:latin typeface="Microsoft YaHei" panose="020B0503020204020204" pitchFamily="34" charset="-122"/>
                  <a:ea typeface="Microsoft YaHei" panose="020B0503020204020204" pitchFamily="34" charset="-122"/>
                </a:rPr>
                <a:t>4</a:t>
              </a:r>
              <a:endParaRPr lang="zh-CN" altLang="en-US" sz="2400" b="1" dirty="0">
                <a:solidFill>
                  <a:srgbClr val="FFFFFF"/>
                </a:solidFill>
                <a:latin typeface="Microsoft YaHei" panose="020B0503020204020204" pitchFamily="34" charset="-122"/>
                <a:ea typeface="Microsoft YaHei" panose="020B0503020204020204" pitchFamily="34" charset="-122"/>
              </a:endParaRPr>
            </a:p>
          </p:txBody>
        </p:sp>
      </p:grpSp>
      <p:cxnSp>
        <p:nvCxnSpPr>
          <p:cNvPr id="86" name="直接连接符 85"/>
          <p:cNvCxnSpPr/>
          <p:nvPr/>
        </p:nvCxnSpPr>
        <p:spPr>
          <a:xfrm flipH="1">
            <a:off x="0" y="0"/>
            <a:ext cx="904875" cy="1654175"/>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563563" y="0"/>
            <a:ext cx="506413" cy="925513"/>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grpSp>
        <p:nvGrpSpPr>
          <p:cNvPr id="2" name="组合 78"/>
          <p:cNvGrpSpPr/>
          <p:nvPr/>
        </p:nvGrpSpPr>
        <p:grpSpPr>
          <a:xfrm>
            <a:off x="4099560" y="5654675"/>
            <a:ext cx="5043171" cy="829945"/>
            <a:chOff x="1285417" y="2230470"/>
            <a:chExt cx="4798199" cy="830368"/>
          </a:xfrm>
        </p:grpSpPr>
        <p:sp>
          <p:nvSpPr>
            <p:cNvPr id="3" name="文本框 79"/>
            <p:cNvSpPr txBox="1"/>
            <p:nvPr/>
          </p:nvSpPr>
          <p:spPr>
            <a:xfrm>
              <a:off x="1985633" y="2230470"/>
              <a:ext cx="4097983" cy="830368"/>
            </a:xfrm>
            <a:prstGeom prst="rect">
              <a:avLst/>
            </a:prstGeom>
            <a:noFill/>
            <a:ln w="9525">
              <a:noFill/>
            </a:ln>
          </p:spPr>
          <p:txBody>
            <a:bodyPr wrap="square" anchor="t" anchorCtr="0">
              <a:spAutoFit/>
            </a:bodyPr>
            <a:p>
              <a:pPr>
                <a:buFont typeface="Arial" panose="020B0604020202020204" pitchFamily="34" charset="0"/>
              </a:pPr>
              <a:r>
                <a:rPr lang="zh-CN" altLang="en-US" sz="2400" b="1" dirty="0">
                  <a:solidFill>
                    <a:srgbClr val="000000"/>
                  </a:solidFill>
                  <a:latin typeface="Microsoft YaHei" panose="020B0503020204020204" pitchFamily="34" charset="-122"/>
                  <a:ea typeface="Microsoft YaHei" panose="020B0503020204020204" pitchFamily="34" charset="-122"/>
                </a:rPr>
                <a:t>SQL SERVER</a:t>
              </a:r>
              <a:r>
                <a:rPr lang="fr-FR" altLang="zh-CN" sz="2400" b="1" dirty="0">
                  <a:solidFill>
                    <a:srgbClr val="000000"/>
                  </a:solidFill>
                  <a:latin typeface="Microsoft YaHei" panose="020B0503020204020204" pitchFamily="34" charset="-122"/>
                  <a:ea typeface="Microsoft YaHei" panose="020B0503020204020204" pitchFamily="34" charset="-122"/>
                </a:rPr>
                <a:t> vs</a:t>
              </a:r>
              <a:r>
                <a:rPr lang="zh-CN" altLang="en-US" sz="2400" b="1" dirty="0">
                  <a:solidFill>
                    <a:srgbClr val="000000"/>
                  </a:solidFill>
                  <a:latin typeface="Microsoft YaHei" panose="020B0503020204020204" pitchFamily="34" charset="-122"/>
                  <a:ea typeface="Microsoft YaHei" panose="020B0503020204020204" pitchFamily="34" charset="-122"/>
                  <a:sym typeface="+mn-ea"/>
                </a:rPr>
                <a:t>PostgreSQL </a:t>
              </a:r>
              <a:endParaRPr lang="zh-CN" altLang="en-US" sz="2400" b="1" dirty="0">
                <a:solidFill>
                  <a:srgbClr val="000000"/>
                </a:solidFill>
                <a:latin typeface="Microsoft YaHei" panose="020B0503020204020204" pitchFamily="34" charset="-122"/>
                <a:ea typeface="Microsoft YaHei" panose="020B0503020204020204" pitchFamily="34" charset="-122"/>
              </a:endParaRPr>
            </a:p>
            <a:p>
              <a:pPr>
                <a:buFont typeface="Arial" panose="020B0604020202020204" pitchFamily="34" charset="0"/>
              </a:pPr>
              <a:r>
                <a:rPr lang="fr-FR" altLang="zh-CN" sz="2400" b="1" dirty="0">
                  <a:solidFill>
                    <a:srgbClr val="000000"/>
                  </a:solidFill>
                  <a:latin typeface="Microsoft YaHei" panose="020B0503020204020204" pitchFamily="34" charset="-122"/>
                  <a:ea typeface="Microsoft YaHei" panose="020B0503020204020204" pitchFamily="34" charset="-122"/>
                </a:rPr>
                <a:t>vs MySQL</a:t>
              </a:r>
              <a:r>
                <a:rPr lang="fr-FR" altLang="zh-CN" sz="2000" b="1" dirty="0">
                  <a:solidFill>
                    <a:srgbClr val="000000"/>
                  </a:solidFill>
                  <a:latin typeface="Microsoft YaHei" panose="020B0503020204020204" pitchFamily="34" charset="-122"/>
                  <a:ea typeface="Microsoft YaHei" panose="020B0503020204020204" pitchFamily="34" charset="-122"/>
                </a:rPr>
                <a:t> </a:t>
              </a:r>
              <a:endParaRPr lang="fr-FR" altLang="zh-CN" sz="2000" b="1" dirty="0">
                <a:solidFill>
                  <a:srgbClr val="000000"/>
                </a:solidFill>
                <a:latin typeface="Microsoft YaHei" panose="020B0503020204020204" pitchFamily="34" charset="-122"/>
                <a:ea typeface="Microsoft YaHei" panose="020B0503020204020204" pitchFamily="34" charset="-122"/>
              </a:endParaRPr>
            </a:p>
          </p:txBody>
        </p:sp>
        <p:grpSp>
          <p:nvGrpSpPr>
            <p:cNvPr id="4" name="组合 80"/>
            <p:cNvGrpSpPr/>
            <p:nvPr/>
          </p:nvGrpSpPr>
          <p:grpSpPr>
            <a:xfrm flipH="1">
              <a:off x="1285417" y="2230470"/>
              <a:ext cx="699588" cy="728630"/>
              <a:chOff x="3927567" y="766341"/>
              <a:chExt cx="699588" cy="728630"/>
            </a:xfrm>
          </p:grpSpPr>
          <p:sp>
            <p:nvSpPr>
              <p:cNvPr id="5" name="等腰三角形 82"/>
              <p:cNvSpPr/>
              <p:nvPr/>
            </p:nvSpPr>
            <p:spPr>
              <a:xfrm>
                <a:off x="3927090" y="914054"/>
                <a:ext cx="674666" cy="581322"/>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6" name="直接连接符 83"/>
              <p:cNvCxnSpPr/>
              <p:nvPr/>
            </p:nvCxnSpPr>
            <p:spPr>
              <a:xfrm flipH="1">
                <a:off x="4038212" y="766341"/>
                <a:ext cx="225418" cy="390724"/>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cxnSp>
            <p:nvCxnSpPr>
              <p:cNvPr id="9" name="直接连接符 84"/>
              <p:cNvCxnSpPr/>
              <p:nvPr/>
            </p:nvCxnSpPr>
            <p:spPr>
              <a:xfrm>
                <a:off x="4269979" y="766341"/>
                <a:ext cx="357176" cy="614677"/>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grpSp>
        <p:sp>
          <p:nvSpPr>
            <p:cNvPr id="10" name="文本框 81"/>
            <p:cNvSpPr txBox="1"/>
            <p:nvPr/>
          </p:nvSpPr>
          <p:spPr>
            <a:xfrm>
              <a:off x="1468295" y="2531194"/>
              <a:ext cx="406400" cy="460610"/>
            </a:xfrm>
            <a:prstGeom prst="rect">
              <a:avLst/>
            </a:prstGeom>
            <a:noFill/>
            <a:ln w="9525">
              <a:noFill/>
            </a:ln>
          </p:spPr>
          <p:txBody>
            <a:bodyPr anchor="t" anchorCtr="0">
              <a:spAutoFit/>
            </a:bodyPr>
            <a:p>
              <a:pPr>
                <a:buFont typeface="Arial" panose="020B0604020202020204" pitchFamily="34" charset="0"/>
              </a:pPr>
              <a:r>
                <a:rPr lang="fr-FR" altLang="zh-CN" sz="2400" b="1" dirty="0">
                  <a:solidFill>
                    <a:srgbClr val="FFFFFF"/>
                  </a:solidFill>
                  <a:latin typeface="Microsoft YaHei" panose="020B0503020204020204" pitchFamily="34" charset="-122"/>
                  <a:ea typeface="Microsoft YaHei" panose="020B0503020204020204" pitchFamily="34" charset="-122"/>
                </a:rPr>
                <a:t>5</a:t>
              </a:r>
              <a:endParaRPr lang="fr-FR" altLang="zh-CN" sz="2400" b="1" dirty="0">
                <a:solidFill>
                  <a:srgbClr val="FFFFFF"/>
                </a:solidFill>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3965575" y="1916113"/>
            <a:ext cx="3816350" cy="3557587"/>
            <a:chOff x="3966233" y="1916832"/>
            <a:chExt cx="3815344" cy="3557550"/>
          </a:xfrm>
        </p:grpSpPr>
        <p:grpSp>
          <p:nvGrpSpPr>
            <p:cNvPr id="39938" name="组合 45"/>
            <p:cNvGrpSpPr/>
            <p:nvPr/>
          </p:nvGrpSpPr>
          <p:grpSpPr>
            <a:xfrm>
              <a:off x="4162255" y="2049081"/>
              <a:ext cx="1523085" cy="1791782"/>
              <a:chOff x="4162255" y="2049081"/>
              <a:chExt cx="1523085" cy="1791782"/>
            </a:xfrm>
          </p:grpSpPr>
          <p:sp>
            <p:nvSpPr>
              <p:cNvPr id="49" name="椭圆 37"/>
              <p:cNvSpPr/>
              <p:nvPr/>
            </p:nvSpPr>
            <p:spPr>
              <a:xfrm>
                <a:off x="4163031" y="2048593"/>
                <a:ext cx="1522011" cy="1792269"/>
              </a:xfrm>
              <a:custGeom>
                <a:avLst/>
                <a:gdLst/>
                <a:ahLst/>
                <a:cxnLst/>
                <a:rect l="l" t="t" r="r" b="b"/>
                <a:pathLst>
                  <a:path w="1224056" h="1440000">
                    <a:moveTo>
                      <a:pt x="720000" y="0"/>
                    </a:moveTo>
                    <a:cubicBezTo>
                      <a:pt x="916472" y="0"/>
                      <a:pt x="1094563" y="78694"/>
                      <a:pt x="1224056" y="206708"/>
                    </a:cubicBezTo>
                    <a:cubicBezTo>
                      <a:pt x="1090618" y="336923"/>
                      <a:pt x="1008112" y="518827"/>
                      <a:pt x="1008112" y="720000"/>
                    </a:cubicBezTo>
                    <a:cubicBezTo>
                      <a:pt x="1008112" y="921174"/>
                      <a:pt x="1090618" y="1103077"/>
                      <a:pt x="1224056" y="1233293"/>
                    </a:cubicBezTo>
                    <a:cubicBezTo>
                      <a:pt x="1094563" y="1361306"/>
                      <a:pt x="916472" y="1440000"/>
                      <a:pt x="720000" y="1440000"/>
                    </a:cubicBezTo>
                    <a:cubicBezTo>
                      <a:pt x="322355" y="1440000"/>
                      <a:pt x="0" y="1117645"/>
                      <a:pt x="0" y="720000"/>
                    </a:cubicBezTo>
                    <a:cubicBezTo>
                      <a:pt x="0" y="322355"/>
                      <a:pt x="322355" y="0"/>
                      <a:pt x="720000" y="0"/>
                    </a:cubicBezTo>
                    <a:close/>
                  </a:path>
                </a:pathLst>
              </a:custGeom>
              <a:solidFill>
                <a:srgbClr val="404040"/>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48" name="TextBox 55"/>
              <p:cNvSpPr txBox="1"/>
              <p:nvPr/>
            </p:nvSpPr>
            <p:spPr>
              <a:xfrm>
                <a:off x="4674071" y="2555001"/>
                <a:ext cx="499931" cy="708017"/>
              </a:xfrm>
              <a:prstGeom prst="rect">
                <a:avLst/>
              </a:prstGeom>
              <a:noFill/>
            </p:spPr>
            <p:txBody>
              <a:bodyPr wrap="none">
                <a:spAutoFit/>
              </a:bodyPr>
              <a:lstStyle>
                <a:defPPr>
                  <a:defRPr lang="zh-CN"/>
                </a:defPPr>
                <a:lvl1pPr>
                  <a:defRPr sz="3200">
                    <a:latin typeface="Microsoft YaHei" panose="020B0503020204020204" pitchFamily="34" charset="-122"/>
                    <a:ea typeface="Microsoft YaHei" panose="020B0503020204020204" pitchFamily="34" charset="-122"/>
                    <a:cs typeface="Arial Unicode MS"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smtClean="0">
                    <a:ln>
                      <a:noFill/>
                    </a:ln>
                    <a:solidFill>
                      <a:schemeClr val="bg1"/>
                    </a:solidFill>
                    <a:effectLst/>
                    <a:uLnTx/>
                    <a:uFillTx/>
                    <a:latin typeface="Microsoft YaHei" panose="020B0503020204020204" pitchFamily="34" charset="-122"/>
                    <a:ea typeface="Microsoft YaHei" panose="020B0503020204020204" pitchFamily="34" charset="-122"/>
                    <a:cs typeface="Arial Unicode MS" pitchFamily="34" charset="-122"/>
                    <a:sym typeface="+mn-ea"/>
                  </a:rPr>
                  <a:t>1</a:t>
                </a:r>
                <a:endParaRPr kumimoji="0" lang="zh-CN" altLang="en-US" sz="4000" b="1" i="0" u="none" strike="noStrike" kern="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Arial Unicode MS" pitchFamily="34" charset="-122"/>
                  <a:sym typeface="+mn-ea"/>
                </a:endParaRPr>
              </a:p>
            </p:txBody>
          </p:sp>
        </p:grpSp>
        <p:grpSp>
          <p:nvGrpSpPr>
            <p:cNvPr id="39941" name="组合 50"/>
            <p:cNvGrpSpPr/>
            <p:nvPr/>
          </p:nvGrpSpPr>
          <p:grpSpPr>
            <a:xfrm>
              <a:off x="5719229" y="2019949"/>
              <a:ext cx="1791784" cy="1564555"/>
              <a:chOff x="5719229" y="2019949"/>
              <a:chExt cx="1791784" cy="1564555"/>
            </a:xfrm>
          </p:grpSpPr>
          <p:sp>
            <p:nvSpPr>
              <p:cNvPr id="54" name="椭圆 39"/>
              <p:cNvSpPr/>
              <p:nvPr/>
            </p:nvSpPr>
            <p:spPr>
              <a:xfrm>
                <a:off x="5719959" y="2020018"/>
                <a:ext cx="1791815" cy="1565259"/>
              </a:xfrm>
              <a:custGeom>
                <a:avLst/>
                <a:gdLst/>
                <a:ahLst/>
                <a:cxnLst/>
                <a:rect l="l" t="t" r="r" b="b"/>
                <a:pathLst>
                  <a:path w="1440000" h="1257385">
                    <a:moveTo>
                      <a:pt x="720000" y="0"/>
                    </a:moveTo>
                    <a:cubicBezTo>
                      <a:pt x="1117645" y="0"/>
                      <a:pt x="1440000" y="322355"/>
                      <a:pt x="1440000" y="720000"/>
                    </a:cubicBezTo>
                    <a:cubicBezTo>
                      <a:pt x="1440000" y="917842"/>
                      <a:pt x="1360205" y="1097046"/>
                      <a:pt x="1230860" y="1227004"/>
                    </a:cubicBezTo>
                    <a:cubicBezTo>
                      <a:pt x="1105781" y="1112548"/>
                      <a:pt x="938852" y="1044389"/>
                      <a:pt x="756004" y="1044389"/>
                    </a:cubicBezTo>
                    <a:cubicBezTo>
                      <a:pt x="556201" y="1044389"/>
                      <a:pt x="375406" y="1125775"/>
                      <a:pt x="245144" y="1257385"/>
                    </a:cubicBezTo>
                    <a:cubicBezTo>
                      <a:pt x="94059" y="1127625"/>
                      <a:pt x="0" y="934797"/>
                      <a:pt x="0" y="720000"/>
                    </a:cubicBezTo>
                    <a:cubicBezTo>
                      <a:pt x="0" y="322355"/>
                      <a:pt x="322355" y="0"/>
                      <a:pt x="720000" y="0"/>
                    </a:cubicBezTo>
                    <a:close/>
                  </a:path>
                </a:pathLst>
              </a:custGeom>
              <a:solidFill>
                <a:srgbClr val="62B83F"/>
              </a:soli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53" name="TextBox 73"/>
              <p:cNvSpPr txBox="1"/>
              <p:nvPr/>
            </p:nvSpPr>
            <p:spPr>
              <a:xfrm>
                <a:off x="6356378" y="2555001"/>
                <a:ext cx="501518" cy="708018"/>
              </a:xfrm>
              <a:prstGeom prst="rect">
                <a:avLst/>
              </a:prstGeom>
              <a:noFill/>
            </p:spPr>
            <p:txBody>
              <a:bodyPr wrap="none">
                <a:spAutoFit/>
              </a:bodyPr>
              <a:lstStyle>
                <a:defPPr>
                  <a:defRPr lang="zh-CN"/>
                </a:defPPr>
                <a:lvl1pPr>
                  <a:defRPr sz="3200">
                    <a:latin typeface="Microsoft YaHei" panose="020B0503020204020204" pitchFamily="34" charset="-122"/>
                    <a:ea typeface="Microsoft YaHei" panose="020B0503020204020204" pitchFamily="34" charset="-122"/>
                    <a:cs typeface="Arial Unicode MS"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Arial Unicode MS" pitchFamily="34" charset="-122"/>
                    <a:sym typeface="+mn-ea"/>
                  </a:rPr>
                  <a:t>2</a:t>
                </a:r>
                <a:endParaRPr kumimoji="0" lang="zh-CN" altLang="en-US" sz="4000" b="1" i="0" u="none" strike="noStrike" kern="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Arial Unicode MS" pitchFamily="34" charset="-122"/>
                  <a:sym typeface="+mn-ea"/>
                </a:endParaRPr>
              </a:p>
            </p:txBody>
          </p:sp>
        </p:grpSp>
        <p:grpSp>
          <p:nvGrpSpPr>
            <p:cNvPr id="39944" name="组合 55"/>
            <p:cNvGrpSpPr/>
            <p:nvPr/>
          </p:nvGrpSpPr>
          <p:grpSpPr>
            <a:xfrm>
              <a:off x="5980372" y="3570325"/>
              <a:ext cx="1523085" cy="1791782"/>
              <a:chOff x="5980372" y="3570325"/>
              <a:chExt cx="1523085" cy="1791782"/>
            </a:xfrm>
          </p:grpSpPr>
          <p:sp>
            <p:nvSpPr>
              <p:cNvPr id="59" name="椭圆 44"/>
              <p:cNvSpPr/>
              <p:nvPr/>
            </p:nvSpPr>
            <p:spPr>
              <a:xfrm>
                <a:off x="5980240" y="3570990"/>
                <a:ext cx="1523598" cy="1790681"/>
              </a:xfrm>
              <a:custGeom>
                <a:avLst/>
                <a:gdLst/>
                <a:ahLst/>
                <a:cxnLst/>
                <a:rect l="l" t="t" r="r" b="b"/>
                <a:pathLst>
                  <a:path w="1224056" h="1440000">
                    <a:moveTo>
                      <a:pt x="504056" y="0"/>
                    </a:moveTo>
                    <a:cubicBezTo>
                      <a:pt x="901701" y="0"/>
                      <a:pt x="1224056" y="322355"/>
                      <a:pt x="1224056" y="720000"/>
                    </a:cubicBezTo>
                    <a:cubicBezTo>
                      <a:pt x="1224056" y="1117645"/>
                      <a:pt x="901701" y="1440000"/>
                      <a:pt x="504056" y="1440000"/>
                    </a:cubicBezTo>
                    <a:cubicBezTo>
                      <a:pt x="307585" y="1440000"/>
                      <a:pt x="129493" y="1361306"/>
                      <a:pt x="0" y="1233293"/>
                    </a:cubicBezTo>
                    <a:cubicBezTo>
                      <a:pt x="133438" y="1103077"/>
                      <a:pt x="215944" y="921174"/>
                      <a:pt x="215944" y="720000"/>
                    </a:cubicBezTo>
                    <a:cubicBezTo>
                      <a:pt x="215944" y="518827"/>
                      <a:pt x="133438" y="336923"/>
                      <a:pt x="0" y="206708"/>
                    </a:cubicBezTo>
                    <a:cubicBezTo>
                      <a:pt x="129493" y="78694"/>
                      <a:pt x="307585" y="0"/>
                      <a:pt x="504056" y="0"/>
                    </a:cubicBezTo>
                    <a:close/>
                  </a:path>
                </a:pathLst>
              </a:custGeom>
              <a:solidFill>
                <a:srgbClr val="404040"/>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58" name="TextBox 74"/>
              <p:cNvSpPr txBox="1"/>
              <p:nvPr/>
            </p:nvSpPr>
            <p:spPr>
              <a:xfrm>
                <a:off x="6438906" y="4321869"/>
                <a:ext cx="499931" cy="706431"/>
              </a:xfrm>
              <a:prstGeom prst="rect">
                <a:avLst/>
              </a:prstGeom>
              <a:noFill/>
            </p:spPr>
            <p:txBody>
              <a:bodyPr wrap="none">
                <a:spAutoFit/>
              </a:bodyPr>
              <a:lstStyle>
                <a:defPPr>
                  <a:defRPr lang="zh-CN"/>
                </a:defPPr>
                <a:lvl1pPr>
                  <a:defRPr sz="3200">
                    <a:latin typeface="Microsoft YaHei" panose="020B0503020204020204" pitchFamily="34" charset="-122"/>
                    <a:ea typeface="Microsoft YaHei" panose="020B0503020204020204" pitchFamily="34" charset="-122"/>
                    <a:cs typeface="Arial Unicode MS"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Arial Unicode MS" pitchFamily="34" charset="-122"/>
                    <a:sym typeface="+mn-ea"/>
                  </a:rPr>
                  <a:t>4</a:t>
                </a:r>
                <a:endParaRPr kumimoji="0" lang="zh-CN" altLang="en-US" sz="4000" b="1" i="0" u="none" strike="noStrike" kern="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Arial Unicode MS" pitchFamily="34" charset="-122"/>
                  <a:sym typeface="+mn-ea"/>
                </a:endParaRPr>
              </a:p>
            </p:txBody>
          </p:sp>
        </p:grpSp>
        <p:grpSp>
          <p:nvGrpSpPr>
            <p:cNvPr id="39947" name="组合 60"/>
            <p:cNvGrpSpPr/>
            <p:nvPr/>
          </p:nvGrpSpPr>
          <p:grpSpPr>
            <a:xfrm>
              <a:off x="4141235" y="3864128"/>
              <a:ext cx="1791784" cy="1523254"/>
              <a:chOff x="4141235" y="3864128"/>
              <a:chExt cx="1791784" cy="1523254"/>
            </a:xfrm>
          </p:grpSpPr>
          <p:sp>
            <p:nvSpPr>
              <p:cNvPr id="64" name="椭圆 47"/>
              <p:cNvSpPr/>
              <p:nvPr/>
            </p:nvSpPr>
            <p:spPr>
              <a:xfrm>
                <a:off x="4140812" y="3864674"/>
                <a:ext cx="1791816" cy="1522397"/>
              </a:xfrm>
              <a:custGeom>
                <a:avLst/>
                <a:gdLst/>
                <a:ahLst/>
                <a:cxnLst/>
                <a:rect l="l" t="t" r="r" b="b"/>
                <a:pathLst>
                  <a:path w="1440000" h="1224192">
                    <a:moveTo>
                      <a:pt x="206820" y="0"/>
                    </a:moveTo>
                    <a:cubicBezTo>
                      <a:pt x="337038" y="133353"/>
                      <a:pt x="518890" y="215807"/>
                      <a:pt x="720000" y="215807"/>
                    </a:cubicBezTo>
                    <a:cubicBezTo>
                      <a:pt x="921110" y="215807"/>
                      <a:pt x="1102962" y="133353"/>
                      <a:pt x="1233180" y="0"/>
                    </a:cubicBezTo>
                    <a:cubicBezTo>
                      <a:pt x="1361255" y="129514"/>
                      <a:pt x="1440000" y="307657"/>
                      <a:pt x="1440000" y="504192"/>
                    </a:cubicBezTo>
                    <a:cubicBezTo>
                      <a:pt x="1440000" y="901837"/>
                      <a:pt x="1117645" y="1224192"/>
                      <a:pt x="720000" y="1224192"/>
                    </a:cubicBezTo>
                    <a:cubicBezTo>
                      <a:pt x="322355" y="1224192"/>
                      <a:pt x="0" y="901837"/>
                      <a:pt x="0" y="504192"/>
                    </a:cubicBezTo>
                    <a:cubicBezTo>
                      <a:pt x="0" y="307657"/>
                      <a:pt x="78745" y="129514"/>
                      <a:pt x="206820" y="0"/>
                    </a:cubicBezTo>
                    <a:close/>
                  </a:path>
                </a:pathLst>
              </a:custGeom>
              <a:solidFill>
                <a:srgbClr val="62B83F"/>
              </a:solidFill>
              <a:ln>
                <a:noFill/>
              </a:ln>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mn-lt"/>
                  <a:ea typeface="+mn-ea"/>
                  <a:cs typeface="+mn-cs"/>
                </a:endParaRPr>
              </a:p>
            </p:txBody>
          </p:sp>
          <p:sp>
            <p:nvSpPr>
              <p:cNvPr id="63" name="TextBox 75"/>
              <p:cNvSpPr txBox="1"/>
              <p:nvPr/>
            </p:nvSpPr>
            <p:spPr>
              <a:xfrm>
                <a:off x="4758187" y="4321869"/>
                <a:ext cx="501518" cy="706431"/>
              </a:xfrm>
              <a:prstGeom prst="rect">
                <a:avLst/>
              </a:prstGeom>
              <a:noFill/>
            </p:spPr>
            <p:txBody>
              <a:bodyPr wrap="none">
                <a:spAutoFit/>
              </a:bodyPr>
              <a:lstStyle>
                <a:defPPr>
                  <a:defRPr lang="zh-CN"/>
                </a:defPPr>
                <a:lvl1pPr>
                  <a:defRPr sz="3200">
                    <a:latin typeface="Microsoft YaHei" panose="020B0503020204020204" pitchFamily="34" charset="-122"/>
                    <a:ea typeface="Microsoft YaHei" panose="020B0503020204020204" pitchFamily="34" charset="-122"/>
                    <a:cs typeface="Arial Unicode MS"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Arial Unicode MS" pitchFamily="34" charset="-122"/>
                    <a:sym typeface="+mn-ea"/>
                  </a:rPr>
                  <a:t>3</a:t>
                </a:r>
                <a:endParaRPr kumimoji="0" lang="zh-CN" altLang="en-US" sz="4000" b="1" i="0" u="none" strike="noStrike" kern="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Arial Unicode MS" pitchFamily="34" charset="-122"/>
                  <a:sym typeface="+mn-ea"/>
                </a:endParaRPr>
              </a:p>
            </p:txBody>
          </p:sp>
        </p:grpSp>
        <p:cxnSp>
          <p:nvCxnSpPr>
            <p:cNvPr id="39950" name="直接连接符 65"/>
            <p:cNvCxnSpPr/>
            <p:nvPr/>
          </p:nvCxnSpPr>
          <p:spPr>
            <a:xfrm>
              <a:off x="3966233" y="1968391"/>
              <a:ext cx="0" cy="1546761"/>
            </a:xfrm>
            <a:prstGeom prst="line">
              <a:avLst/>
            </a:prstGeom>
            <a:ln w="9525" cap="flat" cmpd="sng">
              <a:solidFill>
                <a:srgbClr val="7F7F7F"/>
              </a:solidFill>
              <a:prstDash val="solid"/>
              <a:round/>
              <a:headEnd type="none" w="med" len="med"/>
              <a:tailEnd type="none" w="med" len="med"/>
            </a:ln>
          </p:spPr>
        </p:cxnSp>
        <p:cxnSp>
          <p:nvCxnSpPr>
            <p:cNvPr id="39951" name="直接连接符 66"/>
            <p:cNvCxnSpPr/>
            <p:nvPr/>
          </p:nvCxnSpPr>
          <p:spPr>
            <a:xfrm>
              <a:off x="3966233" y="3876062"/>
              <a:ext cx="0" cy="1598320"/>
            </a:xfrm>
            <a:prstGeom prst="line">
              <a:avLst/>
            </a:prstGeom>
            <a:ln w="9525" cap="flat" cmpd="sng">
              <a:solidFill>
                <a:srgbClr val="7F7F7F"/>
              </a:solidFill>
              <a:prstDash val="solid"/>
              <a:round/>
              <a:headEnd type="none" w="med" len="med"/>
              <a:tailEnd type="none" w="med" len="med"/>
            </a:ln>
          </p:spPr>
        </p:cxnSp>
        <p:cxnSp>
          <p:nvCxnSpPr>
            <p:cNvPr id="39952" name="直接连接符 67"/>
            <p:cNvCxnSpPr/>
            <p:nvPr/>
          </p:nvCxnSpPr>
          <p:spPr>
            <a:xfrm>
              <a:off x="7781577" y="3824504"/>
              <a:ext cx="0" cy="1598320"/>
            </a:xfrm>
            <a:prstGeom prst="line">
              <a:avLst/>
            </a:prstGeom>
            <a:ln w="9525" cap="flat" cmpd="sng">
              <a:solidFill>
                <a:srgbClr val="7F7F7F"/>
              </a:solidFill>
              <a:prstDash val="solid"/>
              <a:round/>
              <a:headEnd type="none" w="med" len="med"/>
              <a:tailEnd type="none" w="med" len="med"/>
            </a:ln>
          </p:spPr>
        </p:cxnSp>
        <p:cxnSp>
          <p:nvCxnSpPr>
            <p:cNvPr id="39953" name="直接连接符 68"/>
            <p:cNvCxnSpPr/>
            <p:nvPr/>
          </p:nvCxnSpPr>
          <p:spPr>
            <a:xfrm>
              <a:off x="7781577" y="1916832"/>
              <a:ext cx="0" cy="1598320"/>
            </a:xfrm>
            <a:prstGeom prst="line">
              <a:avLst/>
            </a:prstGeom>
            <a:ln w="9525" cap="flat" cmpd="sng">
              <a:solidFill>
                <a:srgbClr val="7F7F7F"/>
              </a:solidFill>
              <a:prstDash val="solid"/>
              <a:round/>
              <a:headEnd type="none" w="med" len="med"/>
              <a:tailEnd type="none" w="med" len="med"/>
            </a:ln>
          </p:spPr>
        </p:cxnSp>
      </p:grpSp>
      <p:grpSp>
        <p:nvGrpSpPr>
          <p:cNvPr id="6" name="组合 5"/>
          <p:cNvGrpSpPr/>
          <p:nvPr/>
        </p:nvGrpSpPr>
        <p:grpSpPr>
          <a:xfrm>
            <a:off x="201613" y="2055813"/>
            <a:ext cx="11395075" cy="3081654"/>
            <a:chOff x="201915" y="2055818"/>
            <a:chExt cx="11395005" cy="3082972"/>
          </a:xfrm>
        </p:grpSpPr>
        <p:cxnSp>
          <p:nvCxnSpPr>
            <p:cNvPr id="39955" name="直接连接符 69"/>
            <p:cNvCxnSpPr/>
            <p:nvPr/>
          </p:nvCxnSpPr>
          <p:spPr>
            <a:xfrm>
              <a:off x="7833135" y="3669828"/>
              <a:ext cx="3763785" cy="0"/>
            </a:xfrm>
            <a:prstGeom prst="line">
              <a:avLst/>
            </a:prstGeom>
            <a:ln w="9525" cap="flat" cmpd="sng">
              <a:solidFill>
                <a:srgbClr val="7F7F7F"/>
              </a:solidFill>
              <a:prstDash val="solid"/>
              <a:round/>
              <a:headEnd type="none" w="med" len="med"/>
              <a:tailEnd type="none" w="med" len="med"/>
            </a:ln>
          </p:spPr>
        </p:cxnSp>
        <p:cxnSp>
          <p:nvCxnSpPr>
            <p:cNvPr id="39956" name="直接连接符 70"/>
            <p:cNvCxnSpPr/>
            <p:nvPr/>
          </p:nvCxnSpPr>
          <p:spPr>
            <a:xfrm flipH="1">
              <a:off x="201915" y="3670557"/>
              <a:ext cx="3661200" cy="0"/>
            </a:xfrm>
            <a:prstGeom prst="line">
              <a:avLst/>
            </a:prstGeom>
            <a:ln w="9525" cap="flat" cmpd="sng">
              <a:solidFill>
                <a:srgbClr val="7F7F7F"/>
              </a:solidFill>
              <a:prstDash val="solid"/>
              <a:round/>
              <a:headEnd type="none" w="med" len="med"/>
              <a:tailEnd type="none" w="med" len="med"/>
            </a:ln>
          </p:spPr>
        </p:cxnSp>
        <p:sp>
          <p:nvSpPr>
            <p:cNvPr id="39958" name="矩形 1"/>
            <p:cNvSpPr/>
            <p:nvPr/>
          </p:nvSpPr>
          <p:spPr>
            <a:xfrm>
              <a:off x="570213" y="2058359"/>
              <a:ext cx="2928602" cy="737550"/>
            </a:xfrm>
            <a:prstGeom prst="rect">
              <a:avLst/>
            </a:prstGeom>
            <a:noFill/>
            <a:ln w="9525">
              <a:noFill/>
            </a:ln>
          </p:spPr>
          <p:txBody>
            <a:bodyPr wrap="square" anchor="t" anchorCtr="0">
              <a:spAutoFit/>
            </a:bodyPr>
            <a:p>
              <a:pPr algn="r">
                <a:lnSpc>
                  <a:spcPct val="150000"/>
                </a:lnSpc>
                <a:buFont typeface="Arial" panose="020B0604020202020204" pitchFamily="34" charset="0"/>
              </a:pPr>
              <a:r>
                <a:rPr lang="zh-CN" altLang="en-US" sz="1400" b="1" dirty="0">
                  <a:solidFill>
                    <a:srgbClr val="595959"/>
                  </a:solidFill>
                  <a:latin typeface="Microsoft YaHei" panose="020B0503020204020204" pitchFamily="34" charset="-122"/>
                  <a:ea typeface="Microsoft YaHei" panose="020B0503020204020204" pitchFamily="34" charset="-122"/>
                </a:rPr>
                <a:t>Supports Multi-version concurrency control (MVCC)</a:t>
              </a:r>
              <a:endParaRPr lang="zh-CN" altLang="en-US" sz="1400" b="1" dirty="0">
                <a:solidFill>
                  <a:srgbClr val="595959"/>
                </a:solidFill>
                <a:latin typeface="Microsoft YaHei" panose="020B0503020204020204" pitchFamily="34" charset="-122"/>
                <a:ea typeface="Microsoft YaHei" panose="020B0503020204020204" pitchFamily="34" charset="-122"/>
              </a:endParaRPr>
            </a:p>
          </p:txBody>
        </p:sp>
        <p:sp>
          <p:nvSpPr>
            <p:cNvPr id="39961" name="矩形 1"/>
            <p:cNvSpPr/>
            <p:nvPr/>
          </p:nvSpPr>
          <p:spPr>
            <a:xfrm>
              <a:off x="532748" y="4077887"/>
              <a:ext cx="3239750" cy="1060903"/>
            </a:xfrm>
            <a:prstGeom prst="rect">
              <a:avLst/>
            </a:prstGeom>
            <a:noFill/>
            <a:ln w="9525">
              <a:noFill/>
            </a:ln>
          </p:spPr>
          <p:txBody>
            <a:bodyPr wrap="square" anchor="t" anchorCtr="0">
              <a:spAutoFit/>
            </a:bodyPr>
            <a:p>
              <a:pPr algn="r">
                <a:lnSpc>
                  <a:spcPct val="150000"/>
                </a:lnSpc>
                <a:buFont typeface="Arial" panose="020B0604020202020204" pitchFamily="34" charset="0"/>
              </a:pPr>
              <a:r>
                <a:rPr lang="zh-CN" altLang="en-US" sz="1400" b="1" dirty="0">
                  <a:solidFill>
                    <a:srgbClr val="595959"/>
                  </a:solidFill>
                  <a:latin typeface="Microsoft YaHei" panose="020B0503020204020204" pitchFamily="34" charset="-122"/>
                  <a:ea typeface="Microsoft YaHei" panose="020B0503020204020204" pitchFamily="34" charset="-122"/>
                </a:rPr>
                <a:t>Has user-defined data-types</a:t>
              </a:r>
              <a:r>
                <a:rPr lang="fr-FR" altLang="zh-CN" sz="1400" b="1" dirty="0">
                  <a:solidFill>
                    <a:srgbClr val="595959"/>
                  </a:solidFill>
                  <a:latin typeface="Microsoft YaHei" panose="020B0503020204020204" pitchFamily="34" charset="-122"/>
                  <a:ea typeface="Microsoft YaHei" panose="020B0503020204020204" pitchFamily="34" charset="-122"/>
                </a:rPr>
                <a:t>.</a:t>
              </a:r>
              <a:endParaRPr lang="zh-CN" altLang="en-US" sz="1400" b="1" dirty="0">
                <a:solidFill>
                  <a:srgbClr val="595959"/>
                </a:solidFill>
                <a:latin typeface="Microsoft YaHei" panose="020B0503020204020204" pitchFamily="34" charset="-122"/>
                <a:ea typeface="Microsoft YaHei" panose="020B0503020204020204" pitchFamily="34" charset="-122"/>
              </a:endParaRPr>
            </a:p>
            <a:p>
              <a:pPr algn="r">
                <a:lnSpc>
                  <a:spcPct val="150000"/>
                </a:lnSpc>
                <a:buFont typeface="Arial" panose="020B0604020202020204" pitchFamily="34" charset="0"/>
              </a:pPr>
              <a:r>
                <a:rPr lang="zh-CN" altLang="en-US" sz="1400" b="1" dirty="0">
                  <a:solidFill>
                    <a:srgbClr val="595959"/>
                  </a:solidFill>
                  <a:latin typeface="Microsoft YaHei" panose="020B0503020204020204" pitchFamily="34" charset="-122"/>
                  <a:ea typeface="Microsoft YaHei" panose="020B0503020204020204" pitchFamily="34" charset="-122"/>
                </a:rPr>
                <a:t>Table inheritance</a:t>
              </a:r>
              <a:r>
                <a:rPr lang="fr-FR" altLang="zh-CN" sz="1400" b="1" dirty="0">
                  <a:solidFill>
                    <a:srgbClr val="595959"/>
                  </a:solidFill>
                  <a:latin typeface="Microsoft YaHei" panose="020B0503020204020204" pitchFamily="34" charset="-122"/>
                  <a:ea typeface="Microsoft YaHei" panose="020B0503020204020204" pitchFamily="34" charset="-122"/>
                </a:rPr>
                <a:t>.</a:t>
              </a:r>
              <a:endParaRPr lang="zh-CN" altLang="en-US" sz="1400" b="1" dirty="0">
                <a:solidFill>
                  <a:srgbClr val="595959"/>
                </a:solidFill>
                <a:latin typeface="Microsoft YaHei" panose="020B0503020204020204" pitchFamily="34" charset="-122"/>
                <a:ea typeface="Microsoft YaHei" panose="020B0503020204020204" pitchFamily="34" charset="-122"/>
              </a:endParaRPr>
            </a:p>
            <a:p>
              <a:pPr algn="r">
                <a:lnSpc>
                  <a:spcPct val="150000"/>
                </a:lnSpc>
                <a:buFont typeface="Arial" panose="020B0604020202020204" pitchFamily="34" charset="0"/>
              </a:pPr>
              <a:r>
                <a:rPr lang="zh-CN" altLang="en-US" sz="1400" b="1" dirty="0">
                  <a:solidFill>
                    <a:srgbClr val="595959"/>
                  </a:solidFill>
                  <a:latin typeface="Microsoft YaHei" panose="020B0503020204020204" pitchFamily="34" charset="-122"/>
                  <a:ea typeface="Microsoft YaHei" panose="020B0503020204020204" pitchFamily="34" charset="-122"/>
                </a:rPr>
                <a:t>Runs on all operating system</a:t>
              </a:r>
              <a:endParaRPr lang="zh-CN" altLang="en-US" sz="1400" b="1" dirty="0">
                <a:solidFill>
                  <a:srgbClr val="595959"/>
                </a:solidFill>
                <a:latin typeface="Microsoft YaHei" panose="020B0503020204020204" pitchFamily="34" charset="-122"/>
                <a:ea typeface="Microsoft YaHei" panose="020B0503020204020204" pitchFamily="34" charset="-122"/>
              </a:endParaRPr>
            </a:p>
          </p:txBody>
        </p:sp>
        <p:sp>
          <p:nvSpPr>
            <p:cNvPr id="39964" name="矩形 1"/>
            <p:cNvSpPr/>
            <p:nvPr/>
          </p:nvSpPr>
          <p:spPr>
            <a:xfrm>
              <a:off x="8349550" y="2055818"/>
              <a:ext cx="2959082" cy="1060903"/>
            </a:xfrm>
            <a:prstGeom prst="rect">
              <a:avLst/>
            </a:prstGeom>
            <a:noFill/>
            <a:ln w="9525">
              <a:noFill/>
            </a:ln>
          </p:spPr>
          <p:txBody>
            <a:bodyPr wrap="square" anchor="t" anchorCtr="0">
              <a:spAutoFit/>
            </a:bodyPr>
            <a:p>
              <a:pPr algn="r">
                <a:lnSpc>
                  <a:spcPct val="150000"/>
                </a:lnSpc>
                <a:buFont typeface="Arial" panose="020B0604020202020204" pitchFamily="34" charset="0"/>
              </a:pPr>
              <a:r>
                <a:rPr lang="zh-CN" altLang="en-US" sz="1400" b="1" dirty="0">
                  <a:solidFill>
                    <a:srgbClr val="595959"/>
                  </a:solidFill>
                  <a:latin typeface="Microsoft YaHei" panose="020B0503020204020204" pitchFamily="34" charset="-122"/>
                  <a:ea typeface="Microsoft YaHei" panose="020B0503020204020204" pitchFamily="34" charset="-122"/>
                </a:rPr>
                <a:t>Supports image, video, audio storage and also supports graphical data</a:t>
              </a:r>
              <a:endParaRPr lang="zh-CN" altLang="en-US" sz="1400" b="1" dirty="0">
                <a:solidFill>
                  <a:srgbClr val="595959"/>
                </a:solidFill>
                <a:latin typeface="Microsoft YaHei" panose="020B0503020204020204" pitchFamily="34" charset="-122"/>
                <a:ea typeface="Microsoft YaHei" panose="020B0503020204020204" pitchFamily="34" charset="-122"/>
              </a:endParaRPr>
            </a:p>
          </p:txBody>
        </p:sp>
        <p:sp>
          <p:nvSpPr>
            <p:cNvPr id="39967" name="矩形 1"/>
            <p:cNvSpPr/>
            <p:nvPr/>
          </p:nvSpPr>
          <p:spPr>
            <a:xfrm>
              <a:off x="8349550" y="4075346"/>
              <a:ext cx="2897487" cy="737550"/>
            </a:xfrm>
            <a:prstGeom prst="rect">
              <a:avLst/>
            </a:prstGeom>
            <a:noFill/>
            <a:ln w="9525">
              <a:noFill/>
            </a:ln>
          </p:spPr>
          <p:txBody>
            <a:bodyPr wrap="square" anchor="t" anchorCtr="0">
              <a:spAutoFit/>
            </a:bodyPr>
            <a:p>
              <a:pPr algn="r">
                <a:lnSpc>
                  <a:spcPct val="150000"/>
                </a:lnSpc>
                <a:buFont typeface="Arial" panose="020B0604020202020204" pitchFamily="34" charset="0"/>
              </a:pPr>
              <a:r>
                <a:rPr lang="zh-CN" altLang="en-US" sz="1400" b="1" dirty="0">
                  <a:solidFill>
                    <a:srgbClr val="595959"/>
                  </a:solidFill>
                  <a:latin typeface="Microsoft YaHei" panose="020B0503020204020204" pitchFamily="34" charset="-122"/>
                  <a:ea typeface="Microsoft YaHei" panose="020B0503020204020204" pitchFamily="34" charset="-122"/>
                </a:rPr>
                <a:t>Requires low maintenance</a:t>
              </a:r>
              <a:r>
                <a:rPr lang="fr-FR" altLang="zh-CN" sz="1400" b="1" dirty="0">
                  <a:solidFill>
                    <a:srgbClr val="595959"/>
                  </a:solidFill>
                  <a:latin typeface="Microsoft YaHei" panose="020B0503020204020204" pitchFamily="34" charset="-122"/>
                  <a:ea typeface="Microsoft YaHei" panose="020B0503020204020204" pitchFamily="34" charset="-122"/>
                </a:rPr>
                <a:t>,</a:t>
              </a:r>
              <a:endParaRPr lang="fr-FR" altLang="zh-CN" sz="1400" b="1" dirty="0">
                <a:solidFill>
                  <a:srgbClr val="595959"/>
                </a:solidFill>
                <a:latin typeface="Microsoft YaHei" panose="020B0503020204020204" pitchFamily="34" charset="-122"/>
                <a:ea typeface="Microsoft YaHei" panose="020B0503020204020204" pitchFamily="34" charset="-122"/>
              </a:endParaRPr>
            </a:p>
            <a:p>
              <a:pPr algn="r">
                <a:lnSpc>
                  <a:spcPct val="150000"/>
                </a:lnSpc>
                <a:buFont typeface="Arial" panose="020B0604020202020204" pitchFamily="34" charset="0"/>
              </a:pPr>
              <a:r>
                <a:rPr lang="fr-FR" altLang="zh-CN" sz="1400" b="1" dirty="0">
                  <a:solidFill>
                    <a:srgbClr val="595959"/>
                  </a:solidFill>
                  <a:latin typeface="Microsoft YaHei" panose="020B0503020204020204" pitchFamily="34" charset="-122"/>
                  <a:ea typeface="Microsoft YaHei" panose="020B0503020204020204" pitchFamily="34" charset="-122"/>
                </a:rPr>
                <a:t>High recovery</a:t>
              </a:r>
              <a:endParaRPr lang="fr-FR" altLang="zh-CN" sz="1400" b="1" dirty="0">
                <a:solidFill>
                  <a:srgbClr val="595959"/>
                </a:solidFill>
                <a:latin typeface="Microsoft YaHei" panose="020B0503020204020204" pitchFamily="34" charset="-122"/>
                <a:ea typeface="Microsoft YaHei" panose="020B0503020204020204" pitchFamily="34" charset="-122"/>
              </a:endParaRPr>
            </a:p>
          </p:txBody>
        </p:sp>
      </p:grpSp>
      <p:grpSp>
        <p:nvGrpSpPr>
          <p:cNvPr id="39969" name="组合 59"/>
          <p:cNvGrpSpPr/>
          <p:nvPr/>
        </p:nvGrpSpPr>
        <p:grpSpPr>
          <a:xfrm>
            <a:off x="531813" y="296863"/>
            <a:ext cx="2349500" cy="698500"/>
            <a:chOff x="1260143" y="1171646"/>
            <a:chExt cx="2349633" cy="698856"/>
          </a:xfrm>
        </p:grpSpPr>
        <p:grpSp>
          <p:nvGrpSpPr>
            <p:cNvPr id="39970" name="组合 60"/>
            <p:cNvGrpSpPr/>
            <p:nvPr/>
          </p:nvGrpSpPr>
          <p:grpSpPr>
            <a:xfrm>
              <a:off x="1260143" y="1171646"/>
              <a:ext cx="299114" cy="476108"/>
              <a:chOff x="0" y="0"/>
              <a:chExt cx="2819400" cy="2819400"/>
            </a:xfrm>
          </p:grpSpPr>
          <p:sp>
            <p:nvSpPr>
              <p:cNvPr id="66" name="任意多边形 65"/>
              <p:cNvSpPr/>
              <p:nvPr/>
            </p:nvSpPr>
            <p:spPr>
              <a:xfrm>
                <a:off x="0" y="0"/>
                <a:ext cx="179572" cy="2821675"/>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7" name="任意多边形 66"/>
              <p:cNvSpPr/>
              <p:nvPr/>
            </p:nvSpPr>
            <p:spPr>
              <a:xfrm rot="5400000" flipV="1">
                <a:off x="1317299" y="-1317299"/>
                <a:ext cx="178703" cy="2813301"/>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9973" name="组合 61"/>
            <p:cNvGrpSpPr/>
            <p:nvPr/>
          </p:nvGrpSpPr>
          <p:grpSpPr>
            <a:xfrm rot="10800000">
              <a:off x="3058235" y="1202208"/>
              <a:ext cx="299114" cy="476108"/>
              <a:chOff x="0" y="0"/>
              <a:chExt cx="2819400" cy="2819400"/>
            </a:xfrm>
          </p:grpSpPr>
          <p:sp>
            <p:nvSpPr>
              <p:cNvPr id="2" name="任意多边形 1"/>
              <p:cNvSpPr/>
              <p:nvPr/>
            </p:nvSpPr>
            <p:spPr>
              <a:xfrm>
                <a:off x="0" y="0"/>
                <a:ext cx="179572" cy="2821675"/>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5" name="任意多边形 64"/>
              <p:cNvSpPr/>
              <p:nvPr/>
            </p:nvSpPr>
            <p:spPr>
              <a:xfrm rot="5400000" flipV="1">
                <a:off x="1317298" y="-1307899"/>
                <a:ext cx="178709" cy="2813301"/>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9976" name="文本框 62"/>
            <p:cNvSpPr txBox="1"/>
            <p:nvPr/>
          </p:nvSpPr>
          <p:spPr>
            <a:xfrm>
              <a:off x="1298245" y="1225013"/>
              <a:ext cx="2311531" cy="645489"/>
            </a:xfrm>
            <a:prstGeom prst="rect">
              <a:avLst/>
            </a:prstGeom>
            <a:noFill/>
            <a:ln w="9525">
              <a:noFill/>
            </a:ln>
          </p:spPr>
          <p:txBody>
            <a:bodyPr wrap="square" anchor="t" anchorCtr="0">
              <a:spAutoFit/>
            </a:bodyPr>
            <a:p>
              <a:pPr>
                <a:buFont typeface="Arial" panose="020B0604020202020204" pitchFamily="34" charset="0"/>
              </a:pPr>
              <a:r>
                <a:rPr lang="zh-CN" altLang="en-US" b="1" dirty="0">
                  <a:latin typeface="Microsoft YaHei" panose="020B0503020204020204" pitchFamily="34" charset="-122"/>
                  <a:ea typeface="Microsoft YaHei" panose="020B0503020204020204" pitchFamily="34" charset="-122"/>
                </a:rPr>
                <a:t>Advantages of Postgresql:</a:t>
              </a:r>
              <a:endParaRPr lang="zh-CN" altLang="en-US" b="1" dirty="0">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0" y="2989263"/>
            <a:ext cx="12192000" cy="2878137"/>
            <a:chOff x="0" y="2989942"/>
            <a:chExt cx="12192002" cy="2877367"/>
          </a:xfrm>
        </p:grpSpPr>
        <p:sp>
          <p:nvSpPr>
            <p:cNvPr id="4" name="直角三角形 15"/>
            <p:cNvSpPr/>
            <p:nvPr/>
          </p:nvSpPr>
          <p:spPr>
            <a:xfrm rot="21292057" flipH="1" flipV="1">
              <a:off x="6350" y="5210260"/>
              <a:ext cx="11855452" cy="657049"/>
            </a:xfrm>
            <a:custGeom>
              <a:avLst/>
              <a:gdLst>
                <a:gd name="connsiteX0" fmla="*/ 0 w 11403344"/>
                <a:gd name="connsiteY0" fmla="*/ 638628 h 638628"/>
                <a:gd name="connsiteX1" fmla="*/ 0 w 11403344"/>
                <a:gd name="connsiteY1" fmla="*/ 0 h 638628"/>
                <a:gd name="connsiteX2" fmla="*/ 11403344 w 11403344"/>
                <a:gd name="connsiteY2" fmla="*/ 638628 h 638628"/>
                <a:gd name="connsiteX3" fmla="*/ 0 w 11403344"/>
                <a:gd name="connsiteY3" fmla="*/ 638628 h 638628"/>
                <a:gd name="connsiteX0-1" fmla="*/ 362704 w 11766048"/>
                <a:gd name="connsiteY0-2" fmla="*/ 656633 h 656633"/>
                <a:gd name="connsiteX1-3" fmla="*/ 0 w 11766048"/>
                <a:gd name="connsiteY1-4" fmla="*/ 0 h 656633"/>
                <a:gd name="connsiteX2-5" fmla="*/ 11766048 w 11766048"/>
                <a:gd name="connsiteY2-6" fmla="*/ 656633 h 656633"/>
                <a:gd name="connsiteX3-7" fmla="*/ 362704 w 11766048"/>
                <a:gd name="connsiteY3-8" fmla="*/ 656633 h 656633"/>
              </a:gdLst>
              <a:ahLst/>
              <a:cxnLst>
                <a:cxn ang="0">
                  <a:pos x="connsiteX0-1" y="connsiteY0-2"/>
                </a:cxn>
                <a:cxn ang="0">
                  <a:pos x="connsiteX1-3" y="connsiteY1-4"/>
                </a:cxn>
                <a:cxn ang="0">
                  <a:pos x="connsiteX2-5" y="connsiteY2-6"/>
                </a:cxn>
                <a:cxn ang="0">
                  <a:pos x="connsiteX3-7" y="connsiteY3-8"/>
                </a:cxn>
              </a:cxnLst>
              <a:rect l="l" t="t" r="r" b="b"/>
              <a:pathLst>
                <a:path w="11766048" h="656633">
                  <a:moveTo>
                    <a:pt x="362704" y="656633"/>
                  </a:moveTo>
                  <a:lnTo>
                    <a:pt x="0" y="0"/>
                  </a:lnTo>
                  <a:lnTo>
                    <a:pt x="11766048" y="656633"/>
                  </a:lnTo>
                  <a:lnTo>
                    <a:pt x="362704" y="65663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矩形 14"/>
            <p:cNvSpPr/>
            <p:nvPr/>
          </p:nvSpPr>
          <p:spPr>
            <a:xfrm>
              <a:off x="0" y="2989942"/>
              <a:ext cx="12192002" cy="2758337"/>
            </a:xfrm>
            <a:custGeom>
              <a:avLst/>
              <a:gdLst>
                <a:gd name="connsiteX0" fmla="*/ 0 w 12192000"/>
                <a:gd name="connsiteY0" fmla="*/ 0 h 2133600"/>
                <a:gd name="connsiteX1" fmla="*/ 12192000 w 12192000"/>
                <a:gd name="connsiteY1" fmla="*/ 0 h 2133600"/>
                <a:gd name="connsiteX2" fmla="*/ 12192000 w 12192000"/>
                <a:gd name="connsiteY2" fmla="*/ 2133600 h 2133600"/>
                <a:gd name="connsiteX3" fmla="*/ 0 w 12192000"/>
                <a:gd name="connsiteY3" fmla="*/ 2133600 h 2133600"/>
                <a:gd name="connsiteX4" fmla="*/ 0 w 12192000"/>
                <a:gd name="connsiteY4" fmla="*/ 0 h 2133600"/>
                <a:gd name="connsiteX0-1" fmla="*/ 0 w 12192000"/>
                <a:gd name="connsiteY0-2" fmla="*/ 0 h 2757715"/>
                <a:gd name="connsiteX1-3" fmla="*/ 12192000 w 12192000"/>
                <a:gd name="connsiteY1-4" fmla="*/ 0 h 2757715"/>
                <a:gd name="connsiteX2-5" fmla="*/ 12192000 w 12192000"/>
                <a:gd name="connsiteY2-6" fmla="*/ 2133600 h 2757715"/>
                <a:gd name="connsiteX3-7" fmla="*/ 14514 w 12192000"/>
                <a:gd name="connsiteY3-8" fmla="*/ 2757715 h 2757715"/>
                <a:gd name="connsiteX4-9" fmla="*/ 0 w 12192000"/>
                <a:gd name="connsiteY4-10" fmla="*/ 0 h 2757715"/>
                <a:gd name="connsiteX0-11" fmla="*/ 0 w 12192000"/>
                <a:gd name="connsiteY0-12" fmla="*/ 0 h 2757715"/>
                <a:gd name="connsiteX1-13" fmla="*/ 12192000 w 12192000"/>
                <a:gd name="connsiteY1-14" fmla="*/ 0 h 2757715"/>
                <a:gd name="connsiteX2-15" fmla="*/ 12177486 w 12192000"/>
                <a:gd name="connsiteY2-16" fmla="*/ 1843315 h 2757715"/>
                <a:gd name="connsiteX3-17" fmla="*/ 14514 w 12192000"/>
                <a:gd name="connsiteY3-18" fmla="*/ 2757715 h 2757715"/>
                <a:gd name="connsiteX4-19" fmla="*/ 0 w 12192000"/>
                <a:gd name="connsiteY4-20" fmla="*/ 0 h 2757715"/>
                <a:gd name="connsiteX0-21" fmla="*/ 0 w 12192000"/>
                <a:gd name="connsiteY0-22" fmla="*/ 0 h 2757715"/>
                <a:gd name="connsiteX1-23" fmla="*/ 12192000 w 12192000"/>
                <a:gd name="connsiteY1-24" fmla="*/ 0 h 2757715"/>
                <a:gd name="connsiteX2-25" fmla="*/ 12177486 w 12192000"/>
                <a:gd name="connsiteY2-26" fmla="*/ 1843315 h 2757715"/>
                <a:gd name="connsiteX3-27" fmla="*/ 0 w 12192000"/>
                <a:gd name="connsiteY3-28" fmla="*/ 2757715 h 2757715"/>
                <a:gd name="connsiteX4-29" fmla="*/ 0 w 12192000"/>
                <a:gd name="connsiteY4-30" fmla="*/ 0 h 2757715"/>
                <a:gd name="connsiteX0-31" fmla="*/ 0 w 12192000"/>
                <a:gd name="connsiteY0-32" fmla="*/ 0 h 2757715"/>
                <a:gd name="connsiteX1-33" fmla="*/ 12192000 w 12192000"/>
                <a:gd name="connsiteY1-34" fmla="*/ 0 h 2757715"/>
                <a:gd name="connsiteX2-35" fmla="*/ 12177486 w 12192000"/>
                <a:gd name="connsiteY2-36" fmla="*/ 1843315 h 2757715"/>
                <a:gd name="connsiteX3-37" fmla="*/ 0 w 12192000"/>
                <a:gd name="connsiteY3-38" fmla="*/ 2757715 h 2757715"/>
                <a:gd name="connsiteX4-39" fmla="*/ 0 w 12192000"/>
                <a:gd name="connsiteY4-40" fmla="*/ 0 h 2757715"/>
                <a:gd name="connsiteX0-41" fmla="*/ 0 w 12192001"/>
                <a:gd name="connsiteY0-42" fmla="*/ 0 h 2757715"/>
                <a:gd name="connsiteX1-43" fmla="*/ 12192000 w 12192001"/>
                <a:gd name="connsiteY1-44" fmla="*/ 0 h 2757715"/>
                <a:gd name="connsiteX2-45" fmla="*/ 12192001 w 12192001"/>
                <a:gd name="connsiteY2-46" fmla="*/ 1857829 h 2757715"/>
                <a:gd name="connsiteX3-47" fmla="*/ 0 w 12192001"/>
                <a:gd name="connsiteY3-48" fmla="*/ 2757715 h 2757715"/>
                <a:gd name="connsiteX4-49" fmla="*/ 0 w 12192001"/>
                <a:gd name="connsiteY4-50" fmla="*/ 0 h 27577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2757715">
                  <a:moveTo>
                    <a:pt x="0" y="0"/>
                  </a:moveTo>
                  <a:lnTo>
                    <a:pt x="12192000" y="0"/>
                  </a:lnTo>
                  <a:cubicBezTo>
                    <a:pt x="12192000" y="619276"/>
                    <a:pt x="12192001" y="1238553"/>
                    <a:pt x="12192001" y="1857829"/>
                  </a:cubicBezTo>
                  <a:lnTo>
                    <a:pt x="0" y="2757715"/>
                  </a:lnTo>
                  <a:lnTo>
                    <a:pt x="0" y="0"/>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9156" name="文本框 5"/>
            <p:cNvSpPr txBox="1"/>
            <p:nvPr/>
          </p:nvSpPr>
          <p:spPr>
            <a:xfrm>
              <a:off x="2825843" y="3571321"/>
              <a:ext cx="7130956" cy="921773"/>
            </a:xfrm>
            <a:prstGeom prst="rect">
              <a:avLst/>
            </a:prstGeom>
            <a:noFill/>
            <a:ln w="9525">
              <a:noFill/>
            </a:ln>
          </p:spPr>
          <p:txBody>
            <a:bodyPr anchor="t" anchorCtr="0">
              <a:spAutoFit/>
            </a:bodyPr>
            <a:p>
              <a:pPr algn="dist">
                <a:buFont typeface="Arial" panose="020B0604020202020204" pitchFamily="34" charset="0"/>
              </a:pPr>
              <a:r>
                <a:rPr lang="zh-CN" altLang="en-US" sz="5400" b="1" dirty="0">
                  <a:solidFill>
                    <a:srgbClr val="FFFFFF"/>
                  </a:solidFill>
                  <a:latin typeface="Microsoft YaHei" panose="020B0503020204020204" pitchFamily="34" charset="-122"/>
                  <a:ea typeface="Microsoft YaHei" panose="020B0503020204020204" pitchFamily="34" charset="-122"/>
                </a:rPr>
                <a:t>SQL Server</a:t>
              </a:r>
              <a:endParaRPr lang="zh-CN" altLang="en-US" sz="5400" b="1" dirty="0">
                <a:solidFill>
                  <a:srgbClr val="FFFFFF"/>
                </a:solidFill>
                <a:latin typeface="Microsoft YaHei" panose="020B0503020204020204" pitchFamily="34" charset="-122"/>
                <a:ea typeface="Microsoft YaHei" panose="020B0503020204020204" pitchFamily="34" charset="-122"/>
              </a:endParaRPr>
            </a:p>
          </p:txBody>
        </p:sp>
      </p:grpSp>
      <p:grpSp>
        <p:nvGrpSpPr>
          <p:cNvPr id="7" name="组合 6"/>
          <p:cNvGrpSpPr/>
          <p:nvPr/>
        </p:nvGrpSpPr>
        <p:grpSpPr>
          <a:xfrm>
            <a:off x="5324475" y="1022350"/>
            <a:ext cx="1571625" cy="1636713"/>
            <a:chOff x="2134226" y="2514211"/>
            <a:chExt cx="699588" cy="728630"/>
          </a:xfrm>
        </p:grpSpPr>
        <p:grpSp>
          <p:nvGrpSpPr>
            <p:cNvPr id="49158" name="组合 7"/>
            <p:cNvGrpSpPr/>
            <p:nvPr/>
          </p:nvGrpSpPr>
          <p:grpSpPr>
            <a:xfrm flipH="1">
              <a:off x="2134226" y="2514211"/>
              <a:ext cx="699588" cy="728630"/>
              <a:chOff x="3927567" y="766341"/>
              <a:chExt cx="699588" cy="728630"/>
            </a:xfrm>
          </p:grpSpPr>
          <p:sp>
            <p:nvSpPr>
              <p:cNvPr id="10" name="等腰三角形 9"/>
              <p:cNvSpPr/>
              <p:nvPr/>
            </p:nvSpPr>
            <p:spPr>
              <a:xfrm>
                <a:off x="3927567" y="914752"/>
                <a:ext cx="673442" cy="580219"/>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1" name="直接连接符 10"/>
              <p:cNvCxnSpPr/>
              <p:nvPr/>
            </p:nvCxnSpPr>
            <p:spPr>
              <a:xfrm flipH="1">
                <a:off x="4037805" y="766341"/>
                <a:ext cx="226836" cy="390110"/>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71001" y="766341"/>
                <a:ext cx="356154" cy="614141"/>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grpSp>
        <p:sp>
          <p:nvSpPr>
            <p:cNvPr id="49162" name="文本框 8"/>
            <p:cNvSpPr txBox="1"/>
            <p:nvPr/>
          </p:nvSpPr>
          <p:spPr>
            <a:xfrm>
              <a:off x="2369678" y="2824534"/>
              <a:ext cx="302139" cy="411013"/>
            </a:xfrm>
            <a:prstGeom prst="rect">
              <a:avLst/>
            </a:prstGeom>
            <a:noFill/>
            <a:ln w="9525">
              <a:noFill/>
            </a:ln>
          </p:spPr>
          <p:txBody>
            <a:bodyPr anchor="t" anchorCtr="0">
              <a:spAutoFit/>
            </a:bodyPr>
            <a:p>
              <a:pPr>
                <a:buFont typeface="Arial" panose="020B0604020202020204" pitchFamily="34" charset="0"/>
              </a:pPr>
              <a:r>
                <a:rPr lang="en-US" altLang="zh-CN" sz="5400" b="1" dirty="0">
                  <a:solidFill>
                    <a:srgbClr val="FFFFFF"/>
                  </a:solidFill>
                  <a:latin typeface="Microsoft YaHei" panose="020B0503020204020204" pitchFamily="34" charset="-122"/>
                  <a:ea typeface="Microsoft YaHei" panose="020B0503020204020204" pitchFamily="34" charset="-122"/>
                </a:rPr>
                <a:t>4</a:t>
              </a:r>
              <a:endParaRPr lang="zh-CN" altLang="en-US" sz="5400" b="1" dirty="0">
                <a:solidFill>
                  <a:srgbClr val="FFFFFF"/>
                </a:solidFill>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p:txBody>
          <a:bodyPr/>
          <a:p>
            <a:r>
              <a:rPr lang="fr-FR" altLang="en-US"/>
              <a:t>SQL Server</a:t>
            </a:r>
            <a:endParaRPr lang="fr-FR" altLang="en-US"/>
          </a:p>
        </p:txBody>
      </p:sp>
      <p:sp>
        <p:nvSpPr>
          <p:cNvPr id="3" name="Espace réservé du contenu 2"/>
          <p:cNvSpPr>
            <a:spLocks noGrp="1"/>
          </p:cNvSpPr>
          <p:nvPr>
            <p:ph idx="1"/>
          </p:nvPr>
        </p:nvSpPr>
        <p:spPr/>
        <p:txBody>
          <a:bodyPr/>
          <a:p>
            <a:r>
              <a:rPr lang="fr-FR" altLang="en-US"/>
              <a:t>SQL Server is a relational database management system, or RDBMS, developed and marketed by Microsoft. Similar to other RDBMS software, SQL Server is built on top of SQL, a standard programming language for interacting with the relational databases. SQL server is tied to Transact-SQL, or T-SQL, Microsoft’s implementation of SQL that adds a set of proprietary programming constructs</a:t>
            </a:r>
            <a:endParaRPr lang="fr-FR"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Rectangle 24"/>
          <p:cNvSpPr/>
          <p:nvPr/>
        </p:nvSpPr>
        <p:spPr>
          <a:xfrm rot="16200000">
            <a:off x="5941219" y="4955381"/>
            <a:ext cx="1493838" cy="228600"/>
          </a:xfrm>
          <a:prstGeom prst="rect">
            <a:avLst/>
          </a:prstGeom>
          <a:solidFill>
            <a:srgbClr val="3A2236"/>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8" name="Freeform 25"/>
          <p:cNvSpPr/>
          <p:nvPr/>
        </p:nvSpPr>
        <p:spPr>
          <a:xfrm rot="18900000">
            <a:off x="5516563" y="4432300"/>
            <a:ext cx="1135063" cy="2255838"/>
          </a:xfrm>
          <a:custGeom>
            <a:avLst/>
            <a:gdLst>
              <a:gd name="connsiteX0" fmla="*/ 0 w 2878049"/>
              <a:gd name="connsiteY0" fmla="*/ 723900 h 1447800"/>
              <a:gd name="connsiteX1" fmla="*/ 723900 w 2878049"/>
              <a:gd name="connsiteY1" fmla="*/ 0 h 1447800"/>
              <a:gd name="connsiteX2" fmla="*/ 723900 w 2878049"/>
              <a:gd name="connsiteY2" fmla="*/ 260351 h 1447800"/>
              <a:gd name="connsiteX3" fmla="*/ 2878049 w 2878049"/>
              <a:gd name="connsiteY3" fmla="*/ 260351 h 1447800"/>
              <a:gd name="connsiteX4" fmla="*/ 2878049 w 2878049"/>
              <a:gd name="connsiteY4" fmla="*/ 1187449 h 1447800"/>
              <a:gd name="connsiteX5" fmla="*/ 723900 w 2878049"/>
              <a:gd name="connsiteY5" fmla="*/ 1187449 h 1447800"/>
              <a:gd name="connsiteX6" fmla="*/ 723900 w 2878049"/>
              <a:gd name="connsiteY6" fmla="*/ 1447800 h 1447800"/>
              <a:gd name="connsiteX7" fmla="*/ 0 w 2878049"/>
              <a:gd name="connsiteY7" fmla="*/ 723900 h 1447800"/>
              <a:gd name="connsiteX0-1" fmla="*/ 0 w 2878049"/>
              <a:gd name="connsiteY0-2" fmla="*/ 723900 h 1447800"/>
              <a:gd name="connsiteX1-3" fmla="*/ 723900 w 2878049"/>
              <a:gd name="connsiteY1-4" fmla="*/ 0 h 1447800"/>
              <a:gd name="connsiteX2-5" fmla="*/ 723900 w 2878049"/>
              <a:gd name="connsiteY2-6" fmla="*/ 260351 h 1447800"/>
              <a:gd name="connsiteX3-7" fmla="*/ 2878049 w 2878049"/>
              <a:gd name="connsiteY3-8" fmla="*/ 260351 h 1447800"/>
              <a:gd name="connsiteX4-9" fmla="*/ 1933481 w 2878049"/>
              <a:gd name="connsiteY4-10" fmla="*/ 1137412 h 1447800"/>
              <a:gd name="connsiteX5-11" fmla="*/ 723900 w 2878049"/>
              <a:gd name="connsiteY5-12" fmla="*/ 1187449 h 1447800"/>
              <a:gd name="connsiteX6-13" fmla="*/ 723900 w 2878049"/>
              <a:gd name="connsiteY6-14" fmla="*/ 1447800 h 1447800"/>
              <a:gd name="connsiteX7-15" fmla="*/ 0 w 2878049"/>
              <a:gd name="connsiteY7-16" fmla="*/ 723900 h 1447800"/>
              <a:gd name="connsiteX0-17" fmla="*/ 0 w 2878049"/>
              <a:gd name="connsiteY0-18" fmla="*/ 723900 h 1447800"/>
              <a:gd name="connsiteX1-19" fmla="*/ 723900 w 2878049"/>
              <a:gd name="connsiteY1-20" fmla="*/ 0 h 1447800"/>
              <a:gd name="connsiteX2-21" fmla="*/ 723900 w 2878049"/>
              <a:gd name="connsiteY2-22" fmla="*/ 260351 h 1447800"/>
              <a:gd name="connsiteX3-23" fmla="*/ 2878049 w 2878049"/>
              <a:gd name="connsiteY3-24" fmla="*/ 260351 h 1447800"/>
              <a:gd name="connsiteX4-25" fmla="*/ 1958781 w 2878049"/>
              <a:gd name="connsiteY4-26" fmla="*/ 1195138 h 1447800"/>
              <a:gd name="connsiteX5-27" fmla="*/ 723900 w 2878049"/>
              <a:gd name="connsiteY5-28" fmla="*/ 1187449 h 1447800"/>
              <a:gd name="connsiteX6-29" fmla="*/ 723900 w 2878049"/>
              <a:gd name="connsiteY6-30" fmla="*/ 1447800 h 1447800"/>
              <a:gd name="connsiteX7-31" fmla="*/ 0 w 2878049"/>
              <a:gd name="connsiteY7-32" fmla="*/ 723900 h 1447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78049" h="1447800">
                <a:moveTo>
                  <a:pt x="0" y="723900"/>
                </a:moveTo>
                <a:lnTo>
                  <a:pt x="723900" y="0"/>
                </a:lnTo>
                <a:lnTo>
                  <a:pt x="723900" y="260351"/>
                </a:lnTo>
                <a:lnTo>
                  <a:pt x="2878049" y="260351"/>
                </a:lnTo>
                <a:lnTo>
                  <a:pt x="1958781" y="1195138"/>
                </a:lnTo>
                <a:lnTo>
                  <a:pt x="723900" y="1187449"/>
                </a:lnTo>
                <a:lnTo>
                  <a:pt x="723900" y="1447800"/>
                </a:lnTo>
                <a:lnTo>
                  <a:pt x="0" y="723900"/>
                </a:lnTo>
                <a:close/>
              </a:path>
            </a:pathLst>
          </a:custGeom>
          <a:solidFill>
            <a:srgbClr val="404040"/>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9" name="Rectangle 26"/>
          <p:cNvSpPr/>
          <p:nvPr/>
        </p:nvSpPr>
        <p:spPr>
          <a:xfrm rot="16200000">
            <a:off x="5972969" y="4987131"/>
            <a:ext cx="1493838" cy="165100"/>
          </a:xfrm>
          <a:prstGeom prst="rect">
            <a:avLst/>
          </a:prstGeom>
          <a:solidFill>
            <a:srgbClr val="404040"/>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676" name="TextBox 41"/>
          <p:cNvSpPr txBox="1"/>
          <p:nvPr/>
        </p:nvSpPr>
        <p:spPr>
          <a:xfrm>
            <a:off x="5597525" y="5527675"/>
            <a:ext cx="708025" cy="493713"/>
          </a:xfrm>
          <a:prstGeom prst="rect">
            <a:avLst/>
          </a:prstGeom>
          <a:noFill/>
          <a:ln w="9525">
            <a:noFill/>
          </a:ln>
        </p:spPr>
        <p:txBody>
          <a:bodyPr lIns="0" tIns="0" rIns="0" bIns="0" anchor="t" anchorCtr="0">
            <a:spAutoFit/>
          </a:bodyPr>
          <a:p>
            <a:pPr algn="ctr" defTabSz="1216025">
              <a:spcBef>
                <a:spcPct val="20000"/>
              </a:spcBef>
              <a:buFont typeface="Arial" panose="020B0604020202020204" pitchFamily="34" charset="0"/>
            </a:pPr>
            <a:r>
              <a:rPr lang="en-US" altLang="zh-CN" sz="32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04</a:t>
            </a:r>
            <a:endParaRPr lang="en-US" altLang="zh-CN" sz="32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3" name="Rectangle 12"/>
          <p:cNvSpPr/>
          <p:nvPr/>
        </p:nvSpPr>
        <p:spPr>
          <a:xfrm rot="10800000">
            <a:off x="6616700" y="3254375"/>
            <a:ext cx="1493838" cy="228600"/>
          </a:xfrm>
          <a:prstGeom prst="rect">
            <a:avLst/>
          </a:prstGeom>
          <a:solidFill>
            <a:srgbClr val="0E4772"/>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4" name="Freeform 14"/>
          <p:cNvSpPr/>
          <p:nvPr/>
        </p:nvSpPr>
        <p:spPr>
          <a:xfrm rot="13500000">
            <a:off x="7285038" y="2843213"/>
            <a:ext cx="1133475" cy="2257425"/>
          </a:xfrm>
          <a:custGeom>
            <a:avLst/>
            <a:gdLst>
              <a:gd name="connsiteX0" fmla="*/ 0 w 2878049"/>
              <a:gd name="connsiteY0" fmla="*/ 723900 h 1447800"/>
              <a:gd name="connsiteX1" fmla="*/ 723900 w 2878049"/>
              <a:gd name="connsiteY1" fmla="*/ 0 h 1447800"/>
              <a:gd name="connsiteX2" fmla="*/ 723900 w 2878049"/>
              <a:gd name="connsiteY2" fmla="*/ 260351 h 1447800"/>
              <a:gd name="connsiteX3" fmla="*/ 2878049 w 2878049"/>
              <a:gd name="connsiteY3" fmla="*/ 260351 h 1447800"/>
              <a:gd name="connsiteX4" fmla="*/ 2878049 w 2878049"/>
              <a:gd name="connsiteY4" fmla="*/ 1187449 h 1447800"/>
              <a:gd name="connsiteX5" fmla="*/ 723900 w 2878049"/>
              <a:gd name="connsiteY5" fmla="*/ 1187449 h 1447800"/>
              <a:gd name="connsiteX6" fmla="*/ 723900 w 2878049"/>
              <a:gd name="connsiteY6" fmla="*/ 1447800 h 1447800"/>
              <a:gd name="connsiteX7" fmla="*/ 0 w 2878049"/>
              <a:gd name="connsiteY7" fmla="*/ 723900 h 1447800"/>
              <a:gd name="connsiteX0-1" fmla="*/ 0 w 2878049"/>
              <a:gd name="connsiteY0-2" fmla="*/ 723900 h 1447800"/>
              <a:gd name="connsiteX1-3" fmla="*/ 723900 w 2878049"/>
              <a:gd name="connsiteY1-4" fmla="*/ 0 h 1447800"/>
              <a:gd name="connsiteX2-5" fmla="*/ 723900 w 2878049"/>
              <a:gd name="connsiteY2-6" fmla="*/ 260351 h 1447800"/>
              <a:gd name="connsiteX3-7" fmla="*/ 2878049 w 2878049"/>
              <a:gd name="connsiteY3-8" fmla="*/ 260351 h 1447800"/>
              <a:gd name="connsiteX4-9" fmla="*/ 1933481 w 2878049"/>
              <a:gd name="connsiteY4-10" fmla="*/ 1137412 h 1447800"/>
              <a:gd name="connsiteX5-11" fmla="*/ 723900 w 2878049"/>
              <a:gd name="connsiteY5-12" fmla="*/ 1187449 h 1447800"/>
              <a:gd name="connsiteX6-13" fmla="*/ 723900 w 2878049"/>
              <a:gd name="connsiteY6-14" fmla="*/ 1447800 h 1447800"/>
              <a:gd name="connsiteX7-15" fmla="*/ 0 w 2878049"/>
              <a:gd name="connsiteY7-16" fmla="*/ 723900 h 1447800"/>
              <a:gd name="connsiteX0-17" fmla="*/ 0 w 2878049"/>
              <a:gd name="connsiteY0-18" fmla="*/ 723900 h 1447800"/>
              <a:gd name="connsiteX1-19" fmla="*/ 723900 w 2878049"/>
              <a:gd name="connsiteY1-20" fmla="*/ 0 h 1447800"/>
              <a:gd name="connsiteX2-21" fmla="*/ 723900 w 2878049"/>
              <a:gd name="connsiteY2-22" fmla="*/ 260351 h 1447800"/>
              <a:gd name="connsiteX3-23" fmla="*/ 2878049 w 2878049"/>
              <a:gd name="connsiteY3-24" fmla="*/ 260351 h 1447800"/>
              <a:gd name="connsiteX4-25" fmla="*/ 1958781 w 2878049"/>
              <a:gd name="connsiteY4-26" fmla="*/ 1195138 h 1447800"/>
              <a:gd name="connsiteX5-27" fmla="*/ 723900 w 2878049"/>
              <a:gd name="connsiteY5-28" fmla="*/ 1187449 h 1447800"/>
              <a:gd name="connsiteX6-29" fmla="*/ 723900 w 2878049"/>
              <a:gd name="connsiteY6-30" fmla="*/ 1447800 h 1447800"/>
              <a:gd name="connsiteX7-31" fmla="*/ 0 w 2878049"/>
              <a:gd name="connsiteY7-32" fmla="*/ 723900 h 1447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78049" h="1447800">
                <a:moveTo>
                  <a:pt x="0" y="723900"/>
                </a:moveTo>
                <a:lnTo>
                  <a:pt x="723900" y="0"/>
                </a:lnTo>
                <a:lnTo>
                  <a:pt x="723900" y="260351"/>
                </a:lnTo>
                <a:lnTo>
                  <a:pt x="2878049" y="260351"/>
                </a:lnTo>
                <a:lnTo>
                  <a:pt x="1958781" y="1195138"/>
                </a:lnTo>
                <a:lnTo>
                  <a:pt x="723900" y="1187449"/>
                </a:lnTo>
                <a:lnTo>
                  <a:pt x="723900" y="1447800"/>
                </a:lnTo>
                <a:lnTo>
                  <a:pt x="0" y="723900"/>
                </a:lnTo>
                <a:close/>
              </a:path>
            </a:pathLst>
          </a:custGeom>
          <a:solidFill>
            <a:srgbClr val="62B83F"/>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5" name="Rectangle 15"/>
          <p:cNvSpPr/>
          <p:nvPr/>
        </p:nvSpPr>
        <p:spPr>
          <a:xfrm rot="10800000">
            <a:off x="6616700" y="3254375"/>
            <a:ext cx="1493838" cy="165100"/>
          </a:xfrm>
          <a:prstGeom prst="rect">
            <a:avLst/>
          </a:prstGeom>
          <a:solidFill>
            <a:srgbClr val="404040"/>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680" name="TextBox 40"/>
          <p:cNvSpPr txBox="1"/>
          <p:nvPr/>
        </p:nvSpPr>
        <p:spPr>
          <a:xfrm>
            <a:off x="7669213" y="3970338"/>
            <a:ext cx="708025" cy="492125"/>
          </a:xfrm>
          <a:prstGeom prst="rect">
            <a:avLst/>
          </a:prstGeom>
          <a:noFill/>
          <a:ln w="9525">
            <a:noFill/>
          </a:ln>
        </p:spPr>
        <p:txBody>
          <a:bodyPr lIns="0" tIns="0" rIns="0" bIns="0" anchor="t" anchorCtr="0">
            <a:spAutoFit/>
          </a:bodyPr>
          <a:p>
            <a:pPr algn="ctr" defTabSz="1216025">
              <a:spcBef>
                <a:spcPct val="20000"/>
              </a:spcBef>
              <a:buFont typeface="Arial" panose="020B0604020202020204" pitchFamily="34" charset="0"/>
            </a:pPr>
            <a:r>
              <a:rPr lang="en-US" altLang="zh-CN" sz="32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03</a:t>
            </a:r>
            <a:endParaRPr lang="en-US" altLang="zh-CN" sz="32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9" name="Rectangle 20"/>
          <p:cNvSpPr/>
          <p:nvPr/>
        </p:nvSpPr>
        <p:spPr>
          <a:xfrm rot="5400000">
            <a:off x="4800600" y="2773363"/>
            <a:ext cx="1493838" cy="230188"/>
          </a:xfrm>
          <a:prstGeom prst="rect">
            <a:avLst/>
          </a:prstGeom>
          <a:solidFill>
            <a:srgbClr val="404040"/>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0" name="Freeform 10"/>
          <p:cNvSpPr/>
          <p:nvPr/>
        </p:nvSpPr>
        <p:spPr>
          <a:xfrm rot="8100000">
            <a:off x="5022850" y="1830388"/>
            <a:ext cx="2255838" cy="1135063"/>
          </a:xfrm>
          <a:custGeom>
            <a:avLst/>
            <a:gdLst>
              <a:gd name="connsiteX0" fmla="*/ 0 w 2878049"/>
              <a:gd name="connsiteY0" fmla="*/ 723900 h 1447800"/>
              <a:gd name="connsiteX1" fmla="*/ 723900 w 2878049"/>
              <a:gd name="connsiteY1" fmla="*/ 0 h 1447800"/>
              <a:gd name="connsiteX2" fmla="*/ 723900 w 2878049"/>
              <a:gd name="connsiteY2" fmla="*/ 260351 h 1447800"/>
              <a:gd name="connsiteX3" fmla="*/ 2878049 w 2878049"/>
              <a:gd name="connsiteY3" fmla="*/ 260351 h 1447800"/>
              <a:gd name="connsiteX4" fmla="*/ 2878049 w 2878049"/>
              <a:gd name="connsiteY4" fmla="*/ 1187449 h 1447800"/>
              <a:gd name="connsiteX5" fmla="*/ 723900 w 2878049"/>
              <a:gd name="connsiteY5" fmla="*/ 1187449 h 1447800"/>
              <a:gd name="connsiteX6" fmla="*/ 723900 w 2878049"/>
              <a:gd name="connsiteY6" fmla="*/ 1447800 h 1447800"/>
              <a:gd name="connsiteX7" fmla="*/ 0 w 2878049"/>
              <a:gd name="connsiteY7" fmla="*/ 723900 h 1447800"/>
              <a:gd name="connsiteX0-1" fmla="*/ 0 w 2878049"/>
              <a:gd name="connsiteY0-2" fmla="*/ 723900 h 1447800"/>
              <a:gd name="connsiteX1-3" fmla="*/ 723900 w 2878049"/>
              <a:gd name="connsiteY1-4" fmla="*/ 0 h 1447800"/>
              <a:gd name="connsiteX2-5" fmla="*/ 723900 w 2878049"/>
              <a:gd name="connsiteY2-6" fmla="*/ 260351 h 1447800"/>
              <a:gd name="connsiteX3-7" fmla="*/ 2878049 w 2878049"/>
              <a:gd name="connsiteY3-8" fmla="*/ 260351 h 1447800"/>
              <a:gd name="connsiteX4-9" fmla="*/ 1933481 w 2878049"/>
              <a:gd name="connsiteY4-10" fmla="*/ 1137412 h 1447800"/>
              <a:gd name="connsiteX5-11" fmla="*/ 723900 w 2878049"/>
              <a:gd name="connsiteY5-12" fmla="*/ 1187449 h 1447800"/>
              <a:gd name="connsiteX6-13" fmla="*/ 723900 w 2878049"/>
              <a:gd name="connsiteY6-14" fmla="*/ 1447800 h 1447800"/>
              <a:gd name="connsiteX7-15" fmla="*/ 0 w 2878049"/>
              <a:gd name="connsiteY7-16" fmla="*/ 723900 h 1447800"/>
              <a:gd name="connsiteX0-17" fmla="*/ 0 w 2878049"/>
              <a:gd name="connsiteY0-18" fmla="*/ 723900 h 1447800"/>
              <a:gd name="connsiteX1-19" fmla="*/ 723900 w 2878049"/>
              <a:gd name="connsiteY1-20" fmla="*/ 0 h 1447800"/>
              <a:gd name="connsiteX2-21" fmla="*/ 723900 w 2878049"/>
              <a:gd name="connsiteY2-22" fmla="*/ 260351 h 1447800"/>
              <a:gd name="connsiteX3-23" fmla="*/ 2878049 w 2878049"/>
              <a:gd name="connsiteY3-24" fmla="*/ 260351 h 1447800"/>
              <a:gd name="connsiteX4-25" fmla="*/ 1958781 w 2878049"/>
              <a:gd name="connsiteY4-26" fmla="*/ 1195138 h 1447800"/>
              <a:gd name="connsiteX5-27" fmla="*/ 723900 w 2878049"/>
              <a:gd name="connsiteY5-28" fmla="*/ 1187449 h 1447800"/>
              <a:gd name="connsiteX6-29" fmla="*/ 723900 w 2878049"/>
              <a:gd name="connsiteY6-30" fmla="*/ 1447800 h 1447800"/>
              <a:gd name="connsiteX7-31" fmla="*/ 0 w 2878049"/>
              <a:gd name="connsiteY7-32" fmla="*/ 723900 h 1447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78049" h="1447800">
                <a:moveTo>
                  <a:pt x="0" y="723900"/>
                </a:moveTo>
                <a:lnTo>
                  <a:pt x="723900" y="0"/>
                </a:lnTo>
                <a:lnTo>
                  <a:pt x="723900" y="260351"/>
                </a:lnTo>
                <a:lnTo>
                  <a:pt x="2878049" y="260351"/>
                </a:lnTo>
                <a:lnTo>
                  <a:pt x="1958781" y="1195138"/>
                </a:lnTo>
                <a:lnTo>
                  <a:pt x="723900" y="1187449"/>
                </a:lnTo>
                <a:lnTo>
                  <a:pt x="723900" y="1447800"/>
                </a:lnTo>
                <a:lnTo>
                  <a:pt x="0" y="723900"/>
                </a:lnTo>
                <a:close/>
              </a:path>
            </a:pathLst>
          </a:custGeom>
          <a:solidFill>
            <a:srgbClr val="404040"/>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1" name="Rectangle 21"/>
          <p:cNvSpPr/>
          <p:nvPr/>
        </p:nvSpPr>
        <p:spPr>
          <a:xfrm rot="5400000">
            <a:off x="4768056" y="2805906"/>
            <a:ext cx="1493838" cy="165100"/>
          </a:xfrm>
          <a:prstGeom prst="rect">
            <a:avLst/>
          </a:prstGeom>
          <a:solidFill>
            <a:srgbClr val="404040"/>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684" name="TextBox 39"/>
          <p:cNvSpPr txBox="1"/>
          <p:nvPr/>
        </p:nvSpPr>
        <p:spPr>
          <a:xfrm>
            <a:off x="6332538" y="1633538"/>
            <a:ext cx="527050" cy="492125"/>
          </a:xfrm>
          <a:prstGeom prst="rect">
            <a:avLst/>
          </a:prstGeom>
          <a:noFill/>
          <a:ln w="9525">
            <a:noFill/>
          </a:ln>
        </p:spPr>
        <p:txBody>
          <a:bodyPr lIns="0" tIns="0" rIns="0" bIns="0" anchor="t" anchorCtr="0">
            <a:spAutoFit/>
          </a:bodyPr>
          <a:p>
            <a:pPr algn="ctr" defTabSz="1216025">
              <a:spcBef>
                <a:spcPct val="20000"/>
              </a:spcBef>
              <a:buFont typeface="Arial" panose="020B0604020202020204" pitchFamily="34" charset="0"/>
            </a:pPr>
            <a:r>
              <a:rPr lang="en-US" altLang="zh-CN" sz="32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02</a:t>
            </a:r>
            <a:endParaRPr lang="en-US" altLang="zh-CN" sz="32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55" name="Rectangle 18"/>
          <p:cNvSpPr/>
          <p:nvPr/>
        </p:nvSpPr>
        <p:spPr>
          <a:xfrm>
            <a:off x="4057650" y="4462463"/>
            <a:ext cx="1493838" cy="230188"/>
          </a:xfrm>
          <a:prstGeom prst="rect">
            <a:avLst/>
          </a:prstGeom>
          <a:solidFill>
            <a:srgbClr val="404040"/>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6" name="Freeform 19"/>
          <p:cNvSpPr/>
          <p:nvPr/>
        </p:nvSpPr>
        <p:spPr>
          <a:xfrm rot="2700000">
            <a:off x="3186906" y="3405981"/>
            <a:ext cx="2255838" cy="1133475"/>
          </a:xfrm>
          <a:custGeom>
            <a:avLst/>
            <a:gdLst>
              <a:gd name="connsiteX0" fmla="*/ 0 w 2878049"/>
              <a:gd name="connsiteY0" fmla="*/ 723900 h 1447800"/>
              <a:gd name="connsiteX1" fmla="*/ 723900 w 2878049"/>
              <a:gd name="connsiteY1" fmla="*/ 0 h 1447800"/>
              <a:gd name="connsiteX2" fmla="*/ 723900 w 2878049"/>
              <a:gd name="connsiteY2" fmla="*/ 260351 h 1447800"/>
              <a:gd name="connsiteX3" fmla="*/ 2878049 w 2878049"/>
              <a:gd name="connsiteY3" fmla="*/ 260351 h 1447800"/>
              <a:gd name="connsiteX4" fmla="*/ 2878049 w 2878049"/>
              <a:gd name="connsiteY4" fmla="*/ 1187449 h 1447800"/>
              <a:gd name="connsiteX5" fmla="*/ 723900 w 2878049"/>
              <a:gd name="connsiteY5" fmla="*/ 1187449 h 1447800"/>
              <a:gd name="connsiteX6" fmla="*/ 723900 w 2878049"/>
              <a:gd name="connsiteY6" fmla="*/ 1447800 h 1447800"/>
              <a:gd name="connsiteX7" fmla="*/ 0 w 2878049"/>
              <a:gd name="connsiteY7" fmla="*/ 723900 h 1447800"/>
              <a:gd name="connsiteX0-1" fmla="*/ 0 w 2878049"/>
              <a:gd name="connsiteY0-2" fmla="*/ 723900 h 1447800"/>
              <a:gd name="connsiteX1-3" fmla="*/ 723900 w 2878049"/>
              <a:gd name="connsiteY1-4" fmla="*/ 0 h 1447800"/>
              <a:gd name="connsiteX2-5" fmla="*/ 723900 w 2878049"/>
              <a:gd name="connsiteY2-6" fmla="*/ 260351 h 1447800"/>
              <a:gd name="connsiteX3-7" fmla="*/ 2878049 w 2878049"/>
              <a:gd name="connsiteY3-8" fmla="*/ 260351 h 1447800"/>
              <a:gd name="connsiteX4-9" fmla="*/ 1933481 w 2878049"/>
              <a:gd name="connsiteY4-10" fmla="*/ 1137412 h 1447800"/>
              <a:gd name="connsiteX5-11" fmla="*/ 723900 w 2878049"/>
              <a:gd name="connsiteY5-12" fmla="*/ 1187449 h 1447800"/>
              <a:gd name="connsiteX6-13" fmla="*/ 723900 w 2878049"/>
              <a:gd name="connsiteY6-14" fmla="*/ 1447800 h 1447800"/>
              <a:gd name="connsiteX7-15" fmla="*/ 0 w 2878049"/>
              <a:gd name="connsiteY7-16" fmla="*/ 723900 h 1447800"/>
              <a:gd name="connsiteX0-17" fmla="*/ 0 w 2878049"/>
              <a:gd name="connsiteY0-18" fmla="*/ 723900 h 1447800"/>
              <a:gd name="connsiteX1-19" fmla="*/ 723900 w 2878049"/>
              <a:gd name="connsiteY1-20" fmla="*/ 0 h 1447800"/>
              <a:gd name="connsiteX2-21" fmla="*/ 723900 w 2878049"/>
              <a:gd name="connsiteY2-22" fmla="*/ 260351 h 1447800"/>
              <a:gd name="connsiteX3-23" fmla="*/ 2878049 w 2878049"/>
              <a:gd name="connsiteY3-24" fmla="*/ 260351 h 1447800"/>
              <a:gd name="connsiteX4-25" fmla="*/ 1958781 w 2878049"/>
              <a:gd name="connsiteY4-26" fmla="*/ 1195138 h 1447800"/>
              <a:gd name="connsiteX5-27" fmla="*/ 723900 w 2878049"/>
              <a:gd name="connsiteY5-28" fmla="*/ 1187449 h 1447800"/>
              <a:gd name="connsiteX6-29" fmla="*/ 723900 w 2878049"/>
              <a:gd name="connsiteY6-30" fmla="*/ 1447800 h 1447800"/>
              <a:gd name="connsiteX7-31" fmla="*/ 0 w 2878049"/>
              <a:gd name="connsiteY7-32" fmla="*/ 723900 h 1447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78049" h="1447800">
                <a:moveTo>
                  <a:pt x="0" y="723900"/>
                </a:moveTo>
                <a:lnTo>
                  <a:pt x="723900" y="0"/>
                </a:lnTo>
                <a:lnTo>
                  <a:pt x="723900" y="260351"/>
                </a:lnTo>
                <a:lnTo>
                  <a:pt x="2878049" y="260351"/>
                </a:lnTo>
                <a:lnTo>
                  <a:pt x="1958781" y="1195138"/>
                </a:lnTo>
                <a:lnTo>
                  <a:pt x="723900" y="1187449"/>
                </a:lnTo>
                <a:lnTo>
                  <a:pt x="723900" y="1447800"/>
                </a:lnTo>
                <a:lnTo>
                  <a:pt x="0" y="723900"/>
                </a:lnTo>
                <a:close/>
              </a:path>
            </a:pathLst>
          </a:custGeom>
          <a:solidFill>
            <a:srgbClr val="62B83F"/>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687" name="TextBox 42"/>
          <p:cNvSpPr txBox="1"/>
          <p:nvPr/>
        </p:nvSpPr>
        <p:spPr>
          <a:xfrm>
            <a:off x="3487738" y="3175000"/>
            <a:ext cx="708025" cy="493713"/>
          </a:xfrm>
          <a:prstGeom prst="rect">
            <a:avLst/>
          </a:prstGeom>
          <a:noFill/>
          <a:ln w="9525">
            <a:noFill/>
          </a:ln>
        </p:spPr>
        <p:txBody>
          <a:bodyPr lIns="0" tIns="0" rIns="0" bIns="0" anchor="t" anchorCtr="0">
            <a:spAutoFit/>
          </a:bodyPr>
          <a:p>
            <a:pPr algn="ctr" defTabSz="1216025">
              <a:spcBef>
                <a:spcPct val="20000"/>
              </a:spcBef>
              <a:buFont typeface="Arial" panose="020B0604020202020204" pitchFamily="34" charset="0"/>
            </a:pPr>
            <a:r>
              <a:rPr lang="en-US" altLang="zh-CN" sz="32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01</a:t>
            </a:r>
            <a:endParaRPr lang="en-US" altLang="zh-CN" sz="32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58" name="Freeform 245"/>
          <p:cNvSpPr/>
          <p:nvPr/>
        </p:nvSpPr>
        <p:spPr bwMode="auto">
          <a:xfrm>
            <a:off x="6008688" y="5127625"/>
            <a:ext cx="431800" cy="43180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ysClr val="window" lastClr="FFFFFF"/>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9" name="Freeform 119"/>
          <p:cNvSpPr>
            <a:spLocks noEditPoints="1"/>
          </p:cNvSpPr>
          <p:nvPr/>
        </p:nvSpPr>
        <p:spPr bwMode="auto">
          <a:xfrm>
            <a:off x="4375150" y="3910013"/>
            <a:ext cx="336550" cy="417513"/>
          </a:xfrm>
          <a:custGeom>
            <a:avLst/>
            <a:gdLst/>
            <a:ahLst/>
            <a:cxnLst>
              <a:cxn ang="0">
                <a:pos x="41" y="47"/>
              </a:cxn>
              <a:cxn ang="0">
                <a:pos x="37" y="51"/>
              </a:cxn>
              <a:cxn ang="0">
                <a:pos x="3" y="51"/>
              </a:cxn>
              <a:cxn ang="0">
                <a:pos x="0" y="47"/>
              </a:cxn>
              <a:cxn ang="0">
                <a:pos x="0" y="27"/>
              </a:cxn>
              <a:cxn ang="0">
                <a:pos x="3" y="23"/>
              </a:cxn>
              <a:cxn ang="0">
                <a:pos x="4" y="23"/>
              </a:cxn>
              <a:cxn ang="0">
                <a:pos x="4" y="16"/>
              </a:cxn>
              <a:cxn ang="0">
                <a:pos x="20" y="0"/>
              </a:cxn>
              <a:cxn ang="0">
                <a:pos x="36" y="16"/>
              </a:cxn>
              <a:cxn ang="0">
                <a:pos x="36" y="23"/>
              </a:cxn>
              <a:cxn ang="0">
                <a:pos x="37" y="23"/>
              </a:cxn>
              <a:cxn ang="0">
                <a:pos x="41" y="27"/>
              </a:cxn>
              <a:cxn ang="0">
                <a:pos x="41" y="47"/>
              </a:cxn>
              <a:cxn ang="0">
                <a:pos x="29" y="23"/>
              </a:cxn>
              <a:cxn ang="0">
                <a:pos x="29" y="16"/>
              </a:cxn>
              <a:cxn ang="0">
                <a:pos x="20" y="7"/>
              </a:cxn>
              <a:cxn ang="0">
                <a:pos x="11" y="16"/>
              </a:cxn>
              <a:cxn ang="0">
                <a:pos x="11" y="23"/>
              </a:cxn>
              <a:cxn ang="0">
                <a:pos x="29" y="23"/>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ysClr val="window" lastClr="FFFFFF"/>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0" name="Freeform 145"/>
          <p:cNvSpPr/>
          <p:nvPr/>
        </p:nvSpPr>
        <p:spPr bwMode="auto">
          <a:xfrm>
            <a:off x="5729288" y="2282825"/>
            <a:ext cx="455613" cy="39370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ysClr val="window" lastClr="FFFFFF"/>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1" name="Freeform 69"/>
          <p:cNvSpPr>
            <a:spLocks noEditPoints="1"/>
          </p:cNvSpPr>
          <p:nvPr/>
        </p:nvSpPr>
        <p:spPr bwMode="auto">
          <a:xfrm>
            <a:off x="7477125" y="3606800"/>
            <a:ext cx="431800" cy="434975"/>
          </a:xfrm>
          <a:custGeom>
            <a:avLst/>
            <a:gdLst/>
            <a:ahLst/>
            <a:cxnLst>
              <a:cxn ang="0">
                <a:pos x="29" y="58"/>
              </a:cxn>
              <a:cxn ang="0">
                <a:pos x="6" y="47"/>
              </a:cxn>
              <a:cxn ang="0">
                <a:pos x="7" y="46"/>
              </a:cxn>
              <a:cxn ang="0">
                <a:pos x="12" y="40"/>
              </a:cxn>
              <a:cxn ang="0">
                <a:pos x="13" y="40"/>
              </a:cxn>
              <a:cxn ang="0">
                <a:pos x="14" y="41"/>
              </a:cxn>
              <a:cxn ang="0">
                <a:pos x="29" y="48"/>
              </a:cxn>
              <a:cxn ang="0">
                <a:pos x="48" y="29"/>
              </a:cxn>
              <a:cxn ang="0">
                <a:pos x="29" y="9"/>
              </a:cxn>
              <a:cxn ang="0">
                <a:pos x="16" y="14"/>
              </a:cxn>
              <a:cxn ang="0">
                <a:pos x="21" y="20"/>
              </a:cxn>
              <a:cxn ang="0">
                <a:pos x="21" y="22"/>
              </a:cxn>
              <a:cxn ang="0">
                <a:pos x="19" y="24"/>
              </a:cxn>
              <a:cxn ang="0">
                <a:pos x="2" y="24"/>
              </a:cxn>
              <a:cxn ang="0">
                <a:pos x="0" y="21"/>
              </a:cxn>
              <a:cxn ang="0">
                <a:pos x="0" y="4"/>
              </a:cxn>
              <a:cxn ang="0">
                <a:pos x="1" y="2"/>
              </a:cxn>
              <a:cxn ang="0">
                <a:pos x="4" y="3"/>
              </a:cxn>
              <a:cxn ang="0">
                <a:pos x="9" y="8"/>
              </a:cxn>
              <a:cxn ang="0">
                <a:pos x="29" y="0"/>
              </a:cxn>
              <a:cxn ang="0">
                <a:pos x="58" y="29"/>
              </a:cxn>
              <a:cxn ang="0">
                <a:pos x="29" y="58"/>
              </a:cxn>
              <a:cxn ang="0">
                <a:pos x="34" y="35"/>
              </a:cxn>
              <a:cxn ang="0">
                <a:pos x="33" y="36"/>
              </a:cxn>
              <a:cxn ang="0">
                <a:pos x="20" y="36"/>
              </a:cxn>
              <a:cxn ang="0">
                <a:pos x="19" y="35"/>
              </a:cxn>
              <a:cxn ang="0">
                <a:pos x="19" y="32"/>
              </a:cxn>
              <a:cxn ang="0">
                <a:pos x="20" y="31"/>
              </a:cxn>
              <a:cxn ang="0">
                <a:pos x="29" y="31"/>
              </a:cxn>
              <a:cxn ang="0">
                <a:pos x="29" y="18"/>
              </a:cxn>
              <a:cxn ang="0">
                <a:pos x="30" y="17"/>
              </a:cxn>
              <a:cxn ang="0">
                <a:pos x="33" y="17"/>
              </a:cxn>
              <a:cxn ang="0">
                <a:pos x="34" y="18"/>
              </a:cxn>
              <a:cxn ang="0">
                <a:pos x="34" y="35"/>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ysClr val="window" lastClr="FFFFFF"/>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692" name="TextBox 13"/>
          <p:cNvSpPr txBox="1"/>
          <p:nvPr/>
        </p:nvSpPr>
        <p:spPr>
          <a:xfrm>
            <a:off x="7070725" y="1692275"/>
            <a:ext cx="2338388" cy="245745"/>
          </a:xfrm>
          <a:prstGeom prst="rect">
            <a:avLst/>
          </a:prstGeom>
          <a:noFill/>
          <a:ln w="9525">
            <a:noFill/>
          </a:ln>
        </p:spPr>
        <p:txBody>
          <a:bodyPr lIns="0" tIns="0" rIns="0" bIns="0" anchor="t" anchorCtr="0">
            <a:spAutoFit/>
          </a:bodyPr>
          <a:p>
            <a:pPr defTabSz="1216025">
              <a:spcBef>
                <a:spcPct val="20000"/>
              </a:spcBef>
              <a:buFont typeface="Arial" panose="020B0604020202020204" pitchFamily="34" charset="0"/>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Streamlined Installation</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8694" name="TextBox 13"/>
          <p:cNvSpPr txBox="1"/>
          <p:nvPr/>
        </p:nvSpPr>
        <p:spPr>
          <a:xfrm>
            <a:off x="8763000" y="4032250"/>
            <a:ext cx="2336800" cy="245745"/>
          </a:xfrm>
          <a:prstGeom prst="rect">
            <a:avLst/>
          </a:prstGeom>
          <a:noFill/>
          <a:ln w="9525">
            <a:noFill/>
          </a:ln>
        </p:spPr>
        <p:txBody>
          <a:bodyPr lIns="0" tIns="0" rIns="0" bIns="0" anchor="t" anchorCtr="0">
            <a:spAutoFit/>
          </a:bodyPr>
          <a:p>
            <a:pPr defTabSz="1216025">
              <a:spcBef>
                <a:spcPct val="20000"/>
              </a:spcBef>
              <a:buFont typeface="Arial" panose="020B0604020202020204" pitchFamily="34" charset="0"/>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Low Cost Of Ownership</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8696" name="TextBox 13"/>
          <p:cNvSpPr txBox="1"/>
          <p:nvPr/>
        </p:nvSpPr>
        <p:spPr>
          <a:xfrm>
            <a:off x="909638" y="3175000"/>
            <a:ext cx="2338387" cy="245745"/>
          </a:xfrm>
          <a:prstGeom prst="rect">
            <a:avLst/>
          </a:prstGeom>
          <a:noFill/>
          <a:ln w="9525">
            <a:noFill/>
          </a:ln>
        </p:spPr>
        <p:txBody>
          <a:bodyPr lIns="0" tIns="0" rIns="0" bIns="0" anchor="t" anchorCtr="0">
            <a:spAutoFit/>
          </a:bodyPr>
          <a:p>
            <a:pPr algn="r" defTabSz="1216025">
              <a:spcBef>
                <a:spcPct val="20000"/>
              </a:spcBef>
              <a:buFont typeface="Arial" panose="020B0604020202020204" pitchFamily="34" charset="0"/>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Great Security Features</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8698" name="TextBox 13"/>
          <p:cNvSpPr txBox="1"/>
          <p:nvPr/>
        </p:nvSpPr>
        <p:spPr>
          <a:xfrm>
            <a:off x="2755900" y="5651500"/>
            <a:ext cx="2338388" cy="245745"/>
          </a:xfrm>
          <a:prstGeom prst="rect">
            <a:avLst/>
          </a:prstGeom>
          <a:noFill/>
          <a:ln w="9525">
            <a:noFill/>
          </a:ln>
        </p:spPr>
        <p:txBody>
          <a:bodyPr lIns="0" tIns="0" rIns="0" bIns="0" anchor="t" anchorCtr="0">
            <a:spAutoFit/>
          </a:bodyPr>
          <a:p>
            <a:pPr algn="r" defTabSz="1216025">
              <a:spcBef>
                <a:spcPct val="20000"/>
              </a:spcBef>
              <a:buFont typeface="Arial" panose="020B0604020202020204" pitchFamily="34" charset="0"/>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Enhanced Performance</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grpSp>
        <p:nvGrpSpPr>
          <p:cNvPr id="28700" name="组合 33"/>
          <p:cNvGrpSpPr/>
          <p:nvPr/>
        </p:nvGrpSpPr>
        <p:grpSpPr>
          <a:xfrm>
            <a:off x="512763" y="458788"/>
            <a:ext cx="2097087" cy="698521"/>
            <a:chOff x="1260143" y="1171646"/>
            <a:chExt cx="2097206" cy="698877"/>
          </a:xfrm>
        </p:grpSpPr>
        <p:grpSp>
          <p:nvGrpSpPr>
            <p:cNvPr id="28701" name="组合 34"/>
            <p:cNvGrpSpPr/>
            <p:nvPr/>
          </p:nvGrpSpPr>
          <p:grpSpPr>
            <a:xfrm>
              <a:off x="1260143" y="1171646"/>
              <a:ext cx="299114" cy="476108"/>
              <a:chOff x="0" y="0"/>
              <a:chExt cx="2819400" cy="2819400"/>
            </a:xfrm>
          </p:grpSpPr>
          <p:sp>
            <p:nvSpPr>
              <p:cNvPr id="52" name="任意多边形 51"/>
              <p:cNvSpPr/>
              <p:nvPr/>
            </p:nvSpPr>
            <p:spPr>
              <a:xfrm>
                <a:off x="0" y="0"/>
                <a:ext cx="179572" cy="2821675"/>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任意多边形 52"/>
              <p:cNvSpPr/>
              <p:nvPr/>
            </p:nvSpPr>
            <p:spPr>
              <a:xfrm rot="5400000" flipV="1">
                <a:off x="1317299" y="-1317299"/>
                <a:ext cx="178703" cy="2813301"/>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8704" name="组合 39"/>
            <p:cNvGrpSpPr/>
            <p:nvPr/>
          </p:nvGrpSpPr>
          <p:grpSpPr>
            <a:xfrm rot="10800000">
              <a:off x="3058235" y="1202208"/>
              <a:ext cx="299114" cy="476108"/>
              <a:chOff x="0" y="0"/>
              <a:chExt cx="2819400" cy="2819400"/>
            </a:xfrm>
          </p:grpSpPr>
          <p:sp>
            <p:nvSpPr>
              <p:cNvPr id="46" name="任意多边形 45"/>
              <p:cNvSpPr/>
              <p:nvPr/>
            </p:nvSpPr>
            <p:spPr>
              <a:xfrm>
                <a:off x="0" y="0"/>
                <a:ext cx="179572" cy="2821675"/>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任意多边形 46"/>
              <p:cNvSpPr/>
              <p:nvPr/>
            </p:nvSpPr>
            <p:spPr>
              <a:xfrm rot="5400000" flipV="1">
                <a:off x="1317298" y="-1307899"/>
                <a:ext cx="178709" cy="2813301"/>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8707" name="文本框 40"/>
            <p:cNvSpPr txBox="1"/>
            <p:nvPr/>
          </p:nvSpPr>
          <p:spPr>
            <a:xfrm>
              <a:off x="1298543" y="1225034"/>
              <a:ext cx="2058806" cy="645489"/>
            </a:xfrm>
            <a:prstGeom prst="rect">
              <a:avLst/>
            </a:prstGeom>
            <a:noFill/>
            <a:ln w="9525">
              <a:noFill/>
            </a:ln>
          </p:spPr>
          <p:txBody>
            <a:bodyPr anchor="t" anchorCtr="0">
              <a:spAutoFit/>
            </a:bodyPr>
            <a:p>
              <a:pPr>
                <a:buFont typeface="Arial" panose="020B0604020202020204" pitchFamily="34" charset="0"/>
              </a:pPr>
              <a:r>
                <a:rPr lang="zh-CN" altLang="en-US" b="1" dirty="0">
                  <a:latin typeface="Microsoft YaHei" panose="020B0503020204020204" pitchFamily="34" charset="-122"/>
                  <a:ea typeface="Microsoft YaHei" panose="020B0503020204020204" pitchFamily="34" charset="-122"/>
                </a:rPr>
                <a:t>Advantages of SQL Server:</a:t>
              </a:r>
              <a:endParaRPr lang="zh-CN" altLang="en-US" b="1" dirty="0">
                <a:latin typeface="Microsoft YaHei" panose="020B0503020204020204" pitchFamily="34" charset="-122"/>
                <a:ea typeface="Microsoft YaHei" panose="020B0503020204020204" pitchFamily="34" charset="-122"/>
              </a:endParaRPr>
            </a:p>
          </p:txBody>
        </p:sp>
      </p:gr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0" y="2989263"/>
            <a:ext cx="12192000" cy="2878137"/>
            <a:chOff x="0" y="2989942"/>
            <a:chExt cx="12192002" cy="2877367"/>
          </a:xfrm>
        </p:grpSpPr>
        <p:sp>
          <p:nvSpPr>
            <p:cNvPr id="4" name="直角三角形 15"/>
            <p:cNvSpPr/>
            <p:nvPr/>
          </p:nvSpPr>
          <p:spPr>
            <a:xfrm rot="21292057" flipH="1" flipV="1">
              <a:off x="6350" y="5210260"/>
              <a:ext cx="11855452" cy="657049"/>
            </a:xfrm>
            <a:custGeom>
              <a:avLst/>
              <a:gdLst>
                <a:gd name="connsiteX0" fmla="*/ 0 w 11403344"/>
                <a:gd name="connsiteY0" fmla="*/ 638628 h 638628"/>
                <a:gd name="connsiteX1" fmla="*/ 0 w 11403344"/>
                <a:gd name="connsiteY1" fmla="*/ 0 h 638628"/>
                <a:gd name="connsiteX2" fmla="*/ 11403344 w 11403344"/>
                <a:gd name="connsiteY2" fmla="*/ 638628 h 638628"/>
                <a:gd name="connsiteX3" fmla="*/ 0 w 11403344"/>
                <a:gd name="connsiteY3" fmla="*/ 638628 h 638628"/>
                <a:gd name="connsiteX0-1" fmla="*/ 362704 w 11766048"/>
                <a:gd name="connsiteY0-2" fmla="*/ 656633 h 656633"/>
                <a:gd name="connsiteX1-3" fmla="*/ 0 w 11766048"/>
                <a:gd name="connsiteY1-4" fmla="*/ 0 h 656633"/>
                <a:gd name="connsiteX2-5" fmla="*/ 11766048 w 11766048"/>
                <a:gd name="connsiteY2-6" fmla="*/ 656633 h 656633"/>
                <a:gd name="connsiteX3-7" fmla="*/ 362704 w 11766048"/>
                <a:gd name="connsiteY3-8" fmla="*/ 656633 h 656633"/>
              </a:gdLst>
              <a:ahLst/>
              <a:cxnLst>
                <a:cxn ang="0">
                  <a:pos x="connsiteX0-1" y="connsiteY0-2"/>
                </a:cxn>
                <a:cxn ang="0">
                  <a:pos x="connsiteX1-3" y="connsiteY1-4"/>
                </a:cxn>
                <a:cxn ang="0">
                  <a:pos x="connsiteX2-5" y="connsiteY2-6"/>
                </a:cxn>
                <a:cxn ang="0">
                  <a:pos x="connsiteX3-7" y="connsiteY3-8"/>
                </a:cxn>
              </a:cxnLst>
              <a:rect l="l" t="t" r="r" b="b"/>
              <a:pathLst>
                <a:path w="11766048" h="656633">
                  <a:moveTo>
                    <a:pt x="362704" y="656633"/>
                  </a:moveTo>
                  <a:lnTo>
                    <a:pt x="0" y="0"/>
                  </a:lnTo>
                  <a:lnTo>
                    <a:pt x="11766048" y="656633"/>
                  </a:lnTo>
                  <a:lnTo>
                    <a:pt x="362704" y="65663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矩形 14"/>
            <p:cNvSpPr/>
            <p:nvPr/>
          </p:nvSpPr>
          <p:spPr>
            <a:xfrm>
              <a:off x="0" y="2989942"/>
              <a:ext cx="12192002" cy="2758337"/>
            </a:xfrm>
            <a:custGeom>
              <a:avLst/>
              <a:gdLst>
                <a:gd name="connsiteX0" fmla="*/ 0 w 12192000"/>
                <a:gd name="connsiteY0" fmla="*/ 0 h 2133600"/>
                <a:gd name="connsiteX1" fmla="*/ 12192000 w 12192000"/>
                <a:gd name="connsiteY1" fmla="*/ 0 h 2133600"/>
                <a:gd name="connsiteX2" fmla="*/ 12192000 w 12192000"/>
                <a:gd name="connsiteY2" fmla="*/ 2133600 h 2133600"/>
                <a:gd name="connsiteX3" fmla="*/ 0 w 12192000"/>
                <a:gd name="connsiteY3" fmla="*/ 2133600 h 2133600"/>
                <a:gd name="connsiteX4" fmla="*/ 0 w 12192000"/>
                <a:gd name="connsiteY4" fmla="*/ 0 h 2133600"/>
                <a:gd name="connsiteX0-1" fmla="*/ 0 w 12192000"/>
                <a:gd name="connsiteY0-2" fmla="*/ 0 h 2757715"/>
                <a:gd name="connsiteX1-3" fmla="*/ 12192000 w 12192000"/>
                <a:gd name="connsiteY1-4" fmla="*/ 0 h 2757715"/>
                <a:gd name="connsiteX2-5" fmla="*/ 12192000 w 12192000"/>
                <a:gd name="connsiteY2-6" fmla="*/ 2133600 h 2757715"/>
                <a:gd name="connsiteX3-7" fmla="*/ 14514 w 12192000"/>
                <a:gd name="connsiteY3-8" fmla="*/ 2757715 h 2757715"/>
                <a:gd name="connsiteX4-9" fmla="*/ 0 w 12192000"/>
                <a:gd name="connsiteY4-10" fmla="*/ 0 h 2757715"/>
                <a:gd name="connsiteX0-11" fmla="*/ 0 w 12192000"/>
                <a:gd name="connsiteY0-12" fmla="*/ 0 h 2757715"/>
                <a:gd name="connsiteX1-13" fmla="*/ 12192000 w 12192000"/>
                <a:gd name="connsiteY1-14" fmla="*/ 0 h 2757715"/>
                <a:gd name="connsiteX2-15" fmla="*/ 12177486 w 12192000"/>
                <a:gd name="connsiteY2-16" fmla="*/ 1843315 h 2757715"/>
                <a:gd name="connsiteX3-17" fmla="*/ 14514 w 12192000"/>
                <a:gd name="connsiteY3-18" fmla="*/ 2757715 h 2757715"/>
                <a:gd name="connsiteX4-19" fmla="*/ 0 w 12192000"/>
                <a:gd name="connsiteY4-20" fmla="*/ 0 h 2757715"/>
                <a:gd name="connsiteX0-21" fmla="*/ 0 w 12192000"/>
                <a:gd name="connsiteY0-22" fmla="*/ 0 h 2757715"/>
                <a:gd name="connsiteX1-23" fmla="*/ 12192000 w 12192000"/>
                <a:gd name="connsiteY1-24" fmla="*/ 0 h 2757715"/>
                <a:gd name="connsiteX2-25" fmla="*/ 12177486 w 12192000"/>
                <a:gd name="connsiteY2-26" fmla="*/ 1843315 h 2757715"/>
                <a:gd name="connsiteX3-27" fmla="*/ 0 w 12192000"/>
                <a:gd name="connsiteY3-28" fmla="*/ 2757715 h 2757715"/>
                <a:gd name="connsiteX4-29" fmla="*/ 0 w 12192000"/>
                <a:gd name="connsiteY4-30" fmla="*/ 0 h 2757715"/>
                <a:gd name="connsiteX0-31" fmla="*/ 0 w 12192000"/>
                <a:gd name="connsiteY0-32" fmla="*/ 0 h 2757715"/>
                <a:gd name="connsiteX1-33" fmla="*/ 12192000 w 12192000"/>
                <a:gd name="connsiteY1-34" fmla="*/ 0 h 2757715"/>
                <a:gd name="connsiteX2-35" fmla="*/ 12177486 w 12192000"/>
                <a:gd name="connsiteY2-36" fmla="*/ 1843315 h 2757715"/>
                <a:gd name="connsiteX3-37" fmla="*/ 0 w 12192000"/>
                <a:gd name="connsiteY3-38" fmla="*/ 2757715 h 2757715"/>
                <a:gd name="connsiteX4-39" fmla="*/ 0 w 12192000"/>
                <a:gd name="connsiteY4-40" fmla="*/ 0 h 2757715"/>
                <a:gd name="connsiteX0-41" fmla="*/ 0 w 12192001"/>
                <a:gd name="connsiteY0-42" fmla="*/ 0 h 2757715"/>
                <a:gd name="connsiteX1-43" fmla="*/ 12192000 w 12192001"/>
                <a:gd name="connsiteY1-44" fmla="*/ 0 h 2757715"/>
                <a:gd name="connsiteX2-45" fmla="*/ 12192001 w 12192001"/>
                <a:gd name="connsiteY2-46" fmla="*/ 1857829 h 2757715"/>
                <a:gd name="connsiteX3-47" fmla="*/ 0 w 12192001"/>
                <a:gd name="connsiteY3-48" fmla="*/ 2757715 h 2757715"/>
                <a:gd name="connsiteX4-49" fmla="*/ 0 w 12192001"/>
                <a:gd name="connsiteY4-50" fmla="*/ 0 h 27577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2757715">
                  <a:moveTo>
                    <a:pt x="0" y="0"/>
                  </a:moveTo>
                  <a:lnTo>
                    <a:pt x="12192000" y="0"/>
                  </a:lnTo>
                  <a:cubicBezTo>
                    <a:pt x="12192000" y="619276"/>
                    <a:pt x="12192001" y="1238553"/>
                    <a:pt x="12192001" y="1857829"/>
                  </a:cubicBezTo>
                  <a:lnTo>
                    <a:pt x="0" y="2757715"/>
                  </a:lnTo>
                  <a:lnTo>
                    <a:pt x="0" y="0"/>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9156" name="文本框 5"/>
            <p:cNvSpPr txBox="1"/>
            <p:nvPr/>
          </p:nvSpPr>
          <p:spPr>
            <a:xfrm>
              <a:off x="1659890" y="3571446"/>
              <a:ext cx="9533892" cy="1752766"/>
            </a:xfrm>
            <a:prstGeom prst="rect">
              <a:avLst/>
            </a:prstGeom>
            <a:noFill/>
            <a:ln w="9525">
              <a:noFill/>
            </a:ln>
          </p:spPr>
          <p:txBody>
            <a:bodyPr wrap="square" anchor="t" anchorCtr="0">
              <a:spAutoFit/>
            </a:bodyPr>
            <a:p>
              <a:pPr>
                <a:buFont typeface="Arial" panose="020B0604020202020204" pitchFamily="34" charset="0"/>
              </a:pPr>
              <a:r>
                <a:rPr lang="zh-CN" altLang="en-US" sz="5400" b="1" dirty="0">
                  <a:solidFill>
                    <a:srgbClr val="000000"/>
                  </a:solidFill>
                  <a:latin typeface="Microsoft YaHei" panose="020B0503020204020204" pitchFamily="34" charset="-122"/>
                  <a:ea typeface="Microsoft YaHei" panose="020B0503020204020204" pitchFamily="34" charset="-122"/>
                  <a:sym typeface="+mn-ea"/>
                </a:rPr>
                <a:t>SQL SERVER</a:t>
              </a:r>
              <a:r>
                <a:rPr lang="fr-FR" altLang="zh-CN" sz="5400" b="1" dirty="0">
                  <a:solidFill>
                    <a:srgbClr val="000000"/>
                  </a:solidFill>
                  <a:latin typeface="Microsoft YaHei" panose="020B0503020204020204" pitchFamily="34" charset="-122"/>
                  <a:ea typeface="Microsoft YaHei" panose="020B0503020204020204" pitchFamily="34" charset="-122"/>
                  <a:sym typeface="+mn-ea"/>
                </a:rPr>
                <a:t> vs</a:t>
              </a:r>
              <a:r>
                <a:rPr lang="zh-CN" altLang="en-US" sz="5400" b="1" dirty="0">
                  <a:solidFill>
                    <a:srgbClr val="000000"/>
                  </a:solidFill>
                  <a:latin typeface="Microsoft YaHei" panose="020B0503020204020204" pitchFamily="34" charset="-122"/>
                  <a:ea typeface="Microsoft YaHei" panose="020B0503020204020204" pitchFamily="34" charset="-122"/>
                  <a:sym typeface="+mn-ea"/>
                </a:rPr>
                <a:t>PostgreSQL </a:t>
              </a:r>
              <a:endParaRPr lang="zh-CN" altLang="en-US" sz="5400" b="1" dirty="0">
                <a:solidFill>
                  <a:srgbClr val="000000"/>
                </a:solidFill>
                <a:latin typeface="Microsoft YaHei" panose="020B0503020204020204" pitchFamily="34" charset="-122"/>
                <a:ea typeface="Microsoft YaHei" panose="020B0503020204020204" pitchFamily="34" charset="-122"/>
              </a:endParaRPr>
            </a:p>
            <a:p>
              <a:pPr>
                <a:buFont typeface="Arial" panose="020B0604020202020204" pitchFamily="34" charset="0"/>
              </a:pPr>
              <a:r>
                <a:rPr lang="fr-FR" altLang="zh-CN" sz="5400" b="1" dirty="0">
                  <a:solidFill>
                    <a:srgbClr val="000000"/>
                  </a:solidFill>
                  <a:latin typeface="Microsoft YaHei" panose="020B0503020204020204" pitchFamily="34" charset="-122"/>
                  <a:ea typeface="Microsoft YaHei" panose="020B0503020204020204" pitchFamily="34" charset="-122"/>
                  <a:sym typeface="+mn-ea"/>
                </a:rPr>
                <a:t>vs MySQL </a:t>
              </a:r>
              <a:endParaRPr lang="zh-CN" altLang="en-US" sz="5400" b="1" dirty="0">
                <a:solidFill>
                  <a:srgbClr val="FFFFFF"/>
                </a:solidFill>
                <a:latin typeface="Microsoft YaHei" panose="020B0503020204020204" pitchFamily="34" charset="-122"/>
                <a:ea typeface="Microsoft YaHei" panose="020B0503020204020204" pitchFamily="34" charset="-122"/>
              </a:endParaRPr>
            </a:p>
          </p:txBody>
        </p:sp>
      </p:grpSp>
      <p:grpSp>
        <p:nvGrpSpPr>
          <p:cNvPr id="7" name="组合 6"/>
          <p:cNvGrpSpPr/>
          <p:nvPr/>
        </p:nvGrpSpPr>
        <p:grpSpPr>
          <a:xfrm>
            <a:off x="5324475" y="1022350"/>
            <a:ext cx="1571625" cy="1636713"/>
            <a:chOff x="2134226" y="2514211"/>
            <a:chExt cx="699588" cy="728630"/>
          </a:xfrm>
        </p:grpSpPr>
        <p:grpSp>
          <p:nvGrpSpPr>
            <p:cNvPr id="49158" name="组合 7"/>
            <p:cNvGrpSpPr/>
            <p:nvPr/>
          </p:nvGrpSpPr>
          <p:grpSpPr>
            <a:xfrm flipH="1">
              <a:off x="2134226" y="2514211"/>
              <a:ext cx="699588" cy="728630"/>
              <a:chOff x="3927567" y="766341"/>
              <a:chExt cx="699588" cy="728630"/>
            </a:xfrm>
          </p:grpSpPr>
          <p:sp>
            <p:nvSpPr>
              <p:cNvPr id="10" name="等腰三角形 9"/>
              <p:cNvSpPr/>
              <p:nvPr/>
            </p:nvSpPr>
            <p:spPr>
              <a:xfrm>
                <a:off x="3927567" y="914752"/>
                <a:ext cx="673442" cy="580219"/>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1" name="直接连接符 10"/>
              <p:cNvCxnSpPr/>
              <p:nvPr/>
            </p:nvCxnSpPr>
            <p:spPr>
              <a:xfrm flipH="1">
                <a:off x="4037805" y="766341"/>
                <a:ext cx="226836" cy="390110"/>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71001" y="766341"/>
                <a:ext cx="356154" cy="614141"/>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grpSp>
        <p:sp>
          <p:nvSpPr>
            <p:cNvPr id="49162" name="文本框 8"/>
            <p:cNvSpPr txBox="1"/>
            <p:nvPr/>
          </p:nvSpPr>
          <p:spPr>
            <a:xfrm>
              <a:off x="2369678" y="2824534"/>
              <a:ext cx="302139" cy="410464"/>
            </a:xfrm>
            <a:prstGeom prst="rect">
              <a:avLst/>
            </a:prstGeom>
            <a:noFill/>
            <a:ln w="9525">
              <a:noFill/>
            </a:ln>
          </p:spPr>
          <p:txBody>
            <a:bodyPr anchor="t" anchorCtr="0">
              <a:spAutoFit/>
            </a:bodyPr>
            <a:p>
              <a:pPr>
                <a:buFont typeface="Arial" panose="020B0604020202020204" pitchFamily="34" charset="0"/>
              </a:pPr>
              <a:r>
                <a:rPr lang="fr-FR" altLang="zh-CN" sz="5400" b="1" dirty="0">
                  <a:solidFill>
                    <a:srgbClr val="FFFFFF"/>
                  </a:solidFill>
                  <a:latin typeface="Microsoft YaHei" panose="020B0503020204020204" pitchFamily="34" charset="-122"/>
                  <a:ea typeface="Microsoft YaHei" panose="020B0503020204020204" pitchFamily="34" charset="-122"/>
                </a:rPr>
                <a:t>5</a:t>
              </a:r>
              <a:endParaRPr lang="fr-FR" altLang="zh-CN" sz="5400" b="1" dirty="0">
                <a:solidFill>
                  <a:srgbClr val="FFFFFF"/>
                </a:solidFill>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Rectangle 4"/>
          <p:cNvSpPr/>
          <p:nvPr/>
        </p:nvSpPr>
        <p:spPr bwMode="auto">
          <a:xfrm>
            <a:off x="4056063" y="2211388"/>
            <a:ext cx="2230438" cy="1014413"/>
          </a:xfrm>
          <a:prstGeom prst="rect">
            <a:avLst/>
          </a:prstGeom>
          <a:solidFill>
            <a:srgbClr val="62B83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1" name="Rectangle 5"/>
          <p:cNvSpPr/>
          <p:nvPr/>
        </p:nvSpPr>
        <p:spPr bwMode="auto">
          <a:xfrm>
            <a:off x="6286500" y="2211388"/>
            <a:ext cx="2230438" cy="1014413"/>
          </a:xfrm>
          <a:prstGeom prst="rect">
            <a:avLst/>
          </a:prstGeom>
          <a:solidFill>
            <a:srgbClr val="62B83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2" name="Rectangle 6"/>
          <p:cNvSpPr/>
          <p:nvPr/>
        </p:nvSpPr>
        <p:spPr bwMode="auto">
          <a:xfrm>
            <a:off x="8518525" y="2211388"/>
            <a:ext cx="2230438" cy="1014413"/>
          </a:xfrm>
          <a:prstGeom prst="rect">
            <a:avLst/>
          </a:prstGeom>
          <a:solidFill>
            <a:srgbClr val="62B83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3" name="Rectangle 11"/>
          <p:cNvSpPr/>
          <p:nvPr/>
        </p:nvSpPr>
        <p:spPr bwMode="auto">
          <a:xfrm>
            <a:off x="4065588" y="3225800"/>
            <a:ext cx="2230438" cy="608013"/>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commercial </a:t>
            </a:r>
            <a:endPar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4" name="Rectangle 12"/>
          <p:cNvSpPr/>
          <p:nvPr/>
        </p:nvSpPr>
        <p:spPr bwMode="auto">
          <a:xfrm>
            <a:off x="4056063" y="3833813"/>
            <a:ext cx="2230438" cy="609600"/>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fr-FR" alt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c++</a:t>
            </a:r>
            <a:endParaRPr kumimoji="0" lang="fr-FR" alt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5" name="Rectangle 13"/>
          <p:cNvSpPr/>
          <p:nvPr/>
        </p:nvSpPr>
        <p:spPr bwMode="auto">
          <a:xfrm>
            <a:off x="4056063" y="4443413"/>
            <a:ext cx="2230438" cy="608013"/>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large amount of operational storage space.</a:t>
            </a:r>
            <a:endParaRPr kumimoji="0" lang="en-US" sz="16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6" name="Rectangle 14"/>
          <p:cNvSpPr/>
          <p:nvPr/>
        </p:nvSpPr>
        <p:spPr bwMode="auto">
          <a:xfrm>
            <a:off x="4056063" y="5051425"/>
            <a:ext cx="2230438" cy="608013"/>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does not block the database during backup</a:t>
            </a:r>
            <a:endPar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7" name="Rectangle 15"/>
          <p:cNvSpPr/>
          <p:nvPr/>
        </p:nvSpPr>
        <p:spPr bwMode="auto">
          <a:xfrm>
            <a:off x="6286500" y="3225800"/>
            <a:ext cx="2230438" cy="608013"/>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Open Source</a:t>
            </a: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8" name="Rectangle 16"/>
          <p:cNvSpPr/>
          <p:nvPr/>
        </p:nvSpPr>
        <p:spPr bwMode="auto">
          <a:xfrm>
            <a:off x="6286500" y="3833813"/>
            <a:ext cx="2230438" cy="609600"/>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C and C++</a:t>
            </a:r>
            <a:endPar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9" name="Rectangle 17"/>
          <p:cNvSpPr/>
          <p:nvPr/>
        </p:nvSpPr>
        <p:spPr bwMode="auto">
          <a:xfrm>
            <a:off x="6286500" y="4443413"/>
            <a:ext cx="2230438" cy="608013"/>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 </a:t>
            </a:r>
            <a:r>
              <a:rPr kumimoji="0" lang="fr-FR" alt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l</a:t>
            </a:r>
            <a:r>
              <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ess amount of operational</a:t>
            </a:r>
            <a:r>
              <a:rPr kumimoji="0" lang="en-US" sz="20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 </a:t>
            </a:r>
            <a:r>
              <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storage</a:t>
            </a:r>
            <a:endPar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0" name="Rectangle 18"/>
          <p:cNvSpPr/>
          <p:nvPr/>
        </p:nvSpPr>
        <p:spPr bwMode="auto">
          <a:xfrm>
            <a:off x="6286500" y="5051425"/>
            <a:ext cx="2230438" cy="608013"/>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blocks the database while taking the backup.</a:t>
            </a:r>
            <a:endPar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1" name="Rectangle 19"/>
          <p:cNvSpPr/>
          <p:nvPr/>
        </p:nvSpPr>
        <p:spPr bwMode="auto">
          <a:xfrm>
            <a:off x="8518525" y="3225800"/>
            <a:ext cx="2230438" cy="608013"/>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lang="en-US" sz="1400" kern="0" noProof="0">
                <a:ln>
                  <a:noFill/>
                </a:ln>
                <a:solidFill>
                  <a:srgbClr val="262626"/>
                </a:solidFill>
                <a:effectLst/>
                <a:uLnTx/>
                <a:uFillTx/>
                <a:latin typeface="Arial" panose="020B0604020202020204" pitchFamily="34" charset="0"/>
                <a:ea typeface="Microsoft YaHei" panose="020B0503020204020204" pitchFamily="34" charset="-122"/>
                <a:sym typeface="Arial" panose="020B0604020202020204" pitchFamily="34" charset="0"/>
              </a:rPr>
              <a:t>Open Sourc</a:t>
            </a:r>
            <a:r>
              <a:rPr lang="fr-FR" altLang="en-US" sz="1400" kern="0" noProof="0">
                <a:ln>
                  <a:noFill/>
                </a:ln>
                <a:solidFill>
                  <a:srgbClr val="262626"/>
                </a:solidFill>
                <a:effectLst/>
                <a:uLnTx/>
                <a:uFillTx/>
                <a:latin typeface="Arial" panose="020B0604020202020204" pitchFamily="34" charset="0"/>
                <a:ea typeface="Microsoft YaHei" panose="020B0503020204020204" pitchFamily="34" charset="-122"/>
                <a:sym typeface="Arial" panose="020B0604020202020204" pitchFamily="34" charset="0"/>
              </a:rPr>
              <a:t>e</a:t>
            </a: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2" name="Rectangle 20"/>
          <p:cNvSpPr/>
          <p:nvPr/>
        </p:nvSpPr>
        <p:spPr bwMode="auto">
          <a:xfrm>
            <a:off x="8518525" y="3833813"/>
            <a:ext cx="2230438" cy="609600"/>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fr-FR" altLang="en-US" sz="20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c</a:t>
            </a:r>
            <a:endParaRPr kumimoji="0" lang="fr-FR" altLang="en-US" sz="20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3" name="Rectangle 21"/>
          <p:cNvSpPr/>
          <p:nvPr/>
        </p:nvSpPr>
        <p:spPr bwMode="auto">
          <a:xfrm>
            <a:off x="8518525" y="4443413"/>
            <a:ext cx="2230438" cy="608013"/>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lang="fr-FR" altLang="en-US" sz="1400" kern="0" noProof="0">
                <a:ln>
                  <a:noFill/>
                </a:ln>
                <a:solidFill>
                  <a:srgbClr val="262626"/>
                </a:solidFill>
                <a:effectLst/>
                <a:uLnTx/>
                <a:uFillTx/>
                <a:latin typeface="Arial" panose="020B0604020202020204" pitchFamily="34" charset="0"/>
                <a:ea typeface="Microsoft YaHei" panose="020B0503020204020204" pitchFamily="34" charset="-122"/>
                <a:sym typeface="Arial" panose="020B0604020202020204" pitchFamily="34" charset="0"/>
              </a:rPr>
              <a:t>l</a:t>
            </a:r>
            <a:r>
              <a:rPr lang="en-US" sz="1400" kern="0" noProof="0">
                <a:ln>
                  <a:noFill/>
                </a:ln>
                <a:solidFill>
                  <a:srgbClr val="262626"/>
                </a:solidFill>
                <a:effectLst/>
                <a:uLnTx/>
                <a:uFillTx/>
                <a:latin typeface="Arial" panose="020B0604020202020204" pitchFamily="34" charset="0"/>
                <a:ea typeface="Microsoft YaHei" panose="020B0503020204020204" pitchFamily="34" charset="-122"/>
                <a:sym typeface="Arial" panose="020B0604020202020204" pitchFamily="34" charset="0"/>
              </a:rPr>
              <a:t>ess amount of operational storage</a:t>
            </a:r>
            <a:endPar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4" name="Rectangle 22"/>
          <p:cNvSpPr/>
          <p:nvPr/>
        </p:nvSpPr>
        <p:spPr bwMode="auto">
          <a:xfrm>
            <a:off x="8518525" y="5051425"/>
            <a:ext cx="2230438" cy="608013"/>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r>
              <a:rPr lang="en-US" sz="1400" kern="0" noProof="0">
                <a:ln>
                  <a:noFill/>
                </a:ln>
                <a:solidFill>
                  <a:srgbClr val="262626"/>
                </a:solidFill>
                <a:effectLst/>
                <a:uLnTx/>
                <a:uFillTx/>
                <a:latin typeface="Arial" panose="020B0604020202020204" pitchFamily="34" charset="0"/>
                <a:ea typeface="Microsoft YaHei" panose="020B0503020204020204" pitchFamily="34" charset="-122"/>
                <a:sym typeface="Arial" panose="020B0604020202020204" pitchFamily="34" charset="0"/>
              </a:rPr>
              <a:t>does not block the database during backup</a:t>
            </a:r>
            <a:endParaRPr kumimoji="0" lang="en-US" sz="140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78" name="Freeform 120"/>
          <p:cNvSpPr>
            <a:spLocks noEditPoints="1"/>
          </p:cNvSpPr>
          <p:nvPr/>
        </p:nvSpPr>
        <p:spPr bwMode="auto">
          <a:xfrm>
            <a:off x="4946650" y="2301875"/>
            <a:ext cx="449263" cy="385763"/>
          </a:xfrm>
          <a:custGeom>
            <a:avLst/>
            <a:gdLst/>
            <a:ahLst/>
            <a:cxnLst>
              <a:cxn ang="0">
                <a:pos x="11" y="58"/>
              </a:cxn>
              <a:cxn ang="0">
                <a:pos x="9" y="58"/>
              </a:cxn>
              <a:cxn ang="0">
                <a:pos x="0" y="49"/>
              </a:cxn>
              <a:cxn ang="0">
                <a:pos x="0" y="18"/>
              </a:cxn>
              <a:cxn ang="0">
                <a:pos x="9" y="9"/>
              </a:cxn>
              <a:cxn ang="0">
                <a:pos x="11" y="9"/>
              </a:cxn>
              <a:cxn ang="0">
                <a:pos x="11" y="58"/>
              </a:cxn>
              <a:cxn ang="0">
                <a:pos x="54" y="58"/>
              </a:cxn>
              <a:cxn ang="0">
                <a:pos x="15" y="58"/>
              </a:cxn>
              <a:cxn ang="0">
                <a:pos x="15" y="9"/>
              </a:cxn>
              <a:cxn ang="0">
                <a:pos x="20" y="9"/>
              </a:cxn>
              <a:cxn ang="0">
                <a:pos x="20" y="3"/>
              </a:cxn>
              <a:cxn ang="0">
                <a:pos x="24" y="0"/>
              </a:cxn>
              <a:cxn ang="0">
                <a:pos x="45" y="0"/>
              </a:cxn>
              <a:cxn ang="0">
                <a:pos x="49" y="3"/>
              </a:cxn>
              <a:cxn ang="0">
                <a:pos x="49" y="9"/>
              </a:cxn>
              <a:cxn ang="0">
                <a:pos x="54" y="9"/>
              </a:cxn>
              <a:cxn ang="0">
                <a:pos x="54" y="58"/>
              </a:cxn>
              <a:cxn ang="0">
                <a:pos x="44" y="9"/>
              </a:cxn>
              <a:cxn ang="0">
                <a:pos x="44" y="4"/>
              </a:cxn>
              <a:cxn ang="0">
                <a:pos x="25" y="4"/>
              </a:cxn>
              <a:cxn ang="0">
                <a:pos x="25" y="9"/>
              </a:cxn>
              <a:cxn ang="0">
                <a:pos x="44" y="9"/>
              </a:cxn>
              <a:cxn ang="0">
                <a:pos x="68" y="49"/>
              </a:cxn>
              <a:cxn ang="0">
                <a:pos x="60" y="58"/>
              </a:cxn>
              <a:cxn ang="0">
                <a:pos x="58" y="58"/>
              </a:cxn>
              <a:cxn ang="0">
                <a:pos x="58" y="9"/>
              </a:cxn>
              <a:cxn ang="0">
                <a:pos x="60" y="9"/>
              </a:cxn>
              <a:cxn ang="0">
                <a:pos x="68" y="18"/>
              </a:cxn>
              <a:cxn ang="0">
                <a:pos x="68" y="4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FFFFFF"/>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79" name="Freeform 121"/>
          <p:cNvSpPr>
            <a:spLocks noEditPoints="1"/>
          </p:cNvSpPr>
          <p:nvPr/>
        </p:nvSpPr>
        <p:spPr bwMode="auto">
          <a:xfrm>
            <a:off x="9421813" y="2301875"/>
            <a:ext cx="422275" cy="352425"/>
          </a:xfrm>
          <a:custGeom>
            <a:avLst/>
            <a:gdLst/>
            <a:ahLst/>
            <a:cxnLst>
              <a:cxn ang="0">
                <a:pos x="58" y="53"/>
              </a:cxn>
              <a:cxn ang="0">
                <a:pos x="0" y="47"/>
              </a:cxn>
              <a:cxn ang="0">
                <a:pos x="7" y="0"/>
              </a:cxn>
              <a:cxn ang="0">
                <a:pos x="64" y="6"/>
              </a:cxn>
              <a:cxn ang="0">
                <a:pos x="20" y="10"/>
              </a:cxn>
              <a:cxn ang="0">
                <a:pos x="7" y="9"/>
              </a:cxn>
              <a:cxn ang="0">
                <a:pos x="5" y="18"/>
              </a:cxn>
              <a:cxn ang="0">
                <a:pos x="19" y="19"/>
              </a:cxn>
              <a:cxn ang="0">
                <a:pos x="20" y="10"/>
              </a:cxn>
              <a:cxn ang="0">
                <a:pos x="19" y="24"/>
              </a:cxn>
              <a:cxn ang="0">
                <a:pos x="5" y="25"/>
              </a:cxn>
              <a:cxn ang="0">
                <a:pos x="7" y="34"/>
              </a:cxn>
              <a:cxn ang="0">
                <a:pos x="20" y="32"/>
              </a:cxn>
              <a:cxn ang="0">
                <a:pos x="20" y="40"/>
              </a:cxn>
              <a:cxn ang="0">
                <a:pos x="7" y="38"/>
              </a:cxn>
              <a:cxn ang="0">
                <a:pos x="5" y="47"/>
              </a:cxn>
              <a:cxn ang="0">
                <a:pos x="19" y="48"/>
              </a:cxn>
              <a:cxn ang="0">
                <a:pos x="20" y="40"/>
              </a:cxn>
              <a:cxn ang="0">
                <a:pos x="38" y="9"/>
              </a:cxn>
              <a:cxn ang="0">
                <a:pos x="25" y="10"/>
              </a:cxn>
              <a:cxn ang="0">
                <a:pos x="26" y="19"/>
              </a:cxn>
              <a:cxn ang="0">
                <a:pos x="39" y="18"/>
              </a:cxn>
              <a:cxn ang="0">
                <a:pos x="39" y="25"/>
              </a:cxn>
              <a:cxn ang="0">
                <a:pos x="26" y="24"/>
              </a:cxn>
              <a:cxn ang="0">
                <a:pos x="25" y="32"/>
              </a:cxn>
              <a:cxn ang="0">
                <a:pos x="38" y="34"/>
              </a:cxn>
              <a:cxn ang="0">
                <a:pos x="39" y="25"/>
              </a:cxn>
              <a:cxn ang="0">
                <a:pos x="38" y="38"/>
              </a:cxn>
              <a:cxn ang="0">
                <a:pos x="25" y="40"/>
              </a:cxn>
              <a:cxn ang="0">
                <a:pos x="26" y="48"/>
              </a:cxn>
              <a:cxn ang="0">
                <a:pos x="39" y="47"/>
              </a:cxn>
              <a:cxn ang="0">
                <a:pos x="59" y="10"/>
              </a:cxn>
              <a:cxn ang="0">
                <a:pos x="45" y="9"/>
              </a:cxn>
              <a:cxn ang="0">
                <a:pos x="44" y="18"/>
              </a:cxn>
              <a:cxn ang="0">
                <a:pos x="58" y="19"/>
              </a:cxn>
              <a:cxn ang="0">
                <a:pos x="59" y="10"/>
              </a:cxn>
              <a:cxn ang="0">
                <a:pos x="58" y="24"/>
              </a:cxn>
              <a:cxn ang="0">
                <a:pos x="44" y="25"/>
              </a:cxn>
              <a:cxn ang="0">
                <a:pos x="45" y="34"/>
              </a:cxn>
              <a:cxn ang="0">
                <a:pos x="59" y="32"/>
              </a:cxn>
              <a:cxn ang="0">
                <a:pos x="59" y="40"/>
              </a:cxn>
              <a:cxn ang="0">
                <a:pos x="45" y="38"/>
              </a:cxn>
              <a:cxn ang="0">
                <a:pos x="44" y="47"/>
              </a:cxn>
              <a:cxn ang="0">
                <a:pos x="58" y="48"/>
              </a:cxn>
              <a:cxn ang="0">
                <a:pos x="59" y="40"/>
              </a:cxn>
            </a:cxnLst>
            <a:rect l="0" t="0" r="r" b="b"/>
            <a:pathLst>
              <a:path w="64" h="53">
                <a:moveTo>
                  <a:pt x="64" y="47"/>
                </a:moveTo>
                <a:cubicBezTo>
                  <a:pt x="64" y="50"/>
                  <a:pt x="61" y="53"/>
                  <a:pt x="58" y="53"/>
                </a:cubicBezTo>
                <a:cubicBezTo>
                  <a:pt x="7" y="53"/>
                  <a:pt x="7" y="53"/>
                  <a:pt x="7" y="53"/>
                </a:cubicBezTo>
                <a:cubicBezTo>
                  <a:pt x="3" y="53"/>
                  <a:pt x="0" y="50"/>
                  <a:pt x="0" y="47"/>
                </a:cubicBezTo>
                <a:cubicBezTo>
                  <a:pt x="0" y="6"/>
                  <a:pt x="0" y="6"/>
                  <a:pt x="0" y="6"/>
                </a:cubicBezTo>
                <a:cubicBezTo>
                  <a:pt x="0" y="2"/>
                  <a:pt x="3" y="0"/>
                  <a:pt x="7" y="0"/>
                </a:cubicBezTo>
                <a:cubicBezTo>
                  <a:pt x="58" y="0"/>
                  <a:pt x="58" y="0"/>
                  <a:pt x="58" y="0"/>
                </a:cubicBezTo>
                <a:cubicBezTo>
                  <a:pt x="61" y="0"/>
                  <a:pt x="64" y="2"/>
                  <a:pt x="64" y="6"/>
                </a:cubicBezTo>
                <a:lnTo>
                  <a:pt x="64" y="47"/>
                </a:lnTo>
                <a:close/>
                <a:moveTo>
                  <a:pt x="20" y="10"/>
                </a:moveTo>
                <a:cubicBezTo>
                  <a:pt x="20" y="10"/>
                  <a:pt x="19" y="9"/>
                  <a:pt x="19" y="9"/>
                </a:cubicBezTo>
                <a:cubicBezTo>
                  <a:pt x="7" y="9"/>
                  <a:pt x="7" y="9"/>
                  <a:pt x="7" y="9"/>
                </a:cubicBezTo>
                <a:cubicBezTo>
                  <a:pt x="6" y="9"/>
                  <a:pt x="5" y="10"/>
                  <a:pt x="5" y="10"/>
                </a:cubicBezTo>
                <a:cubicBezTo>
                  <a:pt x="5" y="18"/>
                  <a:pt x="5" y="18"/>
                  <a:pt x="5" y="18"/>
                </a:cubicBezTo>
                <a:cubicBezTo>
                  <a:pt x="5" y="18"/>
                  <a:pt x="6" y="19"/>
                  <a:pt x="7" y="19"/>
                </a:cubicBezTo>
                <a:cubicBezTo>
                  <a:pt x="19" y="19"/>
                  <a:pt x="19" y="19"/>
                  <a:pt x="19" y="19"/>
                </a:cubicBezTo>
                <a:cubicBezTo>
                  <a:pt x="19" y="19"/>
                  <a:pt x="20" y="18"/>
                  <a:pt x="20" y="18"/>
                </a:cubicBezTo>
                <a:lnTo>
                  <a:pt x="20" y="10"/>
                </a:lnTo>
                <a:close/>
                <a:moveTo>
                  <a:pt x="20" y="25"/>
                </a:moveTo>
                <a:cubicBezTo>
                  <a:pt x="20" y="24"/>
                  <a:pt x="19" y="24"/>
                  <a:pt x="19" y="24"/>
                </a:cubicBezTo>
                <a:cubicBezTo>
                  <a:pt x="7" y="24"/>
                  <a:pt x="7" y="24"/>
                  <a:pt x="7" y="24"/>
                </a:cubicBezTo>
                <a:cubicBezTo>
                  <a:pt x="6" y="24"/>
                  <a:pt x="5" y="24"/>
                  <a:pt x="5" y="25"/>
                </a:cubicBezTo>
                <a:cubicBezTo>
                  <a:pt x="5" y="32"/>
                  <a:pt x="5" y="32"/>
                  <a:pt x="5" y="32"/>
                </a:cubicBezTo>
                <a:cubicBezTo>
                  <a:pt x="5" y="33"/>
                  <a:pt x="6" y="34"/>
                  <a:pt x="7" y="34"/>
                </a:cubicBezTo>
                <a:cubicBezTo>
                  <a:pt x="19" y="34"/>
                  <a:pt x="19" y="34"/>
                  <a:pt x="19" y="34"/>
                </a:cubicBezTo>
                <a:cubicBezTo>
                  <a:pt x="19" y="34"/>
                  <a:pt x="20" y="33"/>
                  <a:pt x="20" y="32"/>
                </a:cubicBezTo>
                <a:lnTo>
                  <a:pt x="20" y="25"/>
                </a:lnTo>
                <a:close/>
                <a:moveTo>
                  <a:pt x="20" y="40"/>
                </a:moveTo>
                <a:cubicBezTo>
                  <a:pt x="20" y="39"/>
                  <a:pt x="19" y="38"/>
                  <a:pt x="19" y="38"/>
                </a:cubicBezTo>
                <a:cubicBezTo>
                  <a:pt x="7" y="38"/>
                  <a:pt x="7" y="38"/>
                  <a:pt x="7" y="38"/>
                </a:cubicBezTo>
                <a:cubicBezTo>
                  <a:pt x="6" y="38"/>
                  <a:pt x="5" y="39"/>
                  <a:pt x="5" y="40"/>
                </a:cubicBezTo>
                <a:cubicBezTo>
                  <a:pt x="5" y="47"/>
                  <a:pt x="5" y="47"/>
                  <a:pt x="5" y="47"/>
                </a:cubicBezTo>
                <a:cubicBezTo>
                  <a:pt x="5" y="48"/>
                  <a:pt x="6" y="48"/>
                  <a:pt x="7" y="48"/>
                </a:cubicBezTo>
                <a:cubicBezTo>
                  <a:pt x="19" y="48"/>
                  <a:pt x="19" y="48"/>
                  <a:pt x="19" y="48"/>
                </a:cubicBezTo>
                <a:cubicBezTo>
                  <a:pt x="19" y="48"/>
                  <a:pt x="20" y="48"/>
                  <a:pt x="20" y="47"/>
                </a:cubicBezTo>
                <a:lnTo>
                  <a:pt x="20" y="40"/>
                </a:lnTo>
                <a:close/>
                <a:moveTo>
                  <a:pt x="39" y="10"/>
                </a:moveTo>
                <a:cubicBezTo>
                  <a:pt x="39" y="10"/>
                  <a:pt x="39" y="9"/>
                  <a:pt x="38" y="9"/>
                </a:cubicBezTo>
                <a:cubicBezTo>
                  <a:pt x="26" y="9"/>
                  <a:pt x="26" y="9"/>
                  <a:pt x="26" y="9"/>
                </a:cubicBezTo>
                <a:cubicBezTo>
                  <a:pt x="25" y="9"/>
                  <a:pt x="25" y="10"/>
                  <a:pt x="25" y="10"/>
                </a:cubicBezTo>
                <a:cubicBezTo>
                  <a:pt x="25" y="18"/>
                  <a:pt x="25" y="18"/>
                  <a:pt x="25" y="18"/>
                </a:cubicBezTo>
                <a:cubicBezTo>
                  <a:pt x="25" y="18"/>
                  <a:pt x="25" y="19"/>
                  <a:pt x="26" y="19"/>
                </a:cubicBezTo>
                <a:cubicBezTo>
                  <a:pt x="38" y="19"/>
                  <a:pt x="38" y="19"/>
                  <a:pt x="38" y="19"/>
                </a:cubicBezTo>
                <a:cubicBezTo>
                  <a:pt x="39" y="19"/>
                  <a:pt x="39" y="18"/>
                  <a:pt x="39" y="18"/>
                </a:cubicBezTo>
                <a:lnTo>
                  <a:pt x="39" y="10"/>
                </a:lnTo>
                <a:close/>
                <a:moveTo>
                  <a:pt x="39" y="25"/>
                </a:moveTo>
                <a:cubicBezTo>
                  <a:pt x="39" y="24"/>
                  <a:pt x="39" y="24"/>
                  <a:pt x="38" y="24"/>
                </a:cubicBezTo>
                <a:cubicBezTo>
                  <a:pt x="26" y="24"/>
                  <a:pt x="26" y="24"/>
                  <a:pt x="26" y="24"/>
                </a:cubicBezTo>
                <a:cubicBezTo>
                  <a:pt x="25" y="24"/>
                  <a:pt x="25" y="24"/>
                  <a:pt x="25" y="25"/>
                </a:cubicBezTo>
                <a:cubicBezTo>
                  <a:pt x="25" y="32"/>
                  <a:pt x="25" y="32"/>
                  <a:pt x="25" y="32"/>
                </a:cubicBezTo>
                <a:cubicBezTo>
                  <a:pt x="25" y="33"/>
                  <a:pt x="25" y="34"/>
                  <a:pt x="26" y="34"/>
                </a:cubicBezTo>
                <a:cubicBezTo>
                  <a:pt x="38" y="34"/>
                  <a:pt x="38" y="34"/>
                  <a:pt x="38" y="34"/>
                </a:cubicBezTo>
                <a:cubicBezTo>
                  <a:pt x="39" y="34"/>
                  <a:pt x="39" y="33"/>
                  <a:pt x="39" y="32"/>
                </a:cubicBezTo>
                <a:lnTo>
                  <a:pt x="39" y="25"/>
                </a:lnTo>
                <a:close/>
                <a:moveTo>
                  <a:pt x="39" y="40"/>
                </a:moveTo>
                <a:cubicBezTo>
                  <a:pt x="39" y="39"/>
                  <a:pt x="39" y="38"/>
                  <a:pt x="38" y="38"/>
                </a:cubicBezTo>
                <a:cubicBezTo>
                  <a:pt x="26" y="38"/>
                  <a:pt x="26" y="38"/>
                  <a:pt x="26" y="38"/>
                </a:cubicBezTo>
                <a:cubicBezTo>
                  <a:pt x="25" y="38"/>
                  <a:pt x="25" y="39"/>
                  <a:pt x="25" y="40"/>
                </a:cubicBezTo>
                <a:cubicBezTo>
                  <a:pt x="25" y="47"/>
                  <a:pt x="25" y="47"/>
                  <a:pt x="25" y="47"/>
                </a:cubicBezTo>
                <a:cubicBezTo>
                  <a:pt x="25" y="48"/>
                  <a:pt x="25" y="48"/>
                  <a:pt x="26" y="48"/>
                </a:cubicBezTo>
                <a:cubicBezTo>
                  <a:pt x="38" y="48"/>
                  <a:pt x="38" y="48"/>
                  <a:pt x="38" y="48"/>
                </a:cubicBezTo>
                <a:cubicBezTo>
                  <a:pt x="39" y="48"/>
                  <a:pt x="39" y="48"/>
                  <a:pt x="39" y="47"/>
                </a:cubicBezTo>
                <a:lnTo>
                  <a:pt x="39" y="40"/>
                </a:lnTo>
                <a:close/>
                <a:moveTo>
                  <a:pt x="59" y="10"/>
                </a:moveTo>
                <a:cubicBezTo>
                  <a:pt x="59" y="10"/>
                  <a:pt x="58" y="9"/>
                  <a:pt x="58" y="9"/>
                </a:cubicBezTo>
                <a:cubicBezTo>
                  <a:pt x="45" y="9"/>
                  <a:pt x="45" y="9"/>
                  <a:pt x="45" y="9"/>
                </a:cubicBezTo>
                <a:cubicBezTo>
                  <a:pt x="45" y="9"/>
                  <a:pt x="44" y="10"/>
                  <a:pt x="44" y="10"/>
                </a:cubicBezTo>
                <a:cubicBezTo>
                  <a:pt x="44" y="18"/>
                  <a:pt x="44" y="18"/>
                  <a:pt x="44" y="18"/>
                </a:cubicBezTo>
                <a:cubicBezTo>
                  <a:pt x="44" y="18"/>
                  <a:pt x="45" y="19"/>
                  <a:pt x="45" y="19"/>
                </a:cubicBezTo>
                <a:cubicBezTo>
                  <a:pt x="58" y="19"/>
                  <a:pt x="58" y="19"/>
                  <a:pt x="58" y="19"/>
                </a:cubicBezTo>
                <a:cubicBezTo>
                  <a:pt x="58" y="19"/>
                  <a:pt x="59" y="18"/>
                  <a:pt x="59" y="18"/>
                </a:cubicBezTo>
                <a:lnTo>
                  <a:pt x="59" y="10"/>
                </a:lnTo>
                <a:close/>
                <a:moveTo>
                  <a:pt x="59" y="25"/>
                </a:moveTo>
                <a:cubicBezTo>
                  <a:pt x="59" y="24"/>
                  <a:pt x="58" y="24"/>
                  <a:pt x="58" y="24"/>
                </a:cubicBezTo>
                <a:cubicBezTo>
                  <a:pt x="45" y="24"/>
                  <a:pt x="45" y="24"/>
                  <a:pt x="45" y="24"/>
                </a:cubicBezTo>
                <a:cubicBezTo>
                  <a:pt x="45" y="24"/>
                  <a:pt x="44" y="24"/>
                  <a:pt x="44" y="25"/>
                </a:cubicBezTo>
                <a:cubicBezTo>
                  <a:pt x="44" y="32"/>
                  <a:pt x="44" y="32"/>
                  <a:pt x="44" y="32"/>
                </a:cubicBezTo>
                <a:cubicBezTo>
                  <a:pt x="44" y="33"/>
                  <a:pt x="45" y="34"/>
                  <a:pt x="45" y="34"/>
                </a:cubicBezTo>
                <a:cubicBezTo>
                  <a:pt x="58" y="34"/>
                  <a:pt x="58" y="34"/>
                  <a:pt x="58" y="34"/>
                </a:cubicBezTo>
                <a:cubicBezTo>
                  <a:pt x="58" y="34"/>
                  <a:pt x="59" y="33"/>
                  <a:pt x="59" y="32"/>
                </a:cubicBezTo>
                <a:lnTo>
                  <a:pt x="59" y="25"/>
                </a:lnTo>
                <a:close/>
                <a:moveTo>
                  <a:pt x="59" y="40"/>
                </a:moveTo>
                <a:cubicBezTo>
                  <a:pt x="59" y="39"/>
                  <a:pt x="58" y="38"/>
                  <a:pt x="58" y="38"/>
                </a:cubicBezTo>
                <a:cubicBezTo>
                  <a:pt x="45" y="38"/>
                  <a:pt x="45" y="38"/>
                  <a:pt x="45" y="38"/>
                </a:cubicBezTo>
                <a:cubicBezTo>
                  <a:pt x="45" y="38"/>
                  <a:pt x="44" y="39"/>
                  <a:pt x="44" y="40"/>
                </a:cubicBezTo>
                <a:cubicBezTo>
                  <a:pt x="44" y="47"/>
                  <a:pt x="44" y="47"/>
                  <a:pt x="44" y="47"/>
                </a:cubicBezTo>
                <a:cubicBezTo>
                  <a:pt x="44" y="48"/>
                  <a:pt x="45" y="48"/>
                  <a:pt x="45" y="48"/>
                </a:cubicBezTo>
                <a:cubicBezTo>
                  <a:pt x="58" y="48"/>
                  <a:pt x="58" y="48"/>
                  <a:pt x="58" y="48"/>
                </a:cubicBezTo>
                <a:cubicBezTo>
                  <a:pt x="58" y="48"/>
                  <a:pt x="59" y="48"/>
                  <a:pt x="59" y="47"/>
                </a:cubicBezTo>
                <a:lnTo>
                  <a:pt x="59" y="40"/>
                </a:lnTo>
                <a:close/>
              </a:path>
            </a:pathLst>
          </a:custGeom>
          <a:solidFill>
            <a:srgbClr val="FFFFFF"/>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80" name="Freeform 122"/>
          <p:cNvSpPr>
            <a:spLocks noEditPoints="1"/>
          </p:cNvSpPr>
          <p:nvPr/>
        </p:nvSpPr>
        <p:spPr bwMode="auto">
          <a:xfrm>
            <a:off x="7161213" y="2320925"/>
            <a:ext cx="482600" cy="379413"/>
          </a:xfrm>
          <a:custGeom>
            <a:avLst/>
            <a:gdLst/>
            <a:ahLst/>
            <a:cxnLst>
              <a:cxn ang="0">
                <a:pos x="57" y="37"/>
              </a:cxn>
              <a:cxn ang="0">
                <a:pos x="38" y="56"/>
              </a:cxn>
              <a:cxn ang="0">
                <a:pos x="34" y="57"/>
              </a:cxn>
              <a:cxn ang="0">
                <a:pos x="31" y="56"/>
              </a:cxn>
              <a:cxn ang="0">
                <a:pos x="4" y="28"/>
              </a:cxn>
              <a:cxn ang="0">
                <a:pos x="0" y="20"/>
              </a:cxn>
              <a:cxn ang="0">
                <a:pos x="0" y="4"/>
              </a:cxn>
              <a:cxn ang="0">
                <a:pos x="5" y="0"/>
              </a:cxn>
              <a:cxn ang="0">
                <a:pos x="21" y="0"/>
              </a:cxn>
              <a:cxn ang="0">
                <a:pos x="29" y="3"/>
              </a:cxn>
              <a:cxn ang="0">
                <a:pos x="57" y="30"/>
              </a:cxn>
              <a:cxn ang="0">
                <a:pos x="58" y="34"/>
              </a:cxn>
              <a:cxn ang="0">
                <a:pos x="57" y="37"/>
              </a:cxn>
              <a:cxn ang="0">
                <a:pos x="13" y="7"/>
              </a:cxn>
              <a:cxn ang="0">
                <a:pos x="8" y="12"/>
              </a:cxn>
              <a:cxn ang="0">
                <a:pos x="13" y="17"/>
              </a:cxn>
              <a:cxn ang="0">
                <a:pos x="17" y="12"/>
              </a:cxn>
              <a:cxn ang="0">
                <a:pos x="13" y="7"/>
              </a:cxn>
              <a:cxn ang="0">
                <a:pos x="71" y="37"/>
              </a:cxn>
              <a:cxn ang="0">
                <a:pos x="52" y="56"/>
              </a:cxn>
              <a:cxn ang="0">
                <a:pos x="49" y="57"/>
              </a:cxn>
              <a:cxn ang="0">
                <a:pos x="45" y="55"/>
              </a:cxn>
              <a:cxn ang="0">
                <a:pos x="63" y="37"/>
              </a:cxn>
              <a:cxn ang="0">
                <a:pos x="64" y="34"/>
              </a:cxn>
              <a:cxn ang="0">
                <a:pos x="63" y="30"/>
              </a:cxn>
              <a:cxn ang="0">
                <a:pos x="35" y="3"/>
              </a:cxn>
              <a:cxn ang="0">
                <a:pos x="27" y="0"/>
              </a:cxn>
              <a:cxn ang="0">
                <a:pos x="36" y="0"/>
              </a:cxn>
              <a:cxn ang="0">
                <a:pos x="44" y="3"/>
              </a:cxn>
              <a:cxn ang="0">
                <a:pos x="71" y="30"/>
              </a:cxn>
              <a:cxn ang="0">
                <a:pos x="73" y="34"/>
              </a:cxn>
              <a:cxn ang="0">
                <a:pos x="71" y="37"/>
              </a:cxn>
            </a:cxnLst>
            <a:rect l="0" t="0" r="r" b="b"/>
            <a:pathLst>
              <a:path w="73" h="57">
                <a:moveTo>
                  <a:pt x="57" y="37"/>
                </a:moveTo>
                <a:cubicBezTo>
                  <a:pt x="38" y="56"/>
                  <a:pt x="38" y="56"/>
                  <a:pt x="38" y="56"/>
                </a:cubicBezTo>
                <a:cubicBezTo>
                  <a:pt x="37" y="57"/>
                  <a:pt x="36" y="57"/>
                  <a:pt x="34" y="57"/>
                </a:cubicBezTo>
                <a:cubicBezTo>
                  <a:pt x="33" y="57"/>
                  <a:pt x="32" y="57"/>
                  <a:pt x="31" y="56"/>
                </a:cubicBezTo>
                <a:cubicBezTo>
                  <a:pt x="4" y="28"/>
                  <a:pt x="4" y="28"/>
                  <a:pt x="4" y="28"/>
                </a:cubicBezTo>
                <a:cubicBezTo>
                  <a:pt x="2" y="27"/>
                  <a:pt x="0" y="23"/>
                  <a:pt x="0" y="20"/>
                </a:cubicBezTo>
                <a:cubicBezTo>
                  <a:pt x="0" y="4"/>
                  <a:pt x="0" y="4"/>
                  <a:pt x="0" y="4"/>
                </a:cubicBezTo>
                <a:cubicBezTo>
                  <a:pt x="0" y="2"/>
                  <a:pt x="3" y="0"/>
                  <a:pt x="5" y="0"/>
                </a:cubicBezTo>
                <a:cubicBezTo>
                  <a:pt x="21" y="0"/>
                  <a:pt x="21" y="0"/>
                  <a:pt x="21" y="0"/>
                </a:cubicBezTo>
                <a:cubicBezTo>
                  <a:pt x="24" y="0"/>
                  <a:pt x="27" y="1"/>
                  <a:pt x="29" y="3"/>
                </a:cubicBezTo>
                <a:cubicBezTo>
                  <a:pt x="57" y="30"/>
                  <a:pt x="57" y="30"/>
                  <a:pt x="57" y="30"/>
                </a:cubicBezTo>
                <a:cubicBezTo>
                  <a:pt x="57" y="31"/>
                  <a:pt x="58" y="32"/>
                  <a:pt x="58" y="34"/>
                </a:cubicBezTo>
                <a:cubicBezTo>
                  <a:pt x="58" y="35"/>
                  <a:pt x="57" y="36"/>
                  <a:pt x="57" y="37"/>
                </a:cubicBezTo>
                <a:close/>
                <a:moveTo>
                  <a:pt x="13" y="7"/>
                </a:moveTo>
                <a:cubicBezTo>
                  <a:pt x="10" y="7"/>
                  <a:pt x="8" y="9"/>
                  <a:pt x="8" y="12"/>
                </a:cubicBezTo>
                <a:cubicBezTo>
                  <a:pt x="8" y="14"/>
                  <a:pt x="10" y="17"/>
                  <a:pt x="13" y="17"/>
                </a:cubicBezTo>
                <a:cubicBezTo>
                  <a:pt x="15" y="17"/>
                  <a:pt x="17" y="14"/>
                  <a:pt x="17" y="12"/>
                </a:cubicBezTo>
                <a:cubicBezTo>
                  <a:pt x="17" y="9"/>
                  <a:pt x="15" y="7"/>
                  <a:pt x="13" y="7"/>
                </a:cubicBezTo>
                <a:close/>
                <a:moveTo>
                  <a:pt x="71" y="37"/>
                </a:moveTo>
                <a:cubicBezTo>
                  <a:pt x="52" y="56"/>
                  <a:pt x="52" y="56"/>
                  <a:pt x="52" y="56"/>
                </a:cubicBezTo>
                <a:cubicBezTo>
                  <a:pt x="52" y="57"/>
                  <a:pt x="50" y="57"/>
                  <a:pt x="49" y="57"/>
                </a:cubicBezTo>
                <a:cubicBezTo>
                  <a:pt x="47" y="57"/>
                  <a:pt x="46" y="56"/>
                  <a:pt x="45" y="55"/>
                </a:cubicBezTo>
                <a:cubicBezTo>
                  <a:pt x="63" y="37"/>
                  <a:pt x="63" y="37"/>
                  <a:pt x="63" y="37"/>
                </a:cubicBezTo>
                <a:cubicBezTo>
                  <a:pt x="63" y="36"/>
                  <a:pt x="64" y="35"/>
                  <a:pt x="64" y="34"/>
                </a:cubicBezTo>
                <a:cubicBezTo>
                  <a:pt x="64" y="32"/>
                  <a:pt x="63" y="31"/>
                  <a:pt x="63" y="30"/>
                </a:cubicBezTo>
                <a:cubicBezTo>
                  <a:pt x="35" y="3"/>
                  <a:pt x="35" y="3"/>
                  <a:pt x="35" y="3"/>
                </a:cubicBezTo>
                <a:cubicBezTo>
                  <a:pt x="34" y="1"/>
                  <a:pt x="30" y="0"/>
                  <a:pt x="27" y="0"/>
                </a:cubicBezTo>
                <a:cubicBezTo>
                  <a:pt x="36" y="0"/>
                  <a:pt x="36" y="0"/>
                  <a:pt x="36" y="0"/>
                </a:cubicBezTo>
                <a:cubicBezTo>
                  <a:pt x="38" y="0"/>
                  <a:pt x="42" y="1"/>
                  <a:pt x="44" y="3"/>
                </a:cubicBezTo>
                <a:cubicBezTo>
                  <a:pt x="71" y="30"/>
                  <a:pt x="71" y="30"/>
                  <a:pt x="71" y="30"/>
                </a:cubicBezTo>
                <a:cubicBezTo>
                  <a:pt x="72" y="31"/>
                  <a:pt x="73" y="32"/>
                  <a:pt x="73" y="34"/>
                </a:cubicBezTo>
                <a:cubicBezTo>
                  <a:pt x="73" y="35"/>
                  <a:pt x="72" y="36"/>
                  <a:pt x="71" y="37"/>
                </a:cubicBezTo>
                <a:close/>
              </a:path>
            </a:pathLst>
          </a:custGeom>
          <a:solidFill>
            <a:srgbClr val="FFFFFF"/>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84" name="Rectangle 7"/>
          <p:cNvSpPr/>
          <p:nvPr/>
        </p:nvSpPr>
        <p:spPr bwMode="auto">
          <a:xfrm>
            <a:off x="1825625" y="3225800"/>
            <a:ext cx="2230438" cy="608013"/>
          </a:xfrm>
          <a:prstGeom prst="rect">
            <a:avLst/>
          </a:prstGeom>
          <a:solidFill>
            <a:srgbClr val="404040"/>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87" name="Rectangle 8"/>
          <p:cNvSpPr/>
          <p:nvPr/>
        </p:nvSpPr>
        <p:spPr bwMode="auto">
          <a:xfrm>
            <a:off x="1825625" y="3833813"/>
            <a:ext cx="2230438" cy="609600"/>
          </a:xfrm>
          <a:prstGeom prst="rect">
            <a:avLst/>
          </a:prstGeom>
          <a:solidFill>
            <a:srgbClr val="404040"/>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0" name="Rectangle 9"/>
          <p:cNvSpPr/>
          <p:nvPr/>
        </p:nvSpPr>
        <p:spPr bwMode="auto">
          <a:xfrm>
            <a:off x="1825625" y="4443413"/>
            <a:ext cx="2230438" cy="608013"/>
          </a:xfrm>
          <a:prstGeom prst="rect">
            <a:avLst/>
          </a:prstGeom>
          <a:solidFill>
            <a:srgbClr val="404040"/>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3" name="Rectangle 10"/>
          <p:cNvSpPr/>
          <p:nvPr/>
        </p:nvSpPr>
        <p:spPr bwMode="auto">
          <a:xfrm>
            <a:off x="1825625" y="5051425"/>
            <a:ext cx="2230438" cy="608013"/>
          </a:xfrm>
          <a:prstGeom prst="rect">
            <a:avLst/>
          </a:prstGeom>
          <a:solidFill>
            <a:srgbClr val="404040"/>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62626"/>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6" name="Rectangle 3"/>
          <p:cNvSpPr/>
          <p:nvPr/>
        </p:nvSpPr>
        <p:spPr bwMode="auto">
          <a:xfrm>
            <a:off x="1825625" y="2211388"/>
            <a:ext cx="2230438" cy="1014413"/>
          </a:xfrm>
          <a:prstGeom prst="rect">
            <a:avLst/>
          </a:prstGeom>
          <a:solidFill>
            <a:srgbClr val="FFFFFF"/>
          </a:solidFill>
          <a:ln w="6350">
            <a:solidFill>
              <a:srgbClr val="ADBACA"/>
            </a:solidFill>
            <a:round/>
          </a:ln>
        </p:spPr>
        <p:txBody>
          <a:bodyPr lIns="121682" tIns="60841" rIns="121682" bIns="60841"/>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445469"/>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0756" name="TextBox 13"/>
          <p:cNvSpPr txBox="1"/>
          <p:nvPr/>
        </p:nvSpPr>
        <p:spPr>
          <a:xfrm>
            <a:off x="2003425" y="2535238"/>
            <a:ext cx="1743075" cy="307975"/>
          </a:xfrm>
          <a:prstGeom prst="rect">
            <a:avLst/>
          </a:prstGeom>
          <a:noFill/>
          <a:ln w="9525">
            <a:noFill/>
          </a:ln>
        </p:spPr>
        <p:txBody>
          <a:bodyPr wrap="square" lIns="0" tIns="0" rIns="0" bIns="0" anchor="t" anchorCtr="0">
            <a:spAutoFit/>
          </a:bodyPr>
          <a:p>
            <a:pPr algn="ctr" defTabSz="1216025">
              <a:spcBef>
                <a:spcPct val="20000"/>
              </a:spcBef>
              <a:buFont typeface="Arial" panose="020B0604020202020204" pitchFamily="34" charset="0"/>
            </a:pPr>
            <a:r>
              <a:rPr lang="zh-CN" altLang="en-US" sz="20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Add your title</a:t>
            </a:r>
            <a:endParaRPr lang="en-US" altLang="fr-FR" sz="20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0757" name="TextBox 13"/>
          <p:cNvSpPr txBox="1"/>
          <p:nvPr/>
        </p:nvSpPr>
        <p:spPr>
          <a:xfrm>
            <a:off x="2252663" y="3394075"/>
            <a:ext cx="1376362" cy="245745"/>
          </a:xfrm>
          <a:prstGeom prst="rect">
            <a:avLst/>
          </a:prstGeom>
          <a:noFill/>
          <a:ln w="9525">
            <a:noFill/>
          </a:ln>
        </p:spPr>
        <p:txBody>
          <a:bodyPr lIns="0" tIns="0" rIns="0" bIns="0" anchor="t" anchorCtr="0">
            <a:spAutoFit/>
          </a:bodyPr>
          <a:p>
            <a:pPr algn="ctr" defTabSz="1216025">
              <a:spcBef>
                <a:spcPct val="20000"/>
              </a:spcBef>
              <a:buFont typeface="Arial" panose="020B0604020202020204" pitchFamily="34" charset="0"/>
            </a:pPr>
            <a:r>
              <a:rPr lang="zh-CN" altLang="en-US"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License </a:t>
            </a:r>
            <a:endParaRPr lang="zh-CN" altLang="en-US"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0758" name="TextBox 13"/>
          <p:cNvSpPr txBox="1"/>
          <p:nvPr/>
        </p:nvSpPr>
        <p:spPr>
          <a:xfrm>
            <a:off x="2252980" y="3951605"/>
            <a:ext cx="1558925" cy="492125"/>
          </a:xfrm>
          <a:prstGeom prst="rect">
            <a:avLst/>
          </a:prstGeom>
          <a:noFill/>
          <a:ln w="9525">
            <a:noFill/>
          </a:ln>
        </p:spPr>
        <p:txBody>
          <a:bodyPr wrap="square" lIns="0" tIns="0" rIns="0" bIns="0" anchor="t" anchorCtr="0">
            <a:spAutoFit/>
          </a:bodyPr>
          <a:p>
            <a:pPr algn="ctr" defTabSz="1216025">
              <a:spcBef>
                <a:spcPct val="20000"/>
              </a:spcBef>
              <a:buFont typeface="Arial" panose="020B0604020202020204" pitchFamily="34" charset="0"/>
            </a:pPr>
            <a:r>
              <a:rPr lang="zh-CN" altLang="en-US"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Implementation language</a:t>
            </a:r>
            <a:endParaRPr lang="zh-CN" altLang="en-US"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0759" name="TextBox 13"/>
          <p:cNvSpPr txBox="1"/>
          <p:nvPr/>
        </p:nvSpPr>
        <p:spPr>
          <a:xfrm>
            <a:off x="2252980" y="4619625"/>
            <a:ext cx="1493520" cy="245745"/>
          </a:xfrm>
          <a:prstGeom prst="rect">
            <a:avLst/>
          </a:prstGeom>
          <a:noFill/>
          <a:ln w="9525">
            <a:noFill/>
          </a:ln>
        </p:spPr>
        <p:txBody>
          <a:bodyPr wrap="square" lIns="0" tIns="0" rIns="0" bIns="0" anchor="t" anchorCtr="0">
            <a:spAutoFit/>
          </a:bodyPr>
          <a:p>
            <a:pPr algn="ctr" defTabSz="1216025">
              <a:spcBef>
                <a:spcPct val="20000"/>
              </a:spcBef>
              <a:buFont typeface="Arial" panose="020B0604020202020204" pitchFamily="34" charset="0"/>
            </a:pPr>
            <a:r>
              <a:rPr lang="zh-CN" altLang="en-US"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Storage Space</a:t>
            </a:r>
            <a:endParaRPr lang="zh-CN" altLang="en-US"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0760" name="TextBox 13"/>
          <p:cNvSpPr txBox="1"/>
          <p:nvPr/>
        </p:nvSpPr>
        <p:spPr>
          <a:xfrm>
            <a:off x="2252663" y="5230813"/>
            <a:ext cx="1376362" cy="245745"/>
          </a:xfrm>
          <a:prstGeom prst="rect">
            <a:avLst/>
          </a:prstGeom>
          <a:noFill/>
          <a:ln w="9525">
            <a:noFill/>
          </a:ln>
        </p:spPr>
        <p:txBody>
          <a:bodyPr lIns="0" tIns="0" rIns="0" bIns="0" anchor="t" anchorCtr="0">
            <a:spAutoFit/>
          </a:bodyPr>
          <a:p>
            <a:pPr algn="ctr" defTabSz="1216025">
              <a:spcBef>
                <a:spcPct val="20000"/>
              </a:spcBef>
              <a:buFont typeface="Arial" panose="020B0604020202020204" pitchFamily="34" charset="0"/>
            </a:pPr>
            <a:r>
              <a:rPr lang="zh-CN" altLang="en-US"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Back Up</a:t>
            </a:r>
            <a:endParaRPr lang="zh-CN" altLang="en-US"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0761" name="TextBox 13"/>
          <p:cNvSpPr txBox="1"/>
          <p:nvPr/>
        </p:nvSpPr>
        <p:spPr>
          <a:xfrm>
            <a:off x="6715125" y="2840038"/>
            <a:ext cx="1373188" cy="245745"/>
          </a:xfrm>
          <a:prstGeom prst="rect">
            <a:avLst/>
          </a:prstGeom>
          <a:noFill/>
          <a:ln w="9525">
            <a:noFill/>
          </a:ln>
        </p:spPr>
        <p:txBody>
          <a:bodyPr lIns="0" tIns="0" rIns="0" bIns="0" anchor="t" anchorCtr="0">
            <a:spAutoFit/>
          </a:bodyPr>
          <a:p>
            <a:pPr algn="ctr" defTabSz="1216025">
              <a:spcBef>
                <a:spcPct val="20000"/>
              </a:spcBef>
              <a:buFont typeface="Arial" panose="020B0604020202020204" pitchFamily="34" charset="0"/>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MySQL  </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0762" name="TextBox 13"/>
          <p:cNvSpPr txBox="1"/>
          <p:nvPr/>
        </p:nvSpPr>
        <p:spPr>
          <a:xfrm>
            <a:off x="8947150" y="2840038"/>
            <a:ext cx="1373188" cy="245745"/>
          </a:xfrm>
          <a:prstGeom prst="rect">
            <a:avLst/>
          </a:prstGeom>
          <a:noFill/>
          <a:ln w="9525">
            <a:noFill/>
          </a:ln>
        </p:spPr>
        <p:txBody>
          <a:bodyPr lIns="0" tIns="0" rIns="0" bIns="0" anchor="t" anchorCtr="0">
            <a:spAutoFit/>
          </a:bodyPr>
          <a:p>
            <a:pPr algn="ctr" defTabSz="1216025">
              <a:spcBef>
                <a:spcPct val="20000"/>
              </a:spcBef>
              <a:buFont typeface="Arial" panose="020B0604020202020204" pitchFamily="34" charset="0"/>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PostgreSQL  </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0763" name="TextBox 13"/>
          <p:cNvSpPr txBox="1"/>
          <p:nvPr/>
        </p:nvSpPr>
        <p:spPr>
          <a:xfrm>
            <a:off x="4484688" y="2840038"/>
            <a:ext cx="1373187" cy="245745"/>
          </a:xfrm>
          <a:prstGeom prst="rect">
            <a:avLst/>
          </a:prstGeom>
          <a:noFill/>
          <a:ln w="9525">
            <a:noFill/>
          </a:ln>
        </p:spPr>
        <p:txBody>
          <a:bodyPr lIns="0" tIns="0" rIns="0" bIns="0" anchor="t" anchorCtr="0">
            <a:spAutoFit/>
          </a:bodyPr>
          <a:p>
            <a:pPr algn="ctr" defTabSz="1216025">
              <a:spcBef>
                <a:spcPct val="20000"/>
              </a:spcBef>
              <a:buFont typeface="Arial" panose="020B0604020202020204" pitchFamily="34" charset="0"/>
            </a:pPr>
            <a:r>
              <a:rPr lang="en-US" altLang="fr-FR"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SQL Server</a:t>
            </a:r>
            <a:endParaRPr lang="en-US" altLang="fr-FR"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nvGrpSpPr>
          <p:cNvPr id="30764" name="组合 76"/>
          <p:cNvGrpSpPr/>
          <p:nvPr/>
        </p:nvGrpSpPr>
        <p:grpSpPr>
          <a:xfrm>
            <a:off x="312420" y="347980"/>
            <a:ext cx="3695065" cy="698518"/>
            <a:chOff x="1260143" y="1171646"/>
            <a:chExt cx="2097206" cy="698909"/>
          </a:xfrm>
        </p:grpSpPr>
        <p:grpSp>
          <p:nvGrpSpPr>
            <p:cNvPr id="30765" name="组合 80"/>
            <p:cNvGrpSpPr/>
            <p:nvPr/>
          </p:nvGrpSpPr>
          <p:grpSpPr>
            <a:xfrm>
              <a:off x="1260143" y="1171646"/>
              <a:ext cx="299114" cy="476108"/>
              <a:chOff x="0" y="0"/>
              <a:chExt cx="2819400" cy="2819400"/>
            </a:xfrm>
          </p:grpSpPr>
          <p:sp>
            <p:nvSpPr>
              <p:cNvPr id="91" name="任意多边形 90"/>
              <p:cNvSpPr/>
              <p:nvPr/>
            </p:nvSpPr>
            <p:spPr>
              <a:xfrm>
                <a:off x="0" y="0"/>
                <a:ext cx="179572" cy="2821675"/>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4" name="任意多边形 93"/>
              <p:cNvSpPr/>
              <p:nvPr/>
            </p:nvSpPr>
            <p:spPr>
              <a:xfrm rot="5400000" flipV="1">
                <a:off x="1317299" y="-1317299"/>
                <a:ext cx="178703" cy="2813301"/>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0768" name="组合 81"/>
            <p:cNvGrpSpPr/>
            <p:nvPr/>
          </p:nvGrpSpPr>
          <p:grpSpPr>
            <a:xfrm rot="10800000">
              <a:off x="3058235" y="1202208"/>
              <a:ext cx="299114" cy="476108"/>
              <a:chOff x="0" y="0"/>
              <a:chExt cx="2819400" cy="2819400"/>
            </a:xfrm>
          </p:grpSpPr>
          <p:sp>
            <p:nvSpPr>
              <p:cNvPr id="85" name="任意多边形 84"/>
              <p:cNvSpPr/>
              <p:nvPr/>
            </p:nvSpPr>
            <p:spPr>
              <a:xfrm>
                <a:off x="0" y="0"/>
                <a:ext cx="179572" cy="2821675"/>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8" name="任意多边形 87"/>
              <p:cNvSpPr/>
              <p:nvPr/>
            </p:nvSpPr>
            <p:spPr>
              <a:xfrm rot="5400000" flipV="1">
                <a:off x="1317298" y="-1307899"/>
                <a:ext cx="178709" cy="2813301"/>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0771" name="文本框 82"/>
            <p:cNvSpPr txBox="1"/>
            <p:nvPr/>
          </p:nvSpPr>
          <p:spPr>
            <a:xfrm>
              <a:off x="1298543" y="1225034"/>
              <a:ext cx="2058806" cy="645521"/>
            </a:xfrm>
            <a:prstGeom prst="rect">
              <a:avLst/>
            </a:prstGeom>
            <a:noFill/>
            <a:ln w="9525">
              <a:noFill/>
            </a:ln>
          </p:spPr>
          <p:txBody>
            <a:bodyPr anchor="t" anchorCtr="0">
              <a:spAutoFit/>
            </a:bodyPr>
            <a:p>
              <a:pPr>
                <a:buFont typeface="Arial" panose="020B0604020202020204" pitchFamily="34" charset="0"/>
              </a:pPr>
              <a:r>
                <a:rPr lang="fr-FR" altLang="zh-CN" b="1" dirty="0">
                  <a:latin typeface="Microsoft YaHei" panose="020B0503020204020204" pitchFamily="34" charset="-122"/>
                  <a:ea typeface="Microsoft YaHei" panose="020B0503020204020204" pitchFamily="34" charset="-122"/>
                </a:rPr>
                <a:t>SQL Server VS MySQL VS PostgreSQL</a:t>
              </a:r>
              <a:endParaRPr lang="fr-FR" altLang="zh-CN" b="1" dirty="0">
                <a:latin typeface="Microsoft YaHei" panose="020B0503020204020204" pitchFamily="34" charset="-122"/>
                <a:ea typeface="Microsoft YaHei" panose="020B0503020204020204" pitchFamily="34" charset="-122"/>
              </a:endParaRPr>
            </a:p>
          </p:txBody>
        </p:sp>
      </p:gr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0" y="2989263"/>
            <a:ext cx="12192000" cy="2878137"/>
            <a:chOff x="0" y="2989942"/>
            <a:chExt cx="12192002" cy="2877367"/>
          </a:xfrm>
        </p:grpSpPr>
        <p:sp>
          <p:nvSpPr>
            <p:cNvPr id="4" name="直角三角形 15"/>
            <p:cNvSpPr/>
            <p:nvPr/>
          </p:nvSpPr>
          <p:spPr>
            <a:xfrm rot="21292057" flipH="1" flipV="1">
              <a:off x="6350" y="5210260"/>
              <a:ext cx="11855452" cy="657049"/>
            </a:xfrm>
            <a:custGeom>
              <a:avLst/>
              <a:gdLst>
                <a:gd name="connsiteX0" fmla="*/ 0 w 11403344"/>
                <a:gd name="connsiteY0" fmla="*/ 638628 h 638628"/>
                <a:gd name="connsiteX1" fmla="*/ 0 w 11403344"/>
                <a:gd name="connsiteY1" fmla="*/ 0 h 638628"/>
                <a:gd name="connsiteX2" fmla="*/ 11403344 w 11403344"/>
                <a:gd name="connsiteY2" fmla="*/ 638628 h 638628"/>
                <a:gd name="connsiteX3" fmla="*/ 0 w 11403344"/>
                <a:gd name="connsiteY3" fmla="*/ 638628 h 638628"/>
                <a:gd name="connsiteX0-1" fmla="*/ 362704 w 11766048"/>
                <a:gd name="connsiteY0-2" fmla="*/ 656633 h 656633"/>
                <a:gd name="connsiteX1-3" fmla="*/ 0 w 11766048"/>
                <a:gd name="connsiteY1-4" fmla="*/ 0 h 656633"/>
                <a:gd name="connsiteX2-5" fmla="*/ 11766048 w 11766048"/>
                <a:gd name="connsiteY2-6" fmla="*/ 656633 h 656633"/>
                <a:gd name="connsiteX3-7" fmla="*/ 362704 w 11766048"/>
                <a:gd name="connsiteY3-8" fmla="*/ 656633 h 656633"/>
              </a:gdLst>
              <a:ahLst/>
              <a:cxnLst>
                <a:cxn ang="0">
                  <a:pos x="connsiteX0-1" y="connsiteY0-2"/>
                </a:cxn>
                <a:cxn ang="0">
                  <a:pos x="connsiteX1-3" y="connsiteY1-4"/>
                </a:cxn>
                <a:cxn ang="0">
                  <a:pos x="connsiteX2-5" y="connsiteY2-6"/>
                </a:cxn>
                <a:cxn ang="0">
                  <a:pos x="connsiteX3-7" y="connsiteY3-8"/>
                </a:cxn>
              </a:cxnLst>
              <a:rect l="l" t="t" r="r" b="b"/>
              <a:pathLst>
                <a:path w="11766048" h="656633">
                  <a:moveTo>
                    <a:pt x="362704" y="656633"/>
                  </a:moveTo>
                  <a:lnTo>
                    <a:pt x="0" y="0"/>
                  </a:lnTo>
                  <a:lnTo>
                    <a:pt x="11766048" y="656633"/>
                  </a:lnTo>
                  <a:lnTo>
                    <a:pt x="362704" y="65663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矩形 14"/>
            <p:cNvSpPr/>
            <p:nvPr/>
          </p:nvSpPr>
          <p:spPr>
            <a:xfrm>
              <a:off x="0" y="2989942"/>
              <a:ext cx="12192002" cy="2758337"/>
            </a:xfrm>
            <a:custGeom>
              <a:avLst/>
              <a:gdLst>
                <a:gd name="connsiteX0" fmla="*/ 0 w 12192000"/>
                <a:gd name="connsiteY0" fmla="*/ 0 h 2133600"/>
                <a:gd name="connsiteX1" fmla="*/ 12192000 w 12192000"/>
                <a:gd name="connsiteY1" fmla="*/ 0 h 2133600"/>
                <a:gd name="connsiteX2" fmla="*/ 12192000 w 12192000"/>
                <a:gd name="connsiteY2" fmla="*/ 2133600 h 2133600"/>
                <a:gd name="connsiteX3" fmla="*/ 0 w 12192000"/>
                <a:gd name="connsiteY3" fmla="*/ 2133600 h 2133600"/>
                <a:gd name="connsiteX4" fmla="*/ 0 w 12192000"/>
                <a:gd name="connsiteY4" fmla="*/ 0 h 2133600"/>
                <a:gd name="connsiteX0-1" fmla="*/ 0 w 12192000"/>
                <a:gd name="connsiteY0-2" fmla="*/ 0 h 2757715"/>
                <a:gd name="connsiteX1-3" fmla="*/ 12192000 w 12192000"/>
                <a:gd name="connsiteY1-4" fmla="*/ 0 h 2757715"/>
                <a:gd name="connsiteX2-5" fmla="*/ 12192000 w 12192000"/>
                <a:gd name="connsiteY2-6" fmla="*/ 2133600 h 2757715"/>
                <a:gd name="connsiteX3-7" fmla="*/ 14514 w 12192000"/>
                <a:gd name="connsiteY3-8" fmla="*/ 2757715 h 2757715"/>
                <a:gd name="connsiteX4-9" fmla="*/ 0 w 12192000"/>
                <a:gd name="connsiteY4-10" fmla="*/ 0 h 2757715"/>
                <a:gd name="connsiteX0-11" fmla="*/ 0 w 12192000"/>
                <a:gd name="connsiteY0-12" fmla="*/ 0 h 2757715"/>
                <a:gd name="connsiteX1-13" fmla="*/ 12192000 w 12192000"/>
                <a:gd name="connsiteY1-14" fmla="*/ 0 h 2757715"/>
                <a:gd name="connsiteX2-15" fmla="*/ 12177486 w 12192000"/>
                <a:gd name="connsiteY2-16" fmla="*/ 1843315 h 2757715"/>
                <a:gd name="connsiteX3-17" fmla="*/ 14514 w 12192000"/>
                <a:gd name="connsiteY3-18" fmla="*/ 2757715 h 2757715"/>
                <a:gd name="connsiteX4-19" fmla="*/ 0 w 12192000"/>
                <a:gd name="connsiteY4-20" fmla="*/ 0 h 2757715"/>
                <a:gd name="connsiteX0-21" fmla="*/ 0 w 12192000"/>
                <a:gd name="connsiteY0-22" fmla="*/ 0 h 2757715"/>
                <a:gd name="connsiteX1-23" fmla="*/ 12192000 w 12192000"/>
                <a:gd name="connsiteY1-24" fmla="*/ 0 h 2757715"/>
                <a:gd name="connsiteX2-25" fmla="*/ 12177486 w 12192000"/>
                <a:gd name="connsiteY2-26" fmla="*/ 1843315 h 2757715"/>
                <a:gd name="connsiteX3-27" fmla="*/ 0 w 12192000"/>
                <a:gd name="connsiteY3-28" fmla="*/ 2757715 h 2757715"/>
                <a:gd name="connsiteX4-29" fmla="*/ 0 w 12192000"/>
                <a:gd name="connsiteY4-30" fmla="*/ 0 h 2757715"/>
                <a:gd name="connsiteX0-31" fmla="*/ 0 w 12192000"/>
                <a:gd name="connsiteY0-32" fmla="*/ 0 h 2757715"/>
                <a:gd name="connsiteX1-33" fmla="*/ 12192000 w 12192000"/>
                <a:gd name="connsiteY1-34" fmla="*/ 0 h 2757715"/>
                <a:gd name="connsiteX2-35" fmla="*/ 12177486 w 12192000"/>
                <a:gd name="connsiteY2-36" fmla="*/ 1843315 h 2757715"/>
                <a:gd name="connsiteX3-37" fmla="*/ 0 w 12192000"/>
                <a:gd name="connsiteY3-38" fmla="*/ 2757715 h 2757715"/>
                <a:gd name="connsiteX4-39" fmla="*/ 0 w 12192000"/>
                <a:gd name="connsiteY4-40" fmla="*/ 0 h 2757715"/>
                <a:gd name="connsiteX0-41" fmla="*/ 0 w 12192001"/>
                <a:gd name="connsiteY0-42" fmla="*/ 0 h 2757715"/>
                <a:gd name="connsiteX1-43" fmla="*/ 12192000 w 12192001"/>
                <a:gd name="connsiteY1-44" fmla="*/ 0 h 2757715"/>
                <a:gd name="connsiteX2-45" fmla="*/ 12192001 w 12192001"/>
                <a:gd name="connsiteY2-46" fmla="*/ 1857829 h 2757715"/>
                <a:gd name="connsiteX3-47" fmla="*/ 0 w 12192001"/>
                <a:gd name="connsiteY3-48" fmla="*/ 2757715 h 2757715"/>
                <a:gd name="connsiteX4-49" fmla="*/ 0 w 12192001"/>
                <a:gd name="connsiteY4-50" fmla="*/ 0 h 27577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2757715">
                  <a:moveTo>
                    <a:pt x="0" y="0"/>
                  </a:moveTo>
                  <a:lnTo>
                    <a:pt x="12192000" y="0"/>
                  </a:lnTo>
                  <a:cubicBezTo>
                    <a:pt x="12192000" y="619276"/>
                    <a:pt x="12192001" y="1238553"/>
                    <a:pt x="12192001" y="1857829"/>
                  </a:cubicBezTo>
                  <a:lnTo>
                    <a:pt x="0" y="2757715"/>
                  </a:lnTo>
                  <a:lnTo>
                    <a:pt x="0" y="0"/>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556" name="文本框 5"/>
            <p:cNvSpPr txBox="1"/>
            <p:nvPr/>
          </p:nvSpPr>
          <p:spPr>
            <a:xfrm>
              <a:off x="2825843" y="3571321"/>
              <a:ext cx="7130956" cy="921773"/>
            </a:xfrm>
            <a:prstGeom prst="rect">
              <a:avLst/>
            </a:prstGeom>
            <a:noFill/>
            <a:ln w="9525">
              <a:noFill/>
            </a:ln>
          </p:spPr>
          <p:txBody>
            <a:bodyPr anchor="t" anchorCtr="0">
              <a:spAutoFit/>
            </a:bodyPr>
            <a:p>
              <a:pPr algn="dist">
                <a:buFont typeface="Arial" panose="020B0604020202020204" pitchFamily="34" charset="0"/>
              </a:pPr>
              <a:r>
                <a:rPr lang="fr-FR" altLang="zh-CN" sz="5400" b="1" dirty="0">
                  <a:solidFill>
                    <a:srgbClr val="FFFFFF"/>
                  </a:solidFill>
                  <a:latin typeface="Microsoft YaHei" panose="020B0503020204020204" pitchFamily="34" charset="-122"/>
                  <a:ea typeface="Microsoft YaHei" panose="020B0503020204020204" pitchFamily="34" charset="-122"/>
                </a:rPr>
                <a:t>what is a RDBMS</a:t>
              </a:r>
              <a:endParaRPr lang="fr-FR" altLang="zh-CN" sz="5400" b="1" dirty="0">
                <a:solidFill>
                  <a:srgbClr val="FFFFFF"/>
                </a:solidFill>
                <a:latin typeface="Microsoft YaHei" panose="020B0503020204020204" pitchFamily="34" charset="-122"/>
                <a:ea typeface="Microsoft YaHei" panose="020B0503020204020204" pitchFamily="34" charset="-122"/>
              </a:endParaRPr>
            </a:p>
          </p:txBody>
        </p:sp>
      </p:grpSp>
      <p:grpSp>
        <p:nvGrpSpPr>
          <p:cNvPr id="7" name="组合 6"/>
          <p:cNvGrpSpPr/>
          <p:nvPr/>
        </p:nvGrpSpPr>
        <p:grpSpPr>
          <a:xfrm>
            <a:off x="5324475" y="1022350"/>
            <a:ext cx="1571625" cy="1636713"/>
            <a:chOff x="2134226" y="2514211"/>
            <a:chExt cx="699588" cy="728630"/>
          </a:xfrm>
        </p:grpSpPr>
        <p:grpSp>
          <p:nvGrpSpPr>
            <p:cNvPr id="23558" name="组合 7"/>
            <p:cNvGrpSpPr/>
            <p:nvPr/>
          </p:nvGrpSpPr>
          <p:grpSpPr>
            <a:xfrm flipH="1">
              <a:off x="2134226" y="2514211"/>
              <a:ext cx="699588" cy="728630"/>
              <a:chOff x="3927567" y="766341"/>
              <a:chExt cx="699588" cy="728630"/>
            </a:xfrm>
          </p:grpSpPr>
          <p:sp>
            <p:nvSpPr>
              <p:cNvPr id="10" name="等腰三角形 9"/>
              <p:cNvSpPr/>
              <p:nvPr/>
            </p:nvSpPr>
            <p:spPr>
              <a:xfrm>
                <a:off x="3927567" y="914752"/>
                <a:ext cx="673442" cy="580219"/>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1" name="直接连接符 10"/>
              <p:cNvCxnSpPr/>
              <p:nvPr/>
            </p:nvCxnSpPr>
            <p:spPr>
              <a:xfrm flipH="1">
                <a:off x="4037805" y="766341"/>
                <a:ext cx="226836" cy="390110"/>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71001" y="766341"/>
                <a:ext cx="356154" cy="614141"/>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grpSp>
        <p:sp>
          <p:nvSpPr>
            <p:cNvPr id="23562" name="文本框 8"/>
            <p:cNvSpPr txBox="1"/>
            <p:nvPr/>
          </p:nvSpPr>
          <p:spPr>
            <a:xfrm>
              <a:off x="2369678" y="2824534"/>
              <a:ext cx="302139" cy="411013"/>
            </a:xfrm>
            <a:prstGeom prst="rect">
              <a:avLst/>
            </a:prstGeom>
            <a:noFill/>
            <a:ln w="9525">
              <a:noFill/>
            </a:ln>
          </p:spPr>
          <p:txBody>
            <a:bodyPr anchor="t" anchorCtr="0">
              <a:spAutoFit/>
            </a:bodyPr>
            <a:p>
              <a:pPr>
                <a:buFont typeface="Arial" panose="020B0604020202020204" pitchFamily="34" charset="0"/>
              </a:pPr>
              <a:r>
                <a:rPr lang="en-US" altLang="zh-CN" sz="5400" b="1" dirty="0">
                  <a:solidFill>
                    <a:srgbClr val="FFFFFF"/>
                  </a:solidFill>
                  <a:latin typeface="Microsoft YaHei" panose="020B0503020204020204" pitchFamily="34" charset="-122"/>
                  <a:ea typeface="Microsoft YaHei" panose="020B0503020204020204" pitchFamily="34" charset="-122"/>
                </a:rPr>
                <a:t>1</a:t>
              </a:r>
              <a:endParaRPr lang="zh-CN" altLang="en-US" sz="5400" b="1" dirty="0">
                <a:solidFill>
                  <a:srgbClr val="FFFFFF"/>
                </a:solidFill>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p:txBody>
          <a:bodyPr/>
          <a:p>
            <a:r>
              <a:rPr lang="fr-FR" altLang="en-US"/>
              <a:t>What Is RDBMS?</a:t>
            </a:r>
            <a:endParaRPr lang="fr-FR" altLang="en-US"/>
          </a:p>
        </p:txBody>
      </p:sp>
      <p:pic>
        <p:nvPicPr>
          <p:cNvPr id="4" name="Espace réservé du contenu 3" descr="RDBMS"/>
          <p:cNvPicPr>
            <a:picLocks noChangeAspect="1"/>
          </p:cNvPicPr>
          <p:nvPr>
            <p:ph idx="1"/>
          </p:nvPr>
        </p:nvPicPr>
        <p:blipFill>
          <a:blip r:embed="rId1"/>
          <a:stretch>
            <a:fillRect/>
          </a:stretch>
        </p:blipFill>
        <p:spPr>
          <a:xfrm>
            <a:off x="7477760" y="2388235"/>
            <a:ext cx="4457700" cy="2466975"/>
          </a:xfrm>
          <a:prstGeom prst="rect">
            <a:avLst/>
          </a:prstGeom>
        </p:spPr>
      </p:pic>
      <p:sp>
        <p:nvSpPr>
          <p:cNvPr id="5" name="Titre 1"/>
          <p:cNvSpPr>
            <a:spLocks noGrp="1"/>
          </p:cNvSpPr>
          <p:nvPr/>
        </p:nvSpPr>
        <p:spPr>
          <a:xfrm>
            <a:off x="428625" y="1780540"/>
            <a:ext cx="7490460" cy="3932555"/>
          </a:xfrm>
          <a:prstGeom prst="rect">
            <a:avLst/>
          </a:prstGeom>
          <a:noFill/>
          <a:ln w="9525">
            <a:noFill/>
          </a:ln>
        </p:spPr>
        <p:txBody>
          <a:bodyPr anchor="ctr" anchorCtr="0"/>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a:lstStyle>
          <a:p>
            <a:r>
              <a:rPr lang="fr-FR" altLang="en-US" sz="2400"/>
              <a:t>RDBMS stands for Relational Database Management System. RDBMS is the basis for SQL, and for all modern database systems like MS SQL Server, PostgreSQL?Oracle, MySQL and Microsoft Access. An RDBMS is a type of database management system with row-based table structure that connects related data elements and includes functions that maintain the accuracy, security, consistency and integrity of data.</a:t>
            </a:r>
            <a:endParaRPr lang="fr-FR"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AutoShape 2"/>
          <p:cNvSpPr/>
          <p:nvPr/>
        </p:nvSpPr>
        <p:spPr bwMode="auto">
          <a:xfrm>
            <a:off x="4886325" y="2376488"/>
            <a:ext cx="2374900" cy="2374900"/>
          </a:xfrm>
          <a:prstGeom prst="diamond">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 name="AutoShape 3"/>
          <p:cNvSpPr/>
          <p:nvPr/>
        </p:nvSpPr>
        <p:spPr bwMode="auto">
          <a:xfrm>
            <a:off x="4341813" y="1790700"/>
            <a:ext cx="3432175" cy="3454400"/>
          </a:xfrm>
          <a:custGeom>
            <a:avLst/>
            <a:gdLst>
              <a:gd name="T0" fmla="*/ 2044558688 w 19679"/>
              <a:gd name="T1" fmla="*/ 355216379 h 19679"/>
              <a:gd name="T2" fmla="*/ 2044558688 w 19679"/>
              <a:gd name="T3" fmla="*/ 2070165274 h 19679"/>
              <a:gd name="T4" fmla="*/ 350822602 w 19679"/>
              <a:gd name="T5" fmla="*/ 2070165274 h 19679"/>
              <a:gd name="T6" fmla="*/ 350822602 w 19679"/>
              <a:gd name="T7" fmla="*/ 355216379 h 19679"/>
              <a:gd name="T8" fmla="*/ 2044558688 w 19679"/>
              <a:gd name="T9" fmla="*/ 355216379 h 19679"/>
              <a:gd name="T10" fmla="*/ 2044558688 w 19679"/>
              <a:gd name="T11" fmla="*/ 355216379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noFill/>
          <a:ln w="12700" cap="flat">
            <a:solidFill>
              <a:srgbClr val="ADBACA"/>
            </a:solidFill>
            <a:prstDash val="solid"/>
            <a:bevel/>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 name="AutoShape 16"/>
          <p:cNvSpPr/>
          <p:nvPr/>
        </p:nvSpPr>
        <p:spPr bwMode="auto">
          <a:xfrm rot="10800000">
            <a:off x="5813425" y="5013325"/>
            <a:ext cx="515938" cy="519113"/>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404040"/>
          </a:solidFill>
          <a:ln w="63500" cap="flat">
            <a:noFill/>
            <a:prstDash val="solid"/>
            <a:bevel/>
            <a:headEnd type="none" w="med" len="med"/>
            <a:tailEnd type="none" w="med" len="me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 name="AutoShape 17"/>
          <p:cNvSpPr/>
          <p:nvPr/>
        </p:nvSpPr>
        <p:spPr bwMode="auto">
          <a:xfrm rot="10800000">
            <a:off x="4559300" y="4479925"/>
            <a:ext cx="515938" cy="519113"/>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62B83F"/>
          </a:solidFill>
          <a:ln w="63500" cap="flat">
            <a:noFill/>
            <a:prstDash val="solid"/>
            <a:bevel/>
            <a:headEnd type="none" w="med" len="med"/>
            <a:tailEnd type="none" w="med" len="me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 name="AutoShape 18"/>
          <p:cNvSpPr/>
          <p:nvPr/>
        </p:nvSpPr>
        <p:spPr bwMode="auto">
          <a:xfrm rot="10800000">
            <a:off x="6972300" y="4498975"/>
            <a:ext cx="515938" cy="519113"/>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62B83F"/>
          </a:solidFill>
          <a:ln w="63500" cap="flat">
            <a:noFill/>
            <a:prstDash val="solid"/>
            <a:bevel/>
            <a:headEnd type="none" w="med" len="med"/>
            <a:tailEnd type="none" w="med" len="me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 name="AutoShape 19"/>
          <p:cNvSpPr/>
          <p:nvPr/>
        </p:nvSpPr>
        <p:spPr bwMode="auto">
          <a:xfrm>
            <a:off x="5915025" y="5124450"/>
            <a:ext cx="311150" cy="258763"/>
          </a:xfrm>
          <a:custGeom>
            <a:avLst/>
            <a:gdLst>
              <a:gd name="T0" fmla="*/ 17619197 w 21600"/>
              <a:gd name="T1" fmla="*/ 8178127 h 21600"/>
              <a:gd name="T2" fmla="*/ 17837194 w 21600"/>
              <a:gd name="T3" fmla="*/ 11698346 h 21600"/>
              <a:gd name="T4" fmla="*/ 17101420 w 21600"/>
              <a:gd name="T5" fmla="*/ 12323657 h 21600"/>
              <a:gd name="T6" fmla="*/ 12852675 w 21600"/>
              <a:gd name="T7" fmla="*/ 12144512 h 21600"/>
              <a:gd name="T8" fmla="*/ 12647898 w 21600"/>
              <a:gd name="T9" fmla="*/ 8624269 h 21600"/>
              <a:gd name="T10" fmla="*/ 13376257 w 21600"/>
              <a:gd name="T11" fmla="*/ 7998958 h 21600"/>
              <a:gd name="T12" fmla="*/ 14690098 w 21600"/>
              <a:gd name="T13" fmla="*/ 6771745 h 21600"/>
              <a:gd name="T14" fmla="*/ 9474364 w 21600"/>
              <a:gd name="T15" fmla="*/ 6619400 h 21600"/>
              <a:gd name="T16" fmla="*/ 10779928 w 21600"/>
              <a:gd name="T17" fmla="*/ 7998958 h 21600"/>
              <a:gd name="T18" fmla="*/ 11515731 w 21600"/>
              <a:gd name="T19" fmla="*/ 8624269 h 21600"/>
              <a:gd name="T20" fmla="*/ 11297706 w 21600"/>
              <a:gd name="T21" fmla="*/ 12144512 h 21600"/>
              <a:gd name="T22" fmla="*/ 7054765 w 21600"/>
              <a:gd name="T23" fmla="*/ 12323657 h 21600"/>
              <a:gd name="T24" fmla="*/ 6318992 w 21600"/>
              <a:gd name="T25" fmla="*/ 11698346 h 21600"/>
              <a:gd name="T26" fmla="*/ 6535350 w 21600"/>
              <a:gd name="T27" fmla="*/ 8178127 h 21600"/>
              <a:gd name="T28" fmla="*/ 8360358 w 21600"/>
              <a:gd name="T29" fmla="*/ 7998958 h 21600"/>
              <a:gd name="T30" fmla="*/ 3349431 w 21600"/>
              <a:gd name="T31" fmla="*/ 6619400 h 21600"/>
              <a:gd name="T32" fmla="*/ 3155372 w 21600"/>
              <a:gd name="T33" fmla="*/ 7998958 h 21600"/>
              <a:gd name="T34" fmla="*/ 4999375 w 21600"/>
              <a:gd name="T35" fmla="*/ 8178127 h 21600"/>
              <a:gd name="T36" fmla="*/ 5215734 w 21600"/>
              <a:gd name="T37" fmla="*/ 11698346 h 21600"/>
              <a:gd name="T38" fmla="*/ 4460936 w 21600"/>
              <a:gd name="T39" fmla="*/ 12323657 h 21600"/>
              <a:gd name="T40" fmla="*/ 216358 w 21600"/>
              <a:gd name="T41" fmla="*/ 12144512 h 21600"/>
              <a:gd name="T42" fmla="*/ 0 w 21600"/>
              <a:gd name="T43" fmla="*/ 8624269 h 21600"/>
              <a:gd name="T44" fmla="*/ 753964 w 21600"/>
              <a:gd name="T45" fmla="*/ 7998958 h 21600"/>
              <a:gd name="T46" fmla="*/ 2041367 w 21600"/>
              <a:gd name="T47" fmla="*/ 6771745 h 21600"/>
              <a:gd name="T48" fmla="*/ 3347764 w 21600"/>
              <a:gd name="T49" fmla="*/ 5704257 h 21600"/>
              <a:gd name="T50" fmla="*/ 8358720 w 21600"/>
              <a:gd name="T51" fmla="*/ 4308146 h 21600"/>
              <a:gd name="T52" fmla="*/ 6533712 w 21600"/>
              <a:gd name="T53" fmla="*/ 4135283 h 21600"/>
              <a:gd name="T54" fmla="*/ 6317354 w 21600"/>
              <a:gd name="T55" fmla="*/ 608185 h 21600"/>
              <a:gd name="T56" fmla="*/ 7053127 w 21600"/>
              <a:gd name="T57" fmla="*/ 0 h 21600"/>
              <a:gd name="T58" fmla="*/ 11296068 w 21600"/>
              <a:gd name="T59" fmla="*/ 179145 h 21600"/>
              <a:gd name="T60" fmla="*/ 11514064 w 21600"/>
              <a:gd name="T61" fmla="*/ 3699388 h 21600"/>
              <a:gd name="T62" fmla="*/ 10778290 w 21600"/>
              <a:gd name="T63" fmla="*/ 4308146 h 21600"/>
              <a:gd name="T64" fmla="*/ 9472697 w 21600"/>
              <a:gd name="T65" fmla="*/ 5704257 h 21600"/>
              <a:gd name="T66" fmla="*/ 15403572 w 21600"/>
              <a:gd name="T67" fmla="*/ 6012911 h 21600"/>
              <a:gd name="T68" fmla="*/ 15791689 w 21600"/>
              <a:gd name="T69" fmla="*/ 7998958 h 21600"/>
              <a:gd name="T70" fmla="*/ 17101420 w 21600"/>
              <a:gd name="T71" fmla="*/ 7998958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0"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moveTo>
                  <a:pt x="20709" y="14020"/>
                </a:moveTo>
              </a:path>
            </a:pathLst>
          </a:custGeom>
          <a:solidFill>
            <a:schemeClr val="bg1"/>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0" name="AutoShape 20"/>
          <p:cNvSpPr/>
          <p:nvPr/>
        </p:nvSpPr>
        <p:spPr bwMode="auto">
          <a:xfrm>
            <a:off x="4660900" y="4598988"/>
            <a:ext cx="309563" cy="258763"/>
          </a:xfrm>
          <a:custGeom>
            <a:avLst/>
            <a:gdLst>
              <a:gd name="T0" fmla="*/ 17746100 w 21600"/>
              <a:gd name="T1" fmla="*/ 5368360 h 21579"/>
              <a:gd name="T2" fmla="*/ 17432267 w 21600"/>
              <a:gd name="T3" fmla="*/ 6114950 h 21579"/>
              <a:gd name="T4" fmla="*/ 16647641 w 21600"/>
              <a:gd name="T5" fmla="*/ 6532835 h 21579"/>
              <a:gd name="T6" fmla="*/ 16647641 w 21600"/>
              <a:gd name="T7" fmla="*/ 9495689 h 21579"/>
              <a:gd name="T8" fmla="*/ 16209753 w 21600"/>
              <a:gd name="T9" fmla="*/ 10362876 h 21579"/>
              <a:gd name="T10" fmla="*/ 15165524 w 21600"/>
              <a:gd name="T11" fmla="*/ 10723595 h 21579"/>
              <a:gd name="T12" fmla="*/ 13586440 w 21600"/>
              <a:gd name="T13" fmla="*/ 9663173 h 21579"/>
              <a:gd name="T14" fmla="*/ 11597415 w 21600"/>
              <a:gd name="T15" fmla="*/ 8720528 h 21579"/>
              <a:gd name="T16" fmla="*/ 9407088 w 21600"/>
              <a:gd name="T17" fmla="*/ 7985392 h 21579"/>
              <a:gd name="T18" fmla="*/ 7220861 w 21600"/>
              <a:gd name="T19" fmla="*/ 7584649 h 21579"/>
              <a:gd name="T20" fmla="*/ 6547161 w 21600"/>
              <a:gd name="T21" fmla="*/ 7905368 h 21579"/>
              <a:gd name="T22" fmla="*/ 6190591 w 21600"/>
              <a:gd name="T23" fmla="*/ 8406696 h 21579"/>
              <a:gd name="T24" fmla="*/ 6170870 w 21600"/>
              <a:gd name="T25" fmla="*/ 8973775 h 21579"/>
              <a:gd name="T26" fmla="*/ 6529074 w 21600"/>
              <a:gd name="T27" fmla="*/ 9495689 h 21579"/>
              <a:gd name="T28" fmla="*/ 6307250 w 21600"/>
              <a:gd name="T29" fmla="*/ 10102792 h 21579"/>
              <a:gd name="T30" fmla="*/ 6504453 w 21600"/>
              <a:gd name="T31" fmla="*/ 10636135 h 21579"/>
              <a:gd name="T32" fmla="*/ 6981781 w 21600"/>
              <a:gd name="T33" fmla="*/ 11129478 h 21579"/>
              <a:gd name="T34" fmla="*/ 7616843 w 21600"/>
              <a:gd name="T35" fmla="*/ 11599365 h 21579"/>
              <a:gd name="T36" fmla="*/ 6947270 w 21600"/>
              <a:gd name="T37" fmla="*/ 12126420 h 21579"/>
              <a:gd name="T38" fmla="*/ 5925227 w 21600"/>
              <a:gd name="T39" fmla="*/ 12331083 h 21579"/>
              <a:gd name="T40" fmla="*/ 4861278 w 21600"/>
              <a:gd name="T41" fmla="*/ 12247042 h 21579"/>
              <a:gd name="T42" fmla="*/ 4044635 w 21600"/>
              <a:gd name="T43" fmla="*/ 11896629 h 21579"/>
              <a:gd name="T44" fmla="*/ 3658484 w 21600"/>
              <a:gd name="T45" fmla="*/ 10893374 h 21579"/>
              <a:gd name="T46" fmla="*/ 3312605 w 21600"/>
              <a:gd name="T47" fmla="*/ 9846103 h 21579"/>
              <a:gd name="T48" fmla="*/ 3177860 w 21600"/>
              <a:gd name="T49" fmla="*/ 8735400 h 21579"/>
              <a:gd name="T50" fmla="*/ 3409544 w 21600"/>
              <a:gd name="T51" fmla="*/ 7519497 h 21579"/>
              <a:gd name="T52" fmla="*/ 1482116 w 21600"/>
              <a:gd name="T53" fmla="*/ 7519497 h 21579"/>
              <a:gd name="T54" fmla="*/ 438719 w 21600"/>
              <a:gd name="T55" fmla="*/ 7158778 h 21579"/>
              <a:gd name="T56" fmla="*/ 0 w 21600"/>
              <a:gd name="T57" fmla="*/ 6283008 h 21579"/>
              <a:gd name="T58" fmla="*/ 0 w 21600"/>
              <a:gd name="T59" fmla="*/ 4444006 h 21579"/>
              <a:gd name="T60" fmla="*/ 432155 w 21600"/>
              <a:gd name="T61" fmla="*/ 3569957 h 21579"/>
              <a:gd name="T62" fmla="*/ 1482116 w 21600"/>
              <a:gd name="T63" fmla="*/ 3204098 h 21579"/>
              <a:gd name="T64" fmla="*/ 6287530 w 21600"/>
              <a:gd name="T65" fmla="*/ 3204098 h 21579"/>
              <a:gd name="T66" fmla="*/ 8647113 w 21600"/>
              <a:gd name="T67" fmla="*/ 2936004 h 21579"/>
              <a:gd name="T68" fmla="*/ 11100338 w 21600"/>
              <a:gd name="T69" fmla="*/ 2214567 h 21579"/>
              <a:gd name="T70" fmla="*/ 13369546 w 21600"/>
              <a:gd name="T71" fmla="*/ 1184463 h 21579"/>
              <a:gd name="T72" fmla="*/ 15165524 w 21600"/>
              <a:gd name="T73" fmla="*/ 0 h 21579"/>
              <a:gd name="T74" fmla="*/ 16209753 w 21600"/>
              <a:gd name="T75" fmla="*/ 362416 h 21579"/>
              <a:gd name="T76" fmla="*/ 16647641 w 21600"/>
              <a:gd name="T77" fmla="*/ 1238187 h 21579"/>
              <a:gd name="T78" fmla="*/ 16647641 w 21600"/>
              <a:gd name="T79" fmla="*/ 4192481 h 21579"/>
              <a:gd name="T80" fmla="*/ 17432267 w 21600"/>
              <a:gd name="T81" fmla="*/ 4613786 h 21579"/>
              <a:gd name="T82" fmla="*/ 17746100 w 21600"/>
              <a:gd name="T83" fmla="*/ 5368360 h 21579"/>
              <a:gd name="T84" fmla="*/ 15165524 w 21600"/>
              <a:gd name="T85" fmla="*/ 1632067 h 21579"/>
              <a:gd name="T86" fmla="*/ 13566720 w 21600"/>
              <a:gd name="T87" fmla="*/ 2544993 h 21579"/>
              <a:gd name="T88" fmla="*/ 11732132 w 21600"/>
              <a:gd name="T89" fmla="*/ 3335001 h 21579"/>
              <a:gd name="T90" fmla="*/ 9758700 w 21600"/>
              <a:gd name="T91" fmla="*/ 3957549 h 21579"/>
              <a:gd name="T92" fmla="*/ 7769675 w 21600"/>
              <a:gd name="T93" fmla="*/ 4346839 h 21579"/>
              <a:gd name="T94" fmla="*/ 7769675 w 21600"/>
              <a:gd name="T95" fmla="*/ 6387060 h 21579"/>
              <a:gd name="T96" fmla="*/ 9758700 w 21600"/>
              <a:gd name="T97" fmla="*/ 6780917 h 21579"/>
              <a:gd name="T98" fmla="*/ 11732132 w 21600"/>
              <a:gd name="T99" fmla="*/ 7406884 h 21579"/>
              <a:gd name="T100" fmla="*/ 13576580 w 21600"/>
              <a:gd name="T101" fmla="*/ 8202033 h 21579"/>
              <a:gd name="T102" fmla="*/ 15165524 w 21600"/>
              <a:gd name="T103" fmla="*/ 9101259 h 21579"/>
              <a:gd name="T104" fmla="*/ 15165524 w 21600"/>
              <a:gd name="T105" fmla="*/ 1632067 h 21579"/>
              <a:gd name="T106" fmla="*/ 15165524 w 21600"/>
              <a:gd name="T107" fmla="*/ 1632067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5"/>
                  <a:pt x="14980" y="15757"/>
                  <a:pt x="14116" y="15255"/>
                </a:cubicBezTo>
                <a:cubicBezTo>
                  <a:pt x="13254" y="14756"/>
                  <a:pt x="12363" y="14325"/>
                  <a:pt x="11450" y="13969"/>
                </a:cubicBezTo>
                <a:cubicBezTo>
                  <a:pt x="10537" y="13614"/>
                  <a:pt x="9648" y="13380"/>
                  <a:pt x="8789" y="13268"/>
                </a:cubicBezTo>
                <a:cubicBezTo>
                  <a:pt x="8453" y="13380"/>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chemeClr val="bg1"/>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1" name="AutoShape 21"/>
          <p:cNvSpPr/>
          <p:nvPr/>
        </p:nvSpPr>
        <p:spPr bwMode="auto">
          <a:xfrm>
            <a:off x="7110413" y="4633913"/>
            <a:ext cx="260350" cy="258763"/>
          </a:xfrm>
          <a:custGeom>
            <a:avLst/>
            <a:gdLst>
              <a:gd name="T0" fmla="*/ 17746100 w 21600"/>
              <a:gd name="T1" fmla="*/ 3430927 h 21600"/>
              <a:gd name="T2" fmla="*/ 16421717 w 21600"/>
              <a:gd name="T3" fmla="*/ 17746100 h 21600"/>
              <a:gd name="T4" fmla="*/ 0 w 21600"/>
              <a:gd name="T5" fmla="*/ 16420886 h 21600"/>
              <a:gd name="T6" fmla="*/ 1324383 w 21600"/>
              <a:gd name="T7" fmla="*/ 2119672 h 21600"/>
              <a:gd name="T8" fmla="*/ 1880592 w 21600"/>
              <a:gd name="T9" fmla="*/ 1266053 h 21600"/>
              <a:gd name="T10" fmla="*/ 3941103 w 21600"/>
              <a:gd name="T11" fmla="*/ 0 h 21600"/>
              <a:gd name="T12" fmla="*/ 6008207 w 21600"/>
              <a:gd name="T13" fmla="*/ 1270152 h 21600"/>
              <a:gd name="T14" fmla="*/ 6682709 w 21600"/>
              <a:gd name="T15" fmla="*/ 2119672 h 21600"/>
              <a:gd name="T16" fmla="*/ 7162531 w 21600"/>
              <a:gd name="T17" fmla="*/ 629329 h 21600"/>
              <a:gd name="T18" fmla="*/ 9876190 w 21600"/>
              <a:gd name="T19" fmla="*/ 174989 h 21600"/>
              <a:gd name="T20" fmla="*/ 11065856 w 21600"/>
              <a:gd name="T21" fmla="*/ 1973432 h 21600"/>
              <a:gd name="T22" fmla="*/ 11619600 w 21600"/>
              <a:gd name="T23" fmla="*/ 1973432 h 21600"/>
              <a:gd name="T24" fmla="*/ 12780488 w 21600"/>
              <a:gd name="T25" fmla="*/ 174989 h 21600"/>
              <a:gd name="T26" fmla="*/ 15499078 w 21600"/>
              <a:gd name="T27" fmla="*/ 629329 h 21600"/>
              <a:gd name="T28" fmla="*/ 15978871 w 21600"/>
              <a:gd name="T29" fmla="*/ 2119672 h 21600"/>
              <a:gd name="T30" fmla="*/ 1791048 w 21600"/>
              <a:gd name="T31" fmla="*/ 6546330 h 21600"/>
              <a:gd name="T32" fmla="*/ 4984530 w 21600"/>
              <a:gd name="T33" fmla="*/ 6546330 h 21600"/>
              <a:gd name="T34" fmla="*/ 1791048 w 21600"/>
              <a:gd name="T35" fmla="*/ 12695043 h 21600"/>
              <a:gd name="T36" fmla="*/ 4984530 w 21600"/>
              <a:gd name="T37" fmla="*/ 13125536 h 21600"/>
              <a:gd name="T38" fmla="*/ 4984530 w 21600"/>
              <a:gd name="T39" fmla="*/ 15957517 h 21600"/>
              <a:gd name="T40" fmla="*/ 3943568 w 21600"/>
              <a:gd name="T41" fmla="*/ 5195663 h 21600"/>
              <a:gd name="T42" fmla="*/ 3943568 w 21600"/>
              <a:gd name="T43" fmla="*/ 1325214 h 21600"/>
              <a:gd name="T44" fmla="*/ 8655339 w 21600"/>
              <a:gd name="T45" fmla="*/ 6546330 h 21600"/>
              <a:gd name="T46" fmla="*/ 8655339 w 21600"/>
              <a:gd name="T47" fmla="*/ 9402158 h 21600"/>
              <a:gd name="T48" fmla="*/ 5428981 w 21600"/>
              <a:gd name="T49" fmla="*/ 9839215 h 21600"/>
              <a:gd name="T50" fmla="*/ 8655339 w 21600"/>
              <a:gd name="T51" fmla="*/ 9839215 h 21600"/>
              <a:gd name="T52" fmla="*/ 5428981 w 21600"/>
              <a:gd name="T53" fmla="*/ 15957517 h 21600"/>
              <a:gd name="T54" fmla="*/ 8030940 w 21600"/>
              <a:gd name="T55" fmla="*/ 4554008 h 21600"/>
              <a:gd name="T56" fmla="*/ 9521283 w 21600"/>
              <a:gd name="T57" fmla="*/ 5044493 h 21600"/>
              <a:gd name="T58" fmla="*/ 9521283 w 21600"/>
              <a:gd name="T59" fmla="*/ 1481314 h 21600"/>
              <a:gd name="T60" fmla="*/ 8030940 w 21600"/>
              <a:gd name="T61" fmla="*/ 1970967 h 21600"/>
              <a:gd name="T62" fmla="*/ 9098157 w 21600"/>
              <a:gd name="T63" fmla="*/ 6546330 h 21600"/>
              <a:gd name="T64" fmla="*/ 12312189 w 21600"/>
              <a:gd name="T65" fmla="*/ 6546330 h 21600"/>
              <a:gd name="T66" fmla="*/ 9098157 w 21600"/>
              <a:gd name="T67" fmla="*/ 12695043 h 21600"/>
              <a:gd name="T68" fmla="*/ 12312189 w 21600"/>
              <a:gd name="T69" fmla="*/ 13125536 h 21600"/>
              <a:gd name="T70" fmla="*/ 12312189 w 21600"/>
              <a:gd name="T71" fmla="*/ 15957517 h 21600"/>
              <a:gd name="T72" fmla="*/ 12752542 w 21600"/>
              <a:gd name="T73" fmla="*/ 6546330 h 21600"/>
              <a:gd name="T74" fmla="*/ 15957517 w 21600"/>
              <a:gd name="T75" fmla="*/ 6546330 h 21600"/>
              <a:gd name="T76" fmla="*/ 12752542 w 21600"/>
              <a:gd name="T77" fmla="*/ 12695043 h 21600"/>
              <a:gd name="T78" fmla="*/ 15957517 w 21600"/>
              <a:gd name="T79" fmla="*/ 13125536 h 21600"/>
              <a:gd name="T80" fmla="*/ 15957517 w 21600"/>
              <a:gd name="T81" fmla="*/ 15957517 h 21600"/>
              <a:gd name="T82" fmla="*/ 13807462 w 21600"/>
              <a:gd name="T83" fmla="*/ 5195663 h 21600"/>
              <a:gd name="T84" fmla="*/ 13807462 w 21600"/>
              <a:gd name="T85" fmla="*/ 1325214 h 21600"/>
              <a:gd name="T86" fmla="*/ 12946448 w 21600"/>
              <a:gd name="T87" fmla="*/ 455400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600" h="21600">
                <a:moveTo>
                  <a:pt x="19988" y="2580"/>
                </a:moveTo>
                <a:cubicBezTo>
                  <a:pt x="20420" y="2580"/>
                  <a:pt x="20794" y="2736"/>
                  <a:pt x="21116" y="3053"/>
                </a:cubicBezTo>
                <a:cubicBezTo>
                  <a:pt x="21439" y="3372"/>
                  <a:pt x="21600" y="3744"/>
                  <a:pt x="21600" y="4176"/>
                </a:cubicBezTo>
                <a:lnTo>
                  <a:pt x="21600" y="19987"/>
                </a:lnTo>
                <a:cubicBezTo>
                  <a:pt x="21600" y="20419"/>
                  <a:pt x="21439" y="20797"/>
                  <a:pt x="21116" y="21116"/>
                </a:cubicBezTo>
                <a:cubicBezTo>
                  <a:pt x="20794" y="21439"/>
                  <a:pt x="20420" y="21600"/>
                  <a:pt x="19988" y="21600"/>
                </a:cubicBezTo>
                <a:lnTo>
                  <a:pt x="1612" y="21600"/>
                </a:lnTo>
                <a:cubicBezTo>
                  <a:pt x="1180" y="21600"/>
                  <a:pt x="806" y="21439"/>
                  <a:pt x="484" y="21116"/>
                </a:cubicBezTo>
                <a:cubicBezTo>
                  <a:pt x="161" y="20797"/>
                  <a:pt x="0" y="20419"/>
                  <a:pt x="0" y="19987"/>
                </a:cubicBezTo>
                <a:lnTo>
                  <a:pt x="0" y="4176"/>
                </a:lnTo>
                <a:cubicBezTo>
                  <a:pt x="0" y="3744"/>
                  <a:pt x="161" y="3372"/>
                  <a:pt x="484" y="3053"/>
                </a:cubicBezTo>
                <a:cubicBezTo>
                  <a:pt x="806" y="2736"/>
                  <a:pt x="1180" y="2580"/>
                  <a:pt x="1612" y="2580"/>
                </a:cubicBezTo>
                <a:lnTo>
                  <a:pt x="2151" y="2580"/>
                </a:lnTo>
                <a:lnTo>
                  <a:pt x="2151" y="2402"/>
                </a:lnTo>
                <a:cubicBezTo>
                  <a:pt x="2151" y="2117"/>
                  <a:pt x="2197" y="1829"/>
                  <a:pt x="2289" y="1541"/>
                </a:cubicBezTo>
                <a:cubicBezTo>
                  <a:pt x="2381" y="1250"/>
                  <a:pt x="2531" y="991"/>
                  <a:pt x="2738" y="766"/>
                </a:cubicBezTo>
                <a:cubicBezTo>
                  <a:pt x="2943" y="542"/>
                  <a:pt x="3216" y="360"/>
                  <a:pt x="3556" y="213"/>
                </a:cubicBezTo>
                <a:cubicBezTo>
                  <a:pt x="3896" y="75"/>
                  <a:pt x="4310" y="0"/>
                  <a:pt x="4797" y="0"/>
                </a:cubicBezTo>
                <a:cubicBezTo>
                  <a:pt x="5283" y="0"/>
                  <a:pt x="5698" y="75"/>
                  <a:pt x="6038" y="213"/>
                </a:cubicBezTo>
                <a:cubicBezTo>
                  <a:pt x="6378" y="360"/>
                  <a:pt x="6651" y="542"/>
                  <a:pt x="6858" y="766"/>
                </a:cubicBezTo>
                <a:cubicBezTo>
                  <a:pt x="7063" y="991"/>
                  <a:pt x="7215" y="1256"/>
                  <a:pt x="7313" y="1546"/>
                </a:cubicBezTo>
                <a:cubicBezTo>
                  <a:pt x="7411" y="1840"/>
                  <a:pt x="7457" y="2125"/>
                  <a:pt x="7457" y="2402"/>
                </a:cubicBezTo>
                <a:lnTo>
                  <a:pt x="7457" y="2580"/>
                </a:lnTo>
                <a:lnTo>
                  <a:pt x="8134" y="2580"/>
                </a:lnTo>
                <a:lnTo>
                  <a:pt x="8134" y="2402"/>
                </a:lnTo>
                <a:cubicBezTo>
                  <a:pt x="8134" y="2117"/>
                  <a:pt x="8180" y="1829"/>
                  <a:pt x="8269" y="1541"/>
                </a:cubicBezTo>
                <a:cubicBezTo>
                  <a:pt x="8364" y="1250"/>
                  <a:pt x="8511" y="991"/>
                  <a:pt x="8718" y="766"/>
                </a:cubicBezTo>
                <a:cubicBezTo>
                  <a:pt x="8926" y="541"/>
                  <a:pt x="9199" y="360"/>
                  <a:pt x="9539" y="213"/>
                </a:cubicBezTo>
                <a:cubicBezTo>
                  <a:pt x="9879" y="75"/>
                  <a:pt x="10293" y="0"/>
                  <a:pt x="10780" y="0"/>
                </a:cubicBezTo>
                <a:cubicBezTo>
                  <a:pt x="11266" y="0"/>
                  <a:pt x="11678" y="75"/>
                  <a:pt x="12021" y="213"/>
                </a:cubicBezTo>
                <a:cubicBezTo>
                  <a:pt x="12361" y="360"/>
                  <a:pt x="12637" y="542"/>
                  <a:pt x="12853" y="766"/>
                </a:cubicBezTo>
                <a:cubicBezTo>
                  <a:pt x="13069" y="991"/>
                  <a:pt x="13227" y="1256"/>
                  <a:pt x="13322" y="1546"/>
                </a:cubicBezTo>
                <a:cubicBezTo>
                  <a:pt x="13417" y="1840"/>
                  <a:pt x="13469" y="2125"/>
                  <a:pt x="13469" y="2402"/>
                </a:cubicBezTo>
                <a:lnTo>
                  <a:pt x="13469" y="2580"/>
                </a:lnTo>
                <a:lnTo>
                  <a:pt x="14143" y="2580"/>
                </a:lnTo>
                <a:lnTo>
                  <a:pt x="14143" y="2402"/>
                </a:lnTo>
                <a:cubicBezTo>
                  <a:pt x="14143" y="2117"/>
                  <a:pt x="14192" y="1829"/>
                  <a:pt x="14287" y="1541"/>
                </a:cubicBezTo>
                <a:cubicBezTo>
                  <a:pt x="14385" y="1250"/>
                  <a:pt x="14534" y="991"/>
                  <a:pt x="14742" y="766"/>
                </a:cubicBezTo>
                <a:cubicBezTo>
                  <a:pt x="14949" y="541"/>
                  <a:pt x="15220" y="360"/>
                  <a:pt x="15556" y="213"/>
                </a:cubicBezTo>
                <a:cubicBezTo>
                  <a:pt x="15890" y="75"/>
                  <a:pt x="16305" y="0"/>
                  <a:pt x="16803" y="0"/>
                </a:cubicBezTo>
                <a:cubicBezTo>
                  <a:pt x="17290" y="0"/>
                  <a:pt x="17704" y="75"/>
                  <a:pt x="18044" y="213"/>
                </a:cubicBezTo>
                <a:cubicBezTo>
                  <a:pt x="18384" y="360"/>
                  <a:pt x="18657" y="541"/>
                  <a:pt x="18865" y="766"/>
                </a:cubicBezTo>
                <a:cubicBezTo>
                  <a:pt x="19069" y="991"/>
                  <a:pt x="19219" y="1256"/>
                  <a:pt x="19311" y="1546"/>
                </a:cubicBezTo>
                <a:cubicBezTo>
                  <a:pt x="19403" y="1840"/>
                  <a:pt x="19449" y="2125"/>
                  <a:pt x="19449" y="2402"/>
                </a:cubicBezTo>
                <a:lnTo>
                  <a:pt x="19449" y="2580"/>
                </a:lnTo>
                <a:lnTo>
                  <a:pt x="19988" y="2580"/>
                </a:lnTo>
                <a:close/>
                <a:moveTo>
                  <a:pt x="6067" y="7968"/>
                </a:moveTo>
                <a:lnTo>
                  <a:pt x="2180" y="7968"/>
                </a:lnTo>
                <a:lnTo>
                  <a:pt x="2180" y="11444"/>
                </a:lnTo>
                <a:lnTo>
                  <a:pt x="6067" y="11444"/>
                </a:lnTo>
                <a:lnTo>
                  <a:pt x="6067" y="7968"/>
                </a:lnTo>
                <a:close/>
                <a:moveTo>
                  <a:pt x="6067" y="11976"/>
                </a:moveTo>
                <a:lnTo>
                  <a:pt x="2180" y="11976"/>
                </a:lnTo>
                <a:lnTo>
                  <a:pt x="2180" y="15452"/>
                </a:lnTo>
                <a:lnTo>
                  <a:pt x="6067" y="15452"/>
                </a:lnTo>
                <a:lnTo>
                  <a:pt x="6067" y="11976"/>
                </a:lnTo>
                <a:close/>
                <a:moveTo>
                  <a:pt x="6067" y="15976"/>
                </a:moveTo>
                <a:lnTo>
                  <a:pt x="2180" y="15976"/>
                </a:lnTo>
                <a:lnTo>
                  <a:pt x="2180" y="19423"/>
                </a:lnTo>
                <a:lnTo>
                  <a:pt x="6067" y="19423"/>
                </a:lnTo>
                <a:lnTo>
                  <a:pt x="6067" y="15976"/>
                </a:lnTo>
                <a:close/>
                <a:moveTo>
                  <a:pt x="3755" y="5543"/>
                </a:moveTo>
                <a:cubicBezTo>
                  <a:pt x="3755" y="6068"/>
                  <a:pt x="4103" y="6324"/>
                  <a:pt x="4800" y="6324"/>
                </a:cubicBezTo>
                <a:cubicBezTo>
                  <a:pt x="5499" y="6324"/>
                  <a:pt x="5848" y="6068"/>
                  <a:pt x="5848" y="5543"/>
                </a:cubicBezTo>
                <a:lnTo>
                  <a:pt x="5848" y="2399"/>
                </a:lnTo>
                <a:cubicBezTo>
                  <a:pt x="5848" y="1878"/>
                  <a:pt x="5499" y="1613"/>
                  <a:pt x="4800" y="1613"/>
                </a:cubicBezTo>
                <a:cubicBezTo>
                  <a:pt x="4103" y="1613"/>
                  <a:pt x="3755" y="1878"/>
                  <a:pt x="3755" y="2399"/>
                </a:cubicBezTo>
                <a:lnTo>
                  <a:pt x="3755" y="5543"/>
                </a:lnTo>
                <a:close/>
                <a:moveTo>
                  <a:pt x="10535" y="7968"/>
                </a:moveTo>
                <a:lnTo>
                  <a:pt x="6608" y="7968"/>
                </a:lnTo>
                <a:lnTo>
                  <a:pt x="6608" y="11444"/>
                </a:lnTo>
                <a:lnTo>
                  <a:pt x="10535" y="11444"/>
                </a:lnTo>
                <a:lnTo>
                  <a:pt x="10535" y="7968"/>
                </a:lnTo>
                <a:close/>
                <a:moveTo>
                  <a:pt x="10535" y="11976"/>
                </a:moveTo>
                <a:lnTo>
                  <a:pt x="6608" y="11976"/>
                </a:lnTo>
                <a:lnTo>
                  <a:pt x="6608" y="15452"/>
                </a:lnTo>
                <a:lnTo>
                  <a:pt x="10535" y="15452"/>
                </a:lnTo>
                <a:lnTo>
                  <a:pt x="10535" y="11976"/>
                </a:lnTo>
                <a:close/>
                <a:moveTo>
                  <a:pt x="10535" y="15976"/>
                </a:moveTo>
                <a:lnTo>
                  <a:pt x="6608" y="15976"/>
                </a:lnTo>
                <a:lnTo>
                  <a:pt x="6608" y="19423"/>
                </a:lnTo>
                <a:lnTo>
                  <a:pt x="10535" y="19423"/>
                </a:lnTo>
                <a:lnTo>
                  <a:pt x="10535" y="15976"/>
                </a:lnTo>
                <a:close/>
                <a:moveTo>
                  <a:pt x="9775" y="5543"/>
                </a:moveTo>
                <a:cubicBezTo>
                  <a:pt x="9775" y="5826"/>
                  <a:pt x="9850" y="6027"/>
                  <a:pt x="9997" y="6145"/>
                </a:cubicBezTo>
                <a:cubicBezTo>
                  <a:pt x="10144" y="6269"/>
                  <a:pt x="10406" y="6324"/>
                  <a:pt x="10783" y="6324"/>
                </a:cubicBezTo>
                <a:cubicBezTo>
                  <a:pt x="11160" y="6324"/>
                  <a:pt x="11428" y="6263"/>
                  <a:pt x="11589" y="6140"/>
                </a:cubicBezTo>
                <a:cubicBezTo>
                  <a:pt x="11750" y="6016"/>
                  <a:pt x="11831" y="5820"/>
                  <a:pt x="11831" y="5544"/>
                </a:cubicBezTo>
                <a:lnTo>
                  <a:pt x="11831" y="2399"/>
                </a:lnTo>
                <a:cubicBezTo>
                  <a:pt x="11831" y="2128"/>
                  <a:pt x="11750" y="1933"/>
                  <a:pt x="11589" y="1803"/>
                </a:cubicBezTo>
                <a:cubicBezTo>
                  <a:pt x="11428" y="1673"/>
                  <a:pt x="11160" y="1613"/>
                  <a:pt x="10783" y="1613"/>
                </a:cubicBezTo>
                <a:cubicBezTo>
                  <a:pt x="10406" y="1613"/>
                  <a:pt x="10144" y="1679"/>
                  <a:pt x="9997" y="1814"/>
                </a:cubicBezTo>
                <a:cubicBezTo>
                  <a:pt x="9850" y="1944"/>
                  <a:pt x="9775" y="2140"/>
                  <a:pt x="9775" y="2399"/>
                </a:cubicBezTo>
                <a:lnTo>
                  <a:pt x="9775" y="5543"/>
                </a:lnTo>
                <a:close/>
                <a:moveTo>
                  <a:pt x="14986" y="7968"/>
                </a:moveTo>
                <a:lnTo>
                  <a:pt x="11074" y="7968"/>
                </a:lnTo>
                <a:lnTo>
                  <a:pt x="11074" y="11444"/>
                </a:lnTo>
                <a:lnTo>
                  <a:pt x="14986" y="11444"/>
                </a:lnTo>
                <a:lnTo>
                  <a:pt x="14986" y="7968"/>
                </a:lnTo>
                <a:close/>
                <a:moveTo>
                  <a:pt x="14986" y="11976"/>
                </a:moveTo>
                <a:lnTo>
                  <a:pt x="11074" y="11976"/>
                </a:lnTo>
                <a:lnTo>
                  <a:pt x="11074" y="15452"/>
                </a:lnTo>
                <a:lnTo>
                  <a:pt x="14986" y="15452"/>
                </a:lnTo>
                <a:lnTo>
                  <a:pt x="14986" y="11976"/>
                </a:lnTo>
                <a:close/>
                <a:moveTo>
                  <a:pt x="14986" y="15976"/>
                </a:moveTo>
                <a:lnTo>
                  <a:pt x="11074" y="15976"/>
                </a:lnTo>
                <a:lnTo>
                  <a:pt x="11074" y="19423"/>
                </a:lnTo>
                <a:lnTo>
                  <a:pt x="14986" y="19423"/>
                </a:lnTo>
                <a:lnTo>
                  <a:pt x="14986" y="15976"/>
                </a:lnTo>
                <a:close/>
                <a:moveTo>
                  <a:pt x="19423" y="7968"/>
                </a:moveTo>
                <a:lnTo>
                  <a:pt x="15522" y="7968"/>
                </a:lnTo>
                <a:lnTo>
                  <a:pt x="15522" y="11444"/>
                </a:lnTo>
                <a:lnTo>
                  <a:pt x="19423" y="11444"/>
                </a:lnTo>
                <a:lnTo>
                  <a:pt x="19423" y="7968"/>
                </a:lnTo>
                <a:close/>
                <a:moveTo>
                  <a:pt x="19423" y="11976"/>
                </a:moveTo>
                <a:lnTo>
                  <a:pt x="15522" y="11976"/>
                </a:lnTo>
                <a:lnTo>
                  <a:pt x="15522" y="15452"/>
                </a:lnTo>
                <a:lnTo>
                  <a:pt x="19423" y="15452"/>
                </a:lnTo>
                <a:lnTo>
                  <a:pt x="19423" y="11976"/>
                </a:lnTo>
                <a:close/>
                <a:moveTo>
                  <a:pt x="19423" y="15976"/>
                </a:moveTo>
                <a:lnTo>
                  <a:pt x="15522" y="15976"/>
                </a:lnTo>
                <a:lnTo>
                  <a:pt x="15522" y="19423"/>
                </a:lnTo>
                <a:lnTo>
                  <a:pt x="19423" y="19423"/>
                </a:lnTo>
                <a:lnTo>
                  <a:pt x="19423" y="15976"/>
                </a:lnTo>
                <a:close/>
                <a:moveTo>
                  <a:pt x="15758" y="5543"/>
                </a:moveTo>
                <a:cubicBezTo>
                  <a:pt x="15758" y="6068"/>
                  <a:pt x="16106" y="6324"/>
                  <a:pt x="16806" y="6324"/>
                </a:cubicBezTo>
                <a:cubicBezTo>
                  <a:pt x="17503" y="6324"/>
                  <a:pt x="17848" y="6068"/>
                  <a:pt x="17840" y="5543"/>
                </a:cubicBezTo>
                <a:lnTo>
                  <a:pt x="17840" y="2399"/>
                </a:lnTo>
                <a:cubicBezTo>
                  <a:pt x="17840" y="1878"/>
                  <a:pt x="17494" y="1613"/>
                  <a:pt x="16806" y="1613"/>
                </a:cubicBezTo>
                <a:cubicBezTo>
                  <a:pt x="16106" y="1613"/>
                  <a:pt x="15758" y="1878"/>
                  <a:pt x="15758" y="2399"/>
                </a:cubicBezTo>
                <a:lnTo>
                  <a:pt x="15758" y="5543"/>
                </a:lnTo>
                <a:close/>
                <a:moveTo>
                  <a:pt x="15758" y="5543"/>
                </a:moveTo>
              </a:path>
            </a:pathLst>
          </a:custGeom>
          <a:solidFill>
            <a:schemeClr val="bg1"/>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2" name="AutoShape 22"/>
          <p:cNvSpPr/>
          <p:nvPr/>
        </p:nvSpPr>
        <p:spPr bwMode="auto">
          <a:xfrm>
            <a:off x="5788025" y="1593850"/>
            <a:ext cx="515938" cy="519113"/>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404040"/>
          </a:solidFill>
          <a:ln w="63500" cap="flat">
            <a:noFill/>
            <a:prstDash val="solid"/>
            <a:bevel/>
            <a:headEnd type="none" w="med" len="med"/>
            <a:tailEnd type="none" w="med" len="me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 name="AutoShape 23"/>
          <p:cNvSpPr/>
          <p:nvPr/>
        </p:nvSpPr>
        <p:spPr bwMode="auto">
          <a:xfrm>
            <a:off x="7169150" y="2254250"/>
            <a:ext cx="515938" cy="519113"/>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62B83F"/>
          </a:solidFill>
          <a:ln w="63500" cap="flat">
            <a:noFill/>
            <a:prstDash val="solid"/>
            <a:bevel/>
            <a:headEnd type="none" w="med" len="med"/>
            <a:tailEnd type="none" w="med" len="me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4" name="AutoShape 24"/>
          <p:cNvSpPr/>
          <p:nvPr/>
        </p:nvSpPr>
        <p:spPr bwMode="auto">
          <a:xfrm>
            <a:off x="4071938" y="3419475"/>
            <a:ext cx="517525" cy="520700"/>
          </a:xfrm>
          <a:custGeom>
            <a:avLst/>
            <a:gdLst>
              <a:gd name="T0" fmla="*/ 46322142 w 19679"/>
              <a:gd name="T1" fmla="*/ 8070943 h 19679"/>
              <a:gd name="T2" fmla="*/ 46322142 w 19679"/>
              <a:gd name="T3" fmla="*/ 47036470 h 19679"/>
              <a:gd name="T4" fmla="*/ 7948346 w 19679"/>
              <a:gd name="T5" fmla="*/ 47036470 h 19679"/>
              <a:gd name="T6" fmla="*/ 7948346 w 19679"/>
              <a:gd name="T7" fmla="*/ 8070943 h 19679"/>
              <a:gd name="T8" fmla="*/ 46322142 w 19679"/>
              <a:gd name="T9" fmla="*/ 8070943 h 19679"/>
              <a:gd name="T10" fmla="*/ 46322142 w 19679"/>
              <a:gd name="T11" fmla="*/ 8070943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404040"/>
          </a:solidFill>
          <a:ln w="63500" cap="flat">
            <a:noFill/>
            <a:prstDash val="solid"/>
            <a:bevel/>
            <a:headEnd type="none" w="med" len="med"/>
            <a:tailEnd type="none" w="med" len="me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5" name="AutoShape 25"/>
          <p:cNvSpPr/>
          <p:nvPr/>
        </p:nvSpPr>
        <p:spPr bwMode="auto">
          <a:xfrm>
            <a:off x="7531100" y="3419475"/>
            <a:ext cx="515938" cy="520700"/>
          </a:xfrm>
          <a:custGeom>
            <a:avLst/>
            <a:gdLst>
              <a:gd name="T0" fmla="*/ 46322239 w 19679"/>
              <a:gd name="T1" fmla="*/ 8070943 h 19679"/>
              <a:gd name="T2" fmla="*/ 46322239 w 19679"/>
              <a:gd name="T3" fmla="*/ 47036470 h 19679"/>
              <a:gd name="T4" fmla="*/ 7948354 w 19679"/>
              <a:gd name="T5" fmla="*/ 47036470 h 19679"/>
              <a:gd name="T6" fmla="*/ 7948354 w 19679"/>
              <a:gd name="T7" fmla="*/ 8070943 h 19679"/>
              <a:gd name="T8" fmla="*/ 46322239 w 19679"/>
              <a:gd name="T9" fmla="*/ 8070943 h 19679"/>
              <a:gd name="T10" fmla="*/ 46322239 w 19679"/>
              <a:gd name="T11" fmla="*/ 8070943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404040"/>
          </a:solidFill>
          <a:ln w="63500" cap="flat">
            <a:noFill/>
            <a:prstDash val="solid"/>
            <a:bevel/>
            <a:headEnd type="none" w="med" len="med"/>
            <a:tailEnd type="none" w="med" len="me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AutoShape 26"/>
          <p:cNvSpPr/>
          <p:nvPr/>
        </p:nvSpPr>
        <p:spPr bwMode="auto">
          <a:xfrm>
            <a:off x="4502150" y="2127250"/>
            <a:ext cx="515938" cy="519113"/>
          </a:xfrm>
          <a:custGeom>
            <a:avLst/>
            <a:gdLst>
              <a:gd name="T0" fmla="*/ 46322239 w 19679"/>
              <a:gd name="T1" fmla="*/ 8046332 h 19679"/>
              <a:gd name="T2" fmla="*/ 46322239 w 19679"/>
              <a:gd name="T3" fmla="*/ 46893247 h 19679"/>
              <a:gd name="T4" fmla="*/ 7948354 w 19679"/>
              <a:gd name="T5" fmla="*/ 46893247 h 19679"/>
              <a:gd name="T6" fmla="*/ 7948354 w 19679"/>
              <a:gd name="T7" fmla="*/ 8046332 h 19679"/>
              <a:gd name="T8" fmla="*/ 46322239 w 19679"/>
              <a:gd name="T9" fmla="*/ 8046332 h 19679"/>
              <a:gd name="T10" fmla="*/ 46322239 w 19679"/>
              <a:gd name="T11" fmla="*/ 804633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62B83F"/>
          </a:solidFill>
          <a:ln w="63500" cap="flat">
            <a:noFill/>
            <a:prstDash val="solid"/>
            <a:bevel/>
            <a:headEnd type="none" w="med" len="med"/>
            <a:tailEnd type="none" w="med" len="me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7" name="AutoShape 27"/>
          <p:cNvSpPr/>
          <p:nvPr/>
        </p:nvSpPr>
        <p:spPr bwMode="auto">
          <a:xfrm>
            <a:off x="5892800" y="1708150"/>
            <a:ext cx="309563" cy="258763"/>
          </a:xfrm>
          <a:custGeom>
            <a:avLst/>
            <a:gdLst>
              <a:gd name="T0" fmla="*/ 17529206 w 21600"/>
              <a:gd name="T1" fmla="*/ 8178127 h 21600"/>
              <a:gd name="T2" fmla="*/ 17746100 w 21600"/>
              <a:gd name="T3" fmla="*/ 11698346 h 21600"/>
              <a:gd name="T4" fmla="*/ 17014071 w 21600"/>
              <a:gd name="T5" fmla="*/ 12323657 h 21600"/>
              <a:gd name="T6" fmla="*/ 12787052 w 21600"/>
              <a:gd name="T7" fmla="*/ 12144512 h 21600"/>
              <a:gd name="T8" fmla="*/ 12583286 w 21600"/>
              <a:gd name="T9" fmla="*/ 8624269 h 21600"/>
              <a:gd name="T10" fmla="*/ 13307920 w 21600"/>
              <a:gd name="T11" fmla="*/ 7998958 h 21600"/>
              <a:gd name="T12" fmla="*/ 14615076 w 21600"/>
              <a:gd name="T13" fmla="*/ 6771745 h 21600"/>
              <a:gd name="T14" fmla="*/ 9425977 w 21600"/>
              <a:gd name="T15" fmla="*/ 6619400 h 21600"/>
              <a:gd name="T16" fmla="*/ 10724879 w 21600"/>
              <a:gd name="T17" fmla="*/ 7998958 h 21600"/>
              <a:gd name="T18" fmla="*/ 11456908 w 21600"/>
              <a:gd name="T19" fmla="*/ 8624269 h 21600"/>
              <a:gd name="T20" fmla="*/ 11240014 w 21600"/>
              <a:gd name="T21" fmla="*/ 12144512 h 21600"/>
              <a:gd name="T22" fmla="*/ 7018756 w 21600"/>
              <a:gd name="T23" fmla="*/ 12323657 h 21600"/>
              <a:gd name="T24" fmla="*/ 6286727 w 21600"/>
              <a:gd name="T25" fmla="*/ 11698346 h 21600"/>
              <a:gd name="T26" fmla="*/ 6501988 w 21600"/>
              <a:gd name="T27" fmla="*/ 8178127 h 21600"/>
              <a:gd name="T28" fmla="*/ 8317658 w 21600"/>
              <a:gd name="T29" fmla="*/ 7998958 h 21600"/>
              <a:gd name="T30" fmla="*/ 3332326 w 21600"/>
              <a:gd name="T31" fmla="*/ 6619400 h 21600"/>
              <a:gd name="T32" fmla="*/ 3139250 w 21600"/>
              <a:gd name="T33" fmla="*/ 7998958 h 21600"/>
              <a:gd name="T34" fmla="*/ 4973838 w 21600"/>
              <a:gd name="T35" fmla="*/ 8178127 h 21600"/>
              <a:gd name="T36" fmla="*/ 5189099 w 21600"/>
              <a:gd name="T37" fmla="*/ 11698346 h 21600"/>
              <a:gd name="T38" fmla="*/ 4438180 w 21600"/>
              <a:gd name="T39" fmla="*/ 12323657 h 21600"/>
              <a:gd name="T40" fmla="*/ 215261 w 21600"/>
              <a:gd name="T41" fmla="*/ 12144512 h 21600"/>
              <a:gd name="T42" fmla="*/ 0 w 21600"/>
              <a:gd name="T43" fmla="*/ 8624269 h 21600"/>
              <a:gd name="T44" fmla="*/ 750087 w 21600"/>
              <a:gd name="T45" fmla="*/ 7998958 h 21600"/>
              <a:gd name="T46" fmla="*/ 2030931 w 21600"/>
              <a:gd name="T47" fmla="*/ 6771745 h 21600"/>
              <a:gd name="T48" fmla="*/ 3330692 w 21600"/>
              <a:gd name="T49" fmla="*/ 5704257 h 21600"/>
              <a:gd name="T50" fmla="*/ 8316024 w 21600"/>
              <a:gd name="T51" fmla="*/ 4308146 h 21600"/>
              <a:gd name="T52" fmla="*/ 6500325 w 21600"/>
              <a:gd name="T53" fmla="*/ 4135283 h 21600"/>
              <a:gd name="T54" fmla="*/ 6285065 w 21600"/>
              <a:gd name="T55" fmla="*/ 608185 h 21600"/>
              <a:gd name="T56" fmla="*/ 7017094 w 21600"/>
              <a:gd name="T57" fmla="*/ 0 h 21600"/>
              <a:gd name="T58" fmla="*/ 11238380 w 21600"/>
              <a:gd name="T59" fmla="*/ 179145 h 21600"/>
              <a:gd name="T60" fmla="*/ 11455274 w 21600"/>
              <a:gd name="T61" fmla="*/ 3699388 h 21600"/>
              <a:gd name="T62" fmla="*/ 10723245 w 21600"/>
              <a:gd name="T63" fmla="*/ 4308146 h 21600"/>
              <a:gd name="T64" fmla="*/ 9424344 w 21600"/>
              <a:gd name="T65" fmla="*/ 5704257 h 21600"/>
              <a:gd name="T66" fmla="*/ 15324920 w 21600"/>
              <a:gd name="T67" fmla="*/ 6012911 h 21600"/>
              <a:gd name="T68" fmla="*/ 15711042 w 21600"/>
              <a:gd name="T69" fmla="*/ 7998958 h 21600"/>
              <a:gd name="T70" fmla="*/ 17014071 w 21600"/>
              <a:gd name="T71" fmla="*/ 7998958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0"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moveTo>
                  <a:pt x="20709" y="14020"/>
                </a:moveTo>
              </a:path>
            </a:pathLst>
          </a:custGeom>
          <a:solidFill>
            <a:schemeClr val="bg1"/>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8" name="AutoShape 28"/>
          <p:cNvSpPr/>
          <p:nvPr/>
        </p:nvSpPr>
        <p:spPr bwMode="auto">
          <a:xfrm>
            <a:off x="4178300" y="3533775"/>
            <a:ext cx="309563" cy="309563"/>
          </a:xfrm>
          <a:custGeom>
            <a:avLst/>
            <a:gdLst>
              <a:gd name="T0" fmla="*/ 17546461 w 21600"/>
              <a:gd name="T1" fmla="*/ 15526676 h 21600"/>
              <a:gd name="T2" fmla="*/ 17746100 w 21600"/>
              <a:gd name="T3" fmla="*/ 16051035 h 21600"/>
              <a:gd name="T4" fmla="*/ 17546461 w 21600"/>
              <a:gd name="T5" fmla="*/ 16531656 h 21600"/>
              <a:gd name="T6" fmla="*/ 17045285 w 21600"/>
              <a:gd name="T7" fmla="*/ 17127886 h 21600"/>
              <a:gd name="T8" fmla="*/ 16450467 w 21600"/>
              <a:gd name="T9" fmla="*/ 17629973 h 21600"/>
              <a:gd name="T10" fmla="*/ 15977237 w 21600"/>
              <a:gd name="T11" fmla="*/ 17837251 h 21600"/>
              <a:gd name="T12" fmla="*/ 15454707 w 21600"/>
              <a:gd name="T13" fmla="*/ 17625031 h 21600"/>
              <a:gd name="T14" fmla="*/ 11466768 w 21600"/>
              <a:gd name="T15" fmla="*/ 13628156 h 21600"/>
              <a:gd name="T16" fmla="*/ 9522085 w 21600"/>
              <a:gd name="T17" fmla="*/ 14537357 h 21600"/>
              <a:gd name="T18" fmla="*/ 7399948 w 21600"/>
              <a:gd name="T19" fmla="*/ 14856938 h 21600"/>
              <a:gd name="T20" fmla="*/ 4533485 w 21600"/>
              <a:gd name="T21" fmla="*/ 14278899 h 21600"/>
              <a:gd name="T22" fmla="*/ 2173071 w 21600"/>
              <a:gd name="T23" fmla="*/ 12679299 h 21600"/>
              <a:gd name="T24" fmla="*/ 575930 w 21600"/>
              <a:gd name="T25" fmla="*/ 10311738 h 21600"/>
              <a:gd name="T26" fmla="*/ 0 w 21600"/>
              <a:gd name="T27" fmla="*/ 7432176 h 21600"/>
              <a:gd name="T28" fmla="*/ 575930 w 21600"/>
              <a:gd name="T29" fmla="*/ 4554280 h 21600"/>
              <a:gd name="T30" fmla="*/ 2173071 w 21600"/>
              <a:gd name="T31" fmla="*/ 2185053 h 21600"/>
              <a:gd name="T32" fmla="*/ 4528555 w 21600"/>
              <a:gd name="T33" fmla="*/ 585482 h 21600"/>
              <a:gd name="T34" fmla="*/ 7399948 w 21600"/>
              <a:gd name="T35" fmla="*/ 0 h 21600"/>
              <a:gd name="T36" fmla="*/ 10259876 w 21600"/>
              <a:gd name="T37" fmla="*/ 585482 h 21600"/>
              <a:gd name="T38" fmla="*/ 12618627 w 21600"/>
              <a:gd name="T39" fmla="*/ 2185053 h 21600"/>
              <a:gd name="T40" fmla="*/ 14213304 w 21600"/>
              <a:gd name="T41" fmla="*/ 4554280 h 21600"/>
              <a:gd name="T42" fmla="*/ 14790868 w 21600"/>
              <a:gd name="T43" fmla="*/ 7432176 h 21600"/>
              <a:gd name="T44" fmla="*/ 14472935 w 21600"/>
              <a:gd name="T45" fmla="*/ 9570188 h 21600"/>
              <a:gd name="T46" fmla="*/ 13567551 w 21600"/>
              <a:gd name="T47" fmla="*/ 11517416 h 21600"/>
              <a:gd name="T48" fmla="*/ 17546461 w 21600"/>
              <a:gd name="T49" fmla="*/ 15526676 h 21600"/>
              <a:gd name="T50" fmla="*/ 2955233 w 21600"/>
              <a:gd name="T51" fmla="*/ 7432176 h 21600"/>
              <a:gd name="T52" fmla="*/ 3310140 w 21600"/>
              <a:gd name="T53" fmla="*/ 9181236 h 21600"/>
              <a:gd name="T54" fmla="*/ 4266459 w 21600"/>
              <a:gd name="T55" fmla="*/ 10587553 h 21600"/>
              <a:gd name="T56" fmla="*/ 5675456 w 21600"/>
              <a:gd name="T57" fmla="*/ 11536411 h 21600"/>
              <a:gd name="T58" fmla="*/ 7397483 w 21600"/>
              <a:gd name="T59" fmla="*/ 11886539 h 21600"/>
              <a:gd name="T60" fmla="*/ 9112947 w 21600"/>
              <a:gd name="T61" fmla="*/ 11536411 h 21600"/>
              <a:gd name="T62" fmla="*/ 10517845 w 21600"/>
              <a:gd name="T63" fmla="*/ 10587553 h 21600"/>
              <a:gd name="T64" fmla="*/ 11474163 w 21600"/>
              <a:gd name="T65" fmla="*/ 9181236 h 21600"/>
              <a:gd name="T66" fmla="*/ 11829100 w 21600"/>
              <a:gd name="T67" fmla="*/ 7432176 h 21600"/>
              <a:gd name="T68" fmla="*/ 11474163 w 21600"/>
              <a:gd name="T69" fmla="*/ 5708749 h 21600"/>
              <a:gd name="T70" fmla="*/ 10517845 w 21600"/>
              <a:gd name="T71" fmla="*/ 4288380 h 21600"/>
              <a:gd name="T72" fmla="*/ 9112947 w 21600"/>
              <a:gd name="T73" fmla="*/ 3329608 h 21600"/>
              <a:gd name="T74" fmla="*/ 7397483 w 21600"/>
              <a:gd name="T75" fmla="*/ 2977842 h 21600"/>
              <a:gd name="T76" fmla="*/ 5675456 w 21600"/>
              <a:gd name="T77" fmla="*/ 3329608 h 21600"/>
              <a:gd name="T78" fmla="*/ 4266459 w 21600"/>
              <a:gd name="T79" fmla="*/ 4288380 h 21600"/>
              <a:gd name="T80" fmla="*/ 3310140 w 21600"/>
              <a:gd name="T81" fmla="*/ 5708749 h 21600"/>
              <a:gd name="T82" fmla="*/ 2955233 w 21600"/>
              <a:gd name="T83" fmla="*/ 7432176 h 21600"/>
              <a:gd name="T84" fmla="*/ 7399948 w 21600"/>
              <a:gd name="T85" fmla="*/ 4617041 h 21600"/>
              <a:gd name="T86" fmla="*/ 7782803 w 21600"/>
              <a:gd name="T87" fmla="*/ 4778082 h 21600"/>
              <a:gd name="T88" fmla="*/ 7943030 w 21600"/>
              <a:gd name="T89" fmla="*/ 5186028 h 21600"/>
              <a:gd name="T90" fmla="*/ 7782803 w 21600"/>
              <a:gd name="T91" fmla="*/ 5570842 h 21600"/>
              <a:gd name="T92" fmla="*/ 7399948 w 21600"/>
              <a:gd name="T93" fmla="*/ 5734354 h 21600"/>
              <a:gd name="T94" fmla="*/ 6204550 w 21600"/>
              <a:gd name="T95" fmla="*/ 6224056 h 21600"/>
              <a:gd name="T96" fmla="*/ 5709966 w 21600"/>
              <a:gd name="T97" fmla="*/ 7429705 h 21600"/>
              <a:gd name="T98" fmla="*/ 5549768 w 21600"/>
              <a:gd name="T99" fmla="*/ 7817018 h 21600"/>
              <a:gd name="T100" fmla="*/ 5166913 w 21600"/>
              <a:gd name="T101" fmla="*/ 7975559 h 21600"/>
              <a:gd name="T102" fmla="*/ 4753647 w 21600"/>
              <a:gd name="T103" fmla="*/ 7817018 h 21600"/>
              <a:gd name="T104" fmla="*/ 4600844 w 21600"/>
              <a:gd name="T105" fmla="*/ 7429705 h 21600"/>
              <a:gd name="T106" fmla="*/ 4816907 w 21600"/>
              <a:gd name="T107" fmla="*/ 6347078 h 21600"/>
              <a:gd name="T108" fmla="*/ 5419952 w 21600"/>
              <a:gd name="T109" fmla="*/ 5442848 h 21600"/>
              <a:gd name="T110" fmla="*/ 6307250 w 21600"/>
              <a:gd name="T111" fmla="*/ 4836705 h 21600"/>
              <a:gd name="T112" fmla="*/ 7399948 w 21600"/>
              <a:gd name="T113" fmla="*/ 4617041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00" h="21600">
                <a:moveTo>
                  <a:pt x="21357" y="18802"/>
                </a:moveTo>
                <a:cubicBezTo>
                  <a:pt x="21518" y="18965"/>
                  <a:pt x="21600" y="19177"/>
                  <a:pt x="21600" y="19437"/>
                </a:cubicBezTo>
                <a:cubicBezTo>
                  <a:pt x="21600" y="19581"/>
                  <a:pt x="21518" y="19776"/>
                  <a:pt x="21357" y="20019"/>
                </a:cubicBezTo>
                <a:cubicBezTo>
                  <a:pt x="21193" y="20261"/>
                  <a:pt x="20990" y="20504"/>
                  <a:pt x="20747" y="20741"/>
                </a:cubicBezTo>
                <a:cubicBezTo>
                  <a:pt x="20504" y="20979"/>
                  <a:pt x="20261" y="21185"/>
                  <a:pt x="20023" y="21349"/>
                </a:cubicBezTo>
                <a:cubicBezTo>
                  <a:pt x="19783" y="21518"/>
                  <a:pt x="19594" y="21600"/>
                  <a:pt x="19447" y="21600"/>
                </a:cubicBezTo>
                <a:cubicBezTo>
                  <a:pt x="19190" y="21600"/>
                  <a:pt x="18975" y="21515"/>
                  <a:pt x="18811" y="21343"/>
                </a:cubicBezTo>
                <a:lnTo>
                  <a:pt x="13957" y="16503"/>
                </a:lnTo>
                <a:cubicBezTo>
                  <a:pt x="13217" y="16980"/>
                  <a:pt x="12429" y="17350"/>
                  <a:pt x="11590" y="17604"/>
                </a:cubicBezTo>
                <a:cubicBezTo>
                  <a:pt x="10751" y="17864"/>
                  <a:pt x="9892" y="17991"/>
                  <a:pt x="9007" y="17991"/>
                </a:cubicBezTo>
                <a:cubicBezTo>
                  <a:pt x="7770" y="17991"/>
                  <a:pt x="6609" y="17760"/>
                  <a:pt x="5518" y="17291"/>
                </a:cubicBezTo>
                <a:cubicBezTo>
                  <a:pt x="4427" y="16822"/>
                  <a:pt x="3470" y="16175"/>
                  <a:pt x="2645" y="15354"/>
                </a:cubicBezTo>
                <a:cubicBezTo>
                  <a:pt x="1817" y="14535"/>
                  <a:pt x="1173" y="13580"/>
                  <a:pt x="701" y="12487"/>
                </a:cubicBezTo>
                <a:cubicBezTo>
                  <a:pt x="232" y="11400"/>
                  <a:pt x="0" y="10237"/>
                  <a:pt x="0" y="9000"/>
                </a:cubicBezTo>
                <a:cubicBezTo>
                  <a:pt x="0" y="7769"/>
                  <a:pt x="232" y="6602"/>
                  <a:pt x="701" y="5515"/>
                </a:cubicBezTo>
                <a:cubicBezTo>
                  <a:pt x="1170" y="4422"/>
                  <a:pt x="1817" y="3468"/>
                  <a:pt x="2645"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7"/>
                  <a:pt x="17873" y="10748"/>
                  <a:pt x="17616" y="11589"/>
                </a:cubicBezTo>
                <a:cubicBezTo>
                  <a:pt x="17359" y="12434"/>
                  <a:pt x="16992" y="13219"/>
                  <a:pt x="16514" y="13947"/>
                </a:cubicBezTo>
                <a:lnTo>
                  <a:pt x="21357" y="18802"/>
                </a:lnTo>
                <a:close/>
                <a:moveTo>
                  <a:pt x="3597" y="9000"/>
                </a:moveTo>
                <a:cubicBezTo>
                  <a:pt x="3597" y="9759"/>
                  <a:pt x="3741" y="10465"/>
                  <a:pt x="4029" y="11118"/>
                </a:cubicBezTo>
                <a:cubicBezTo>
                  <a:pt x="4317" y="11770"/>
                  <a:pt x="4707" y="12338"/>
                  <a:pt x="5193" y="12821"/>
                </a:cubicBezTo>
                <a:cubicBezTo>
                  <a:pt x="5679" y="13301"/>
                  <a:pt x="6253" y="13685"/>
                  <a:pt x="6908" y="13970"/>
                </a:cubicBezTo>
                <a:cubicBezTo>
                  <a:pt x="7566" y="14252"/>
                  <a:pt x="8264" y="14394"/>
                  <a:pt x="9004" y="14394"/>
                </a:cubicBezTo>
                <a:cubicBezTo>
                  <a:pt x="9745" y="14394"/>
                  <a:pt x="10440" y="14252"/>
                  <a:pt x="11092" y="13970"/>
                </a:cubicBezTo>
                <a:cubicBezTo>
                  <a:pt x="11745" y="13685"/>
                  <a:pt x="12319" y="13301"/>
                  <a:pt x="12802" y="12821"/>
                </a:cubicBezTo>
                <a:cubicBezTo>
                  <a:pt x="13291" y="12338"/>
                  <a:pt x="13678" y="11770"/>
                  <a:pt x="13966" y="11118"/>
                </a:cubicBezTo>
                <a:cubicBezTo>
                  <a:pt x="14254" y="10465"/>
                  <a:pt x="14398" y="9759"/>
                  <a:pt x="14398" y="9000"/>
                </a:cubicBezTo>
                <a:cubicBezTo>
                  <a:pt x="14398" y="8260"/>
                  <a:pt x="14254" y="7565"/>
                  <a:pt x="13966" y="6913"/>
                </a:cubicBezTo>
                <a:cubicBezTo>
                  <a:pt x="13675" y="6258"/>
                  <a:pt x="13291" y="5684"/>
                  <a:pt x="12802" y="5193"/>
                </a:cubicBezTo>
                <a:cubicBezTo>
                  <a:pt x="12316" y="4704"/>
                  <a:pt x="11745" y="4317"/>
                  <a:pt x="11092" y="4032"/>
                </a:cubicBezTo>
                <a:cubicBezTo>
                  <a:pt x="10440" y="3750"/>
                  <a:pt x="9742" y="3606"/>
                  <a:pt x="9004" y="3606"/>
                </a:cubicBezTo>
                <a:cubicBezTo>
                  <a:pt x="8267" y="3606"/>
                  <a:pt x="7566" y="3750"/>
                  <a:pt x="6908" y="4032"/>
                </a:cubicBezTo>
                <a:cubicBezTo>
                  <a:pt x="6253" y="4317"/>
                  <a:pt x="5676" y="4704"/>
                  <a:pt x="5193" y="5193"/>
                </a:cubicBezTo>
                <a:cubicBezTo>
                  <a:pt x="4707" y="5684"/>
                  <a:pt x="4317" y="6258"/>
                  <a:pt x="4029" y="6913"/>
                </a:cubicBezTo>
                <a:cubicBezTo>
                  <a:pt x="3741" y="7565"/>
                  <a:pt x="3597" y="8257"/>
                  <a:pt x="3597" y="9000"/>
                </a:cubicBezTo>
                <a:moveTo>
                  <a:pt x="9007" y="5591"/>
                </a:moveTo>
                <a:cubicBezTo>
                  <a:pt x="9185" y="5591"/>
                  <a:pt x="9344" y="5656"/>
                  <a:pt x="9473" y="5786"/>
                </a:cubicBezTo>
                <a:cubicBezTo>
                  <a:pt x="9603" y="5919"/>
                  <a:pt x="9668" y="6082"/>
                  <a:pt x="9668" y="6280"/>
                </a:cubicBezTo>
                <a:cubicBezTo>
                  <a:pt x="9668" y="6461"/>
                  <a:pt x="9603" y="6616"/>
                  <a:pt x="9473" y="6746"/>
                </a:cubicBezTo>
                <a:cubicBezTo>
                  <a:pt x="9344" y="6879"/>
                  <a:pt x="9185" y="6944"/>
                  <a:pt x="9007" y="6944"/>
                </a:cubicBezTo>
                <a:cubicBezTo>
                  <a:pt x="8439" y="6944"/>
                  <a:pt x="7953" y="7144"/>
                  <a:pt x="7552" y="7537"/>
                </a:cubicBezTo>
                <a:cubicBezTo>
                  <a:pt x="7151" y="7935"/>
                  <a:pt x="6950" y="8423"/>
                  <a:pt x="6950" y="8997"/>
                </a:cubicBezTo>
                <a:cubicBezTo>
                  <a:pt x="6950" y="9180"/>
                  <a:pt x="6885" y="9333"/>
                  <a:pt x="6755" y="9466"/>
                </a:cubicBezTo>
                <a:cubicBezTo>
                  <a:pt x="6623" y="9596"/>
                  <a:pt x="6467" y="9658"/>
                  <a:pt x="6289" y="9658"/>
                </a:cubicBezTo>
                <a:cubicBezTo>
                  <a:pt x="6080" y="9658"/>
                  <a:pt x="5914" y="9596"/>
                  <a:pt x="5786" y="9466"/>
                </a:cubicBezTo>
                <a:cubicBezTo>
                  <a:pt x="5659" y="9333"/>
                  <a:pt x="5600" y="9180"/>
                  <a:pt x="5600" y="8997"/>
                </a:cubicBezTo>
                <a:cubicBezTo>
                  <a:pt x="5600" y="8539"/>
                  <a:pt x="5685" y="8104"/>
                  <a:pt x="5863" y="7686"/>
                </a:cubicBezTo>
                <a:cubicBezTo>
                  <a:pt x="6038" y="7271"/>
                  <a:pt x="6281" y="6907"/>
                  <a:pt x="6597" y="6591"/>
                </a:cubicBezTo>
                <a:cubicBezTo>
                  <a:pt x="6905" y="6277"/>
                  <a:pt x="7264" y="6029"/>
                  <a:pt x="7677" y="5857"/>
                </a:cubicBezTo>
                <a:cubicBezTo>
                  <a:pt x="8086" y="5681"/>
                  <a:pt x="8530" y="5591"/>
                  <a:pt x="9007" y="5591"/>
                </a:cubicBezTo>
              </a:path>
            </a:pathLst>
          </a:custGeom>
          <a:solidFill>
            <a:schemeClr val="bg1"/>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9" name="AutoShape 29"/>
          <p:cNvSpPr/>
          <p:nvPr/>
        </p:nvSpPr>
        <p:spPr bwMode="auto">
          <a:xfrm>
            <a:off x="7273925" y="2395538"/>
            <a:ext cx="309563" cy="258763"/>
          </a:xfrm>
          <a:custGeom>
            <a:avLst/>
            <a:gdLst>
              <a:gd name="T0" fmla="*/ 17837251 w 21600"/>
              <a:gd name="T1" fmla="*/ 5368360 h 21579"/>
              <a:gd name="T2" fmla="*/ 17521808 w 21600"/>
              <a:gd name="T3" fmla="*/ 6114950 h 21579"/>
              <a:gd name="T4" fmla="*/ 16733158 w 21600"/>
              <a:gd name="T5" fmla="*/ 6532835 h 21579"/>
              <a:gd name="T6" fmla="*/ 16733158 w 21600"/>
              <a:gd name="T7" fmla="*/ 9495689 h 21579"/>
              <a:gd name="T8" fmla="*/ 16292998 w 21600"/>
              <a:gd name="T9" fmla="*/ 10362876 h 21579"/>
              <a:gd name="T10" fmla="*/ 15243418 w 21600"/>
              <a:gd name="T11" fmla="*/ 10723595 h 21579"/>
              <a:gd name="T12" fmla="*/ 13656232 w 21600"/>
              <a:gd name="T13" fmla="*/ 9663173 h 21579"/>
              <a:gd name="T14" fmla="*/ 11656961 w 21600"/>
              <a:gd name="T15" fmla="*/ 8720528 h 21579"/>
              <a:gd name="T16" fmla="*/ 9455384 w 21600"/>
              <a:gd name="T17" fmla="*/ 7985392 h 21579"/>
              <a:gd name="T18" fmla="*/ 7257945 w 21600"/>
              <a:gd name="T19" fmla="*/ 7584649 h 21579"/>
              <a:gd name="T20" fmla="*/ 6580793 w 21600"/>
              <a:gd name="T21" fmla="*/ 7905368 h 21579"/>
              <a:gd name="T22" fmla="*/ 6222389 w 21600"/>
              <a:gd name="T23" fmla="*/ 8406696 h 21579"/>
              <a:gd name="T24" fmla="*/ 6202561 w 21600"/>
              <a:gd name="T25" fmla="*/ 8973775 h 21579"/>
              <a:gd name="T26" fmla="*/ 6562632 w 21600"/>
              <a:gd name="T27" fmla="*/ 9495689 h 21579"/>
              <a:gd name="T28" fmla="*/ 6339664 w 21600"/>
              <a:gd name="T29" fmla="*/ 10102792 h 21579"/>
              <a:gd name="T30" fmla="*/ 6537861 w 21600"/>
              <a:gd name="T31" fmla="*/ 10636135 h 21579"/>
              <a:gd name="T32" fmla="*/ 7017649 w 21600"/>
              <a:gd name="T33" fmla="*/ 11129478 h 21579"/>
              <a:gd name="T34" fmla="*/ 7655978 w 21600"/>
              <a:gd name="T35" fmla="*/ 11599365 h 21579"/>
              <a:gd name="T36" fmla="*/ 6982964 w 21600"/>
              <a:gd name="T37" fmla="*/ 12126420 h 21579"/>
              <a:gd name="T38" fmla="*/ 5955655 w 21600"/>
              <a:gd name="T39" fmla="*/ 12331083 h 21579"/>
              <a:gd name="T40" fmla="*/ 4886247 w 21600"/>
              <a:gd name="T41" fmla="*/ 12247042 h 21579"/>
              <a:gd name="T42" fmla="*/ 4065412 w 21600"/>
              <a:gd name="T43" fmla="*/ 11896629 h 21579"/>
              <a:gd name="T44" fmla="*/ 3677293 w 21600"/>
              <a:gd name="T45" fmla="*/ 10893374 h 21579"/>
              <a:gd name="T46" fmla="*/ 3329608 w 21600"/>
              <a:gd name="T47" fmla="*/ 9846103 h 21579"/>
              <a:gd name="T48" fmla="*/ 3194201 w 21600"/>
              <a:gd name="T49" fmla="*/ 8735400 h 21579"/>
              <a:gd name="T50" fmla="*/ 3427054 w 21600"/>
              <a:gd name="T51" fmla="*/ 7519497 h 21579"/>
              <a:gd name="T52" fmla="*/ 1489740 w 21600"/>
              <a:gd name="T53" fmla="*/ 7519497 h 21579"/>
              <a:gd name="T54" fmla="*/ 440965 w 21600"/>
              <a:gd name="T55" fmla="*/ 7158778 h 21579"/>
              <a:gd name="T56" fmla="*/ 0 w 21600"/>
              <a:gd name="T57" fmla="*/ 6283008 h 21579"/>
              <a:gd name="T58" fmla="*/ 0 w 21600"/>
              <a:gd name="T59" fmla="*/ 4444006 h 21579"/>
              <a:gd name="T60" fmla="*/ 434384 w 21600"/>
              <a:gd name="T61" fmla="*/ 3569957 h 21579"/>
              <a:gd name="T62" fmla="*/ 1489740 w 21600"/>
              <a:gd name="T63" fmla="*/ 3204098 h 21579"/>
              <a:gd name="T64" fmla="*/ 6319835 w 21600"/>
              <a:gd name="T65" fmla="*/ 3204098 h 21579"/>
              <a:gd name="T66" fmla="*/ 8691534 w 21600"/>
              <a:gd name="T67" fmla="*/ 2936004 h 21579"/>
              <a:gd name="T68" fmla="*/ 11157374 w 21600"/>
              <a:gd name="T69" fmla="*/ 2214567 h 21579"/>
              <a:gd name="T70" fmla="*/ 13438235 w 21600"/>
              <a:gd name="T71" fmla="*/ 1184463 h 21579"/>
              <a:gd name="T72" fmla="*/ 15243418 w 21600"/>
              <a:gd name="T73" fmla="*/ 0 h 21579"/>
              <a:gd name="T74" fmla="*/ 16292998 w 21600"/>
              <a:gd name="T75" fmla="*/ 362416 h 21579"/>
              <a:gd name="T76" fmla="*/ 16733158 w 21600"/>
              <a:gd name="T77" fmla="*/ 1238187 h 21579"/>
              <a:gd name="T78" fmla="*/ 16733158 w 21600"/>
              <a:gd name="T79" fmla="*/ 4192481 h 21579"/>
              <a:gd name="T80" fmla="*/ 17521808 w 21600"/>
              <a:gd name="T81" fmla="*/ 4613786 h 21579"/>
              <a:gd name="T82" fmla="*/ 17837251 w 21600"/>
              <a:gd name="T83" fmla="*/ 5368360 h 21579"/>
              <a:gd name="T84" fmla="*/ 15243418 w 21600"/>
              <a:gd name="T85" fmla="*/ 1632067 h 21579"/>
              <a:gd name="T86" fmla="*/ 13636404 w 21600"/>
              <a:gd name="T87" fmla="*/ 2544993 h 21579"/>
              <a:gd name="T88" fmla="*/ 11792398 w 21600"/>
              <a:gd name="T89" fmla="*/ 3335001 h 21579"/>
              <a:gd name="T90" fmla="*/ 9808846 w 21600"/>
              <a:gd name="T91" fmla="*/ 3957549 h 21579"/>
              <a:gd name="T92" fmla="*/ 7809575 w 21600"/>
              <a:gd name="T93" fmla="*/ 4346839 h 21579"/>
              <a:gd name="T94" fmla="*/ 7809575 w 21600"/>
              <a:gd name="T95" fmla="*/ 6387060 h 21579"/>
              <a:gd name="T96" fmla="*/ 9808846 w 21600"/>
              <a:gd name="T97" fmla="*/ 6780917 h 21579"/>
              <a:gd name="T98" fmla="*/ 11792398 w 21600"/>
              <a:gd name="T99" fmla="*/ 7406884 h 21579"/>
              <a:gd name="T100" fmla="*/ 13646318 w 21600"/>
              <a:gd name="T101" fmla="*/ 8202033 h 21579"/>
              <a:gd name="T102" fmla="*/ 15243418 w 21600"/>
              <a:gd name="T103" fmla="*/ 9101259 h 21579"/>
              <a:gd name="T104" fmla="*/ 15243418 w 21600"/>
              <a:gd name="T105" fmla="*/ 1632067 h 21579"/>
              <a:gd name="T106" fmla="*/ 15243418 w 21600"/>
              <a:gd name="T107" fmla="*/ 1632067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5"/>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chemeClr val="bg1"/>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0" name="AutoShape 30"/>
          <p:cNvSpPr/>
          <p:nvPr/>
        </p:nvSpPr>
        <p:spPr bwMode="auto">
          <a:xfrm>
            <a:off x="4621213" y="2233613"/>
            <a:ext cx="277813" cy="277813"/>
          </a:xfrm>
          <a:custGeom>
            <a:avLst/>
            <a:gdLst>
              <a:gd name="T0" fmla="*/ 17746100 w 21600"/>
              <a:gd name="T1" fmla="*/ 3430927 h 21600"/>
              <a:gd name="T2" fmla="*/ 16421717 w 21600"/>
              <a:gd name="T3" fmla="*/ 17746100 h 21600"/>
              <a:gd name="T4" fmla="*/ 0 w 21600"/>
              <a:gd name="T5" fmla="*/ 16420886 h 21600"/>
              <a:gd name="T6" fmla="*/ 1324383 w 21600"/>
              <a:gd name="T7" fmla="*/ 2119672 h 21600"/>
              <a:gd name="T8" fmla="*/ 1880592 w 21600"/>
              <a:gd name="T9" fmla="*/ 1266053 h 21600"/>
              <a:gd name="T10" fmla="*/ 3941103 w 21600"/>
              <a:gd name="T11" fmla="*/ 0 h 21600"/>
              <a:gd name="T12" fmla="*/ 6008207 w 21600"/>
              <a:gd name="T13" fmla="*/ 1270152 h 21600"/>
              <a:gd name="T14" fmla="*/ 6682709 w 21600"/>
              <a:gd name="T15" fmla="*/ 2119672 h 21600"/>
              <a:gd name="T16" fmla="*/ 7162531 w 21600"/>
              <a:gd name="T17" fmla="*/ 629329 h 21600"/>
              <a:gd name="T18" fmla="*/ 9876190 w 21600"/>
              <a:gd name="T19" fmla="*/ 174989 h 21600"/>
              <a:gd name="T20" fmla="*/ 11065856 w 21600"/>
              <a:gd name="T21" fmla="*/ 1973432 h 21600"/>
              <a:gd name="T22" fmla="*/ 11619600 w 21600"/>
              <a:gd name="T23" fmla="*/ 1973432 h 21600"/>
              <a:gd name="T24" fmla="*/ 12780488 w 21600"/>
              <a:gd name="T25" fmla="*/ 174989 h 21600"/>
              <a:gd name="T26" fmla="*/ 15499078 w 21600"/>
              <a:gd name="T27" fmla="*/ 629329 h 21600"/>
              <a:gd name="T28" fmla="*/ 15978871 w 21600"/>
              <a:gd name="T29" fmla="*/ 2119672 h 21600"/>
              <a:gd name="T30" fmla="*/ 1791048 w 21600"/>
              <a:gd name="T31" fmla="*/ 6546330 h 21600"/>
              <a:gd name="T32" fmla="*/ 4984530 w 21600"/>
              <a:gd name="T33" fmla="*/ 6546330 h 21600"/>
              <a:gd name="T34" fmla="*/ 1791048 w 21600"/>
              <a:gd name="T35" fmla="*/ 12695043 h 21600"/>
              <a:gd name="T36" fmla="*/ 4984530 w 21600"/>
              <a:gd name="T37" fmla="*/ 13125536 h 21600"/>
              <a:gd name="T38" fmla="*/ 4984530 w 21600"/>
              <a:gd name="T39" fmla="*/ 15957517 h 21600"/>
              <a:gd name="T40" fmla="*/ 3943568 w 21600"/>
              <a:gd name="T41" fmla="*/ 5195663 h 21600"/>
              <a:gd name="T42" fmla="*/ 3943568 w 21600"/>
              <a:gd name="T43" fmla="*/ 1325214 h 21600"/>
              <a:gd name="T44" fmla="*/ 8655339 w 21600"/>
              <a:gd name="T45" fmla="*/ 6546330 h 21600"/>
              <a:gd name="T46" fmla="*/ 8655339 w 21600"/>
              <a:gd name="T47" fmla="*/ 9402158 h 21600"/>
              <a:gd name="T48" fmla="*/ 5428981 w 21600"/>
              <a:gd name="T49" fmla="*/ 9839215 h 21600"/>
              <a:gd name="T50" fmla="*/ 8655339 w 21600"/>
              <a:gd name="T51" fmla="*/ 9839215 h 21600"/>
              <a:gd name="T52" fmla="*/ 5428981 w 21600"/>
              <a:gd name="T53" fmla="*/ 15957517 h 21600"/>
              <a:gd name="T54" fmla="*/ 8030940 w 21600"/>
              <a:gd name="T55" fmla="*/ 4554008 h 21600"/>
              <a:gd name="T56" fmla="*/ 9521283 w 21600"/>
              <a:gd name="T57" fmla="*/ 5044493 h 21600"/>
              <a:gd name="T58" fmla="*/ 9521283 w 21600"/>
              <a:gd name="T59" fmla="*/ 1481314 h 21600"/>
              <a:gd name="T60" fmla="*/ 8030940 w 21600"/>
              <a:gd name="T61" fmla="*/ 1970967 h 21600"/>
              <a:gd name="T62" fmla="*/ 9098157 w 21600"/>
              <a:gd name="T63" fmla="*/ 6546330 h 21600"/>
              <a:gd name="T64" fmla="*/ 12312189 w 21600"/>
              <a:gd name="T65" fmla="*/ 6546330 h 21600"/>
              <a:gd name="T66" fmla="*/ 9098157 w 21600"/>
              <a:gd name="T67" fmla="*/ 12695043 h 21600"/>
              <a:gd name="T68" fmla="*/ 12312189 w 21600"/>
              <a:gd name="T69" fmla="*/ 13125536 h 21600"/>
              <a:gd name="T70" fmla="*/ 12312189 w 21600"/>
              <a:gd name="T71" fmla="*/ 15957517 h 21600"/>
              <a:gd name="T72" fmla="*/ 12752542 w 21600"/>
              <a:gd name="T73" fmla="*/ 6546330 h 21600"/>
              <a:gd name="T74" fmla="*/ 15957517 w 21600"/>
              <a:gd name="T75" fmla="*/ 6546330 h 21600"/>
              <a:gd name="T76" fmla="*/ 12752542 w 21600"/>
              <a:gd name="T77" fmla="*/ 12695043 h 21600"/>
              <a:gd name="T78" fmla="*/ 15957517 w 21600"/>
              <a:gd name="T79" fmla="*/ 13125536 h 21600"/>
              <a:gd name="T80" fmla="*/ 15957517 w 21600"/>
              <a:gd name="T81" fmla="*/ 15957517 h 21600"/>
              <a:gd name="T82" fmla="*/ 13807462 w 21600"/>
              <a:gd name="T83" fmla="*/ 5195663 h 21600"/>
              <a:gd name="T84" fmla="*/ 13807462 w 21600"/>
              <a:gd name="T85" fmla="*/ 1325214 h 21600"/>
              <a:gd name="T86" fmla="*/ 12946448 w 21600"/>
              <a:gd name="T87" fmla="*/ 4554008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600" h="21600">
                <a:moveTo>
                  <a:pt x="19988" y="2580"/>
                </a:moveTo>
                <a:cubicBezTo>
                  <a:pt x="20420" y="2580"/>
                  <a:pt x="20794" y="2736"/>
                  <a:pt x="21116" y="3053"/>
                </a:cubicBezTo>
                <a:cubicBezTo>
                  <a:pt x="21439" y="3372"/>
                  <a:pt x="21600" y="3744"/>
                  <a:pt x="21600" y="4176"/>
                </a:cubicBezTo>
                <a:lnTo>
                  <a:pt x="21600" y="19987"/>
                </a:lnTo>
                <a:cubicBezTo>
                  <a:pt x="21600" y="20419"/>
                  <a:pt x="21439" y="20797"/>
                  <a:pt x="21116" y="21116"/>
                </a:cubicBezTo>
                <a:cubicBezTo>
                  <a:pt x="20794" y="21439"/>
                  <a:pt x="20420" y="21600"/>
                  <a:pt x="19988" y="21600"/>
                </a:cubicBezTo>
                <a:lnTo>
                  <a:pt x="1612" y="21600"/>
                </a:lnTo>
                <a:cubicBezTo>
                  <a:pt x="1180" y="21600"/>
                  <a:pt x="806" y="21439"/>
                  <a:pt x="484" y="21116"/>
                </a:cubicBezTo>
                <a:cubicBezTo>
                  <a:pt x="161" y="20797"/>
                  <a:pt x="0" y="20419"/>
                  <a:pt x="0" y="19987"/>
                </a:cubicBezTo>
                <a:lnTo>
                  <a:pt x="0" y="4176"/>
                </a:lnTo>
                <a:cubicBezTo>
                  <a:pt x="0" y="3744"/>
                  <a:pt x="161" y="3372"/>
                  <a:pt x="484" y="3053"/>
                </a:cubicBezTo>
                <a:cubicBezTo>
                  <a:pt x="806" y="2736"/>
                  <a:pt x="1180" y="2580"/>
                  <a:pt x="1612" y="2580"/>
                </a:cubicBezTo>
                <a:lnTo>
                  <a:pt x="2151" y="2580"/>
                </a:lnTo>
                <a:lnTo>
                  <a:pt x="2151" y="2402"/>
                </a:lnTo>
                <a:cubicBezTo>
                  <a:pt x="2151" y="2117"/>
                  <a:pt x="2197" y="1829"/>
                  <a:pt x="2289" y="1541"/>
                </a:cubicBezTo>
                <a:cubicBezTo>
                  <a:pt x="2381" y="1250"/>
                  <a:pt x="2531" y="991"/>
                  <a:pt x="2738" y="766"/>
                </a:cubicBezTo>
                <a:cubicBezTo>
                  <a:pt x="2943" y="542"/>
                  <a:pt x="3216" y="360"/>
                  <a:pt x="3556" y="213"/>
                </a:cubicBezTo>
                <a:cubicBezTo>
                  <a:pt x="3896" y="75"/>
                  <a:pt x="4310" y="0"/>
                  <a:pt x="4797" y="0"/>
                </a:cubicBezTo>
                <a:cubicBezTo>
                  <a:pt x="5283" y="0"/>
                  <a:pt x="5698" y="75"/>
                  <a:pt x="6038" y="213"/>
                </a:cubicBezTo>
                <a:cubicBezTo>
                  <a:pt x="6378" y="360"/>
                  <a:pt x="6651" y="542"/>
                  <a:pt x="6858" y="766"/>
                </a:cubicBezTo>
                <a:cubicBezTo>
                  <a:pt x="7063" y="991"/>
                  <a:pt x="7215" y="1256"/>
                  <a:pt x="7313" y="1546"/>
                </a:cubicBezTo>
                <a:cubicBezTo>
                  <a:pt x="7411" y="1840"/>
                  <a:pt x="7457" y="2125"/>
                  <a:pt x="7457" y="2402"/>
                </a:cubicBezTo>
                <a:lnTo>
                  <a:pt x="7457" y="2580"/>
                </a:lnTo>
                <a:lnTo>
                  <a:pt x="8134" y="2580"/>
                </a:lnTo>
                <a:lnTo>
                  <a:pt x="8134" y="2402"/>
                </a:lnTo>
                <a:cubicBezTo>
                  <a:pt x="8134" y="2117"/>
                  <a:pt x="8180" y="1829"/>
                  <a:pt x="8269" y="1541"/>
                </a:cubicBezTo>
                <a:cubicBezTo>
                  <a:pt x="8364" y="1250"/>
                  <a:pt x="8511" y="991"/>
                  <a:pt x="8718" y="766"/>
                </a:cubicBezTo>
                <a:cubicBezTo>
                  <a:pt x="8926" y="541"/>
                  <a:pt x="9199" y="360"/>
                  <a:pt x="9539" y="213"/>
                </a:cubicBezTo>
                <a:cubicBezTo>
                  <a:pt x="9879" y="75"/>
                  <a:pt x="10293" y="0"/>
                  <a:pt x="10780" y="0"/>
                </a:cubicBezTo>
                <a:cubicBezTo>
                  <a:pt x="11266" y="0"/>
                  <a:pt x="11678" y="75"/>
                  <a:pt x="12021" y="213"/>
                </a:cubicBezTo>
                <a:cubicBezTo>
                  <a:pt x="12361" y="360"/>
                  <a:pt x="12637" y="542"/>
                  <a:pt x="12853" y="766"/>
                </a:cubicBezTo>
                <a:cubicBezTo>
                  <a:pt x="13069" y="991"/>
                  <a:pt x="13227" y="1256"/>
                  <a:pt x="13322" y="1546"/>
                </a:cubicBezTo>
                <a:cubicBezTo>
                  <a:pt x="13417" y="1840"/>
                  <a:pt x="13469" y="2125"/>
                  <a:pt x="13469" y="2402"/>
                </a:cubicBezTo>
                <a:lnTo>
                  <a:pt x="13469" y="2580"/>
                </a:lnTo>
                <a:lnTo>
                  <a:pt x="14143" y="2580"/>
                </a:lnTo>
                <a:lnTo>
                  <a:pt x="14143" y="2402"/>
                </a:lnTo>
                <a:cubicBezTo>
                  <a:pt x="14143" y="2117"/>
                  <a:pt x="14192" y="1829"/>
                  <a:pt x="14287" y="1541"/>
                </a:cubicBezTo>
                <a:cubicBezTo>
                  <a:pt x="14385" y="1250"/>
                  <a:pt x="14534" y="991"/>
                  <a:pt x="14742" y="766"/>
                </a:cubicBezTo>
                <a:cubicBezTo>
                  <a:pt x="14949" y="541"/>
                  <a:pt x="15220" y="360"/>
                  <a:pt x="15556" y="213"/>
                </a:cubicBezTo>
                <a:cubicBezTo>
                  <a:pt x="15890" y="75"/>
                  <a:pt x="16305" y="0"/>
                  <a:pt x="16803" y="0"/>
                </a:cubicBezTo>
                <a:cubicBezTo>
                  <a:pt x="17290" y="0"/>
                  <a:pt x="17704" y="75"/>
                  <a:pt x="18044" y="213"/>
                </a:cubicBezTo>
                <a:cubicBezTo>
                  <a:pt x="18384" y="360"/>
                  <a:pt x="18657" y="541"/>
                  <a:pt x="18865" y="766"/>
                </a:cubicBezTo>
                <a:cubicBezTo>
                  <a:pt x="19069" y="991"/>
                  <a:pt x="19219" y="1256"/>
                  <a:pt x="19311" y="1546"/>
                </a:cubicBezTo>
                <a:cubicBezTo>
                  <a:pt x="19403" y="1840"/>
                  <a:pt x="19449" y="2125"/>
                  <a:pt x="19449" y="2402"/>
                </a:cubicBezTo>
                <a:lnTo>
                  <a:pt x="19449" y="2580"/>
                </a:lnTo>
                <a:lnTo>
                  <a:pt x="19988" y="2580"/>
                </a:lnTo>
                <a:close/>
                <a:moveTo>
                  <a:pt x="6067" y="7968"/>
                </a:moveTo>
                <a:lnTo>
                  <a:pt x="2180" y="7968"/>
                </a:lnTo>
                <a:lnTo>
                  <a:pt x="2180" y="11444"/>
                </a:lnTo>
                <a:lnTo>
                  <a:pt x="6067" y="11444"/>
                </a:lnTo>
                <a:lnTo>
                  <a:pt x="6067" y="7968"/>
                </a:lnTo>
                <a:close/>
                <a:moveTo>
                  <a:pt x="6067" y="11976"/>
                </a:moveTo>
                <a:lnTo>
                  <a:pt x="2180" y="11976"/>
                </a:lnTo>
                <a:lnTo>
                  <a:pt x="2180" y="15452"/>
                </a:lnTo>
                <a:lnTo>
                  <a:pt x="6067" y="15452"/>
                </a:lnTo>
                <a:lnTo>
                  <a:pt x="6067" y="11976"/>
                </a:lnTo>
                <a:close/>
                <a:moveTo>
                  <a:pt x="6067" y="15976"/>
                </a:moveTo>
                <a:lnTo>
                  <a:pt x="2180" y="15976"/>
                </a:lnTo>
                <a:lnTo>
                  <a:pt x="2180" y="19423"/>
                </a:lnTo>
                <a:lnTo>
                  <a:pt x="6067" y="19423"/>
                </a:lnTo>
                <a:lnTo>
                  <a:pt x="6067" y="15976"/>
                </a:lnTo>
                <a:close/>
                <a:moveTo>
                  <a:pt x="3755" y="5543"/>
                </a:moveTo>
                <a:cubicBezTo>
                  <a:pt x="3755" y="6068"/>
                  <a:pt x="4103" y="6324"/>
                  <a:pt x="4800" y="6324"/>
                </a:cubicBezTo>
                <a:cubicBezTo>
                  <a:pt x="5499" y="6324"/>
                  <a:pt x="5848" y="6068"/>
                  <a:pt x="5848" y="5543"/>
                </a:cubicBezTo>
                <a:lnTo>
                  <a:pt x="5848" y="2399"/>
                </a:lnTo>
                <a:cubicBezTo>
                  <a:pt x="5848" y="1878"/>
                  <a:pt x="5499" y="1613"/>
                  <a:pt x="4800" y="1613"/>
                </a:cubicBezTo>
                <a:cubicBezTo>
                  <a:pt x="4103" y="1613"/>
                  <a:pt x="3755" y="1878"/>
                  <a:pt x="3755" y="2399"/>
                </a:cubicBezTo>
                <a:lnTo>
                  <a:pt x="3755" y="5543"/>
                </a:lnTo>
                <a:close/>
                <a:moveTo>
                  <a:pt x="10535" y="7968"/>
                </a:moveTo>
                <a:lnTo>
                  <a:pt x="6608" y="7968"/>
                </a:lnTo>
                <a:lnTo>
                  <a:pt x="6608" y="11444"/>
                </a:lnTo>
                <a:lnTo>
                  <a:pt x="10535" y="11444"/>
                </a:lnTo>
                <a:lnTo>
                  <a:pt x="10535" y="7968"/>
                </a:lnTo>
                <a:close/>
                <a:moveTo>
                  <a:pt x="10535" y="11976"/>
                </a:moveTo>
                <a:lnTo>
                  <a:pt x="6608" y="11976"/>
                </a:lnTo>
                <a:lnTo>
                  <a:pt x="6608" y="15452"/>
                </a:lnTo>
                <a:lnTo>
                  <a:pt x="10535" y="15452"/>
                </a:lnTo>
                <a:lnTo>
                  <a:pt x="10535" y="11976"/>
                </a:lnTo>
                <a:close/>
                <a:moveTo>
                  <a:pt x="10535" y="15976"/>
                </a:moveTo>
                <a:lnTo>
                  <a:pt x="6608" y="15976"/>
                </a:lnTo>
                <a:lnTo>
                  <a:pt x="6608" y="19423"/>
                </a:lnTo>
                <a:lnTo>
                  <a:pt x="10535" y="19423"/>
                </a:lnTo>
                <a:lnTo>
                  <a:pt x="10535" y="15976"/>
                </a:lnTo>
                <a:close/>
                <a:moveTo>
                  <a:pt x="9775" y="5543"/>
                </a:moveTo>
                <a:cubicBezTo>
                  <a:pt x="9775" y="5826"/>
                  <a:pt x="9850" y="6027"/>
                  <a:pt x="9997" y="6145"/>
                </a:cubicBezTo>
                <a:cubicBezTo>
                  <a:pt x="10144" y="6269"/>
                  <a:pt x="10406" y="6324"/>
                  <a:pt x="10783" y="6324"/>
                </a:cubicBezTo>
                <a:cubicBezTo>
                  <a:pt x="11160" y="6324"/>
                  <a:pt x="11428" y="6263"/>
                  <a:pt x="11589" y="6140"/>
                </a:cubicBezTo>
                <a:cubicBezTo>
                  <a:pt x="11750" y="6016"/>
                  <a:pt x="11831" y="5820"/>
                  <a:pt x="11831" y="5544"/>
                </a:cubicBezTo>
                <a:lnTo>
                  <a:pt x="11831" y="2399"/>
                </a:lnTo>
                <a:cubicBezTo>
                  <a:pt x="11831" y="2128"/>
                  <a:pt x="11750" y="1933"/>
                  <a:pt x="11589" y="1803"/>
                </a:cubicBezTo>
                <a:cubicBezTo>
                  <a:pt x="11428" y="1673"/>
                  <a:pt x="11160" y="1613"/>
                  <a:pt x="10783" y="1613"/>
                </a:cubicBezTo>
                <a:cubicBezTo>
                  <a:pt x="10406" y="1613"/>
                  <a:pt x="10144" y="1679"/>
                  <a:pt x="9997" y="1814"/>
                </a:cubicBezTo>
                <a:cubicBezTo>
                  <a:pt x="9850" y="1944"/>
                  <a:pt x="9775" y="2140"/>
                  <a:pt x="9775" y="2399"/>
                </a:cubicBezTo>
                <a:lnTo>
                  <a:pt x="9775" y="5543"/>
                </a:lnTo>
                <a:close/>
                <a:moveTo>
                  <a:pt x="14986" y="7968"/>
                </a:moveTo>
                <a:lnTo>
                  <a:pt x="11074" y="7968"/>
                </a:lnTo>
                <a:lnTo>
                  <a:pt x="11074" y="11444"/>
                </a:lnTo>
                <a:lnTo>
                  <a:pt x="14986" y="11444"/>
                </a:lnTo>
                <a:lnTo>
                  <a:pt x="14986" y="7968"/>
                </a:lnTo>
                <a:close/>
                <a:moveTo>
                  <a:pt x="14986" y="11976"/>
                </a:moveTo>
                <a:lnTo>
                  <a:pt x="11074" y="11976"/>
                </a:lnTo>
                <a:lnTo>
                  <a:pt x="11074" y="15452"/>
                </a:lnTo>
                <a:lnTo>
                  <a:pt x="14986" y="15452"/>
                </a:lnTo>
                <a:lnTo>
                  <a:pt x="14986" y="11976"/>
                </a:lnTo>
                <a:close/>
                <a:moveTo>
                  <a:pt x="14986" y="15976"/>
                </a:moveTo>
                <a:lnTo>
                  <a:pt x="11074" y="15976"/>
                </a:lnTo>
                <a:lnTo>
                  <a:pt x="11074" y="19423"/>
                </a:lnTo>
                <a:lnTo>
                  <a:pt x="14986" y="19423"/>
                </a:lnTo>
                <a:lnTo>
                  <a:pt x="14986" y="15976"/>
                </a:lnTo>
                <a:close/>
                <a:moveTo>
                  <a:pt x="19423" y="7968"/>
                </a:moveTo>
                <a:lnTo>
                  <a:pt x="15522" y="7968"/>
                </a:lnTo>
                <a:lnTo>
                  <a:pt x="15522" y="11444"/>
                </a:lnTo>
                <a:lnTo>
                  <a:pt x="19423" y="11444"/>
                </a:lnTo>
                <a:lnTo>
                  <a:pt x="19423" y="7968"/>
                </a:lnTo>
                <a:close/>
                <a:moveTo>
                  <a:pt x="19423" y="11976"/>
                </a:moveTo>
                <a:lnTo>
                  <a:pt x="15522" y="11976"/>
                </a:lnTo>
                <a:lnTo>
                  <a:pt x="15522" y="15452"/>
                </a:lnTo>
                <a:lnTo>
                  <a:pt x="19423" y="15452"/>
                </a:lnTo>
                <a:lnTo>
                  <a:pt x="19423" y="11976"/>
                </a:lnTo>
                <a:close/>
                <a:moveTo>
                  <a:pt x="19423" y="15976"/>
                </a:moveTo>
                <a:lnTo>
                  <a:pt x="15522" y="15976"/>
                </a:lnTo>
                <a:lnTo>
                  <a:pt x="15522" y="19423"/>
                </a:lnTo>
                <a:lnTo>
                  <a:pt x="19423" y="19423"/>
                </a:lnTo>
                <a:lnTo>
                  <a:pt x="19423" y="15976"/>
                </a:lnTo>
                <a:close/>
                <a:moveTo>
                  <a:pt x="15758" y="5543"/>
                </a:moveTo>
                <a:cubicBezTo>
                  <a:pt x="15758" y="6068"/>
                  <a:pt x="16106" y="6324"/>
                  <a:pt x="16806" y="6324"/>
                </a:cubicBezTo>
                <a:cubicBezTo>
                  <a:pt x="17503" y="6324"/>
                  <a:pt x="17848" y="6068"/>
                  <a:pt x="17840" y="5543"/>
                </a:cubicBezTo>
                <a:lnTo>
                  <a:pt x="17840" y="2399"/>
                </a:lnTo>
                <a:cubicBezTo>
                  <a:pt x="17840" y="1878"/>
                  <a:pt x="17494" y="1613"/>
                  <a:pt x="16806" y="1613"/>
                </a:cubicBezTo>
                <a:cubicBezTo>
                  <a:pt x="16106" y="1613"/>
                  <a:pt x="15758" y="1878"/>
                  <a:pt x="15758" y="2399"/>
                </a:cubicBezTo>
                <a:lnTo>
                  <a:pt x="15758" y="5543"/>
                </a:lnTo>
                <a:close/>
                <a:moveTo>
                  <a:pt x="15758" y="5543"/>
                </a:moveTo>
              </a:path>
            </a:pathLst>
          </a:custGeom>
          <a:solidFill>
            <a:schemeClr val="bg1"/>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1" name="AutoShape 31"/>
          <p:cNvSpPr/>
          <p:nvPr/>
        </p:nvSpPr>
        <p:spPr bwMode="auto">
          <a:xfrm>
            <a:off x="7643813" y="3540125"/>
            <a:ext cx="309563" cy="273050"/>
          </a:xfrm>
          <a:custGeom>
            <a:avLst/>
            <a:gdLst>
              <a:gd name="T0" fmla="*/ 17746100 w 21600"/>
              <a:gd name="T1" fmla="*/ 5554849 h 21600"/>
              <a:gd name="T2" fmla="*/ 8873064 w 21600"/>
              <a:gd name="T3" fmla="*/ 0 h 21600"/>
              <a:gd name="T4" fmla="*/ 0 w 21600"/>
              <a:gd name="T5" fmla="*/ 5554849 h 21600"/>
              <a:gd name="T6" fmla="*/ 4827599 w 21600"/>
              <a:gd name="T7" fmla="*/ 10531077 h 21600"/>
              <a:gd name="T8" fmla="*/ 2739972 w 21600"/>
              <a:gd name="T9" fmla="*/ 13887136 h 21600"/>
              <a:gd name="T10" fmla="*/ 9394763 w 21600"/>
              <a:gd name="T11" fmla="*/ 11109699 h 21600"/>
              <a:gd name="T12" fmla="*/ 17746100 w 21600"/>
              <a:gd name="T13" fmla="*/ 5554849 h 21600"/>
              <a:gd name="T14" fmla="*/ 17746100 w 21600"/>
              <a:gd name="T15" fmla="*/ 555484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chemeClr val="bg1"/>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22" name="组合 21"/>
          <p:cNvGrpSpPr/>
          <p:nvPr/>
        </p:nvGrpSpPr>
        <p:grpSpPr>
          <a:xfrm>
            <a:off x="5756388" y="3212782"/>
            <a:ext cx="708993" cy="591718"/>
            <a:chOff x="8147050" y="5156201"/>
            <a:chExt cx="211137" cy="176213"/>
          </a:xfrm>
          <a:solidFill>
            <a:schemeClr val="bg1"/>
          </a:solidFill>
        </p:grpSpPr>
        <p:sp>
          <p:nvSpPr>
            <p:cNvPr id="23" name="Freeform 250@|5FFC:0|FBC:0|LFC:0|LBC:16777215"/>
            <p:cNvSpPr/>
            <p:nvPr/>
          </p:nvSpPr>
          <p:spPr bwMode="auto">
            <a:xfrm>
              <a:off x="8220075" y="5156201"/>
              <a:ext cx="138112" cy="149225"/>
            </a:xfrm>
            <a:custGeom>
              <a:avLst/>
              <a:gdLst>
                <a:gd name="T0" fmla="*/ 190 w 195"/>
                <a:gd name="T1" fmla="*/ 102 h 210"/>
                <a:gd name="T2" fmla="*/ 92 w 195"/>
                <a:gd name="T3" fmla="*/ 4 h 210"/>
                <a:gd name="T4" fmla="*/ 0 w 195"/>
                <a:gd name="T5" fmla="*/ 30 h 210"/>
                <a:gd name="T6" fmla="*/ 15 w 195"/>
                <a:gd name="T7" fmla="*/ 30 h 210"/>
                <a:gd name="T8" fmla="*/ 94 w 195"/>
                <a:gd name="T9" fmla="*/ 54 h 210"/>
                <a:gd name="T10" fmla="*/ 135 w 195"/>
                <a:gd name="T11" fmla="*/ 120 h 210"/>
                <a:gd name="T12" fmla="*/ 116 w 195"/>
                <a:gd name="T13" fmla="*/ 187 h 210"/>
                <a:gd name="T14" fmla="*/ 168 w 195"/>
                <a:gd name="T15" fmla="*/ 198 h 210"/>
                <a:gd name="T16" fmla="*/ 147 w 195"/>
                <a:gd name="T17" fmla="*/ 161 h 210"/>
                <a:gd name="T18" fmla="*/ 190 w 195"/>
                <a:gd name="T19" fmla="*/ 10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210">
                  <a:moveTo>
                    <a:pt x="190" y="102"/>
                  </a:moveTo>
                  <a:cubicBezTo>
                    <a:pt x="195" y="54"/>
                    <a:pt x="152" y="10"/>
                    <a:pt x="92" y="4"/>
                  </a:cubicBezTo>
                  <a:cubicBezTo>
                    <a:pt x="56" y="0"/>
                    <a:pt x="22" y="11"/>
                    <a:pt x="0" y="30"/>
                  </a:cubicBezTo>
                  <a:cubicBezTo>
                    <a:pt x="5" y="30"/>
                    <a:pt x="10" y="30"/>
                    <a:pt x="15" y="30"/>
                  </a:cubicBezTo>
                  <a:cubicBezTo>
                    <a:pt x="44" y="30"/>
                    <a:pt x="72" y="38"/>
                    <a:pt x="94" y="54"/>
                  </a:cubicBezTo>
                  <a:cubicBezTo>
                    <a:pt x="118" y="71"/>
                    <a:pt x="132" y="94"/>
                    <a:pt x="135" y="120"/>
                  </a:cubicBezTo>
                  <a:cubicBezTo>
                    <a:pt x="138" y="143"/>
                    <a:pt x="131" y="167"/>
                    <a:pt x="116" y="187"/>
                  </a:cubicBezTo>
                  <a:cubicBezTo>
                    <a:pt x="147" y="210"/>
                    <a:pt x="175" y="203"/>
                    <a:pt x="168" y="198"/>
                  </a:cubicBezTo>
                  <a:cubicBezTo>
                    <a:pt x="150" y="185"/>
                    <a:pt x="146" y="171"/>
                    <a:pt x="147" y="161"/>
                  </a:cubicBezTo>
                  <a:cubicBezTo>
                    <a:pt x="171" y="148"/>
                    <a:pt x="187" y="127"/>
                    <a:pt x="19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4" name="Freeform 251@|5FFC:0|FBC:0|LFC:0|LBC:16777215"/>
            <p:cNvSpPr/>
            <p:nvPr/>
          </p:nvSpPr>
          <p:spPr bwMode="auto">
            <a:xfrm>
              <a:off x="8147050" y="5191126"/>
              <a:ext cx="160337" cy="141288"/>
            </a:xfrm>
            <a:custGeom>
              <a:avLst/>
              <a:gdLst>
                <a:gd name="T0" fmla="*/ 221 w 227"/>
                <a:gd name="T1" fmla="*/ 74 h 200"/>
                <a:gd name="T2" fmla="*/ 119 w 227"/>
                <a:gd name="T3" fmla="*/ 0 h 200"/>
                <a:gd name="T4" fmla="*/ 103 w 227"/>
                <a:gd name="T5" fmla="*/ 1 h 200"/>
                <a:gd name="T6" fmla="*/ 6 w 227"/>
                <a:gd name="T7" fmla="*/ 98 h 200"/>
                <a:gd name="T8" fmla="*/ 48 w 227"/>
                <a:gd name="T9" fmla="*/ 158 h 200"/>
                <a:gd name="T10" fmla="*/ 27 w 227"/>
                <a:gd name="T11" fmla="*/ 195 h 200"/>
                <a:gd name="T12" fmla="*/ 36 w 227"/>
                <a:gd name="T13" fmla="*/ 200 h 200"/>
                <a:gd name="T14" fmla="*/ 92 w 227"/>
                <a:gd name="T15" fmla="*/ 172 h 200"/>
                <a:gd name="T16" fmla="*/ 108 w 227"/>
                <a:gd name="T17" fmla="*/ 173 h 200"/>
                <a:gd name="T18" fmla="*/ 123 w 227"/>
                <a:gd name="T19" fmla="*/ 172 h 200"/>
                <a:gd name="T20" fmla="*/ 221 w 227"/>
                <a:gd name="T21" fmla="*/ 7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00">
                  <a:moveTo>
                    <a:pt x="221" y="74"/>
                  </a:moveTo>
                  <a:cubicBezTo>
                    <a:pt x="216" y="31"/>
                    <a:pt x="172" y="0"/>
                    <a:pt x="119" y="0"/>
                  </a:cubicBezTo>
                  <a:cubicBezTo>
                    <a:pt x="114" y="0"/>
                    <a:pt x="108" y="0"/>
                    <a:pt x="103" y="1"/>
                  </a:cubicBezTo>
                  <a:cubicBezTo>
                    <a:pt x="44" y="7"/>
                    <a:pt x="0" y="51"/>
                    <a:pt x="6" y="98"/>
                  </a:cubicBezTo>
                  <a:cubicBezTo>
                    <a:pt x="8" y="123"/>
                    <a:pt x="25" y="144"/>
                    <a:pt x="48" y="158"/>
                  </a:cubicBezTo>
                  <a:cubicBezTo>
                    <a:pt x="49" y="168"/>
                    <a:pt x="45" y="182"/>
                    <a:pt x="27" y="195"/>
                  </a:cubicBezTo>
                  <a:cubicBezTo>
                    <a:pt x="24" y="197"/>
                    <a:pt x="28" y="200"/>
                    <a:pt x="36" y="200"/>
                  </a:cubicBezTo>
                  <a:cubicBezTo>
                    <a:pt x="49" y="200"/>
                    <a:pt x="71" y="194"/>
                    <a:pt x="92" y="172"/>
                  </a:cubicBezTo>
                  <a:cubicBezTo>
                    <a:pt x="97" y="173"/>
                    <a:pt x="103" y="173"/>
                    <a:pt x="108" y="173"/>
                  </a:cubicBezTo>
                  <a:cubicBezTo>
                    <a:pt x="113" y="173"/>
                    <a:pt x="118" y="173"/>
                    <a:pt x="123" y="172"/>
                  </a:cubicBezTo>
                  <a:cubicBezTo>
                    <a:pt x="183" y="165"/>
                    <a:pt x="227" y="122"/>
                    <a:pt x="221"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24596" name="TextBox 13@|17FFC:16777215|FBC:16777215|LFC:16777215|LBC:16777215"/>
          <p:cNvSpPr txBox="1"/>
          <p:nvPr/>
        </p:nvSpPr>
        <p:spPr>
          <a:xfrm>
            <a:off x="7953375" y="2111375"/>
            <a:ext cx="1952625" cy="245745"/>
          </a:xfrm>
          <a:prstGeom prst="rect">
            <a:avLst/>
          </a:prstGeom>
          <a:noFill/>
          <a:ln w="9525">
            <a:noFill/>
          </a:ln>
        </p:spPr>
        <p:txBody>
          <a:bodyPr lIns="0" tIns="0" rIns="0" bIns="0" anchor="t" anchorCtr="0">
            <a:spAutoFit/>
          </a:bodyPr>
          <a:p>
            <a:pPr defTabSz="1216025">
              <a:spcBef>
                <a:spcPct val="20000"/>
              </a:spcBef>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Column</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597" name="TextBox 13@|17FFC:16777215|FBC:16777215|LFC:16777215|LBC:16777215"/>
          <p:cNvSpPr txBox="1"/>
          <p:nvPr/>
        </p:nvSpPr>
        <p:spPr>
          <a:xfrm>
            <a:off x="7958138" y="2397125"/>
            <a:ext cx="2611437" cy="553720"/>
          </a:xfrm>
          <a:prstGeom prst="rect">
            <a:avLst/>
          </a:prstGeom>
          <a:noFill/>
          <a:ln w="9525">
            <a:noFill/>
          </a:ln>
        </p:spPr>
        <p:txBody>
          <a:bodyPr wrap="square" lIns="0" tIns="0" rIns="0" bIns="0" anchor="t" anchorCtr="0">
            <a:spAutoFit/>
          </a:bodyPr>
          <a:p>
            <a:pPr algn="dist" defTabSz="1216025">
              <a:spcBef>
                <a:spcPct val="20000"/>
              </a:spcBef>
            </a:pPr>
            <a:r>
              <a:rPr lang="zh-CN" altLang="en-US" sz="1200" dirty="0">
                <a:solidFill>
                  <a:srgbClr val="445469"/>
                </a:solidFill>
                <a:latin typeface="Arial" panose="020B0604020202020204" pitchFamily="34" charset="0"/>
                <a:ea typeface="Microsoft YaHei" panose="020B0503020204020204" pitchFamily="34" charset="-122"/>
                <a:sym typeface="Arial" panose="020B0604020202020204" pitchFamily="34" charset="0"/>
              </a:rPr>
              <a:t>A column could be a vertical entity in a very table that contains all info related to a particular field in a very table.</a:t>
            </a:r>
            <a:endParaRPr lang="zh-CN" altLang="en-US" sz="12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598" name="TextBox 13@|17FFC:16777215|FBC:16777215|LFC:16777215|LBC:16777215"/>
          <p:cNvSpPr txBox="1"/>
          <p:nvPr/>
        </p:nvSpPr>
        <p:spPr>
          <a:xfrm>
            <a:off x="8231188" y="3348038"/>
            <a:ext cx="1952625" cy="245745"/>
          </a:xfrm>
          <a:prstGeom prst="rect">
            <a:avLst/>
          </a:prstGeom>
          <a:noFill/>
          <a:ln w="9525">
            <a:noFill/>
          </a:ln>
        </p:spPr>
        <p:txBody>
          <a:bodyPr lIns="0" tIns="0" rIns="0" bIns="0" anchor="t" anchorCtr="0">
            <a:spAutoFit/>
          </a:bodyPr>
          <a:p>
            <a:pPr defTabSz="1216025">
              <a:spcBef>
                <a:spcPct val="20000"/>
              </a:spcBef>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NULL value</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599" name="TextBox 13@|17FFC:16777215|FBC:16777215|LFC:16777215|LBC:16777215"/>
          <p:cNvSpPr txBox="1"/>
          <p:nvPr/>
        </p:nvSpPr>
        <p:spPr>
          <a:xfrm>
            <a:off x="8235950" y="3635375"/>
            <a:ext cx="2555875" cy="553720"/>
          </a:xfrm>
          <a:prstGeom prst="rect">
            <a:avLst/>
          </a:prstGeom>
          <a:noFill/>
          <a:ln w="9525">
            <a:noFill/>
          </a:ln>
        </p:spPr>
        <p:txBody>
          <a:bodyPr wrap="square" lIns="0" tIns="0" rIns="0" bIns="0" anchor="t" anchorCtr="0">
            <a:spAutoFit/>
          </a:bodyPr>
          <a:p>
            <a:pPr algn="dist" defTabSz="1216025">
              <a:spcBef>
                <a:spcPct val="20000"/>
              </a:spcBef>
            </a:pPr>
            <a:r>
              <a:rPr lang="zh-CN" altLang="en-US" sz="1200" dirty="0">
                <a:solidFill>
                  <a:srgbClr val="445469"/>
                </a:solidFill>
                <a:latin typeface="Arial" panose="020B0604020202020204" pitchFamily="34" charset="0"/>
                <a:ea typeface="Microsoft YaHei" panose="020B0503020204020204" pitchFamily="34" charset="-122"/>
                <a:sym typeface="Arial" panose="020B0604020202020204" pitchFamily="34" charset="0"/>
              </a:rPr>
              <a:t> field with a NULL price is that the one that has been left blank throughout a record creation.</a:t>
            </a:r>
            <a:endParaRPr lang="zh-CN" altLang="en-US" sz="12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602" name="TextBox 13@|17FFC:16777215|FBC:16777215|LFC:16777215|LBC:16777215"/>
          <p:cNvSpPr txBox="1"/>
          <p:nvPr/>
        </p:nvSpPr>
        <p:spPr>
          <a:xfrm>
            <a:off x="2271713" y="2081213"/>
            <a:ext cx="1952625" cy="245745"/>
          </a:xfrm>
          <a:prstGeom prst="rect">
            <a:avLst/>
          </a:prstGeom>
          <a:noFill/>
          <a:ln w="9525">
            <a:noFill/>
          </a:ln>
        </p:spPr>
        <p:txBody>
          <a:bodyPr lIns="0" tIns="0" rIns="0" bIns="0" anchor="t" anchorCtr="0">
            <a:spAutoFit/>
          </a:bodyPr>
          <a:p>
            <a:pPr algn="r" defTabSz="1216025">
              <a:spcBef>
                <a:spcPct val="20000"/>
              </a:spcBef>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Tables</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603" name="TextBox 13@|17FFC:16777215|FBC:16777215|LFC:16777215|LBC:16777215"/>
          <p:cNvSpPr txBox="1"/>
          <p:nvPr/>
        </p:nvSpPr>
        <p:spPr>
          <a:xfrm>
            <a:off x="437515" y="2367280"/>
            <a:ext cx="3787140" cy="553720"/>
          </a:xfrm>
          <a:prstGeom prst="rect">
            <a:avLst/>
          </a:prstGeom>
          <a:noFill/>
          <a:ln w="9525">
            <a:noFill/>
          </a:ln>
        </p:spPr>
        <p:txBody>
          <a:bodyPr wrap="square" lIns="0" tIns="0" rIns="0" bIns="0" anchor="t" anchorCtr="0">
            <a:spAutoFit/>
          </a:bodyPr>
          <a:p>
            <a:pPr algn="dist" defTabSz="1216025">
              <a:spcBef>
                <a:spcPct val="20000"/>
              </a:spcBef>
            </a:pPr>
            <a:r>
              <a:rPr lang="fr-FR" altLang="zh-CN" sz="1200" dirty="0">
                <a:solidFill>
                  <a:srgbClr val="445469"/>
                </a:solidFill>
                <a:latin typeface="Arial" panose="020B0604020202020204" pitchFamily="34" charset="0"/>
                <a:ea typeface="Microsoft YaHei" panose="020B0503020204020204" pitchFamily="34" charset="-122"/>
                <a:sym typeface="Arial" panose="020B0604020202020204" pitchFamily="34" charset="0"/>
              </a:rPr>
              <a:t>The data that gets stored in databases objects are stored in Tables. It is the simplest form of storing data. A Table has rows and columns used to store the entities.                                      </a:t>
            </a:r>
            <a:endParaRPr lang="fr-FR" altLang="zh-CN" sz="12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604" name="TextBox 13@|17FFC:16777215|FBC:16777215|LFC:16777215|LBC:16777215"/>
          <p:cNvSpPr txBox="1"/>
          <p:nvPr/>
        </p:nvSpPr>
        <p:spPr>
          <a:xfrm>
            <a:off x="1930400" y="3329940"/>
            <a:ext cx="1954213" cy="245745"/>
          </a:xfrm>
          <a:prstGeom prst="rect">
            <a:avLst/>
          </a:prstGeom>
          <a:noFill/>
          <a:ln w="9525">
            <a:noFill/>
          </a:ln>
        </p:spPr>
        <p:txBody>
          <a:bodyPr lIns="0" tIns="0" rIns="0" bIns="0" anchor="t" anchorCtr="0">
            <a:spAutoFit/>
          </a:bodyPr>
          <a:p>
            <a:pPr algn="r" defTabSz="1216025">
              <a:spcBef>
                <a:spcPct val="20000"/>
              </a:spcBef>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Field</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605" name="TextBox 13@|17FFC:16777215|FBC:16777215|LFC:16777215|LBC:16777215"/>
          <p:cNvSpPr txBox="1"/>
          <p:nvPr/>
        </p:nvSpPr>
        <p:spPr>
          <a:xfrm>
            <a:off x="417830" y="3594100"/>
            <a:ext cx="3654425" cy="738505"/>
          </a:xfrm>
          <a:prstGeom prst="rect">
            <a:avLst/>
          </a:prstGeom>
          <a:noFill/>
          <a:ln w="9525">
            <a:noFill/>
          </a:ln>
        </p:spPr>
        <p:txBody>
          <a:bodyPr wrap="square" lIns="0" tIns="0" rIns="0" bIns="0" anchor="t" anchorCtr="0">
            <a:spAutoFit/>
          </a:bodyPr>
          <a:p>
            <a:pPr algn="dist" defTabSz="1216025">
              <a:spcBef>
                <a:spcPct val="20000"/>
              </a:spcBef>
            </a:pPr>
            <a:r>
              <a:rPr lang="zh-CN" altLang="en-US" sz="1200" dirty="0">
                <a:solidFill>
                  <a:srgbClr val="445469"/>
                </a:solidFill>
                <a:latin typeface="Arial" panose="020B0604020202020204" pitchFamily="34" charset="0"/>
                <a:ea typeface="Microsoft YaHei" panose="020B0503020204020204" pitchFamily="34" charset="-122"/>
                <a:sym typeface="Arial" panose="020B0604020202020204" pitchFamily="34" charset="0"/>
              </a:rPr>
              <a:t>Every table is shifting into smaller entities known as fields</a:t>
            </a:r>
            <a:r>
              <a:rPr lang="fr-FR" altLang="zh-CN" sz="1200" dirty="0">
                <a:solidFill>
                  <a:srgbClr val="445469"/>
                </a:solidFill>
                <a:latin typeface="Arial" panose="020B0604020202020204" pitchFamily="34" charset="0"/>
                <a:ea typeface="Microsoft YaHei" panose="020B0503020204020204" pitchFamily="34" charset="-122"/>
                <a:sym typeface="Arial" panose="020B0604020202020204" pitchFamily="34" charset="0"/>
              </a:rPr>
              <a:t>.A field could be a column in a very table that’s designed to take care of specific info concerning each record within the table                           ..  </a:t>
            </a:r>
            <a:endParaRPr lang="fr-FR" altLang="zh-CN" sz="12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606" name="TextBox 13@|17FFC:16777215|FBC:16777215|LFC:16777215|LBC:16777215"/>
          <p:cNvSpPr txBox="1"/>
          <p:nvPr/>
        </p:nvSpPr>
        <p:spPr>
          <a:xfrm>
            <a:off x="2400300" y="4473575"/>
            <a:ext cx="1952625" cy="245745"/>
          </a:xfrm>
          <a:prstGeom prst="rect">
            <a:avLst/>
          </a:prstGeom>
          <a:noFill/>
          <a:ln w="9525">
            <a:noFill/>
          </a:ln>
        </p:spPr>
        <p:txBody>
          <a:bodyPr lIns="0" tIns="0" rIns="0" bIns="0" anchor="t" anchorCtr="0">
            <a:spAutoFit/>
          </a:bodyPr>
          <a:p>
            <a:pPr algn="r" defTabSz="1216025">
              <a:spcBef>
                <a:spcPct val="20000"/>
              </a:spcBef>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Record or a Row</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607" name="TextBox 13@|17FFC:16777215|FBC:16777215|LFC:16777215|LBC:16777215"/>
          <p:cNvSpPr txBox="1"/>
          <p:nvPr/>
        </p:nvSpPr>
        <p:spPr>
          <a:xfrm>
            <a:off x="437515" y="4759325"/>
            <a:ext cx="3915410" cy="553720"/>
          </a:xfrm>
          <a:prstGeom prst="rect">
            <a:avLst/>
          </a:prstGeom>
          <a:noFill/>
          <a:ln w="9525">
            <a:noFill/>
          </a:ln>
        </p:spPr>
        <p:txBody>
          <a:bodyPr wrap="square" lIns="0" tIns="0" rIns="0" bIns="0" anchor="t" anchorCtr="0">
            <a:spAutoFit/>
          </a:bodyPr>
          <a:p>
            <a:pPr algn="dist" defTabSz="1216025">
              <a:spcBef>
                <a:spcPct val="20000"/>
              </a:spcBef>
            </a:pPr>
            <a:r>
              <a:rPr lang="zh-CN" altLang="en-US" sz="1200" dirty="0">
                <a:solidFill>
                  <a:srgbClr val="445469"/>
                </a:solidFill>
                <a:latin typeface="Arial" panose="020B0604020202020204" pitchFamily="34" charset="0"/>
                <a:ea typeface="Microsoft YaHei" panose="020B0503020204020204" pitchFamily="34" charset="-122"/>
                <a:sym typeface="Arial" panose="020B0604020202020204" pitchFamily="34" charset="0"/>
              </a:rPr>
              <a:t>A record is additionally known as a row of data is every individual entry that exists in a very table.</a:t>
            </a:r>
            <a:r>
              <a:rPr lang="fr-FR" altLang="zh-CN" sz="1200" dirty="0">
                <a:solidFill>
                  <a:srgbClr val="445469"/>
                </a:solidFill>
                <a:latin typeface="Arial" panose="020B0604020202020204" pitchFamily="34" charset="0"/>
                <a:ea typeface="Microsoft YaHei" panose="020B0503020204020204" pitchFamily="34" charset="-122"/>
                <a:sym typeface="Arial" panose="020B0604020202020204" pitchFamily="34" charset="0"/>
              </a:rPr>
              <a:t>. A record could be a horizontal entity in a very table                   ..        </a:t>
            </a:r>
            <a:endParaRPr lang="fr-FR" altLang="zh-CN" sz="12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grpSp>
        <p:nvGrpSpPr>
          <p:cNvPr id="24608" name="组合 44"/>
          <p:cNvGrpSpPr/>
          <p:nvPr/>
        </p:nvGrpSpPr>
        <p:grpSpPr>
          <a:xfrm>
            <a:off x="398463" y="315913"/>
            <a:ext cx="2654299" cy="727076"/>
            <a:chOff x="1260143" y="1171646"/>
            <a:chExt cx="2654450" cy="727446"/>
          </a:xfrm>
        </p:grpSpPr>
        <p:grpSp>
          <p:nvGrpSpPr>
            <p:cNvPr id="24609" name="组合 45"/>
            <p:cNvGrpSpPr/>
            <p:nvPr/>
          </p:nvGrpSpPr>
          <p:grpSpPr>
            <a:xfrm>
              <a:off x="1260143" y="1171646"/>
              <a:ext cx="299114" cy="476108"/>
              <a:chOff x="0" y="0"/>
              <a:chExt cx="2819400" cy="2819400"/>
            </a:xfrm>
          </p:grpSpPr>
          <p:sp>
            <p:nvSpPr>
              <p:cNvPr id="51" name="任意多边形 50"/>
              <p:cNvSpPr/>
              <p:nvPr/>
            </p:nvSpPr>
            <p:spPr>
              <a:xfrm>
                <a:off x="0" y="0"/>
                <a:ext cx="179572" cy="2821675"/>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任意多边形 51"/>
              <p:cNvSpPr/>
              <p:nvPr/>
            </p:nvSpPr>
            <p:spPr>
              <a:xfrm rot="5400000" flipV="1">
                <a:off x="1317299" y="-1317299"/>
                <a:ext cx="178703" cy="2813301"/>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4612" name="组合 46"/>
            <p:cNvGrpSpPr/>
            <p:nvPr/>
          </p:nvGrpSpPr>
          <p:grpSpPr>
            <a:xfrm rot="10800000">
              <a:off x="3058235" y="1202208"/>
              <a:ext cx="299114" cy="476108"/>
              <a:chOff x="0" y="0"/>
              <a:chExt cx="2819400" cy="2819400"/>
            </a:xfrm>
          </p:grpSpPr>
          <p:sp>
            <p:nvSpPr>
              <p:cNvPr id="49" name="任意多边形 48"/>
              <p:cNvSpPr/>
              <p:nvPr/>
            </p:nvSpPr>
            <p:spPr>
              <a:xfrm>
                <a:off x="0" y="0"/>
                <a:ext cx="179572" cy="2821675"/>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任意多边形 49"/>
              <p:cNvSpPr/>
              <p:nvPr/>
            </p:nvSpPr>
            <p:spPr>
              <a:xfrm rot="5400000" flipV="1">
                <a:off x="1317298" y="-1307899"/>
                <a:ext cx="178709" cy="2813301"/>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615" name="文本框 47"/>
            <p:cNvSpPr txBox="1"/>
            <p:nvPr/>
          </p:nvSpPr>
          <p:spPr>
            <a:xfrm>
              <a:off x="1298245" y="1253603"/>
              <a:ext cx="2616348" cy="645489"/>
            </a:xfrm>
            <a:prstGeom prst="rect">
              <a:avLst/>
            </a:prstGeom>
            <a:noFill/>
            <a:ln w="9525">
              <a:noFill/>
            </a:ln>
          </p:spPr>
          <p:txBody>
            <a:bodyPr wrap="square" anchor="t" anchorCtr="0">
              <a:spAutoFit/>
            </a:bodyPr>
            <a:p>
              <a:pPr>
                <a:buFont typeface="Arial" panose="020B0604020202020204" pitchFamily="34" charset="0"/>
              </a:pPr>
              <a:r>
                <a:rPr lang="zh-CN" altLang="en-US" b="1" dirty="0">
                  <a:latin typeface="Microsoft YaHei" panose="020B0503020204020204" pitchFamily="34" charset="-122"/>
                  <a:ea typeface="Microsoft YaHei" panose="020B0503020204020204" pitchFamily="34" charset="-122"/>
                </a:rPr>
                <a:t>3. SQL RDBMS Concept</a:t>
              </a:r>
              <a:endParaRPr lang="zh-CN" altLang="en-US" b="1" dirty="0">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0" y="2989263"/>
            <a:ext cx="12192000" cy="2878137"/>
            <a:chOff x="0" y="2989942"/>
            <a:chExt cx="12192002" cy="2877367"/>
          </a:xfrm>
        </p:grpSpPr>
        <p:sp>
          <p:nvSpPr>
            <p:cNvPr id="4" name="直角三角形 15"/>
            <p:cNvSpPr/>
            <p:nvPr/>
          </p:nvSpPr>
          <p:spPr>
            <a:xfrm rot="21292057" flipH="1" flipV="1">
              <a:off x="6350" y="5210260"/>
              <a:ext cx="11855452" cy="657049"/>
            </a:xfrm>
            <a:custGeom>
              <a:avLst/>
              <a:gdLst>
                <a:gd name="connsiteX0" fmla="*/ 0 w 11403344"/>
                <a:gd name="connsiteY0" fmla="*/ 638628 h 638628"/>
                <a:gd name="connsiteX1" fmla="*/ 0 w 11403344"/>
                <a:gd name="connsiteY1" fmla="*/ 0 h 638628"/>
                <a:gd name="connsiteX2" fmla="*/ 11403344 w 11403344"/>
                <a:gd name="connsiteY2" fmla="*/ 638628 h 638628"/>
                <a:gd name="connsiteX3" fmla="*/ 0 w 11403344"/>
                <a:gd name="connsiteY3" fmla="*/ 638628 h 638628"/>
                <a:gd name="connsiteX0-1" fmla="*/ 362704 w 11766048"/>
                <a:gd name="connsiteY0-2" fmla="*/ 656633 h 656633"/>
                <a:gd name="connsiteX1-3" fmla="*/ 0 w 11766048"/>
                <a:gd name="connsiteY1-4" fmla="*/ 0 h 656633"/>
                <a:gd name="connsiteX2-5" fmla="*/ 11766048 w 11766048"/>
                <a:gd name="connsiteY2-6" fmla="*/ 656633 h 656633"/>
                <a:gd name="connsiteX3-7" fmla="*/ 362704 w 11766048"/>
                <a:gd name="connsiteY3-8" fmla="*/ 656633 h 656633"/>
              </a:gdLst>
              <a:ahLst/>
              <a:cxnLst>
                <a:cxn ang="0">
                  <a:pos x="connsiteX0-1" y="connsiteY0-2"/>
                </a:cxn>
                <a:cxn ang="0">
                  <a:pos x="connsiteX1-3" y="connsiteY1-4"/>
                </a:cxn>
                <a:cxn ang="0">
                  <a:pos x="connsiteX2-5" y="connsiteY2-6"/>
                </a:cxn>
                <a:cxn ang="0">
                  <a:pos x="connsiteX3-7" y="connsiteY3-8"/>
                </a:cxn>
              </a:cxnLst>
              <a:rect l="l" t="t" r="r" b="b"/>
              <a:pathLst>
                <a:path w="11766048" h="656633">
                  <a:moveTo>
                    <a:pt x="362704" y="656633"/>
                  </a:moveTo>
                  <a:lnTo>
                    <a:pt x="0" y="0"/>
                  </a:lnTo>
                  <a:lnTo>
                    <a:pt x="11766048" y="656633"/>
                  </a:lnTo>
                  <a:lnTo>
                    <a:pt x="362704" y="65663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矩形 14"/>
            <p:cNvSpPr/>
            <p:nvPr/>
          </p:nvSpPr>
          <p:spPr>
            <a:xfrm>
              <a:off x="0" y="2989942"/>
              <a:ext cx="12192002" cy="2758337"/>
            </a:xfrm>
            <a:custGeom>
              <a:avLst/>
              <a:gdLst>
                <a:gd name="connsiteX0" fmla="*/ 0 w 12192000"/>
                <a:gd name="connsiteY0" fmla="*/ 0 h 2133600"/>
                <a:gd name="connsiteX1" fmla="*/ 12192000 w 12192000"/>
                <a:gd name="connsiteY1" fmla="*/ 0 h 2133600"/>
                <a:gd name="connsiteX2" fmla="*/ 12192000 w 12192000"/>
                <a:gd name="connsiteY2" fmla="*/ 2133600 h 2133600"/>
                <a:gd name="connsiteX3" fmla="*/ 0 w 12192000"/>
                <a:gd name="connsiteY3" fmla="*/ 2133600 h 2133600"/>
                <a:gd name="connsiteX4" fmla="*/ 0 w 12192000"/>
                <a:gd name="connsiteY4" fmla="*/ 0 h 2133600"/>
                <a:gd name="connsiteX0-1" fmla="*/ 0 w 12192000"/>
                <a:gd name="connsiteY0-2" fmla="*/ 0 h 2757715"/>
                <a:gd name="connsiteX1-3" fmla="*/ 12192000 w 12192000"/>
                <a:gd name="connsiteY1-4" fmla="*/ 0 h 2757715"/>
                <a:gd name="connsiteX2-5" fmla="*/ 12192000 w 12192000"/>
                <a:gd name="connsiteY2-6" fmla="*/ 2133600 h 2757715"/>
                <a:gd name="connsiteX3-7" fmla="*/ 14514 w 12192000"/>
                <a:gd name="connsiteY3-8" fmla="*/ 2757715 h 2757715"/>
                <a:gd name="connsiteX4-9" fmla="*/ 0 w 12192000"/>
                <a:gd name="connsiteY4-10" fmla="*/ 0 h 2757715"/>
                <a:gd name="connsiteX0-11" fmla="*/ 0 w 12192000"/>
                <a:gd name="connsiteY0-12" fmla="*/ 0 h 2757715"/>
                <a:gd name="connsiteX1-13" fmla="*/ 12192000 w 12192000"/>
                <a:gd name="connsiteY1-14" fmla="*/ 0 h 2757715"/>
                <a:gd name="connsiteX2-15" fmla="*/ 12177486 w 12192000"/>
                <a:gd name="connsiteY2-16" fmla="*/ 1843315 h 2757715"/>
                <a:gd name="connsiteX3-17" fmla="*/ 14514 w 12192000"/>
                <a:gd name="connsiteY3-18" fmla="*/ 2757715 h 2757715"/>
                <a:gd name="connsiteX4-19" fmla="*/ 0 w 12192000"/>
                <a:gd name="connsiteY4-20" fmla="*/ 0 h 2757715"/>
                <a:gd name="connsiteX0-21" fmla="*/ 0 w 12192000"/>
                <a:gd name="connsiteY0-22" fmla="*/ 0 h 2757715"/>
                <a:gd name="connsiteX1-23" fmla="*/ 12192000 w 12192000"/>
                <a:gd name="connsiteY1-24" fmla="*/ 0 h 2757715"/>
                <a:gd name="connsiteX2-25" fmla="*/ 12177486 w 12192000"/>
                <a:gd name="connsiteY2-26" fmla="*/ 1843315 h 2757715"/>
                <a:gd name="connsiteX3-27" fmla="*/ 0 w 12192000"/>
                <a:gd name="connsiteY3-28" fmla="*/ 2757715 h 2757715"/>
                <a:gd name="connsiteX4-29" fmla="*/ 0 w 12192000"/>
                <a:gd name="connsiteY4-30" fmla="*/ 0 h 2757715"/>
                <a:gd name="connsiteX0-31" fmla="*/ 0 w 12192000"/>
                <a:gd name="connsiteY0-32" fmla="*/ 0 h 2757715"/>
                <a:gd name="connsiteX1-33" fmla="*/ 12192000 w 12192000"/>
                <a:gd name="connsiteY1-34" fmla="*/ 0 h 2757715"/>
                <a:gd name="connsiteX2-35" fmla="*/ 12177486 w 12192000"/>
                <a:gd name="connsiteY2-36" fmla="*/ 1843315 h 2757715"/>
                <a:gd name="connsiteX3-37" fmla="*/ 0 w 12192000"/>
                <a:gd name="connsiteY3-38" fmla="*/ 2757715 h 2757715"/>
                <a:gd name="connsiteX4-39" fmla="*/ 0 w 12192000"/>
                <a:gd name="connsiteY4-40" fmla="*/ 0 h 2757715"/>
                <a:gd name="connsiteX0-41" fmla="*/ 0 w 12192001"/>
                <a:gd name="connsiteY0-42" fmla="*/ 0 h 2757715"/>
                <a:gd name="connsiteX1-43" fmla="*/ 12192000 w 12192001"/>
                <a:gd name="connsiteY1-44" fmla="*/ 0 h 2757715"/>
                <a:gd name="connsiteX2-45" fmla="*/ 12192001 w 12192001"/>
                <a:gd name="connsiteY2-46" fmla="*/ 1857829 h 2757715"/>
                <a:gd name="connsiteX3-47" fmla="*/ 0 w 12192001"/>
                <a:gd name="connsiteY3-48" fmla="*/ 2757715 h 2757715"/>
                <a:gd name="connsiteX4-49" fmla="*/ 0 w 12192001"/>
                <a:gd name="connsiteY4-50" fmla="*/ 0 h 27577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2757715">
                  <a:moveTo>
                    <a:pt x="0" y="0"/>
                  </a:moveTo>
                  <a:lnTo>
                    <a:pt x="12192000" y="0"/>
                  </a:lnTo>
                  <a:cubicBezTo>
                    <a:pt x="12192000" y="619276"/>
                    <a:pt x="12192001" y="1238553"/>
                    <a:pt x="12192001" y="1857829"/>
                  </a:cubicBezTo>
                  <a:lnTo>
                    <a:pt x="0" y="2757715"/>
                  </a:lnTo>
                  <a:lnTo>
                    <a:pt x="0" y="0"/>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2772" name="文本框 5"/>
            <p:cNvSpPr txBox="1"/>
            <p:nvPr/>
          </p:nvSpPr>
          <p:spPr>
            <a:xfrm>
              <a:off x="4640581" y="3571446"/>
              <a:ext cx="4069081" cy="1106509"/>
            </a:xfrm>
            <a:prstGeom prst="rect">
              <a:avLst/>
            </a:prstGeom>
            <a:noFill/>
            <a:ln w="9525">
              <a:noFill/>
            </a:ln>
          </p:spPr>
          <p:txBody>
            <a:bodyPr wrap="square" anchor="t" anchorCtr="0">
              <a:spAutoFit/>
            </a:bodyPr>
            <a:p>
              <a:pPr algn="dist">
                <a:buFont typeface="Arial" panose="020B0604020202020204" pitchFamily="34" charset="0"/>
              </a:pPr>
              <a:r>
                <a:rPr lang="zh-CN" altLang="en-US" sz="6600" b="1" dirty="0">
                  <a:solidFill>
                    <a:srgbClr val="000000"/>
                  </a:solidFill>
                  <a:latin typeface="Microsoft YaHei" panose="020B0503020204020204" pitchFamily="34" charset="-122"/>
                  <a:ea typeface="Microsoft YaHei" panose="020B0503020204020204" pitchFamily="34" charset="-122"/>
                  <a:sym typeface="+mn-ea"/>
                </a:rPr>
                <a:t>MySQL</a:t>
              </a:r>
              <a:r>
                <a:rPr lang="fr-FR" altLang="zh-CN" sz="6600" b="1" dirty="0">
                  <a:solidFill>
                    <a:srgbClr val="000000"/>
                  </a:solidFill>
                  <a:latin typeface="Microsoft YaHei" panose="020B0503020204020204" pitchFamily="34" charset="-122"/>
                  <a:ea typeface="Microsoft YaHei" panose="020B0503020204020204" pitchFamily="34" charset="-122"/>
                  <a:sym typeface="+mn-ea"/>
                </a:rPr>
                <a:t>      </a:t>
              </a:r>
              <a:endParaRPr lang="fr-FR" altLang="zh-CN" sz="6600" b="1" dirty="0">
                <a:solidFill>
                  <a:srgbClr val="000000"/>
                </a:solidFill>
                <a:latin typeface="Microsoft YaHei" panose="020B0503020204020204" pitchFamily="34" charset="-122"/>
                <a:ea typeface="Microsoft YaHei" panose="020B0503020204020204" pitchFamily="34" charset="-122"/>
                <a:sym typeface="+mn-ea"/>
              </a:endParaRPr>
            </a:p>
          </p:txBody>
        </p:sp>
      </p:grpSp>
      <p:grpSp>
        <p:nvGrpSpPr>
          <p:cNvPr id="7" name="组合 6"/>
          <p:cNvGrpSpPr/>
          <p:nvPr/>
        </p:nvGrpSpPr>
        <p:grpSpPr>
          <a:xfrm>
            <a:off x="5324475" y="1022350"/>
            <a:ext cx="1571625" cy="1636713"/>
            <a:chOff x="2134226" y="2514211"/>
            <a:chExt cx="699588" cy="728630"/>
          </a:xfrm>
        </p:grpSpPr>
        <p:grpSp>
          <p:nvGrpSpPr>
            <p:cNvPr id="32774" name="组合 7"/>
            <p:cNvGrpSpPr/>
            <p:nvPr/>
          </p:nvGrpSpPr>
          <p:grpSpPr>
            <a:xfrm flipH="1">
              <a:off x="2134226" y="2514211"/>
              <a:ext cx="699588" cy="728630"/>
              <a:chOff x="3927567" y="766341"/>
              <a:chExt cx="699588" cy="728630"/>
            </a:xfrm>
          </p:grpSpPr>
          <p:sp>
            <p:nvSpPr>
              <p:cNvPr id="10" name="等腰三角形 9"/>
              <p:cNvSpPr/>
              <p:nvPr/>
            </p:nvSpPr>
            <p:spPr>
              <a:xfrm>
                <a:off x="3927567" y="914752"/>
                <a:ext cx="673442" cy="580219"/>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1" name="直接连接符 10"/>
              <p:cNvCxnSpPr/>
              <p:nvPr/>
            </p:nvCxnSpPr>
            <p:spPr>
              <a:xfrm flipH="1">
                <a:off x="4037805" y="766341"/>
                <a:ext cx="226836" cy="390110"/>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71001" y="766341"/>
                <a:ext cx="356154" cy="614141"/>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grpSp>
        <p:sp>
          <p:nvSpPr>
            <p:cNvPr id="32778" name="文本框 8"/>
            <p:cNvSpPr txBox="1"/>
            <p:nvPr/>
          </p:nvSpPr>
          <p:spPr>
            <a:xfrm>
              <a:off x="2369678" y="2824534"/>
              <a:ext cx="302139" cy="411013"/>
            </a:xfrm>
            <a:prstGeom prst="rect">
              <a:avLst/>
            </a:prstGeom>
            <a:noFill/>
            <a:ln w="9525">
              <a:noFill/>
            </a:ln>
          </p:spPr>
          <p:txBody>
            <a:bodyPr anchor="t" anchorCtr="0">
              <a:spAutoFit/>
            </a:bodyPr>
            <a:p>
              <a:pPr>
                <a:buFont typeface="Arial" panose="020B0604020202020204" pitchFamily="34" charset="0"/>
              </a:pPr>
              <a:r>
                <a:rPr lang="en-US" altLang="zh-CN" sz="5400" b="1" dirty="0">
                  <a:solidFill>
                    <a:srgbClr val="FFFFFF"/>
                  </a:solidFill>
                  <a:latin typeface="Microsoft YaHei" panose="020B0503020204020204" pitchFamily="34" charset="-122"/>
                  <a:ea typeface="Microsoft YaHei" panose="020B0503020204020204" pitchFamily="34" charset="-122"/>
                </a:rPr>
                <a:t>2</a:t>
              </a:r>
              <a:endParaRPr lang="zh-CN" altLang="en-US" sz="5400" b="1" dirty="0">
                <a:solidFill>
                  <a:srgbClr val="FFFFFF"/>
                </a:solidFill>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p:txBody>
          <a:bodyPr/>
          <a:p>
            <a:r>
              <a:rPr lang="fr-FR" altLang="en-US"/>
              <a:t> MYSQL :</a:t>
            </a:r>
            <a:endParaRPr lang="fr-FR" altLang="en-US"/>
          </a:p>
        </p:txBody>
      </p:sp>
      <p:sp>
        <p:nvSpPr>
          <p:cNvPr id="3" name="Espace réservé du contenu 2"/>
          <p:cNvSpPr>
            <a:spLocks noGrp="1"/>
          </p:cNvSpPr>
          <p:nvPr>
            <p:ph idx="1"/>
          </p:nvPr>
        </p:nvSpPr>
        <p:spPr/>
        <p:txBody>
          <a:bodyPr/>
          <a:p>
            <a:r>
              <a:rPr lang="fr-FR" altLang="en-US"/>
              <a:t>MySQL is a relational database management system (RDBMS) developed by Oracle that is based on structured query language (SQL). MySQL is integral to the most popular software stacks for building and maintaining everything from customer-facing web applications to powerful, data-driven B2B services. Its open-source nature, stability, and rich feature set, paired with ongoing development and support from Oracle. Internet-critical organizations such as Facebook, Flickr, Twitter, Wikipedia, and YouTube all employ MySQL backends.</a:t>
            </a:r>
            <a:endParaRPr lang="fr-F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Oval 35"/>
          <p:cNvSpPr>
            <a:spLocks noChangeAspect="1"/>
          </p:cNvSpPr>
          <p:nvPr/>
        </p:nvSpPr>
        <p:spPr>
          <a:xfrm>
            <a:off x="3079750" y="1574800"/>
            <a:ext cx="552450" cy="552450"/>
          </a:xfrm>
          <a:prstGeom prst="ellipse">
            <a:avLst/>
          </a:prstGeom>
          <a:solidFill>
            <a:srgbClr val="62B83F"/>
          </a:solidFill>
          <a:ln w="12700" cap="flat" cmpd="sng" algn="ctr">
            <a:noFill/>
            <a:prstDash val="solid"/>
            <a:miter lim="800000"/>
          </a:ln>
          <a:effec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4" name="Oval 39"/>
          <p:cNvSpPr>
            <a:spLocks noChangeAspect="1"/>
          </p:cNvSpPr>
          <p:nvPr/>
        </p:nvSpPr>
        <p:spPr>
          <a:xfrm>
            <a:off x="1812925" y="3119438"/>
            <a:ext cx="550863" cy="552450"/>
          </a:xfrm>
          <a:prstGeom prst="ellipse">
            <a:avLst/>
          </a:prstGeom>
          <a:solidFill>
            <a:srgbClr val="62B83F"/>
          </a:solidFill>
          <a:ln w="12700" cap="flat" cmpd="sng" algn="ctr">
            <a:solidFill>
              <a:srgbClr val="FDB817"/>
            </a:solidFill>
            <a:prstDash val="solid"/>
            <a:miter lim="800000"/>
          </a:ln>
          <a:effec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AU" sz="1800" b="0" i="0" u="none" strike="noStrike" kern="0" cap="none" spc="0" normalizeH="0" baseline="0" noProof="0" dirty="0">
              <a:ln>
                <a:noFill/>
              </a:ln>
              <a:solidFill>
                <a:srgbClr val="FFFFFF"/>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7" name="Oval 45"/>
          <p:cNvSpPr>
            <a:spLocks noChangeAspect="1"/>
          </p:cNvSpPr>
          <p:nvPr/>
        </p:nvSpPr>
        <p:spPr>
          <a:xfrm>
            <a:off x="3079750" y="4522788"/>
            <a:ext cx="552450" cy="552450"/>
          </a:xfrm>
          <a:prstGeom prst="ellipse">
            <a:avLst/>
          </a:prstGeom>
          <a:solidFill>
            <a:srgbClr val="62B83F"/>
          </a:solidFill>
          <a:ln w="12700" cap="flat" cmpd="sng" algn="ctr">
            <a:noFill/>
            <a:prstDash val="solid"/>
            <a:miter lim="800000"/>
          </a:ln>
          <a:effec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34820" name="Elbow Connector 47"/>
          <p:cNvCxnSpPr/>
          <p:nvPr/>
        </p:nvCxnSpPr>
        <p:spPr>
          <a:xfrm rot="-10800000" flipV="1">
            <a:off x="3776663" y="3402013"/>
            <a:ext cx="1792287" cy="1395412"/>
          </a:xfrm>
          <a:prstGeom prst="bentConnector3">
            <a:avLst>
              <a:gd name="adj1" fmla="val 50000"/>
            </a:avLst>
          </a:prstGeom>
          <a:ln w="12700" cap="flat" cmpd="sng">
            <a:solidFill>
              <a:srgbClr val="ADBACA"/>
            </a:solidFill>
            <a:prstDash val="solid"/>
            <a:miter/>
            <a:headEnd type="none" w="med" len="med"/>
            <a:tailEnd type="triangle" w="med" len="med"/>
          </a:ln>
        </p:spPr>
      </p:cxnSp>
      <p:cxnSp>
        <p:nvCxnSpPr>
          <p:cNvPr id="34821" name="Elbow Connector 50"/>
          <p:cNvCxnSpPr/>
          <p:nvPr/>
        </p:nvCxnSpPr>
        <p:spPr>
          <a:xfrm rot="10800000">
            <a:off x="2509838" y="3402013"/>
            <a:ext cx="3240087" cy="479425"/>
          </a:xfrm>
          <a:prstGeom prst="bentConnector3">
            <a:avLst>
              <a:gd name="adj1" fmla="val 50000"/>
            </a:avLst>
          </a:prstGeom>
          <a:ln w="12700" cap="flat" cmpd="sng">
            <a:solidFill>
              <a:srgbClr val="ADBACA"/>
            </a:solidFill>
            <a:prstDash val="solid"/>
            <a:miter/>
            <a:headEnd type="none" w="med" len="med"/>
            <a:tailEnd type="triangle" w="med" len="med"/>
          </a:ln>
        </p:spPr>
      </p:cxnSp>
      <p:sp>
        <p:nvSpPr>
          <p:cNvPr id="42" name="Oval 53"/>
          <p:cNvSpPr>
            <a:spLocks noChangeAspect="1"/>
          </p:cNvSpPr>
          <p:nvPr/>
        </p:nvSpPr>
        <p:spPr>
          <a:xfrm flipH="1">
            <a:off x="8550275" y="1565275"/>
            <a:ext cx="552450" cy="552450"/>
          </a:xfrm>
          <a:prstGeom prst="ellipse">
            <a:avLst/>
          </a:prstGeom>
          <a:solidFill>
            <a:srgbClr val="404040"/>
          </a:solidFill>
          <a:ln w="12700" cap="flat" cmpd="sng" algn="ctr">
            <a:noFill/>
            <a:prstDash val="solid"/>
            <a:miter lim="800000"/>
          </a:ln>
          <a:effec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5" name="Oval 56"/>
          <p:cNvSpPr>
            <a:spLocks noChangeAspect="1"/>
          </p:cNvSpPr>
          <p:nvPr/>
        </p:nvSpPr>
        <p:spPr>
          <a:xfrm flipH="1">
            <a:off x="10009188" y="2963863"/>
            <a:ext cx="550863" cy="552450"/>
          </a:xfrm>
          <a:prstGeom prst="ellipse">
            <a:avLst/>
          </a:prstGeom>
          <a:solidFill>
            <a:srgbClr val="404040"/>
          </a:solidFill>
          <a:ln w="12700" cap="flat" cmpd="sng" algn="ctr">
            <a:noFill/>
            <a:prstDash val="solid"/>
            <a:miter lim="800000"/>
          </a:ln>
          <a:effec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Oval 59"/>
          <p:cNvSpPr>
            <a:spLocks noChangeAspect="1"/>
          </p:cNvSpPr>
          <p:nvPr/>
        </p:nvSpPr>
        <p:spPr>
          <a:xfrm flipH="1">
            <a:off x="8578850" y="4632325"/>
            <a:ext cx="552450" cy="552450"/>
          </a:xfrm>
          <a:prstGeom prst="ellipse">
            <a:avLst/>
          </a:prstGeom>
          <a:solidFill>
            <a:srgbClr val="404040"/>
          </a:solidFill>
          <a:ln w="12700" cap="flat" cmpd="sng" algn="ctr">
            <a:noFill/>
            <a:prstDash val="solid"/>
            <a:miter lim="800000"/>
          </a:ln>
          <a:effec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AU" sz="1800" b="0" i="0" u="none" strike="noStrike" kern="0" cap="none" spc="0" normalizeH="0" baseline="0" noProof="0" dirty="0">
              <a:ln>
                <a:noFill/>
              </a:ln>
              <a:solidFill>
                <a:srgbClr val="FFFFFF"/>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34825" name="Elbow Connector 60"/>
          <p:cNvCxnSpPr/>
          <p:nvPr/>
        </p:nvCxnSpPr>
        <p:spPr>
          <a:xfrm rot="10800000">
            <a:off x="3760788" y="1863725"/>
            <a:ext cx="1655762" cy="1100138"/>
          </a:xfrm>
          <a:prstGeom prst="bentConnector3">
            <a:avLst>
              <a:gd name="adj1" fmla="val 50000"/>
            </a:avLst>
          </a:prstGeom>
          <a:ln w="12700" cap="flat" cmpd="sng">
            <a:solidFill>
              <a:srgbClr val="ADBACA"/>
            </a:solidFill>
            <a:prstDash val="solid"/>
            <a:miter/>
            <a:headEnd type="none" w="med" len="med"/>
            <a:tailEnd type="triangle" w="med" len="med"/>
          </a:ln>
        </p:spPr>
      </p:cxnSp>
      <p:cxnSp>
        <p:nvCxnSpPr>
          <p:cNvPr id="34826" name="Elbow Connector 61"/>
          <p:cNvCxnSpPr/>
          <p:nvPr/>
        </p:nvCxnSpPr>
        <p:spPr>
          <a:xfrm>
            <a:off x="6556375" y="2954338"/>
            <a:ext cx="3270250" cy="327025"/>
          </a:xfrm>
          <a:prstGeom prst="bentConnector3">
            <a:avLst>
              <a:gd name="adj1" fmla="val 43648"/>
            </a:avLst>
          </a:prstGeom>
          <a:ln w="12700" cap="flat" cmpd="sng">
            <a:solidFill>
              <a:srgbClr val="ADBACA"/>
            </a:solidFill>
            <a:prstDash val="solid"/>
            <a:miter/>
            <a:headEnd type="none" w="med" len="med"/>
            <a:tailEnd type="triangle" w="med" len="med"/>
          </a:ln>
        </p:spPr>
      </p:cxnSp>
      <p:cxnSp>
        <p:nvCxnSpPr>
          <p:cNvPr id="34827" name="Elbow Connector 62"/>
          <p:cNvCxnSpPr/>
          <p:nvPr/>
        </p:nvCxnSpPr>
        <p:spPr>
          <a:xfrm>
            <a:off x="6889750" y="3441700"/>
            <a:ext cx="1611313" cy="1500188"/>
          </a:xfrm>
          <a:prstGeom prst="bentConnector3">
            <a:avLst>
              <a:gd name="adj1" fmla="val 58593"/>
            </a:avLst>
          </a:prstGeom>
          <a:ln w="12700" cap="flat" cmpd="sng">
            <a:solidFill>
              <a:srgbClr val="ADBACA"/>
            </a:solidFill>
            <a:prstDash val="solid"/>
            <a:miter/>
            <a:headEnd type="none" w="med" len="med"/>
            <a:tailEnd type="triangle" w="med" len="med"/>
          </a:ln>
        </p:spPr>
      </p:cxnSp>
      <p:cxnSp>
        <p:nvCxnSpPr>
          <p:cNvPr id="34828" name="Elbow Connector 63"/>
          <p:cNvCxnSpPr/>
          <p:nvPr/>
        </p:nvCxnSpPr>
        <p:spPr>
          <a:xfrm rot="-10800000" flipH="1">
            <a:off x="6564313" y="1841500"/>
            <a:ext cx="1849437" cy="2093913"/>
          </a:xfrm>
          <a:prstGeom prst="bentConnector3">
            <a:avLst>
              <a:gd name="adj1" fmla="val 49000"/>
            </a:avLst>
          </a:prstGeom>
          <a:ln w="12700" cap="flat" cmpd="sng">
            <a:solidFill>
              <a:srgbClr val="ADBACA"/>
            </a:solidFill>
            <a:prstDash val="solid"/>
            <a:miter/>
            <a:headEnd type="none" w="med" len="med"/>
            <a:tailEnd type="triangle" w="med" len="med"/>
          </a:ln>
        </p:spPr>
      </p:cxnSp>
      <p:sp>
        <p:nvSpPr>
          <p:cNvPr id="53" name="Oval 19"/>
          <p:cNvSpPr>
            <a:spLocks noChangeArrowheads="1"/>
          </p:cNvSpPr>
          <p:nvPr/>
        </p:nvSpPr>
        <p:spPr bwMode="auto">
          <a:xfrm>
            <a:off x="5167313" y="2559050"/>
            <a:ext cx="1857375" cy="1851025"/>
          </a:xfrm>
          <a:prstGeom prst="ellipse">
            <a:avLst/>
          </a:prstGeom>
          <a:solidFill>
            <a:srgbClr val="445469"/>
          </a:solidFill>
          <a:ln>
            <a:noFill/>
          </a:ln>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4830" name="文本框 1"/>
          <p:cNvSpPr txBox="1"/>
          <p:nvPr/>
        </p:nvSpPr>
        <p:spPr>
          <a:xfrm>
            <a:off x="5224780" y="3175000"/>
            <a:ext cx="1721485" cy="706755"/>
          </a:xfrm>
          <a:prstGeom prst="rect">
            <a:avLst/>
          </a:prstGeom>
          <a:noFill/>
          <a:ln w="9525">
            <a:noFill/>
          </a:ln>
        </p:spPr>
        <p:txBody>
          <a:bodyPr wrap="square" anchor="t" anchorCtr="0">
            <a:spAutoFit/>
          </a:bodyPr>
          <a:p>
            <a:pPr algn="ctr" defTabSz="914400"/>
            <a:r>
              <a:rPr lang="en-US" altLang="zh-CN" sz="20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Advantages of MySQL</a:t>
            </a:r>
            <a:endParaRPr lang="en-US" altLang="zh-CN" sz="2000" b="1"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8" name="Freeform 91"/>
          <p:cNvSpPr/>
          <p:nvPr/>
        </p:nvSpPr>
        <p:spPr bwMode="auto">
          <a:xfrm>
            <a:off x="3290888" y="1700213"/>
            <a:ext cx="130175" cy="258763"/>
          </a:xfrm>
          <a:custGeom>
            <a:avLst/>
            <a:gdLst>
              <a:gd name="T0" fmla="*/ 144 w 144"/>
              <a:gd name="T1" fmla="*/ 72 h 288"/>
              <a:gd name="T2" fmla="*/ 72 w 144"/>
              <a:gd name="T3" fmla="*/ 0 h 288"/>
              <a:gd name="T4" fmla="*/ 0 w 144"/>
              <a:gd name="T5" fmla="*/ 72 h 288"/>
              <a:gd name="T6" fmla="*/ 36 w 144"/>
              <a:gd name="T7" fmla="*/ 134 h 288"/>
              <a:gd name="T8" fmla="*/ 0 w 144"/>
              <a:gd name="T9" fmla="*/ 288 h 288"/>
              <a:gd name="T10" fmla="*/ 144 w 144"/>
              <a:gd name="T11" fmla="*/ 288 h 288"/>
              <a:gd name="T12" fmla="*/ 109 w 144"/>
              <a:gd name="T13" fmla="*/ 134 h 288"/>
              <a:gd name="T14" fmla="*/ 144 w 144"/>
              <a:gd name="T15" fmla="*/ 72 h 2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288">
                <a:moveTo>
                  <a:pt x="144" y="72"/>
                </a:moveTo>
                <a:cubicBezTo>
                  <a:pt x="144" y="32"/>
                  <a:pt x="112" y="0"/>
                  <a:pt x="72" y="0"/>
                </a:cubicBezTo>
                <a:cubicBezTo>
                  <a:pt x="33" y="0"/>
                  <a:pt x="0" y="32"/>
                  <a:pt x="0" y="72"/>
                </a:cubicBezTo>
                <a:cubicBezTo>
                  <a:pt x="0" y="98"/>
                  <a:pt x="14" y="121"/>
                  <a:pt x="36" y="134"/>
                </a:cubicBezTo>
                <a:cubicBezTo>
                  <a:pt x="0" y="288"/>
                  <a:pt x="0" y="288"/>
                  <a:pt x="0" y="288"/>
                </a:cubicBezTo>
                <a:cubicBezTo>
                  <a:pt x="144" y="288"/>
                  <a:pt x="144" y="288"/>
                  <a:pt x="144" y="288"/>
                </a:cubicBezTo>
                <a:cubicBezTo>
                  <a:pt x="109" y="134"/>
                  <a:pt x="109" y="134"/>
                  <a:pt x="109" y="134"/>
                </a:cubicBezTo>
                <a:cubicBezTo>
                  <a:pt x="130" y="121"/>
                  <a:pt x="144" y="98"/>
                  <a:pt x="144" y="72"/>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4" name="Freeform 92"/>
          <p:cNvSpPr>
            <a:spLocks noEditPoints="1"/>
          </p:cNvSpPr>
          <p:nvPr/>
        </p:nvSpPr>
        <p:spPr bwMode="auto">
          <a:xfrm>
            <a:off x="8737600" y="4791075"/>
            <a:ext cx="258763" cy="260350"/>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185 w 288"/>
              <a:gd name="T11" fmla="*/ 226 h 288"/>
              <a:gd name="T12" fmla="*/ 104 w 288"/>
              <a:gd name="T13" fmla="*/ 226 h 288"/>
              <a:gd name="T14" fmla="*/ 124 w 288"/>
              <a:gd name="T15" fmla="*/ 139 h 288"/>
              <a:gd name="T16" fmla="*/ 104 w 288"/>
              <a:gd name="T17" fmla="*/ 104 h 288"/>
              <a:gd name="T18" fmla="*/ 145 w 288"/>
              <a:gd name="T19" fmla="*/ 63 h 288"/>
              <a:gd name="T20" fmla="*/ 185 w 288"/>
              <a:gd name="T21" fmla="*/ 104 h 288"/>
              <a:gd name="T22" fmla="*/ 165 w 288"/>
              <a:gd name="T23" fmla="*/ 139 h 288"/>
              <a:gd name="T24" fmla="*/ 185 w 288"/>
              <a:gd name="T25" fmla="*/ 22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185" y="226"/>
                </a:moveTo>
                <a:cubicBezTo>
                  <a:pt x="104" y="226"/>
                  <a:pt x="104" y="226"/>
                  <a:pt x="104" y="226"/>
                </a:cubicBezTo>
                <a:cubicBezTo>
                  <a:pt x="124" y="139"/>
                  <a:pt x="124" y="139"/>
                  <a:pt x="124" y="139"/>
                </a:cubicBezTo>
                <a:cubicBezTo>
                  <a:pt x="112" y="132"/>
                  <a:pt x="104" y="119"/>
                  <a:pt x="104" y="104"/>
                </a:cubicBezTo>
                <a:cubicBezTo>
                  <a:pt x="104" y="81"/>
                  <a:pt x="122" y="63"/>
                  <a:pt x="145" y="63"/>
                </a:cubicBezTo>
                <a:cubicBezTo>
                  <a:pt x="167" y="63"/>
                  <a:pt x="185" y="81"/>
                  <a:pt x="185" y="104"/>
                </a:cubicBezTo>
                <a:cubicBezTo>
                  <a:pt x="185" y="119"/>
                  <a:pt x="177" y="132"/>
                  <a:pt x="165" y="139"/>
                </a:cubicBezTo>
                <a:lnTo>
                  <a:pt x="185" y="226"/>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5" name="Freeform 93"/>
          <p:cNvSpPr>
            <a:spLocks noEditPoints="1"/>
          </p:cNvSpPr>
          <p:nvPr/>
        </p:nvSpPr>
        <p:spPr bwMode="auto">
          <a:xfrm>
            <a:off x="3259138" y="4648200"/>
            <a:ext cx="193675" cy="260350"/>
          </a:xfrm>
          <a:custGeom>
            <a:avLst/>
            <a:gdLst>
              <a:gd name="T0" fmla="*/ 188 w 216"/>
              <a:gd name="T1" fmla="*/ 126 h 288"/>
              <a:gd name="T2" fmla="*/ 188 w 216"/>
              <a:gd name="T3" fmla="*/ 79 h 288"/>
              <a:gd name="T4" fmla="*/ 109 w 216"/>
              <a:gd name="T5" fmla="*/ 0 h 288"/>
              <a:gd name="T6" fmla="*/ 108 w 216"/>
              <a:gd name="T7" fmla="*/ 0 h 288"/>
              <a:gd name="T8" fmla="*/ 106 w 216"/>
              <a:gd name="T9" fmla="*/ 0 h 288"/>
              <a:gd name="T10" fmla="*/ 28 w 216"/>
              <a:gd name="T11" fmla="*/ 79 h 288"/>
              <a:gd name="T12" fmla="*/ 28 w 216"/>
              <a:gd name="T13" fmla="*/ 126 h 288"/>
              <a:gd name="T14" fmla="*/ 0 w 216"/>
              <a:gd name="T15" fmla="*/ 126 h 288"/>
              <a:gd name="T16" fmla="*/ 0 w 216"/>
              <a:gd name="T17" fmla="*/ 288 h 288"/>
              <a:gd name="T18" fmla="*/ 216 w 216"/>
              <a:gd name="T19" fmla="*/ 288 h 288"/>
              <a:gd name="T20" fmla="*/ 216 w 216"/>
              <a:gd name="T21" fmla="*/ 126 h 288"/>
              <a:gd name="T22" fmla="*/ 188 w 216"/>
              <a:gd name="T23" fmla="*/ 126 h 288"/>
              <a:gd name="T24" fmla="*/ 133 w 216"/>
              <a:gd name="T25" fmla="*/ 259 h 288"/>
              <a:gd name="T26" fmla="*/ 84 w 216"/>
              <a:gd name="T27" fmla="*/ 259 h 288"/>
              <a:gd name="T28" fmla="*/ 96 w 216"/>
              <a:gd name="T29" fmla="*/ 206 h 288"/>
              <a:gd name="T30" fmla="*/ 84 w 216"/>
              <a:gd name="T31" fmla="*/ 185 h 288"/>
              <a:gd name="T32" fmla="*/ 108 w 216"/>
              <a:gd name="T33" fmla="*/ 161 h 288"/>
              <a:gd name="T34" fmla="*/ 133 w 216"/>
              <a:gd name="T35" fmla="*/ 185 h 288"/>
              <a:gd name="T36" fmla="*/ 120 w 216"/>
              <a:gd name="T37" fmla="*/ 206 h 288"/>
              <a:gd name="T38" fmla="*/ 133 w 216"/>
              <a:gd name="T39" fmla="*/ 259 h 288"/>
              <a:gd name="T40" fmla="*/ 148 w 216"/>
              <a:gd name="T41" fmla="*/ 126 h 288"/>
              <a:gd name="T42" fmla="*/ 67 w 216"/>
              <a:gd name="T43" fmla="*/ 126 h 288"/>
              <a:gd name="T44" fmla="*/ 67 w 216"/>
              <a:gd name="T45" fmla="*/ 79 h 288"/>
              <a:gd name="T46" fmla="*/ 106 w 216"/>
              <a:gd name="T47" fmla="*/ 40 h 288"/>
              <a:gd name="T48" fmla="*/ 108 w 216"/>
              <a:gd name="T49" fmla="*/ 40 h 288"/>
              <a:gd name="T50" fmla="*/ 109 w 216"/>
              <a:gd name="T51" fmla="*/ 40 h 288"/>
              <a:gd name="T52" fmla="*/ 148 w 216"/>
              <a:gd name="T53" fmla="*/ 79 h 288"/>
              <a:gd name="T54" fmla="*/ 148 w 216"/>
              <a:gd name="T55" fmla="*/ 12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 h="288">
                <a:moveTo>
                  <a:pt x="188" y="126"/>
                </a:moveTo>
                <a:cubicBezTo>
                  <a:pt x="188" y="79"/>
                  <a:pt x="188" y="79"/>
                  <a:pt x="188" y="79"/>
                </a:cubicBezTo>
                <a:cubicBezTo>
                  <a:pt x="188" y="36"/>
                  <a:pt x="152" y="0"/>
                  <a:pt x="109" y="0"/>
                </a:cubicBezTo>
                <a:cubicBezTo>
                  <a:pt x="109" y="0"/>
                  <a:pt x="108" y="0"/>
                  <a:pt x="108" y="0"/>
                </a:cubicBezTo>
                <a:cubicBezTo>
                  <a:pt x="107" y="0"/>
                  <a:pt x="107" y="0"/>
                  <a:pt x="106" y="0"/>
                </a:cubicBezTo>
                <a:cubicBezTo>
                  <a:pt x="63" y="0"/>
                  <a:pt x="28" y="36"/>
                  <a:pt x="28" y="79"/>
                </a:cubicBezTo>
                <a:cubicBezTo>
                  <a:pt x="28" y="126"/>
                  <a:pt x="28" y="126"/>
                  <a:pt x="28" y="126"/>
                </a:cubicBezTo>
                <a:cubicBezTo>
                  <a:pt x="0" y="126"/>
                  <a:pt x="0" y="126"/>
                  <a:pt x="0" y="126"/>
                </a:cubicBezTo>
                <a:cubicBezTo>
                  <a:pt x="0" y="288"/>
                  <a:pt x="0" y="288"/>
                  <a:pt x="0" y="288"/>
                </a:cubicBezTo>
                <a:cubicBezTo>
                  <a:pt x="216" y="288"/>
                  <a:pt x="216" y="288"/>
                  <a:pt x="216" y="288"/>
                </a:cubicBezTo>
                <a:cubicBezTo>
                  <a:pt x="216" y="126"/>
                  <a:pt x="216" y="126"/>
                  <a:pt x="216" y="126"/>
                </a:cubicBezTo>
                <a:lnTo>
                  <a:pt x="188" y="126"/>
                </a:lnTo>
                <a:close/>
                <a:moveTo>
                  <a:pt x="133" y="259"/>
                </a:moveTo>
                <a:cubicBezTo>
                  <a:pt x="84" y="259"/>
                  <a:pt x="84" y="259"/>
                  <a:pt x="84" y="259"/>
                </a:cubicBezTo>
                <a:cubicBezTo>
                  <a:pt x="96" y="206"/>
                  <a:pt x="96" y="206"/>
                  <a:pt x="96" y="206"/>
                </a:cubicBezTo>
                <a:cubicBezTo>
                  <a:pt x="88" y="202"/>
                  <a:pt x="84" y="194"/>
                  <a:pt x="84" y="185"/>
                </a:cubicBezTo>
                <a:cubicBezTo>
                  <a:pt x="84" y="172"/>
                  <a:pt x="95" y="161"/>
                  <a:pt x="108" y="161"/>
                </a:cubicBezTo>
                <a:cubicBezTo>
                  <a:pt x="122" y="161"/>
                  <a:pt x="133" y="172"/>
                  <a:pt x="133" y="185"/>
                </a:cubicBezTo>
                <a:cubicBezTo>
                  <a:pt x="133" y="194"/>
                  <a:pt x="128" y="202"/>
                  <a:pt x="120" y="206"/>
                </a:cubicBezTo>
                <a:lnTo>
                  <a:pt x="133" y="259"/>
                </a:lnTo>
                <a:close/>
                <a:moveTo>
                  <a:pt x="148" y="126"/>
                </a:moveTo>
                <a:cubicBezTo>
                  <a:pt x="67" y="126"/>
                  <a:pt x="67" y="126"/>
                  <a:pt x="67" y="126"/>
                </a:cubicBezTo>
                <a:cubicBezTo>
                  <a:pt x="67" y="79"/>
                  <a:pt x="67" y="79"/>
                  <a:pt x="67" y="79"/>
                </a:cubicBezTo>
                <a:cubicBezTo>
                  <a:pt x="67" y="57"/>
                  <a:pt x="85" y="40"/>
                  <a:pt x="106" y="40"/>
                </a:cubicBezTo>
                <a:cubicBezTo>
                  <a:pt x="107" y="40"/>
                  <a:pt x="108" y="40"/>
                  <a:pt x="108" y="40"/>
                </a:cubicBezTo>
                <a:cubicBezTo>
                  <a:pt x="108" y="40"/>
                  <a:pt x="109" y="40"/>
                  <a:pt x="109" y="40"/>
                </a:cubicBezTo>
                <a:cubicBezTo>
                  <a:pt x="131" y="40"/>
                  <a:pt x="148" y="57"/>
                  <a:pt x="148" y="79"/>
                </a:cubicBezTo>
                <a:lnTo>
                  <a:pt x="148" y="126"/>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6" name="Freeform 94"/>
          <p:cNvSpPr>
            <a:spLocks noEditPoints="1"/>
          </p:cNvSpPr>
          <p:nvPr/>
        </p:nvSpPr>
        <p:spPr bwMode="auto">
          <a:xfrm>
            <a:off x="1958975" y="3257550"/>
            <a:ext cx="258763" cy="241300"/>
          </a:xfrm>
          <a:custGeom>
            <a:avLst/>
            <a:gdLst>
              <a:gd name="T0" fmla="*/ 215 w 288"/>
              <a:gd name="T1" fmla="*/ 0 h 269"/>
              <a:gd name="T2" fmla="*/ 213 w 288"/>
              <a:gd name="T3" fmla="*/ 0 h 269"/>
              <a:gd name="T4" fmla="*/ 212 w 288"/>
              <a:gd name="T5" fmla="*/ 0 h 269"/>
              <a:gd name="T6" fmla="*/ 139 w 288"/>
              <a:gd name="T7" fmla="*/ 73 h 269"/>
              <a:gd name="T8" fmla="*/ 139 w 288"/>
              <a:gd name="T9" fmla="*/ 117 h 269"/>
              <a:gd name="T10" fmla="*/ 0 w 288"/>
              <a:gd name="T11" fmla="*/ 117 h 269"/>
              <a:gd name="T12" fmla="*/ 0 w 288"/>
              <a:gd name="T13" fmla="*/ 269 h 269"/>
              <a:gd name="T14" fmla="*/ 202 w 288"/>
              <a:gd name="T15" fmla="*/ 269 h 269"/>
              <a:gd name="T16" fmla="*/ 202 w 288"/>
              <a:gd name="T17" fmla="*/ 117 h 269"/>
              <a:gd name="T18" fmla="*/ 175 w 288"/>
              <a:gd name="T19" fmla="*/ 117 h 269"/>
              <a:gd name="T20" fmla="*/ 175 w 288"/>
              <a:gd name="T21" fmla="*/ 73 h 269"/>
              <a:gd name="T22" fmla="*/ 212 w 288"/>
              <a:gd name="T23" fmla="*/ 36 h 269"/>
              <a:gd name="T24" fmla="*/ 214 w 288"/>
              <a:gd name="T25" fmla="*/ 36 h 269"/>
              <a:gd name="T26" fmla="*/ 215 w 288"/>
              <a:gd name="T27" fmla="*/ 36 h 269"/>
              <a:gd name="T28" fmla="*/ 251 w 288"/>
              <a:gd name="T29" fmla="*/ 73 h 269"/>
              <a:gd name="T30" fmla="*/ 251 w 288"/>
              <a:gd name="T31" fmla="*/ 91 h 269"/>
              <a:gd name="T32" fmla="*/ 264 w 288"/>
              <a:gd name="T33" fmla="*/ 91 h 269"/>
              <a:gd name="T34" fmla="*/ 264 w 288"/>
              <a:gd name="T35" fmla="*/ 95 h 269"/>
              <a:gd name="T36" fmla="*/ 251 w 288"/>
              <a:gd name="T37" fmla="*/ 107 h 269"/>
              <a:gd name="T38" fmla="*/ 251 w 288"/>
              <a:gd name="T39" fmla="*/ 117 h 269"/>
              <a:gd name="T40" fmla="*/ 288 w 288"/>
              <a:gd name="T41" fmla="*/ 117 h 269"/>
              <a:gd name="T42" fmla="*/ 288 w 288"/>
              <a:gd name="T43" fmla="*/ 73 h 269"/>
              <a:gd name="T44" fmla="*/ 215 w 288"/>
              <a:gd name="T45" fmla="*/ 0 h 269"/>
              <a:gd name="T46" fmla="*/ 124 w 288"/>
              <a:gd name="T47" fmla="*/ 241 h 269"/>
              <a:gd name="T48" fmla="*/ 78 w 288"/>
              <a:gd name="T49" fmla="*/ 241 h 269"/>
              <a:gd name="T50" fmla="*/ 89 w 288"/>
              <a:gd name="T51" fmla="*/ 192 h 269"/>
              <a:gd name="T52" fmla="*/ 78 w 288"/>
              <a:gd name="T53" fmla="*/ 172 h 269"/>
              <a:gd name="T54" fmla="*/ 101 w 288"/>
              <a:gd name="T55" fmla="*/ 149 h 269"/>
              <a:gd name="T56" fmla="*/ 124 w 288"/>
              <a:gd name="T57" fmla="*/ 172 h 269"/>
              <a:gd name="T58" fmla="*/ 112 w 288"/>
              <a:gd name="T59" fmla="*/ 192 h 269"/>
              <a:gd name="T60" fmla="*/ 124 w 288"/>
              <a:gd name="T61" fmla="*/ 24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8" h="269">
                <a:moveTo>
                  <a:pt x="215" y="0"/>
                </a:moveTo>
                <a:cubicBezTo>
                  <a:pt x="214" y="0"/>
                  <a:pt x="214" y="0"/>
                  <a:pt x="213" y="0"/>
                </a:cubicBezTo>
                <a:cubicBezTo>
                  <a:pt x="213" y="0"/>
                  <a:pt x="212" y="0"/>
                  <a:pt x="212" y="0"/>
                </a:cubicBezTo>
                <a:cubicBezTo>
                  <a:pt x="172" y="0"/>
                  <a:pt x="139" y="33"/>
                  <a:pt x="139" y="73"/>
                </a:cubicBezTo>
                <a:cubicBezTo>
                  <a:pt x="139" y="73"/>
                  <a:pt x="139" y="99"/>
                  <a:pt x="139" y="117"/>
                </a:cubicBezTo>
                <a:cubicBezTo>
                  <a:pt x="0" y="117"/>
                  <a:pt x="0" y="117"/>
                  <a:pt x="0" y="117"/>
                </a:cubicBezTo>
                <a:cubicBezTo>
                  <a:pt x="0" y="269"/>
                  <a:pt x="0" y="269"/>
                  <a:pt x="0" y="269"/>
                </a:cubicBezTo>
                <a:cubicBezTo>
                  <a:pt x="202" y="269"/>
                  <a:pt x="202" y="269"/>
                  <a:pt x="202" y="269"/>
                </a:cubicBezTo>
                <a:cubicBezTo>
                  <a:pt x="202" y="117"/>
                  <a:pt x="202" y="117"/>
                  <a:pt x="202" y="117"/>
                </a:cubicBezTo>
                <a:cubicBezTo>
                  <a:pt x="175" y="117"/>
                  <a:pt x="175" y="117"/>
                  <a:pt x="175" y="117"/>
                </a:cubicBezTo>
                <a:cubicBezTo>
                  <a:pt x="175" y="99"/>
                  <a:pt x="175" y="73"/>
                  <a:pt x="175" y="73"/>
                </a:cubicBezTo>
                <a:cubicBezTo>
                  <a:pt x="175" y="53"/>
                  <a:pt x="192" y="36"/>
                  <a:pt x="212" y="36"/>
                </a:cubicBezTo>
                <a:cubicBezTo>
                  <a:pt x="213" y="36"/>
                  <a:pt x="214" y="36"/>
                  <a:pt x="214" y="36"/>
                </a:cubicBezTo>
                <a:cubicBezTo>
                  <a:pt x="214" y="36"/>
                  <a:pt x="214" y="36"/>
                  <a:pt x="215" y="36"/>
                </a:cubicBezTo>
                <a:cubicBezTo>
                  <a:pt x="235" y="36"/>
                  <a:pt x="251" y="53"/>
                  <a:pt x="251" y="73"/>
                </a:cubicBezTo>
                <a:cubicBezTo>
                  <a:pt x="251" y="73"/>
                  <a:pt x="251" y="81"/>
                  <a:pt x="251" y="91"/>
                </a:cubicBezTo>
                <a:cubicBezTo>
                  <a:pt x="264" y="91"/>
                  <a:pt x="264" y="91"/>
                  <a:pt x="264" y="91"/>
                </a:cubicBezTo>
                <a:cubicBezTo>
                  <a:pt x="264" y="95"/>
                  <a:pt x="264" y="95"/>
                  <a:pt x="264" y="95"/>
                </a:cubicBezTo>
                <a:cubicBezTo>
                  <a:pt x="251" y="107"/>
                  <a:pt x="251" y="107"/>
                  <a:pt x="251" y="107"/>
                </a:cubicBezTo>
                <a:cubicBezTo>
                  <a:pt x="251" y="111"/>
                  <a:pt x="251" y="114"/>
                  <a:pt x="251" y="117"/>
                </a:cubicBezTo>
                <a:cubicBezTo>
                  <a:pt x="288" y="117"/>
                  <a:pt x="288" y="117"/>
                  <a:pt x="288" y="117"/>
                </a:cubicBezTo>
                <a:cubicBezTo>
                  <a:pt x="288" y="99"/>
                  <a:pt x="288" y="73"/>
                  <a:pt x="288" y="73"/>
                </a:cubicBezTo>
                <a:cubicBezTo>
                  <a:pt x="288" y="33"/>
                  <a:pt x="255" y="0"/>
                  <a:pt x="215" y="0"/>
                </a:cubicBezTo>
                <a:close/>
                <a:moveTo>
                  <a:pt x="124" y="241"/>
                </a:moveTo>
                <a:cubicBezTo>
                  <a:pt x="78" y="241"/>
                  <a:pt x="78" y="241"/>
                  <a:pt x="78" y="241"/>
                </a:cubicBezTo>
                <a:cubicBezTo>
                  <a:pt x="89" y="192"/>
                  <a:pt x="89" y="192"/>
                  <a:pt x="89" y="192"/>
                </a:cubicBezTo>
                <a:cubicBezTo>
                  <a:pt x="82" y="188"/>
                  <a:pt x="78" y="181"/>
                  <a:pt x="78" y="172"/>
                </a:cubicBezTo>
                <a:cubicBezTo>
                  <a:pt x="78" y="160"/>
                  <a:pt x="88" y="149"/>
                  <a:pt x="101" y="149"/>
                </a:cubicBezTo>
                <a:cubicBezTo>
                  <a:pt x="113" y="149"/>
                  <a:pt x="124" y="160"/>
                  <a:pt x="124" y="172"/>
                </a:cubicBezTo>
                <a:cubicBezTo>
                  <a:pt x="124" y="181"/>
                  <a:pt x="119" y="188"/>
                  <a:pt x="112" y="192"/>
                </a:cubicBezTo>
                <a:lnTo>
                  <a:pt x="124" y="241"/>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7" name="Freeform 112"/>
          <p:cNvSpPr>
            <a:spLocks noEditPoints="1"/>
          </p:cNvSpPr>
          <p:nvPr/>
        </p:nvSpPr>
        <p:spPr bwMode="auto">
          <a:xfrm>
            <a:off x="10155238" y="3117850"/>
            <a:ext cx="258763" cy="260350"/>
          </a:xfrm>
          <a:custGeom>
            <a:avLst/>
            <a:gdLst>
              <a:gd name="T0" fmla="*/ 179 w 288"/>
              <a:gd name="T1" fmla="*/ 120 h 288"/>
              <a:gd name="T2" fmla="*/ 183 w 288"/>
              <a:gd name="T3" fmla="*/ 92 h 288"/>
              <a:gd name="T4" fmla="*/ 92 w 288"/>
              <a:gd name="T5" fmla="*/ 0 h 288"/>
              <a:gd name="T6" fmla="*/ 0 w 288"/>
              <a:gd name="T7" fmla="*/ 92 h 288"/>
              <a:gd name="T8" fmla="*/ 92 w 288"/>
              <a:gd name="T9" fmla="*/ 183 h 288"/>
              <a:gd name="T10" fmla="*/ 121 w 288"/>
              <a:gd name="T11" fmla="*/ 178 h 288"/>
              <a:gd name="T12" fmla="*/ 142 w 288"/>
              <a:gd name="T13" fmla="*/ 199 h 288"/>
              <a:gd name="T14" fmla="*/ 186 w 288"/>
              <a:gd name="T15" fmla="*/ 199 h 288"/>
              <a:gd name="T16" fmla="*/ 186 w 288"/>
              <a:gd name="T17" fmla="*/ 244 h 288"/>
              <a:gd name="T18" fmla="*/ 186 w 288"/>
              <a:gd name="T19" fmla="*/ 244 h 288"/>
              <a:gd name="T20" fmla="*/ 230 w 288"/>
              <a:gd name="T21" fmla="*/ 244 h 288"/>
              <a:gd name="T22" fmla="*/ 230 w 288"/>
              <a:gd name="T23" fmla="*/ 288 h 288"/>
              <a:gd name="T24" fmla="*/ 230 w 288"/>
              <a:gd name="T25" fmla="*/ 288 h 288"/>
              <a:gd name="T26" fmla="*/ 288 w 288"/>
              <a:gd name="T27" fmla="*/ 288 h 288"/>
              <a:gd name="T28" fmla="*/ 288 w 288"/>
              <a:gd name="T29" fmla="*/ 288 h 288"/>
              <a:gd name="T30" fmla="*/ 288 w 288"/>
              <a:gd name="T31" fmla="*/ 288 h 288"/>
              <a:gd name="T32" fmla="*/ 288 w 288"/>
              <a:gd name="T33" fmla="*/ 230 h 288"/>
              <a:gd name="T34" fmla="*/ 179 w 288"/>
              <a:gd name="T35" fmla="*/ 120 h 288"/>
              <a:gd name="T36" fmla="*/ 73 w 288"/>
              <a:gd name="T37" fmla="*/ 103 h 288"/>
              <a:gd name="T38" fmla="*/ 42 w 288"/>
              <a:gd name="T39" fmla="*/ 72 h 288"/>
              <a:gd name="T40" fmla="*/ 73 w 288"/>
              <a:gd name="T41" fmla="*/ 41 h 288"/>
              <a:gd name="T42" fmla="*/ 104 w 288"/>
              <a:gd name="T43" fmla="*/ 72 h 288"/>
              <a:gd name="T44" fmla="*/ 73 w 288"/>
              <a:gd name="T45" fmla="*/ 10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8" name="Freeform 113"/>
          <p:cNvSpPr>
            <a:spLocks noEditPoints="1"/>
          </p:cNvSpPr>
          <p:nvPr/>
        </p:nvSpPr>
        <p:spPr bwMode="auto">
          <a:xfrm>
            <a:off x="8739188" y="1709738"/>
            <a:ext cx="173038" cy="260350"/>
          </a:xfrm>
          <a:custGeom>
            <a:avLst/>
            <a:gdLst>
              <a:gd name="T0" fmla="*/ 174 w 192"/>
              <a:gd name="T1" fmla="*/ 107 h 289"/>
              <a:gd name="T2" fmla="*/ 187 w 192"/>
              <a:gd name="T3" fmla="*/ 75 h 289"/>
              <a:gd name="T4" fmla="*/ 165 w 192"/>
              <a:gd name="T5" fmla="*/ 23 h 289"/>
              <a:gd name="T6" fmla="*/ 104 w 192"/>
              <a:gd name="T7" fmla="*/ 0 h 289"/>
              <a:gd name="T8" fmla="*/ 25 w 192"/>
              <a:gd name="T9" fmla="*/ 61 h 289"/>
              <a:gd name="T10" fmla="*/ 36 w 192"/>
              <a:gd name="T11" fmla="*/ 100 h 289"/>
              <a:gd name="T12" fmla="*/ 34 w 192"/>
              <a:gd name="T13" fmla="*/ 164 h 289"/>
              <a:gd name="T14" fmla="*/ 36 w 192"/>
              <a:gd name="T15" fmla="*/ 201 h 289"/>
              <a:gd name="T16" fmla="*/ 14 w 192"/>
              <a:gd name="T17" fmla="*/ 210 h 289"/>
              <a:gd name="T18" fmla="*/ 0 w 192"/>
              <a:gd name="T19" fmla="*/ 241 h 289"/>
              <a:gd name="T20" fmla="*/ 11 w 192"/>
              <a:gd name="T21" fmla="*/ 270 h 289"/>
              <a:gd name="T22" fmla="*/ 11 w 192"/>
              <a:gd name="T23" fmla="*/ 270 h 289"/>
              <a:gd name="T24" fmla="*/ 66 w 192"/>
              <a:gd name="T25" fmla="*/ 203 h 289"/>
              <a:gd name="T26" fmla="*/ 64 w 192"/>
              <a:gd name="T27" fmla="*/ 196 h 289"/>
              <a:gd name="T28" fmla="*/ 55 w 192"/>
              <a:gd name="T29" fmla="*/ 180 h 289"/>
              <a:gd name="T30" fmla="*/ 55 w 192"/>
              <a:gd name="T31" fmla="*/ 91 h 289"/>
              <a:gd name="T32" fmla="*/ 55 w 192"/>
              <a:gd name="T33" fmla="*/ 86 h 289"/>
              <a:gd name="T34" fmla="*/ 45 w 192"/>
              <a:gd name="T35" fmla="*/ 66 h 289"/>
              <a:gd name="T36" fmla="*/ 63 w 192"/>
              <a:gd name="T37" fmla="*/ 33 h 289"/>
              <a:gd name="T38" fmla="*/ 104 w 192"/>
              <a:gd name="T39" fmla="*/ 20 h 289"/>
              <a:gd name="T40" fmla="*/ 152 w 192"/>
              <a:gd name="T41" fmla="*/ 37 h 289"/>
              <a:gd name="T42" fmla="*/ 168 w 192"/>
              <a:gd name="T43" fmla="*/ 73 h 289"/>
              <a:gd name="T44" fmla="*/ 158 w 192"/>
              <a:gd name="T45" fmla="*/ 95 h 289"/>
              <a:gd name="T46" fmla="*/ 143 w 192"/>
              <a:gd name="T47" fmla="*/ 91 h 289"/>
              <a:gd name="T48" fmla="*/ 150 w 192"/>
              <a:gd name="T49" fmla="*/ 103 h 289"/>
              <a:gd name="T50" fmla="*/ 134 w 192"/>
              <a:gd name="T51" fmla="*/ 101 h 289"/>
              <a:gd name="T52" fmla="*/ 64 w 192"/>
              <a:gd name="T53" fmla="*/ 101 h 289"/>
              <a:gd name="T54" fmla="*/ 77 w 192"/>
              <a:gd name="T55" fmla="*/ 180 h 289"/>
              <a:gd name="T56" fmla="*/ 94 w 192"/>
              <a:gd name="T57" fmla="*/ 213 h 289"/>
              <a:gd name="T58" fmla="*/ 77 w 192"/>
              <a:gd name="T59" fmla="*/ 230 h 289"/>
              <a:gd name="T60" fmla="*/ 77 w 192"/>
              <a:gd name="T61" fmla="*/ 264 h 289"/>
              <a:gd name="T62" fmla="*/ 99 w 192"/>
              <a:gd name="T63" fmla="*/ 287 h 289"/>
              <a:gd name="T64" fmla="*/ 99 w 192"/>
              <a:gd name="T65" fmla="*/ 287 h 289"/>
              <a:gd name="T66" fmla="*/ 121 w 192"/>
              <a:gd name="T67" fmla="*/ 180 h 289"/>
              <a:gd name="T68" fmla="*/ 148 w 192"/>
              <a:gd name="T69" fmla="*/ 127 h 289"/>
              <a:gd name="T70" fmla="*/ 162 w 192"/>
              <a:gd name="T71" fmla="*/ 136 h 289"/>
              <a:gd name="T72" fmla="*/ 134 w 192"/>
              <a:gd name="T73" fmla="*/ 188 h 289"/>
              <a:gd name="T74" fmla="*/ 141 w 192"/>
              <a:gd name="T75" fmla="*/ 271 h 289"/>
              <a:gd name="T76" fmla="*/ 167 w 192"/>
              <a:gd name="T77" fmla="*/ 289 h 289"/>
              <a:gd name="T78" fmla="*/ 184 w 192"/>
              <a:gd name="T79" fmla="*/ 263 h 289"/>
              <a:gd name="T80" fmla="*/ 164 w 192"/>
              <a:gd name="T81" fmla="*/ 249 h 289"/>
              <a:gd name="T82" fmla="*/ 178 w 192"/>
              <a:gd name="T83" fmla="*/ 229 h 289"/>
              <a:gd name="T84" fmla="*/ 171 w 192"/>
              <a:gd name="T85" fmla="*/ 196 h 289"/>
              <a:gd name="T86" fmla="*/ 179 w 192"/>
              <a:gd name="T87" fmla="*/ 169 h 289"/>
              <a:gd name="T88" fmla="*/ 99 w 192"/>
              <a:gd name="T89" fmla="*/ 138 h 289"/>
              <a:gd name="T90" fmla="*/ 87 w 192"/>
              <a:gd name="T91" fmla="*/ 109 h 289"/>
              <a:gd name="T92" fmla="*/ 111 w 192"/>
              <a:gd name="T93" fmla="*/ 10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289">
                <a:moveTo>
                  <a:pt x="179" y="169"/>
                </a:moveTo>
                <a:cubicBezTo>
                  <a:pt x="192" y="149"/>
                  <a:pt x="190" y="123"/>
                  <a:pt x="174" y="107"/>
                </a:cubicBezTo>
                <a:cubicBezTo>
                  <a:pt x="181" y="98"/>
                  <a:pt x="186" y="87"/>
                  <a:pt x="187" y="75"/>
                </a:cubicBezTo>
                <a:cubicBezTo>
                  <a:pt x="187" y="75"/>
                  <a:pt x="187" y="75"/>
                  <a:pt x="187" y="75"/>
                </a:cubicBezTo>
                <a:cubicBezTo>
                  <a:pt x="187" y="73"/>
                  <a:pt x="187" y="72"/>
                  <a:pt x="187" y="70"/>
                </a:cubicBezTo>
                <a:cubicBezTo>
                  <a:pt x="187" y="52"/>
                  <a:pt x="179" y="35"/>
                  <a:pt x="165" y="23"/>
                </a:cubicBezTo>
                <a:cubicBezTo>
                  <a:pt x="151" y="10"/>
                  <a:pt x="133" y="2"/>
                  <a:pt x="112" y="1"/>
                </a:cubicBezTo>
                <a:cubicBezTo>
                  <a:pt x="109" y="0"/>
                  <a:pt x="106" y="0"/>
                  <a:pt x="104" y="0"/>
                </a:cubicBezTo>
                <a:cubicBezTo>
                  <a:pt x="84" y="0"/>
                  <a:pt x="65" y="6"/>
                  <a:pt x="51" y="17"/>
                </a:cubicBezTo>
                <a:cubicBezTo>
                  <a:pt x="37" y="28"/>
                  <a:pt x="27" y="43"/>
                  <a:pt x="25" y="61"/>
                </a:cubicBezTo>
                <a:cubicBezTo>
                  <a:pt x="25" y="63"/>
                  <a:pt x="25" y="65"/>
                  <a:pt x="25" y="66"/>
                </a:cubicBezTo>
                <a:cubicBezTo>
                  <a:pt x="25" y="78"/>
                  <a:pt x="29" y="90"/>
                  <a:pt x="36" y="100"/>
                </a:cubicBezTo>
                <a:cubicBezTo>
                  <a:pt x="24" y="113"/>
                  <a:pt x="19" y="132"/>
                  <a:pt x="26" y="150"/>
                </a:cubicBezTo>
                <a:cubicBezTo>
                  <a:pt x="28" y="155"/>
                  <a:pt x="31" y="160"/>
                  <a:pt x="34" y="164"/>
                </a:cubicBezTo>
                <a:cubicBezTo>
                  <a:pt x="28" y="179"/>
                  <a:pt x="28" y="179"/>
                  <a:pt x="28" y="179"/>
                </a:cubicBezTo>
                <a:cubicBezTo>
                  <a:pt x="36" y="201"/>
                  <a:pt x="36" y="201"/>
                  <a:pt x="36" y="201"/>
                </a:cubicBezTo>
                <a:cubicBezTo>
                  <a:pt x="14" y="210"/>
                  <a:pt x="14" y="210"/>
                  <a:pt x="14" y="210"/>
                </a:cubicBezTo>
                <a:cubicBezTo>
                  <a:pt x="14" y="210"/>
                  <a:pt x="14" y="210"/>
                  <a:pt x="14" y="210"/>
                </a:cubicBezTo>
                <a:cubicBezTo>
                  <a:pt x="23" y="232"/>
                  <a:pt x="23" y="232"/>
                  <a:pt x="23" y="232"/>
                </a:cubicBezTo>
                <a:cubicBezTo>
                  <a:pt x="0" y="241"/>
                  <a:pt x="0" y="241"/>
                  <a:pt x="0" y="241"/>
                </a:cubicBezTo>
                <a:cubicBezTo>
                  <a:pt x="0" y="241"/>
                  <a:pt x="0" y="241"/>
                  <a:pt x="0" y="241"/>
                </a:cubicBezTo>
                <a:cubicBezTo>
                  <a:pt x="11" y="270"/>
                  <a:pt x="11" y="270"/>
                  <a:pt x="11" y="270"/>
                </a:cubicBezTo>
                <a:cubicBezTo>
                  <a:pt x="11" y="270"/>
                  <a:pt x="11" y="270"/>
                  <a:pt x="11" y="270"/>
                </a:cubicBezTo>
                <a:cubicBezTo>
                  <a:pt x="11" y="270"/>
                  <a:pt x="11" y="270"/>
                  <a:pt x="11" y="270"/>
                </a:cubicBezTo>
                <a:cubicBezTo>
                  <a:pt x="41" y="259"/>
                  <a:pt x="41" y="259"/>
                  <a:pt x="41" y="259"/>
                </a:cubicBezTo>
                <a:cubicBezTo>
                  <a:pt x="66" y="203"/>
                  <a:pt x="66" y="203"/>
                  <a:pt x="66" y="203"/>
                </a:cubicBezTo>
                <a:cubicBezTo>
                  <a:pt x="64" y="202"/>
                  <a:pt x="64" y="202"/>
                  <a:pt x="64" y="202"/>
                </a:cubicBezTo>
                <a:cubicBezTo>
                  <a:pt x="64" y="196"/>
                  <a:pt x="64" y="196"/>
                  <a:pt x="64" y="196"/>
                </a:cubicBezTo>
                <a:cubicBezTo>
                  <a:pt x="64" y="188"/>
                  <a:pt x="64" y="188"/>
                  <a:pt x="64" y="188"/>
                </a:cubicBezTo>
                <a:cubicBezTo>
                  <a:pt x="61" y="185"/>
                  <a:pt x="57" y="183"/>
                  <a:pt x="55" y="180"/>
                </a:cubicBezTo>
                <a:cubicBezTo>
                  <a:pt x="43" y="168"/>
                  <a:pt x="36" y="153"/>
                  <a:pt x="36" y="136"/>
                </a:cubicBezTo>
                <a:cubicBezTo>
                  <a:pt x="36" y="119"/>
                  <a:pt x="43" y="103"/>
                  <a:pt x="55" y="91"/>
                </a:cubicBezTo>
                <a:cubicBezTo>
                  <a:pt x="58" y="88"/>
                  <a:pt x="61" y="86"/>
                  <a:pt x="65" y="83"/>
                </a:cubicBezTo>
                <a:cubicBezTo>
                  <a:pt x="61" y="84"/>
                  <a:pt x="58" y="85"/>
                  <a:pt x="55" y="86"/>
                </a:cubicBezTo>
                <a:cubicBezTo>
                  <a:pt x="54" y="87"/>
                  <a:pt x="52" y="87"/>
                  <a:pt x="51" y="88"/>
                </a:cubicBezTo>
                <a:cubicBezTo>
                  <a:pt x="47" y="81"/>
                  <a:pt x="45" y="74"/>
                  <a:pt x="45" y="66"/>
                </a:cubicBezTo>
                <a:cubicBezTo>
                  <a:pt x="45" y="65"/>
                  <a:pt x="45" y="64"/>
                  <a:pt x="45" y="63"/>
                </a:cubicBezTo>
                <a:cubicBezTo>
                  <a:pt x="46" y="51"/>
                  <a:pt x="52" y="41"/>
                  <a:pt x="63" y="33"/>
                </a:cubicBezTo>
                <a:cubicBezTo>
                  <a:pt x="73" y="25"/>
                  <a:pt x="88" y="20"/>
                  <a:pt x="104" y="20"/>
                </a:cubicBezTo>
                <a:cubicBezTo>
                  <a:pt x="104" y="20"/>
                  <a:pt x="104" y="20"/>
                  <a:pt x="104" y="20"/>
                </a:cubicBezTo>
                <a:cubicBezTo>
                  <a:pt x="106" y="20"/>
                  <a:pt x="108" y="20"/>
                  <a:pt x="110" y="20"/>
                </a:cubicBezTo>
                <a:cubicBezTo>
                  <a:pt x="127" y="22"/>
                  <a:pt x="142" y="28"/>
                  <a:pt x="152" y="37"/>
                </a:cubicBezTo>
                <a:cubicBezTo>
                  <a:pt x="162" y="47"/>
                  <a:pt x="168" y="58"/>
                  <a:pt x="168" y="70"/>
                </a:cubicBezTo>
                <a:cubicBezTo>
                  <a:pt x="168" y="71"/>
                  <a:pt x="168" y="72"/>
                  <a:pt x="168" y="73"/>
                </a:cubicBezTo>
                <a:cubicBezTo>
                  <a:pt x="168" y="73"/>
                  <a:pt x="168" y="73"/>
                  <a:pt x="168" y="73"/>
                </a:cubicBezTo>
                <a:cubicBezTo>
                  <a:pt x="167" y="81"/>
                  <a:pt x="164" y="89"/>
                  <a:pt x="158" y="95"/>
                </a:cubicBezTo>
                <a:cubicBezTo>
                  <a:pt x="153" y="93"/>
                  <a:pt x="148" y="92"/>
                  <a:pt x="143" y="91"/>
                </a:cubicBezTo>
                <a:cubicBezTo>
                  <a:pt x="143" y="91"/>
                  <a:pt x="143" y="91"/>
                  <a:pt x="143" y="91"/>
                </a:cubicBezTo>
                <a:cubicBezTo>
                  <a:pt x="147" y="95"/>
                  <a:pt x="149" y="98"/>
                  <a:pt x="152" y="102"/>
                </a:cubicBezTo>
                <a:cubicBezTo>
                  <a:pt x="151" y="102"/>
                  <a:pt x="151" y="103"/>
                  <a:pt x="150" y="103"/>
                </a:cubicBezTo>
                <a:cubicBezTo>
                  <a:pt x="147" y="105"/>
                  <a:pt x="144" y="107"/>
                  <a:pt x="141" y="109"/>
                </a:cubicBezTo>
                <a:cubicBezTo>
                  <a:pt x="139" y="106"/>
                  <a:pt x="137" y="103"/>
                  <a:pt x="134" y="101"/>
                </a:cubicBezTo>
                <a:cubicBezTo>
                  <a:pt x="125" y="91"/>
                  <a:pt x="112" y="86"/>
                  <a:pt x="99" y="86"/>
                </a:cubicBezTo>
                <a:cubicBezTo>
                  <a:pt x="86" y="86"/>
                  <a:pt x="74" y="91"/>
                  <a:pt x="64" y="101"/>
                </a:cubicBezTo>
                <a:cubicBezTo>
                  <a:pt x="45" y="120"/>
                  <a:pt x="45" y="152"/>
                  <a:pt x="64" y="171"/>
                </a:cubicBezTo>
                <a:cubicBezTo>
                  <a:pt x="68" y="175"/>
                  <a:pt x="72" y="178"/>
                  <a:pt x="77" y="180"/>
                </a:cubicBezTo>
                <a:cubicBezTo>
                  <a:pt x="77" y="196"/>
                  <a:pt x="77" y="196"/>
                  <a:pt x="77" y="196"/>
                </a:cubicBezTo>
                <a:cubicBezTo>
                  <a:pt x="94" y="213"/>
                  <a:pt x="94" y="213"/>
                  <a:pt x="94" y="213"/>
                </a:cubicBezTo>
                <a:cubicBezTo>
                  <a:pt x="77" y="230"/>
                  <a:pt x="77" y="230"/>
                  <a:pt x="77" y="230"/>
                </a:cubicBezTo>
                <a:cubicBezTo>
                  <a:pt x="77" y="230"/>
                  <a:pt x="77" y="230"/>
                  <a:pt x="77" y="230"/>
                </a:cubicBezTo>
                <a:cubicBezTo>
                  <a:pt x="94" y="247"/>
                  <a:pt x="94" y="247"/>
                  <a:pt x="94" y="247"/>
                </a:cubicBezTo>
                <a:cubicBezTo>
                  <a:pt x="77" y="264"/>
                  <a:pt x="77" y="264"/>
                  <a:pt x="77" y="264"/>
                </a:cubicBezTo>
                <a:cubicBezTo>
                  <a:pt x="77" y="264"/>
                  <a:pt x="77" y="264"/>
                  <a:pt x="77" y="264"/>
                </a:cubicBezTo>
                <a:cubicBezTo>
                  <a:pt x="99" y="287"/>
                  <a:pt x="99" y="287"/>
                  <a:pt x="99" y="287"/>
                </a:cubicBezTo>
                <a:cubicBezTo>
                  <a:pt x="99" y="287"/>
                  <a:pt x="99" y="287"/>
                  <a:pt x="99" y="287"/>
                </a:cubicBezTo>
                <a:cubicBezTo>
                  <a:pt x="99" y="287"/>
                  <a:pt x="99" y="287"/>
                  <a:pt x="99" y="287"/>
                </a:cubicBezTo>
                <a:cubicBezTo>
                  <a:pt x="121" y="264"/>
                  <a:pt x="121" y="264"/>
                  <a:pt x="121" y="264"/>
                </a:cubicBezTo>
                <a:cubicBezTo>
                  <a:pt x="121" y="180"/>
                  <a:pt x="121" y="180"/>
                  <a:pt x="121" y="180"/>
                </a:cubicBezTo>
                <a:cubicBezTo>
                  <a:pt x="126" y="178"/>
                  <a:pt x="130" y="175"/>
                  <a:pt x="134" y="171"/>
                </a:cubicBezTo>
                <a:cubicBezTo>
                  <a:pt x="146" y="159"/>
                  <a:pt x="151" y="143"/>
                  <a:pt x="148" y="127"/>
                </a:cubicBezTo>
                <a:cubicBezTo>
                  <a:pt x="152" y="125"/>
                  <a:pt x="156" y="123"/>
                  <a:pt x="160" y="120"/>
                </a:cubicBezTo>
                <a:cubicBezTo>
                  <a:pt x="161" y="125"/>
                  <a:pt x="162" y="131"/>
                  <a:pt x="162" y="136"/>
                </a:cubicBezTo>
                <a:cubicBezTo>
                  <a:pt x="162" y="153"/>
                  <a:pt x="155" y="168"/>
                  <a:pt x="143" y="180"/>
                </a:cubicBezTo>
                <a:cubicBezTo>
                  <a:pt x="141" y="183"/>
                  <a:pt x="138" y="185"/>
                  <a:pt x="134" y="188"/>
                </a:cubicBezTo>
                <a:cubicBezTo>
                  <a:pt x="134" y="239"/>
                  <a:pt x="134" y="239"/>
                  <a:pt x="134" y="239"/>
                </a:cubicBezTo>
                <a:cubicBezTo>
                  <a:pt x="141" y="271"/>
                  <a:pt x="141" y="271"/>
                  <a:pt x="141" y="271"/>
                </a:cubicBezTo>
                <a:cubicBezTo>
                  <a:pt x="167" y="289"/>
                  <a:pt x="167" y="289"/>
                  <a:pt x="167" y="289"/>
                </a:cubicBezTo>
                <a:cubicBezTo>
                  <a:pt x="167" y="289"/>
                  <a:pt x="167" y="289"/>
                  <a:pt x="167" y="289"/>
                </a:cubicBezTo>
                <a:cubicBezTo>
                  <a:pt x="167" y="289"/>
                  <a:pt x="167" y="289"/>
                  <a:pt x="167" y="289"/>
                </a:cubicBezTo>
                <a:cubicBezTo>
                  <a:pt x="184" y="263"/>
                  <a:pt x="184" y="263"/>
                  <a:pt x="184" y="263"/>
                </a:cubicBezTo>
                <a:cubicBezTo>
                  <a:pt x="184" y="263"/>
                  <a:pt x="184" y="263"/>
                  <a:pt x="184" y="263"/>
                </a:cubicBezTo>
                <a:cubicBezTo>
                  <a:pt x="164" y="249"/>
                  <a:pt x="164" y="249"/>
                  <a:pt x="164" y="249"/>
                </a:cubicBezTo>
                <a:cubicBezTo>
                  <a:pt x="178" y="229"/>
                  <a:pt x="178" y="229"/>
                  <a:pt x="178" y="229"/>
                </a:cubicBezTo>
                <a:cubicBezTo>
                  <a:pt x="178" y="229"/>
                  <a:pt x="178" y="229"/>
                  <a:pt x="178" y="229"/>
                </a:cubicBezTo>
                <a:cubicBezTo>
                  <a:pt x="158" y="216"/>
                  <a:pt x="158" y="216"/>
                  <a:pt x="158" y="216"/>
                </a:cubicBezTo>
                <a:cubicBezTo>
                  <a:pt x="171" y="196"/>
                  <a:pt x="171" y="196"/>
                  <a:pt x="171" y="196"/>
                </a:cubicBezTo>
                <a:cubicBezTo>
                  <a:pt x="168" y="180"/>
                  <a:pt x="168" y="180"/>
                  <a:pt x="168" y="180"/>
                </a:cubicBezTo>
                <a:cubicBezTo>
                  <a:pt x="172" y="177"/>
                  <a:pt x="176" y="173"/>
                  <a:pt x="179" y="169"/>
                </a:cubicBezTo>
                <a:close/>
                <a:moveTo>
                  <a:pt x="111" y="133"/>
                </a:moveTo>
                <a:cubicBezTo>
                  <a:pt x="108" y="136"/>
                  <a:pt x="104" y="138"/>
                  <a:pt x="99" y="138"/>
                </a:cubicBezTo>
                <a:cubicBezTo>
                  <a:pt x="95" y="138"/>
                  <a:pt x="91" y="136"/>
                  <a:pt x="87" y="133"/>
                </a:cubicBezTo>
                <a:cubicBezTo>
                  <a:pt x="81" y="126"/>
                  <a:pt x="81" y="116"/>
                  <a:pt x="87" y="109"/>
                </a:cubicBezTo>
                <a:cubicBezTo>
                  <a:pt x="91" y="106"/>
                  <a:pt x="95" y="104"/>
                  <a:pt x="99" y="104"/>
                </a:cubicBezTo>
                <a:cubicBezTo>
                  <a:pt x="104" y="104"/>
                  <a:pt x="108" y="106"/>
                  <a:pt x="111" y="109"/>
                </a:cubicBezTo>
                <a:cubicBezTo>
                  <a:pt x="118" y="116"/>
                  <a:pt x="118" y="126"/>
                  <a:pt x="111" y="133"/>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34837" name="TextBox 13"/>
          <p:cNvSpPr txBox="1"/>
          <p:nvPr/>
        </p:nvSpPr>
        <p:spPr>
          <a:xfrm>
            <a:off x="2359025" y="2246313"/>
            <a:ext cx="1952625" cy="245745"/>
          </a:xfrm>
          <a:prstGeom prst="rect">
            <a:avLst/>
          </a:prstGeom>
          <a:noFill/>
          <a:ln w="9525">
            <a:noFill/>
          </a:ln>
        </p:spPr>
        <p:txBody>
          <a:bodyPr lIns="0" tIns="0" rIns="0" bIns="0" anchor="t" anchorCtr="0">
            <a:spAutoFit/>
          </a:bodyPr>
          <a:p>
            <a:pPr algn="ctr" defTabSz="1216025">
              <a:spcBef>
                <a:spcPct val="20000"/>
              </a:spcBef>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Data security</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4839" name="TextBox 13"/>
          <p:cNvSpPr txBox="1"/>
          <p:nvPr/>
        </p:nvSpPr>
        <p:spPr>
          <a:xfrm>
            <a:off x="1068070" y="3832225"/>
            <a:ext cx="2222500" cy="245745"/>
          </a:xfrm>
          <a:prstGeom prst="rect">
            <a:avLst/>
          </a:prstGeom>
          <a:noFill/>
          <a:ln w="9525">
            <a:noFill/>
          </a:ln>
        </p:spPr>
        <p:txBody>
          <a:bodyPr wrap="square" lIns="0" tIns="0" rIns="0" bIns="0" anchor="t" anchorCtr="0">
            <a:spAutoFit/>
          </a:bodyPr>
          <a:p>
            <a:pPr algn="ctr" defTabSz="1216025">
              <a:spcBef>
                <a:spcPct val="20000"/>
              </a:spcBef>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On-demand scalability</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4841" name="TextBox 13"/>
          <p:cNvSpPr txBox="1"/>
          <p:nvPr/>
        </p:nvSpPr>
        <p:spPr>
          <a:xfrm>
            <a:off x="2444750" y="5184775"/>
            <a:ext cx="1952625" cy="245745"/>
          </a:xfrm>
          <a:prstGeom prst="rect">
            <a:avLst/>
          </a:prstGeom>
          <a:noFill/>
          <a:ln w="9525">
            <a:noFill/>
          </a:ln>
        </p:spPr>
        <p:txBody>
          <a:bodyPr lIns="0" tIns="0" rIns="0" bIns="0" anchor="t" anchorCtr="0">
            <a:spAutoFit/>
          </a:bodyPr>
          <a:p>
            <a:pPr algn="ctr" defTabSz="1216025">
              <a:spcBef>
                <a:spcPct val="20000"/>
              </a:spcBef>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High performance</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4843" name="TextBox 13"/>
          <p:cNvSpPr txBox="1"/>
          <p:nvPr/>
        </p:nvSpPr>
        <p:spPr>
          <a:xfrm>
            <a:off x="7874000" y="2256155"/>
            <a:ext cx="2357120" cy="492125"/>
          </a:xfrm>
          <a:prstGeom prst="rect">
            <a:avLst/>
          </a:prstGeom>
          <a:noFill/>
          <a:ln w="9525">
            <a:noFill/>
          </a:ln>
        </p:spPr>
        <p:txBody>
          <a:bodyPr wrap="square" lIns="0" tIns="0" rIns="0" bIns="0" anchor="t" anchorCtr="0">
            <a:spAutoFit/>
          </a:bodyPr>
          <a:p>
            <a:pPr algn="ctr" defTabSz="1216025">
              <a:spcBef>
                <a:spcPct val="20000"/>
              </a:spcBef>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Comprehensive transactional support</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4845" name="TextBox 13"/>
          <p:cNvSpPr txBox="1"/>
          <p:nvPr/>
        </p:nvSpPr>
        <p:spPr>
          <a:xfrm>
            <a:off x="9682163" y="3654425"/>
            <a:ext cx="1952625" cy="492125"/>
          </a:xfrm>
          <a:prstGeom prst="rect">
            <a:avLst/>
          </a:prstGeom>
          <a:noFill/>
          <a:ln w="9525">
            <a:noFill/>
          </a:ln>
        </p:spPr>
        <p:txBody>
          <a:bodyPr lIns="0" tIns="0" rIns="0" bIns="0" anchor="t" anchorCtr="0">
            <a:spAutoFit/>
          </a:bodyPr>
          <a:p>
            <a:pPr defTabSz="1216025">
              <a:spcBef>
                <a:spcPct val="20000"/>
              </a:spcBef>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The flexibility of open source</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4847" name="TextBox 13"/>
          <p:cNvSpPr txBox="1"/>
          <p:nvPr/>
        </p:nvSpPr>
        <p:spPr>
          <a:xfrm>
            <a:off x="7785100" y="5314950"/>
            <a:ext cx="2446655" cy="492125"/>
          </a:xfrm>
          <a:prstGeom prst="rect">
            <a:avLst/>
          </a:prstGeom>
          <a:noFill/>
          <a:ln w="9525">
            <a:noFill/>
          </a:ln>
        </p:spPr>
        <p:txBody>
          <a:bodyPr wrap="square" lIns="0" tIns="0" rIns="0" bIns="0" anchor="t" anchorCtr="0">
            <a:spAutoFit/>
          </a:bodyPr>
          <a:p>
            <a:pPr algn="ctr" defTabSz="1216025">
              <a:spcBef>
                <a:spcPct val="20000"/>
              </a:spcBef>
            </a:pPr>
            <a:r>
              <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The reduced total cost of ownership</a:t>
            </a:r>
            <a:endParaRPr lang="zh-CN" altLang="en-US" sz="16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grpSp>
        <p:nvGrpSpPr>
          <p:cNvPr id="34849" name="组合 66"/>
          <p:cNvGrpSpPr/>
          <p:nvPr/>
        </p:nvGrpSpPr>
        <p:grpSpPr>
          <a:xfrm>
            <a:off x="303213" y="125413"/>
            <a:ext cx="2097087" cy="506412"/>
            <a:chOff x="1260143" y="1171646"/>
            <a:chExt cx="2097206" cy="506670"/>
          </a:xfrm>
        </p:grpSpPr>
        <p:grpSp>
          <p:nvGrpSpPr>
            <p:cNvPr id="34850" name="组合 67"/>
            <p:cNvGrpSpPr/>
            <p:nvPr/>
          </p:nvGrpSpPr>
          <p:grpSpPr>
            <a:xfrm>
              <a:off x="1260143" y="1171646"/>
              <a:ext cx="299114" cy="476108"/>
              <a:chOff x="0" y="0"/>
              <a:chExt cx="2819400" cy="2819400"/>
            </a:xfrm>
          </p:grpSpPr>
          <p:sp>
            <p:nvSpPr>
              <p:cNvPr id="73" name="任意多边形 72"/>
              <p:cNvSpPr/>
              <p:nvPr/>
            </p:nvSpPr>
            <p:spPr>
              <a:xfrm>
                <a:off x="0" y="0"/>
                <a:ext cx="179572" cy="2821675"/>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4" name="任意多边形 73"/>
              <p:cNvSpPr/>
              <p:nvPr/>
            </p:nvSpPr>
            <p:spPr>
              <a:xfrm rot="5400000" flipV="1">
                <a:off x="1317299" y="-1317299"/>
                <a:ext cx="178703" cy="2813301"/>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4853" name="组合 68"/>
            <p:cNvGrpSpPr/>
            <p:nvPr/>
          </p:nvGrpSpPr>
          <p:grpSpPr>
            <a:xfrm rot="10800000">
              <a:off x="3058235" y="1202208"/>
              <a:ext cx="299114" cy="476108"/>
              <a:chOff x="0" y="0"/>
              <a:chExt cx="2819400" cy="2819400"/>
            </a:xfrm>
          </p:grpSpPr>
          <p:sp>
            <p:nvSpPr>
              <p:cNvPr id="71" name="任意多边形 70"/>
              <p:cNvSpPr/>
              <p:nvPr/>
            </p:nvSpPr>
            <p:spPr>
              <a:xfrm>
                <a:off x="0" y="0"/>
                <a:ext cx="179572" cy="2821675"/>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任意多边形 71"/>
              <p:cNvSpPr/>
              <p:nvPr/>
            </p:nvSpPr>
            <p:spPr>
              <a:xfrm rot="5400000" flipV="1">
                <a:off x="1317298" y="-1307899"/>
                <a:ext cx="178709" cy="2813301"/>
              </a:xfrm>
              <a:custGeom>
                <a:avLst/>
                <a:gdLst>
                  <a:gd name="connsiteX0" fmla="*/ 180976 w 180976"/>
                  <a:gd name="connsiteY0" fmla="*/ 2392742 h 2819400"/>
                  <a:gd name="connsiteX1" fmla="*/ 180976 w 180976"/>
                  <a:gd name="connsiteY1" fmla="*/ 2609850 h 2819400"/>
                  <a:gd name="connsiteX2" fmla="*/ 0 w 180976"/>
                  <a:gd name="connsiteY2" fmla="*/ 2819400 h 2819400"/>
                  <a:gd name="connsiteX3" fmla="*/ 0 w 180976"/>
                  <a:gd name="connsiteY3" fmla="*/ 2564146 h 2819400"/>
                  <a:gd name="connsiteX4" fmla="*/ 180976 w 180976"/>
                  <a:gd name="connsiteY4" fmla="*/ 2133606 h 2819400"/>
                  <a:gd name="connsiteX5" fmla="*/ 180976 w 180976"/>
                  <a:gd name="connsiteY5" fmla="*/ 2302566 h 2819400"/>
                  <a:gd name="connsiteX6" fmla="*/ 0 w 180976"/>
                  <a:gd name="connsiteY6" fmla="*/ 2473970 h 2819400"/>
                  <a:gd name="connsiteX7" fmla="*/ 0 w 180976"/>
                  <a:gd name="connsiteY7" fmla="*/ 2305010 h 2819400"/>
                  <a:gd name="connsiteX8" fmla="*/ 0 w 180976"/>
                  <a:gd name="connsiteY8" fmla="*/ 0 h 2819400"/>
                  <a:gd name="connsiteX9" fmla="*/ 180976 w 180976"/>
                  <a:gd name="connsiteY9" fmla="*/ 0 h 2819400"/>
                  <a:gd name="connsiteX10" fmla="*/ 180976 w 180976"/>
                  <a:gd name="connsiteY10" fmla="*/ 2043430 h 2819400"/>
                  <a:gd name="connsiteX11" fmla="*/ 0 w 180976"/>
                  <a:gd name="connsiteY11" fmla="*/ 2214834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6" h="2819400">
                    <a:moveTo>
                      <a:pt x="180976" y="2392742"/>
                    </a:moveTo>
                    <a:lnTo>
                      <a:pt x="180976" y="2609850"/>
                    </a:lnTo>
                    <a:lnTo>
                      <a:pt x="0" y="2819400"/>
                    </a:lnTo>
                    <a:lnTo>
                      <a:pt x="0" y="2564146"/>
                    </a:lnTo>
                    <a:close/>
                    <a:moveTo>
                      <a:pt x="180976" y="2133606"/>
                    </a:moveTo>
                    <a:lnTo>
                      <a:pt x="180976" y="2302566"/>
                    </a:lnTo>
                    <a:lnTo>
                      <a:pt x="0" y="2473970"/>
                    </a:lnTo>
                    <a:lnTo>
                      <a:pt x="0" y="2305010"/>
                    </a:lnTo>
                    <a:close/>
                    <a:moveTo>
                      <a:pt x="0" y="0"/>
                    </a:moveTo>
                    <a:lnTo>
                      <a:pt x="180976" y="0"/>
                    </a:lnTo>
                    <a:lnTo>
                      <a:pt x="180976" y="2043430"/>
                    </a:lnTo>
                    <a:lnTo>
                      <a:pt x="0" y="2214834"/>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4856" name="文本框 69"/>
            <p:cNvSpPr txBox="1"/>
            <p:nvPr/>
          </p:nvSpPr>
          <p:spPr>
            <a:xfrm>
              <a:off x="1298543" y="1225034"/>
              <a:ext cx="2058806" cy="368488"/>
            </a:xfrm>
            <a:prstGeom prst="rect">
              <a:avLst/>
            </a:prstGeom>
            <a:noFill/>
            <a:ln w="9525">
              <a:noFill/>
            </a:ln>
          </p:spPr>
          <p:txBody>
            <a:bodyPr anchor="t" anchorCtr="0">
              <a:spAutoFit/>
            </a:bodyPr>
            <a:p>
              <a:pPr>
                <a:buFont typeface="Arial" panose="020B0604020202020204" pitchFamily="34" charset="0"/>
              </a:pPr>
              <a:r>
                <a:rPr lang="zh-CN" altLang="en-US" b="1" dirty="0">
                  <a:latin typeface="Microsoft YaHei" panose="020B0503020204020204" pitchFamily="34" charset="-122"/>
                  <a:ea typeface="Microsoft YaHei" panose="020B0503020204020204" pitchFamily="34" charset="-122"/>
                </a:rPr>
                <a:t>Add your title</a:t>
              </a:r>
              <a:endParaRPr lang="zh-CN" altLang="en-US" b="1" dirty="0">
                <a:latin typeface="Microsoft YaHei" panose="020B0503020204020204" pitchFamily="34" charset="-122"/>
                <a:ea typeface="Microsoft YaHei" panose="020B0503020204020204" pitchFamily="34" charset="-122"/>
              </a:endParaRPr>
            </a:p>
          </p:txBody>
        </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0" y="2989263"/>
            <a:ext cx="12192000" cy="2878137"/>
            <a:chOff x="0" y="2989942"/>
            <a:chExt cx="12192002" cy="2877367"/>
          </a:xfrm>
        </p:grpSpPr>
        <p:sp>
          <p:nvSpPr>
            <p:cNvPr id="4" name="直角三角形 15"/>
            <p:cNvSpPr/>
            <p:nvPr/>
          </p:nvSpPr>
          <p:spPr>
            <a:xfrm rot="21292057" flipH="1" flipV="1">
              <a:off x="6350" y="5210260"/>
              <a:ext cx="11855452" cy="657049"/>
            </a:xfrm>
            <a:custGeom>
              <a:avLst/>
              <a:gdLst>
                <a:gd name="connsiteX0" fmla="*/ 0 w 11403344"/>
                <a:gd name="connsiteY0" fmla="*/ 638628 h 638628"/>
                <a:gd name="connsiteX1" fmla="*/ 0 w 11403344"/>
                <a:gd name="connsiteY1" fmla="*/ 0 h 638628"/>
                <a:gd name="connsiteX2" fmla="*/ 11403344 w 11403344"/>
                <a:gd name="connsiteY2" fmla="*/ 638628 h 638628"/>
                <a:gd name="connsiteX3" fmla="*/ 0 w 11403344"/>
                <a:gd name="connsiteY3" fmla="*/ 638628 h 638628"/>
                <a:gd name="connsiteX0-1" fmla="*/ 362704 w 11766048"/>
                <a:gd name="connsiteY0-2" fmla="*/ 656633 h 656633"/>
                <a:gd name="connsiteX1-3" fmla="*/ 0 w 11766048"/>
                <a:gd name="connsiteY1-4" fmla="*/ 0 h 656633"/>
                <a:gd name="connsiteX2-5" fmla="*/ 11766048 w 11766048"/>
                <a:gd name="connsiteY2-6" fmla="*/ 656633 h 656633"/>
                <a:gd name="connsiteX3-7" fmla="*/ 362704 w 11766048"/>
                <a:gd name="connsiteY3-8" fmla="*/ 656633 h 656633"/>
              </a:gdLst>
              <a:ahLst/>
              <a:cxnLst>
                <a:cxn ang="0">
                  <a:pos x="connsiteX0-1" y="connsiteY0-2"/>
                </a:cxn>
                <a:cxn ang="0">
                  <a:pos x="connsiteX1-3" y="connsiteY1-4"/>
                </a:cxn>
                <a:cxn ang="0">
                  <a:pos x="connsiteX2-5" y="connsiteY2-6"/>
                </a:cxn>
                <a:cxn ang="0">
                  <a:pos x="connsiteX3-7" y="connsiteY3-8"/>
                </a:cxn>
              </a:cxnLst>
              <a:rect l="l" t="t" r="r" b="b"/>
              <a:pathLst>
                <a:path w="11766048" h="656633">
                  <a:moveTo>
                    <a:pt x="362704" y="656633"/>
                  </a:moveTo>
                  <a:lnTo>
                    <a:pt x="0" y="0"/>
                  </a:lnTo>
                  <a:lnTo>
                    <a:pt x="11766048" y="656633"/>
                  </a:lnTo>
                  <a:lnTo>
                    <a:pt x="362704" y="65663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矩形 14"/>
            <p:cNvSpPr/>
            <p:nvPr/>
          </p:nvSpPr>
          <p:spPr>
            <a:xfrm>
              <a:off x="0" y="2989942"/>
              <a:ext cx="12192002" cy="2758337"/>
            </a:xfrm>
            <a:custGeom>
              <a:avLst/>
              <a:gdLst>
                <a:gd name="connsiteX0" fmla="*/ 0 w 12192000"/>
                <a:gd name="connsiteY0" fmla="*/ 0 h 2133600"/>
                <a:gd name="connsiteX1" fmla="*/ 12192000 w 12192000"/>
                <a:gd name="connsiteY1" fmla="*/ 0 h 2133600"/>
                <a:gd name="connsiteX2" fmla="*/ 12192000 w 12192000"/>
                <a:gd name="connsiteY2" fmla="*/ 2133600 h 2133600"/>
                <a:gd name="connsiteX3" fmla="*/ 0 w 12192000"/>
                <a:gd name="connsiteY3" fmla="*/ 2133600 h 2133600"/>
                <a:gd name="connsiteX4" fmla="*/ 0 w 12192000"/>
                <a:gd name="connsiteY4" fmla="*/ 0 h 2133600"/>
                <a:gd name="connsiteX0-1" fmla="*/ 0 w 12192000"/>
                <a:gd name="connsiteY0-2" fmla="*/ 0 h 2757715"/>
                <a:gd name="connsiteX1-3" fmla="*/ 12192000 w 12192000"/>
                <a:gd name="connsiteY1-4" fmla="*/ 0 h 2757715"/>
                <a:gd name="connsiteX2-5" fmla="*/ 12192000 w 12192000"/>
                <a:gd name="connsiteY2-6" fmla="*/ 2133600 h 2757715"/>
                <a:gd name="connsiteX3-7" fmla="*/ 14514 w 12192000"/>
                <a:gd name="connsiteY3-8" fmla="*/ 2757715 h 2757715"/>
                <a:gd name="connsiteX4-9" fmla="*/ 0 w 12192000"/>
                <a:gd name="connsiteY4-10" fmla="*/ 0 h 2757715"/>
                <a:gd name="connsiteX0-11" fmla="*/ 0 w 12192000"/>
                <a:gd name="connsiteY0-12" fmla="*/ 0 h 2757715"/>
                <a:gd name="connsiteX1-13" fmla="*/ 12192000 w 12192000"/>
                <a:gd name="connsiteY1-14" fmla="*/ 0 h 2757715"/>
                <a:gd name="connsiteX2-15" fmla="*/ 12177486 w 12192000"/>
                <a:gd name="connsiteY2-16" fmla="*/ 1843315 h 2757715"/>
                <a:gd name="connsiteX3-17" fmla="*/ 14514 w 12192000"/>
                <a:gd name="connsiteY3-18" fmla="*/ 2757715 h 2757715"/>
                <a:gd name="connsiteX4-19" fmla="*/ 0 w 12192000"/>
                <a:gd name="connsiteY4-20" fmla="*/ 0 h 2757715"/>
                <a:gd name="connsiteX0-21" fmla="*/ 0 w 12192000"/>
                <a:gd name="connsiteY0-22" fmla="*/ 0 h 2757715"/>
                <a:gd name="connsiteX1-23" fmla="*/ 12192000 w 12192000"/>
                <a:gd name="connsiteY1-24" fmla="*/ 0 h 2757715"/>
                <a:gd name="connsiteX2-25" fmla="*/ 12177486 w 12192000"/>
                <a:gd name="connsiteY2-26" fmla="*/ 1843315 h 2757715"/>
                <a:gd name="connsiteX3-27" fmla="*/ 0 w 12192000"/>
                <a:gd name="connsiteY3-28" fmla="*/ 2757715 h 2757715"/>
                <a:gd name="connsiteX4-29" fmla="*/ 0 w 12192000"/>
                <a:gd name="connsiteY4-30" fmla="*/ 0 h 2757715"/>
                <a:gd name="connsiteX0-31" fmla="*/ 0 w 12192000"/>
                <a:gd name="connsiteY0-32" fmla="*/ 0 h 2757715"/>
                <a:gd name="connsiteX1-33" fmla="*/ 12192000 w 12192000"/>
                <a:gd name="connsiteY1-34" fmla="*/ 0 h 2757715"/>
                <a:gd name="connsiteX2-35" fmla="*/ 12177486 w 12192000"/>
                <a:gd name="connsiteY2-36" fmla="*/ 1843315 h 2757715"/>
                <a:gd name="connsiteX3-37" fmla="*/ 0 w 12192000"/>
                <a:gd name="connsiteY3-38" fmla="*/ 2757715 h 2757715"/>
                <a:gd name="connsiteX4-39" fmla="*/ 0 w 12192000"/>
                <a:gd name="connsiteY4-40" fmla="*/ 0 h 2757715"/>
                <a:gd name="connsiteX0-41" fmla="*/ 0 w 12192001"/>
                <a:gd name="connsiteY0-42" fmla="*/ 0 h 2757715"/>
                <a:gd name="connsiteX1-43" fmla="*/ 12192000 w 12192001"/>
                <a:gd name="connsiteY1-44" fmla="*/ 0 h 2757715"/>
                <a:gd name="connsiteX2-45" fmla="*/ 12192001 w 12192001"/>
                <a:gd name="connsiteY2-46" fmla="*/ 1857829 h 2757715"/>
                <a:gd name="connsiteX3-47" fmla="*/ 0 w 12192001"/>
                <a:gd name="connsiteY3-48" fmla="*/ 2757715 h 2757715"/>
                <a:gd name="connsiteX4-49" fmla="*/ 0 w 12192001"/>
                <a:gd name="connsiteY4-50" fmla="*/ 0 h 27577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2757715">
                  <a:moveTo>
                    <a:pt x="0" y="0"/>
                  </a:moveTo>
                  <a:lnTo>
                    <a:pt x="12192000" y="0"/>
                  </a:lnTo>
                  <a:cubicBezTo>
                    <a:pt x="12192000" y="619276"/>
                    <a:pt x="12192001" y="1238553"/>
                    <a:pt x="12192001" y="1857829"/>
                  </a:cubicBezTo>
                  <a:lnTo>
                    <a:pt x="0" y="2757715"/>
                  </a:lnTo>
                  <a:lnTo>
                    <a:pt x="0" y="0"/>
                  </a:lnTo>
                  <a:close/>
                </a:path>
              </a:pathLst>
            </a:custGeom>
            <a:solidFill>
              <a:srgbClr val="62B8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8916" name="文本框 5"/>
            <p:cNvSpPr txBox="1"/>
            <p:nvPr/>
          </p:nvSpPr>
          <p:spPr>
            <a:xfrm>
              <a:off x="2825843" y="3571321"/>
              <a:ext cx="7130956" cy="1106509"/>
            </a:xfrm>
            <a:prstGeom prst="rect">
              <a:avLst/>
            </a:prstGeom>
            <a:noFill/>
            <a:ln w="9525">
              <a:noFill/>
            </a:ln>
          </p:spPr>
          <p:txBody>
            <a:bodyPr anchor="t" anchorCtr="0">
              <a:spAutoFit/>
            </a:bodyPr>
            <a:p>
              <a:pPr algn="dist">
                <a:buFont typeface="Arial" panose="020B0604020202020204" pitchFamily="34" charset="0"/>
              </a:pPr>
              <a:r>
                <a:rPr lang="zh-CN" altLang="en-US" sz="6600" b="1" dirty="0">
                  <a:solidFill>
                    <a:srgbClr val="000000"/>
                  </a:solidFill>
                  <a:latin typeface="Microsoft YaHei" panose="020B0503020204020204" pitchFamily="34" charset="-122"/>
                  <a:ea typeface="Microsoft YaHei" panose="020B0503020204020204" pitchFamily="34" charset="-122"/>
                  <a:sym typeface="+mn-ea"/>
                </a:rPr>
                <a:t>PostgreSQL </a:t>
              </a:r>
              <a:endParaRPr lang="zh-CN" altLang="en-US" sz="6600" b="1" dirty="0">
                <a:solidFill>
                  <a:srgbClr val="FFFFFF"/>
                </a:solidFill>
                <a:latin typeface="Microsoft YaHei" panose="020B0503020204020204" pitchFamily="34" charset="-122"/>
                <a:ea typeface="Microsoft YaHei" panose="020B0503020204020204" pitchFamily="34" charset="-122"/>
              </a:endParaRPr>
            </a:p>
          </p:txBody>
        </p:sp>
      </p:grpSp>
      <p:grpSp>
        <p:nvGrpSpPr>
          <p:cNvPr id="7" name="组合 6"/>
          <p:cNvGrpSpPr/>
          <p:nvPr/>
        </p:nvGrpSpPr>
        <p:grpSpPr>
          <a:xfrm>
            <a:off x="5324475" y="1022350"/>
            <a:ext cx="1571625" cy="1636713"/>
            <a:chOff x="2134226" y="2514211"/>
            <a:chExt cx="699588" cy="728630"/>
          </a:xfrm>
        </p:grpSpPr>
        <p:grpSp>
          <p:nvGrpSpPr>
            <p:cNvPr id="38918" name="组合 7"/>
            <p:cNvGrpSpPr/>
            <p:nvPr/>
          </p:nvGrpSpPr>
          <p:grpSpPr>
            <a:xfrm flipH="1">
              <a:off x="2134226" y="2514211"/>
              <a:ext cx="699588" cy="728630"/>
              <a:chOff x="3927567" y="766341"/>
              <a:chExt cx="699588" cy="728630"/>
            </a:xfrm>
          </p:grpSpPr>
          <p:sp>
            <p:nvSpPr>
              <p:cNvPr id="10" name="等腰三角形 9"/>
              <p:cNvSpPr/>
              <p:nvPr/>
            </p:nvSpPr>
            <p:spPr>
              <a:xfrm>
                <a:off x="3927567" y="914752"/>
                <a:ext cx="673442" cy="580219"/>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1" name="直接连接符 10"/>
              <p:cNvCxnSpPr/>
              <p:nvPr/>
            </p:nvCxnSpPr>
            <p:spPr>
              <a:xfrm flipH="1">
                <a:off x="4037805" y="766341"/>
                <a:ext cx="226836" cy="390110"/>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71001" y="766341"/>
                <a:ext cx="356154" cy="614141"/>
              </a:xfrm>
              <a:prstGeom prst="line">
                <a:avLst/>
              </a:prstGeom>
              <a:ln>
                <a:solidFill>
                  <a:srgbClr val="39B4BF"/>
                </a:solidFill>
              </a:ln>
            </p:spPr>
            <p:style>
              <a:lnRef idx="1">
                <a:schemeClr val="accent1"/>
              </a:lnRef>
              <a:fillRef idx="0">
                <a:schemeClr val="accent1"/>
              </a:fillRef>
              <a:effectRef idx="0">
                <a:schemeClr val="accent1"/>
              </a:effectRef>
              <a:fontRef idx="minor">
                <a:schemeClr val="tx1"/>
              </a:fontRef>
            </p:style>
          </p:cxnSp>
        </p:grpSp>
        <p:sp>
          <p:nvSpPr>
            <p:cNvPr id="38922" name="文本框 8"/>
            <p:cNvSpPr txBox="1"/>
            <p:nvPr/>
          </p:nvSpPr>
          <p:spPr>
            <a:xfrm>
              <a:off x="2369678" y="2824534"/>
              <a:ext cx="302139" cy="411013"/>
            </a:xfrm>
            <a:prstGeom prst="rect">
              <a:avLst/>
            </a:prstGeom>
            <a:noFill/>
            <a:ln w="9525">
              <a:noFill/>
            </a:ln>
          </p:spPr>
          <p:txBody>
            <a:bodyPr anchor="t" anchorCtr="0">
              <a:spAutoFit/>
            </a:bodyPr>
            <a:p>
              <a:pPr>
                <a:buFont typeface="Arial" panose="020B0604020202020204" pitchFamily="34" charset="0"/>
              </a:pPr>
              <a:r>
                <a:rPr lang="en-US" altLang="zh-CN" sz="5400" b="1" dirty="0">
                  <a:solidFill>
                    <a:srgbClr val="FFFFFF"/>
                  </a:solidFill>
                  <a:latin typeface="Microsoft YaHei" panose="020B0503020204020204" pitchFamily="34" charset="-122"/>
                  <a:ea typeface="Microsoft YaHei" panose="020B0503020204020204" pitchFamily="34" charset="-122"/>
                </a:rPr>
                <a:t>3</a:t>
              </a:r>
              <a:endParaRPr lang="zh-CN" altLang="en-US" sz="5400" b="1" dirty="0">
                <a:solidFill>
                  <a:srgbClr val="FFFFFF"/>
                </a:solidFill>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p:txBody>
          <a:bodyPr/>
          <a:p>
            <a:r>
              <a:rPr lang="zh-CN" altLang="en-US" b="1" dirty="0">
                <a:solidFill>
                  <a:srgbClr val="000000"/>
                </a:solidFill>
                <a:latin typeface="Microsoft YaHei" panose="020B0503020204020204" pitchFamily="34" charset="-122"/>
                <a:ea typeface="Microsoft YaHei" panose="020B0503020204020204" pitchFamily="34" charset="-122"/>
                <a:sym typeface="+mn-ea"/>
              </a:rPr>
              <a:t>PostgreSQL </a:t>
            </a:r>
            <a:endParaRPr lang="fr-FR" altLang="en-US"/>
          </a:p>
        </p:txBody>
      </p:sp>
      <p:sp>
        <p:nvSpPr>
          <p:cNvPr id="3" name="Espace réservé du contenu 2"/>
          <p:cNvSpPr>
            <a:spLocks noGrp="1"/>
          </p:cNvSpPr>
          <p:nvPr>
            <p:ph idx="1"/>
          </p:nvPr>
        </p:nvSpPr>
        <p:spPr/>
        <p:txBody>
          <a:bodyPr/>
          <a:p>
            <a:r>
              <a:rPr lang="fr-FR" altLang="en-US"/>
              <a:t>PostgreSQL is a powerful, open-source object-relational database system that uses and extends the SQL language combined with many features that safely store and scale the most complicated data workloads. PostgreSQL has earned a strong reputation for its proven architecture, reliability, data integrity, robust feature set, extensibility, and the dedication of the open-source community behind the software to consistently deliver performant and innovative solutions. PostgreSQL runs on all major operating systems, is ACID-compliant, and has powerful add-ons such as the popular PostGIS geospatial database extender.</a:t>
            </a:r>
            <a:endParaRPr lang="fr-FR"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3992</Words>
  <Application>WPS Presentation</Application>
  <PresentationFormat>宽屏</PresentationFormat>
  <Paragraphs>179</Paragraphs>
  <Slides>15</Slides>
  <Notes>11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15</vt:i4>
      </vt:variant>
    </vt:vector>
  </HeadingPairs>
  <TitlesOfParts>
    <vt:vector size="34" baseType="lpstr">
      <vt:lpstr>Arial</vt:lpstr>
      <vt:lpstr>SimSun</vt:lpstr>
      <vt:lpstr>Wingdings</vt:lpstr>
      <vt:lpstr>Calibri</vt:lpstr>
      <vt:lpstr>Calibri Light</vt:lpstr>
      <vt:lpstr>Microsoft YaHei</vt:lpstr>
      <vt:lpstr>Arial Unicode MS</vt:lpstr>
      <vt:lpstr>Broadway</vt:lpstr>
      <vt:lpstr>Segoe Print</vt:lpstr>
      <vt:lpstr>Roboto light</vt:lpstr>
      <vt:lpstr>Lato Light</vt:lpstr>
      <vt:lpstr>FontAwesome</vt:lpstr>
      <vt:lpstr>Calibri</vt:lpstr>
      <vt:lpstr>FontAwesome</vt:lpstr>
      <vt:lpstr>Arial Unicode MS</vt:lpstr>
      <vt:lpstr>AMGDT</vt:lpstr>
      <vt:lpstr>Roboto light</vt:lpstr>
      <vt:lpstr>Office 主题</vt:lpstr>
      <vt:lpstr>1_Office 主题</vt:lpstr>
      <vt:lpstr>PowerPoint 演示文稿</vt:lpstr>
      <vt:lpstr>PowerPoint 演示文稿</vt:lpstr>
      <vt:lpstr>What Is RDBMS?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MSI</cp:lastModifiedBy>
  <cp:revision>40</cp:revision>
  <dcterms:created xsi:type="dcterms:W3CDTF">2016-01-14T12:57:03Z</dcterms:created>
  <dcterms:modified xsi:type="dcterms:W3CDTF">2021-03-01T19:40:08Z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1036-11.2.0.9984</vt:lpwstr>
  </property>
</Properties>
</file>