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0" r:id="rId3"/>
    <p:sldId id="310" r:id="rId4"/>
    <p:sldId id="283" r:id="rId5"/>
    <p:sldId id="314" r:id="rId6"/>
    <p:sldId id="315" r:id="rId7"/>
    <p:sldId id="316" r:id="rId8"/>
    <p:sldId id="312" r:id="rId9"/>
    <p:sldId id="309" r:id="rId10"/>
    <p:sldId id="268" r:id="rId11"/>
  </p:sldIdLst>
  <p:sldSz cx="9144000" cy="6858000" type="screen4x3"/>
  <p:notesSz cx="6858000" cy="9144000"/>
  <p:custDataLst>
    <p:tags r:id="rId14"/>
  </p:custDataLst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85A"/>
    <a:srgbClr val="DC911B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48" autoAdjust="0"/>
    <p:restoredTop sz="94444" autoAdjust="0"/>
  </p:normalViewPr>
  <p:slideViewPr>
    <p:cSldViewPr>
      <p:cViewPr varScale="1">
        <p:scale>
          <a:sx n="82" d="100"/>
          <a:sy n="82" d="100"/>
        </p:scale>
        <p:origin x="27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276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CC0E6-E3AE-4EE9-982A-C3B6F08814E1}" type="datetimeFigureOut">
              <a:rPr lang="es-ES" smtClean="0"/>
              <a:pPr/>
              <a:t>31/05/2017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09F88-438C-4BE0-A6C6-28E474C4F35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6755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5F46F3A-27E7-41B3-B208-9917C91932AB}" type="datetimeFigureOut">
              <a:rPr lang="fr-FR"/>
              <a:pPr>
                <a:defRPr/>
              </a:pPr>
              <a:t>31/05/2017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36C6688-F379-49DC-996D-729C55EB4478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0212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6688-F379-49DC-996D-729C55EB4478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5854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6688-F379-49DC-996D-729C55EB4478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7738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6688-F379-49DC-996D-729C55EB4478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285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6688-F379-49DC-996D-729C55EB4478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1749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6688-F379-49DC-996D-729C55EB4478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4565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6688-F379-49DC-996D-729C55EB4478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616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6688-F379-49DC-996D-729C55EB4478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6233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6688-F379-49DC-996D-729C55EB4478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209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5" name="Connecteur droit 14"/>
          <p:cNvCxnSpPr/>
          <p:nvPr/>
        </p:nvCxnSpPr>
        <p:spPr bwMode="gray">
          <a:xfrm flipH="1">
            <a:off x="7884371" y="5085184"/>
            <a:ext cx="216642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15"/>
          <p:cNvCxnSpPr/>
          <p:nvPr/>
        </p:nvCxnSpPr>
        <p:spPr bwMode="gray">
          <a:xfrm>
            <a:off x="857250" y="3554413"/>
            <a:ext cx="17938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16"/>
          <p:cNvSpPr txBox="1">
            <a:spLocks noChangeArrowheads="1"/>
          </p:cNvSpPr>
          <p:nvPr/>
        </p:nvSpPr>
        <p:spPr bwMode="gray">
          <a:xfrm>
            <a:off x="7380561" y="4627739"/>
            <a:ext cx="765845" cy="22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fr-FR" sz="1200" dirty="0">
              <a:solidFill>
                <a:schemeClr val="tx2"/>
              </a:solidFill>
            </a:endParaRP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ECF2461-79E7-493F-81E1-E12F13E19258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9" name="ZoneTexte 16"/>
          <p:cNvSpPr txBox="1">
            <a:spLocks noChangeArrowheads="1"/>
          </p:cNvSpPr>
          <p:nvPr userDrawn="1"/>
        </p:nvSpPr>
        <p:spPr bwMode="gray">
          <a:xfrm>
            <a:off x="7430058" y="4638886"/>
            <a:ext cx="134190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800" kern="1200" dirty="0">
                <a:solidFill>
                  <a:srgbClr val="F07F0A"/>
                </a:solidFill>
                <a:latin typeface="Arial" pitchFamily="34" charset="0"/>
                <a:ea typeface="+mn-ea"/>
                <a:cs typeface="Arial" pitchFamily="34" charset="0"/>
              </a:rPr>
              <a:t>www.gfi.es                  #</a:t>
            </a:r>
            <a:r>
              <a:rPr lang="fr-FR" sz="1200" dirty="0">
                <a:solidFill>
                  <a:srgbClr val="F07F0A"/>
                </a:solidFill>
              </a:rPr>
              <a:t>gfispain</a:t>
            </a:r>
          </a:p>
          <a:p>
            <a:r>
              <a:rPr lang="fr-FR" sz="1200" dirty="0">
                <a:solidFill>
                  <a:srgbClr val="F07F0A"/>
                </a:solidFill>
              </a:rPr>
              <a:t>@GFI_informatica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ZoneTexte 16"/>
          <p:cNvSpPr txBox="1">
            <a:spLocks noChangeArrowheads="1"/>
          </p:cNvSpPr>
          <p:nvPr/>
        </p:nvSpPr>
        <p:spPr bwMode="gray">
          <a:xfrm>
            <a:off x="1691680" y="5085184"/>
            <a:ext cx="1714500" cy="787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fr-FR" sz="1200" dirty="0">
                <a:solidFill>
                  <a:srgbClr val="F07F0A"/>
                </a:solidFill>
              </a:rPr>
              <a:t>www.gfi.es</a:t>
            </a:r>
          </a:p>
          <a:p>
            <a:r>
              <a:rPr lang="fr-FR" sz="1200" dirty="0">
                <a:solidFill>
                  <a:srgbClr val="F07F0A"/>
                </a:solidFill>
              </a:rPr>
              <a:t>#gfispain</a:t>
            </a:r>
          </a:p>
          <a:p>
            <a:r>
              <a:rPr lang="fr-FR" sz="1200" dirty="0">
                <a:solidFill>
                  <a:srgbClr val="F07F0A"/>
                </a:solidFill>
              </a:rPr>
              <a:t>@GFI_Informatica</a:t>
            </a: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7A105B4-1064-4C17-89B4-71284A1B4E74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539552" y="1521728"/>
            <a:ext cx="3528392" cy="516368"/>
          </a:xfrm>
        </p:spPr>
        <p:txBody>
          <a:bodyPr/>
          <a:lstStyle>
            <a:lvl1pPr>
              <a:defRPr b="1" baseline="0">
                <a:solidFill>
                  <a:srgbClr val="F07F0A"/>
                </a:solidFill>
              </a:defRPr>
            </a:lvl1pPr>
          </a:lstStyle>
          <a:p>
            <a:r>
              <a:rPr lang="es-ES" dirty="0"/>
              <a:t> ¡Muchas gracias!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755576" y="1046336"/>
            <a:ext cx="7056438" cy="3312468"/>
          </a:xfrm>
        </p:spPr>
        <p:txBody>
          <a:bodyPr/>
          <a:lstStyle>
            <a:lvl1pPr marL="360000" indent="-360000">
              <a:lnSpc>
                <a:spcPct val="100000"/>
              </a:lnSpc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D1457-3373-47C3-8697-19F002C30596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755576" y="1052636"/>
            <a:ext cx="7056438" cy="3312468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 sz="1800">
                <a:latin typeface="+mj-lt"/>
              </a:defRPr>
            </a:lvl1pPr>
            <a:lvl2pPr marL="285750" indent="-285750">
              <a:lnSpc>
                <a:spcPct val="100000"/>
              </a:lnSpc>
              <a:spcAft>
                <a:spcPts val="1200"/>
              </a:spcAft>
              <a:buClr>
                <a:srgbClr val="58585A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2pPr>
            <a:lvl3pPr marL="172062" indent="-171450">
              <a:lnSpc>
                <a:spcPct val="100000"/>
              </a:lnSpc>
              <a:spcAft>
                <a:spcPts val="1200"/>
              </a:spcAft>
              <a:buClr>
                <a:srgbClr val="58585A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3pPr>
            <a:lvl4pPr marL="350837" indent="-171450">
              <a:lnSpc>
                <a:spcPct val="100000"/>
              </a:lnSpc>
              <a:buClr>
                <a:srgbClr val="58585A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530225" indent="-171450">
              <a:lnSpc>
                <a:spcPct val="100000"/>
              </a:lnSpc>
              <a:buFont typeface="Wingdings" panose="05000000000000000000" pitchFamily="2" charset="2"/>
              <a:buChar char="§"/>
              <a:defRPr>
                <a:latin typeface="+mj-lt"/>
              </a:defRPr>
            </a:lvl5pPr>
          </a:lstStyle>
          <a:p>
            <a:pPr lvl="0"/>
            <a:r>
              <a:rPr lang="es-ES" noProof="0" dirty="0"/>
              <a:t>Haga clic para modificar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3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8F55A-E23F-4701-A873-F94B30AC86FE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  <p:cxnSp>
        <p:nvCxnSpPr>
          <p:cNvPr id="11" name="Conector recto 10"/>
          <p:cNvCxnSpPr/>
          <p:nvPr userDrawn="1"/>
        </p:nvCxnSpPr>
        <p:spPr>
          <a:xfrm>
            <a:off x="683568" y="764704"/>
            <a:ext cx="802888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 userDrawn="1"/>
        </p:nvCxnSpPr>
        <p:spPr>
          <a:xfrm>
            <a:off x="683568" y="764704"/>
            <a:ext cx="802888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61ABD-B2CE-4196-A185-4362B40C293E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755922" y="1052736"/>
            <a:ext cx="7056438" cy="4679950"/>
          </a:xfrm>
        </p:spPr>
        <p:txBody>
          <a:bodyPr/>
          <a:lstStyle>
            <a:lvl1pPr marL="250825" indent="-250825">
              <a:buSzPct val="150000"/>
              <a:buFont typeface="Wingdings" panose="05000000000000000000" pitchFamily="2" charset="2"/>
              <a:buChar char="§"/>
              <a:defRPr/>
            </a:lvl1pPr>
            <a:lvl2pPr marL="466725" indent="-179388">
              <a:buSzPct val="150000"/>
              <a:buFont typeface="Wingdings" panose="05000000000000000000" pitchFamily="2" charset="2"/>
              <a:buChar char="§"/>
              <a:defRPr/>
            </a:lvl2pPr>
            <a:lvl3pPr marL="630238" indent="-179388">
              <a:buSzPct val="150000"/>
              <a:buFont typeface="Wingdings" panose="05000000000000000000" pitchFamily="2" charset="2"/>
              <a:buChar char="§"/>
              <a:defRPr/>
            </a:lvl3pPr>
            <a:lvl4pPr marL="803275" indent="-179388">
              <a:buSzPct val="150000"/>
              <a:buFont typeface="Wingdings" panose="05000000000000000000" pitchFamily="2" charset="2"/>
              <a:buChar char="§"/>
              <a:defRPr/>
            </a:lvl4pPr>
            <a:lvl5pPr marL="990600" indent="-179388">
              <a:buSzPct val="15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fr-FR" dirty="0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683568" y="764704"/>
            <a:ext cx="802888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phiq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692275" y="1052736"/>
            <a:ext cx="3456384" cy="93610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 marL="252000" indent="0">
              <a:lnSpc>
                <a:spcPct val="100000"/>
              </a:lnSpc>
              <a:buNone/>
              <a:defRPr sz="1200">
                <a:solidFill>
                  <a:srgbClr val="58585A"/>
                </a:solidFill>
              </a:defRPr>
            </a:lvl2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92329" y="1052736"/>
            <a:ext cx="3456384" cy="93610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 marL="252000" indent="0">
              <a:lnSpc>
                <a:spcPct val="100000"/>
              </a:lnSpc>
              <a:buFontTx/>
              <a:buNone/>
              <a:defRPr sz="1200">
                <a:solidFill>
                  <a:srgbClr val="58585A"/>
                </a:solidFill>
              </a:defRPr>
            </a:lvl2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21" name="Espace réservé du graphique 9"/>
          <p:cNvSpPr>
            <a:spLocks noGrp="1"/>
          </p:cNvSpPr>
          <p:nvPr>
            <p:ph type="chart" sz="quarter" idx="14"/>
          </p:nvPr>
        </p:nvSpPr>
        <p:spPr bwMode="gray">
          <a:xfrm>
            <a:off x="1692275" y="1988442"/>
            <a:ext cx="3455988" cy="1728788"/>
          </a:xfrm>
        </p:spPr>
        <p:txBody>
          <a:bodyPr rtlCol="0">
            <a:noAutofit/>
          </a:bodyPr>
          <a:lstStyle>
            <a:lvl1pPr algn="ctr">
              <a:buNone/>
              <a:defRPr sz="1200"/>
            </a:lvl1pPr>
          </a:lstStyle>
          <a:p>
            <a:pPr lvl="0"/>
            <a:r>
              <a:rPr lang="es-ES" noProof="0" dirty="0"/>
              <a:t>Haga clic en el icono para agregar un gráfico</a:t>
            </a:r>
            <a:endParaRPr lang="fr-FR" noProof="0" dirty="0"/>
          </a:p>
        </p:txBody>
      </p:sp>
      <p:sp>
        <p:nvSpPr>
          <p:cNvPr id="22" name="Espace réservé du graphique 9"/>
          <p:cNvSpPr>
            <a:spLocks noGrp="1"/>
          </p:cNvSpPr>
          <p:nvPr>
            <p:ph type="chart" sz="quarter" idx="15"/>
          </p:nvPr>
        </p:nvSpPr>
        <p:spPr bwMode="gray">
          <a:xfrm>
            <a:off x="1692275" y="3861047"/>
            <a:ext cx="3455988" cy="1728788"/>
          </a:xfrm>
        </p:spPr>
        <p:txBody>
          <a:bodyPr rtlCol="0">
            <a:noAutofit/>
          </a:bodyPr>
          <a:lstStyle>
            <a:lvl1pPr algn="ctr">
              <a:buNone/>
              <a:defRPr sz="1200"/>
            </a:lvl1pPr>
          </a:lstStyle>
          <a:p>
            <a:pPr lvl="0"/>
            <a:r>
              <a:rPr lang="es-ES" noProof="0" dirty="0"/>
              <a:t>Haga clic en el icono para agregar un gráfico</a:t>
            </a:r>
            <a:endParaRPr lang="fr-FR" noProof="0" dirty="0"/>
          </a:p>
        </p:txBody>
      </p:sp>
      <p:sp>
        <p:nvSpPr>
          <p:cNvPr id="23" name="Espace réservé du graphique 9"/>
          <p:cNvSpPr>
            <a:spLocks noGrp="1"/>
          </p:cNvSpPr>
          <p:nvPr>
            <p:ph type="chart" sz="quarter" idx="16"/>
          </p:nvPr>
        </p:nvSpPr>
        <p:spPr bwMode="gray">
          <a:xfrm>
            <a:off x="5292725" y="1988442"/>
            <a:ext cx="3455988" cy="1728788"/>
          </a:xfrm>
        </p:spPr>
        <p:txBody>
          <a:bodyPr rtlCol="0">
            <a:noAutofit/>
          </a:bodyPr>
          <a:lstStyle>
            <a:lvl1pPr algn="ctr">
              <a:buNone/>
              <a:defRPr sz="1200"/>
            </a:lvl1pPr>
          </a:lstStyle>
          <a:p>
            <a:pPr lvl="0"/>
            <a:r>
              <a:rPr lang="es-ES" noProof="0" dirty="0"/>
              <a:t>Haga clic en el icono para agregar un gráfico</a:t>
            </a:r>
            <a:endParaRPr lang="fr-FR" noProof="0" dirty="0"/>
          </a:p>
        </p:txBody>
      </p:sp>
      <p:sp>
        <p:nvSpPr>
          <p:cNvPr id="24" name="Espace réservé du graphique 9"/>
          <p:cNvSpPr>
            <a:spLocks noGrp="1"/>
          </p:cNvSpPr>
          <p:nvPr>
            <p:ph type="chart" sz="quarter" idx="17"/>
          </p:nvPr>
        </p:nvSpPr>
        <p:spPr bwMode="gray">
          <a:xfrm>
            <a:off x="5292725" y="3861047"/>
            <a:ext cx="3455988" cy="1728788"/>
          </a:xfrm>
        </p:spPr>
        <p:txBody>
          <a:bodyPr rtlCol="0">
            <a:noAutofit/>
          </a:bodyPr>
          <a:lstStyle>
            <a:lvl1pPr algn="ctr">
              <a:buNone/>
              <a:defRPr sz="1200"/>
            </a:lvl1pPr>
          </a:lstStyle>
          <a:p>
            <a:pPr lvl="0"/>
            <a:r>
              <a:rPr lang="es-ES" noProof="0" dirty="0"/>
              <a:t>Haga clic en el icono para agregar un gráfico</a:t>
            </a:r>
            <a:endParaRPr lang="fr-FR" noProof="0" dirty="0"/>
          </a:p>
        </p:txBody>
      </p:sp>
      <p:sp>
        <p:nvSpPr>
          <p:cNvPr id="25" name="Espace réservé du texte 14"/>
          <p:cNvSpPr>
            <a:spLocks noGrp="1"/>
          </p:cNvSpPr>
          <p:nvPr>
            <p:ph type="body" sz="quarter" idx="18"/>
          </p:nvPr>
        </p:nvSpPr>
        <p:spPr bwMode="gray">
          <a:xfrm>
            <a:off x="684213" y="1988442"/>
            <a:ext cx="1008062" cy="1728788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26" name="Espace réservé du texte 14"/>
          <p:cNvSpPr>
            <a:spLocks noGrp="1"/>
          </p:cNvSpPr>
          <p:nvPr>
            <p:ph type="body" sz="quarter" idx="19"/>
          </p:nvPr>
        </p:nvSpPr>
        <p:spPr bwMode="gray">
          <a:xfrm>
            <a:off x="684213" y="3861047"/>
            <a:ext cx="1008062" cy="1728788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29" name="Espace réservé du numéro de diapositive 5"/>
          <p:cNvSpPr>
            <a:spLocks noGrp="1"/>
          </p:cNvSpPr>
          <p:nvPr>
            <p:ph type="sldNum" sz="quarter" idx="22"/>
          </p:nvPr>
        </p:nvSpPr>
        <p:spPr>
          <a:xfrm>
            <a:off x="8101013" y="6262688"/>
            <a:ext cx="647700" cy="2873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46466-532A-4912-9A7F-FB88439A4C06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  <p:cxnSp>
        <p:nvCxnSpPr>
          <p:cNvPr id="30" name="Conector recto 29"/>
          <p:cNvCxnSpPr/>
          <p:nvPr userDrawn="1"/>
        </p:nvCxnSpPr>
        <p:spPr>
          <a:xfrm>
            <a:off x="683568" y="764704"/>
            <a:ext cx="802888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580111" y="1085975"/>
            <a:ext cx="3168601" cy="4359249"/>
          </a:xfrm>
        </p:spPr>
        <p:txBody>
          <a:bodyPr/>
          <a:lstStyle>
            <a:lvl1pPr marL="180000" indent="-180000">
              <a:defRPr sz="1300"/>
            </a:lvl1pPr>
            <a:lvl2pPr marL="180000" indent="0">
              <a:buNone/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9" name="Espace réservé du tableau 8"/>
          <p:cNvSpPr>
            <a:spLocks noGrp="1"/>
          </p:cNvSpPr>
          <p:nvPr>
            <p:ph type="tbl" sz="quarter" idx="13"/>
          </p:nvPr>
        </p:nvSpPr>
        <p:spPr bwMode="gray">
          <a:xfrm>
            <a:off x="683568" y="1086644"/>
            <a:ext cx="4751388" cy="4358580"/>
          </a:xfrm>
        </p:spPr>
        <p:txBody>
          <a:bodyPr rtlCol="0">
            <a:noAutofit/>
          </a:bodyPr>
          <a:lstStyle>
            <a:lvl1pPr algn="ctr">
              <a:buNone/>
              <a:defRPr sz="1200"/>
            </a:lvl1pPr>
          </a:lstStyle>
          <a:p>
            <a:pPr lvl="0"/>
            <a:r>
              <a:rPr lang="es-ES" noProof="0" dirty="0"/>
              <a:t>Haga clic en el icono para agregar una tabla</a:t>
            </a:r>
            <a:endParaRPr lang="fr-FR" noProof="0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EB435-CB5A-410C-BF16-9440D3DAD7E5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683568" y="764704"/>
            <a:ext cx="802888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436096" y="1124744"/>
            <a:ext cx="3312616" cy="4176564"/>
          </a:xfrm>
        </p:spPr>
        <p:txBody>
          <a:bodyPr/>
          <a:lstStyle>
            <a:lvl1pPr marL="180000" indent="-180000">
              <a:defRPr sz="1200"/>
            </a:lvl1pPr>
            <a:lvl2pPr marL="360000" indent="-180000">
              <a:defRPr sz="1200">
                <a:solidFill>
                  <a:srgbClr val="58585A"/>
                </a:solidFill>
              </a:defRPr>
            </a:lvl2pPr>
            <a:lvl3pPr marL="182563" indent="-182563">
              <a:defRPr sz="1200"/>
            </a:lvl3pPr>
            <a:lvl4pPr marL="182563" indent="-182563">
              <a:defRPr sz="1200"/>
            </a:lvl4pPr>
            <a:lvl5pPr marL="182563" indent="-182563">
              <a:defRPr sz="12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684212" y="1124744"/>
            <a:ext cx="4607867" cy="50405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300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Espace réservé du graphique 10"/>
          <p:cNvSpPr>
            <a:spLocks noGrp="1"/>
          </p:cNvSpPr>
          <p:nvPr>
            <p:ph type="chart" sz="quarter" idx="14"/>
          </p:nvPr>
        </p:nvSpPr>
        <p:spPr bwMode="gray">
          <a:xfrm>
            <a:off x="684213" y="1628650"/>
            <a:ext cx="4608512" cy="1800450"/>
          </a:xfrm>
        </p:spPr>
        <p:txBody>
          <a:bodyPr rtlCol="0">
            <a:noAutofit/>
          </a:bodyPr>
          <a:lstStyle>
            <a:lvl1pPr algn="ctr">
              <a:buNone/>
              <a:defRPr sz="1200"/>
            </a:lvl1pPr>
          </a:lstStyle>
          <a:p>
            <a:pPr lvl="0"/>
            <a:r>
              <a:rPr lang="es-ES" noProof="0" dirty="0"/>
              <a:t>Haga clic en el icono para agregar un gráfico</a:t>
            </a:r>
            <a:endParaRPr lang="fr-FR" noProof="0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684212" y="3501007"/>
            <a:ext cx="4607867" cy="50405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300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Espace réservé du graphique 10"/>
          <p:cNvSpPr>
            <a:spLocks noGrp="1"/>
          </p:cNvSpPr>
          <p:nvPr>
            <p:ph type="chart" sz="quarter" idx="16"/>
          </p:nvPr>
        </p:nvSpPr>
        <p:spPr bwMode="gray">
          <a:xfrm>
            <a:off x="684213" y="4004913"/>
            <a:ext cx="4608512" cy="1296395"/>
          </a:xfrm>
        </p:spPr>
        <p:txBody>
          <a:bodyPr rtlCol="0">
            <a:noAutofit/>
          </a:bodyPr>
          <a:lstStyle>
            <a:lvl1pPr algn="ctr">
              <a:buNone/>
              <a:defRPr sz="1200"/>
            </a:lvl1pPr>
          </a:lstStyle>
          <a:p>
            <a:pPr lvl="0"/>
            <a:r>
              <a:rPr lang="es-ES" noProof="0" dirty="0"/>
              <a:t>Haga clic en el icono para agregar un gráfico</a:t>
            </a:r>
            <a:endParaRPr lang="fr-FR" noProof="0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E98F3-C863-4FCB-88CA-28999808C081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  <p:cxnSp>
        <p:nvCxnSpPr>
          <p:cNvPr id="15" name="Conector recto 14"/>
          <p:cNvCxnSpPr/>
          <p:nvPr userDrawn="1"/>
        </p:nvCxnSpPr>
        <p:spPr>
          <a:xfrm>
            <a:off x="683568" y="764704"/>
            <a:ext cx="802888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3924300" y="1124744"/>
            <a:ext cx="4824412" cy="417579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 dirty="0"/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sz="quarter" idx="13"/>
          </p:nvPr>
        </p:nvSpPr>
        <p:spPr bwMode="gray">
          <a:xfrm>
            <a:off x="684213" y="1125413"/>
            <a:ext cx="2951162" cy="4175124"/>
          </a:xfrm>
          <a:solidFill>
            <a:schemeClr val="bg1">
              <a:lumMod val="95000"/>
            </a:schemeClr>
          </a:solidFill>
        </p:spPr>
        <p:txBody>
          <a:bodyPr rtlCol="0">
            <a:noAutofit/>
          </a:bodyPr>
          <a:lstStyle>
            <a:lvl1pPr algn="ctr">
              <a:buNone/>
              <a:defRPr sz="1200"/>
            </a:lvl1pPr>
          </a:lstStyle>
          <a:p>
            <a:pPr lvl="0"/>
            <a:r>
              <a:rPr lang="es-ES" noProof="0" dirty="0"/>
              <a:t>Haga clic en el icono para agregar una imagen</a:t>
            </a:r>
            <a:endParaRPr lang="fr-FR" noProof="0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7DC9-9263-4AB5-A5F3-6BE961EAAFCB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683568" y="764704"/>
            <a:ext cx="802888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deux images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3924300" y="1196752"/>
            <a:ext cx="4824412" cy="4680620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fr-FR" dirty="0"/>
          </a:p>
        </p:txBody>
      </p:sp>
      <p:sp>
        <p:nvSpPr>
          <p:cNvPr id="9" name="Espace réservé pour une image  8"/>
          <p:cNvSpPr>
            <a:spLocks noGrp="1"/>
          </p:cNvSpPr>
          <p:nvPr>
            <p:ph type="pic" sz="quarter" idx="13"/>
          </p:nvPr>
        </p:nvSpPr>
        <p:spPr bwMode="gray">
          <a:xfrm>
            <a:off x="684213" y="1197422"/>
            <a:ext cx="1943100" cy="2735262"/>
          </a:xfrm>
          <a:solidFill>
            <a:schemeClr val="bg1">
              <a:lumMod val="95000"/>
            </a:schemeClr>
          </a:solidFill>
        </p:spPr>
        <p:txBody>
          <a:bodyPr rtlCol="0">
            <a:noAutofit/>
          </a:bodyPr>
          <a:lstStyle>
            <a:lvl1pPr algn="ctr">
              <a:buNone/>
              <a:defRPr sz="1200"/>
            </a:lvl1pPr>
          </a:lstStyle>
          <a:p>
            <a:pPr lvl="0"/>
            <a:r>
              <a:rPr lang="es-ES" noProof="0" dirty="0"/>
              <a:t>Haga clic en el icono para agregar una imagen</a:t>
            </a:r>
            <a:endParaRPr lang="fr-FR" noProof="0" dirty="0"/>
          </a:p>
        </p:txBody>
      </p:sp>
      <p:sp>
        <p:nvSpPr>
          <p:cNvPr id="10" name="Espace réservé pour une image  8"/>
          <p:cNvSpPr>
            <a:spLocks noGrp="1"/>
          </p:cNvSpPr>
          <p:nvPr>
            <p:ph type="pic" sz="quarter" idx="14"/>
          </p:nvPr>
        </p:nvSpPr>
        <p:spPr bwMode="gray">
          <a:xfrm>
            <a:off x="1692275" y="2565599"/>
            <a:ext cx="1943100" cy="2735262"/>
          </a:xfrm>
          <a:solidFill>
            <a:schemeClr val="bg1">
              <a:lumMod val="95000"/>
            </a:schemeClr>
          </a:solidFill>
        </p:spPr>
        <p:txBody>
          <a:bodyPr rtlCol="0">
            <a:noAutofit/>
          </a:bodyPr>
          <a:lstStyle>
            <a:lvl1pPr algn="ctr">
              <a:buNone/>
              <a:defRPr sz="1200"/>
            </a:lvl1pPr>
          </a:lstStyle>
          <a:p>
            <a:pPr lvl="0"/>
            <a:r>
              <a:rPr lang="es-ES" noProof="0" dirty="0"/>
              <a:t>Haga clic en el icono para agregar una imagen</a:t>
            </a:r>
            <a:endParaRPr lang="fr-FR" noProof="0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DD2EA-2DDC-4959-A44E-200527272FFE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  <p:cxnSp>
        <p:nvCxnSpPr>
          <p:cNvPr id="11" name="Conector recto 10"/>
          <p:cNvCxnSpPr/>
          <p:nvPr userDrawn="1"/>
        </p:nvCxnSpPr>
        <p:spPr>
          <a:xfrm>
            <a:off x="683568" y="764704"/>
            <a:ext cx="802888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C911B"/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8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684213" y="252413"/>
            <a:ext cx="80645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endPos="0" dist="101600" dir="5400000" sy="-100000" algn="bl" rotWithShape="0"/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Clic para </a:t>
            </a:r>
            <a:r>
              <a:rPr lang="fr-FR" dirty="0" err="1"/>
              <a:t>modificar</a:t>
            </a:r>
            <a:r>
              <a:rPr lang="fr-FR" dirty="0"/>
              <a:t> el </a:t>
            </a:r>
            <a:r>
              <a:rPr lang="fr-FR" dirty="0" err="1"/>
              <a:t>estilo</a:t>
            </a:r>
            <a:r>
              <a:rPr lang="fr-FR" dirty="0"/>
              <a:t> del </a:t>
            </a:r>
            <a:r>
              <a:rPr lang="fr-FR" dirty="0" err="1"/>
              <a:t>título</a:t>
            </a:r>
            <a:endParaRPr lang="fr-FR" dirty="0"/>
          </a:p>
        </p:txBody>
      </p:sp>
      <p:sp>
        <p:nvSpPr>
          <p:cNvPr id="1029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827584" y="1124744"/>
            <a:ext cx="7921129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stA="69000" endPos="65000" dist="50800" dir="5400000" sy="-100000" algn="bl" rotWithShape="0"/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Clic para </a:t>
            </a:r>
            <a:r>
              <a:rPr lang="fr-FR" dirty="0" err="1"/>
              <a:t>modificar</a:t>
            </a:r>
            <a:r>
              <a:rPr lang="fr-FR" dirty="0"/>
              <a:t> los </a:t>
            </a:r>
            <a:r>
              <a:rPr lang="fr-FR" dirty="0" err="1"/>
              <a:t>estilos</a:t>
            </a:r>
            <a:r>
              <a:rPr lang="fr-FR" dirty="0"/>
              <a:t> de la </a:t>
            </a:r>
            <a:r>
              <a:rPr lang="fr-FR" dirty="0" err="1"/>
              <a:t>máscara</a:t>
            </a:r>
            <a:r>
              <a:rPr lang="fr-FR" dirty="0"/>
              <a:t> de texto</a:t>
            </a:r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4"/>
            <a:r>
              <a:rPr lang="fr-FR" dirty="0"/>
              <a:t>Quinto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331640" y="6283325"/>
            <a:ext cx="7737292" cy="24281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rgbClr val="58585A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fr-FR" dirty="0"/>
              <a:t>Título de la presentación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8101013" y="6262688"/>
            <a:ext cx="647700" cy="2873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BA6C2AE-A0D1-4E01-9E25-CEA22C925956}" type="slidenum">
              <a:rPr lang="fr-FR"/>
              <a:pPr>
                <a:defRPr/>
              </a:pPr>
              <a:t>‹Nº›</a:t>
            </a:fld>
            <a:endParaRPr lang="fr-FR" dirty="0"/>
          </a:p>
        </p:txBody>
      </p:sp>
      <p:cxnSp>
        <p:nvCxnSpPr>
          <p:cNvPr id="15" name="Conector recto 14"/>
          <p:cNvCxnSpPr/>
          <p:nvPr userDrawn="1"/>
        </p:nvCxnSpPr>
        <p:spPr>
          <a:xfrm>
            <a:off x="683568" y="764704"/>
            <a:ext cx="802888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82" r:id="rId10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kern="1200">
          <a:solidFill>
            <a:srgbClr val="58585A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pitchFamily="34" charset="0"/>
        </a:defRPr>
      </a:lvl9pPr>
    </p:titleStyle>
    <p:bodyStyle>
      <a:lvl1pPr marL="285750" indent="-28575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DC911B"/>
        </a:buClr>
        <a:buSzPct val="150000"/>
        <a:buFont typeface="Wingdings" panose="05000000000000000000" pitchFamily="2" charset="2"/>
        <a:buChar char="§"/>
        <a:defRPr kern="1200">
          <a:solidFill>
            <a:srgbClr val="DC911B"/>
          </a:solidFill>
          <a:latin typeface="+mn-lt"/>
          <a:ea typeface="+mn-ea"/>
          <a:cs typeface="+mn-cs"/>
        </a:defRPr>
      </a:lvl1pPr>
      <a:lvl2pPr marL="573087" indent="-28575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58585A"/>
        </a:buClr>
        <a:buSzPct val="100000"/>
        <a:buFont typeface="Wingdings" panose="05000000000000000000" pitchFamily="2" charset="2"/>
        <a:buChar char="§"/>
        <a:defRPr sz="1600" kern="1200">
          <a:solidFill>
            <a:srgbClr val="58585A"/>
          </a:solidFill>
          <a:latin typeface="+mn-lt"/>
          <a:ea typeface="+mn-ea"/>
          <a:cs typeface="+mn-cs"/>
        </a:defRPr>
      </a:lvl2pPr>
      <a:lvl3pPr marL="622300" indent="-17145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58585A"/>
        </a:buClr>
        <a:buSzPct val="100000"/>
        <a:buFont typeface="Wingdings" panose="05000000000000000000" pitchFamily="2" charset="2"/>
        <a:buChar char="§"/>
        <a:defRPr sz="1200" kern="1200">
          <a:solidFill>
            <a:srgbClr val="58585A"/>
          </a:solidFill>
          <a:latin typeface="+mn-lt"/>
          <a:ea typeface="+mn-ea"/>
          <a:cs typeface="+mn-cs"/>
        </a:defRPr>
      </a:lvl3pPr>
      <a:lvl4pPr marL="795337" indent="-17145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58585A"/>
        </a:buClr>
        <a:buSzPct val="100000"/>
        <a:buFont typeface="Wingdings" panose="05000000000000000000" pitchFamily="2" charset="2"/>
        <a:buChar char="§"/>
        <a:defRPr sz="1200" kern="1200">
          <a:solidFill>
            <a:srgbClr val="7F7F7F"/>
          </a:solidFill>
          <a:latin typeface="+mn-lt"/>
          <a:ea typeface="+mn-ea"/>
          <a:cs typeface="+mn-cs"/>
        </a:defRPr>
      </a:lvl4pPr>
      <a:lvl5pPr marL="982662" indent="-17145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58585A"/>
        </a:buClr>
        <a:buSzPct val="100000"/>
        <a:buFont typeface="Wingdings" panose="05000000000000000000" pitchFamily="2" charset="2"/>
        <a:buChar char="§"/>
        <a:defRPr sz="1200" kern="1200">
          <a:solidFill>
            <a:srgbClr val="A6A6A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sonarqube.org/" TargetMode="External"/><Relationship Id="rId5" Type="http://schemas.openxmlformats.org/officeDocument/2006/relationships/hyperlink" Target="http://www.webappsec.org/" TargetMode="External"/><Relationship Id="rId4" Type="http://schemas.openxmlformats.org/officeDocument/2006/relationships/hyperlink" Target="https://cwe.mitr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F89D-D169-4E85-83F1-D7648C799AD6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3" name="ZoneTexte 16"/>
          <p:cNvSpPr txBox="1">
            <a:spLocks noChangeArrowheads="1"/>
          </p:cNvSpPr>
          <p:nvPr/>
        </p:nvSpPr>
        <p:spPr bwMode="gray">
          <a:xfrm>
            <a:off x="4572000" y="1575685"/>
            <a:ext cx="4320729" cy="14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fr-FR" sz="4800" dirty="0" err="1" smtClean="0"/>
              <a:t>SonarQube</a:t>
            </a:r>
            <a:endParaRPr lang="fr-FR" sz="4800" dirty="0" smtClean="0"/>
          </a:p>
          <a:p>
            <a:pPr algn="ctr"/>
            <a:r>
              <a:rPr lang="fr-FR" sz="3200" noProof="0" dirty="0" err="1" smtClean="0">
                <a:solidFill>
                  <a:srgbClr val="303F48"/>
                </a:solidFill>
              </a:rPr>
              <a:t>Reglas</a:t>
            </a:r>
            <a:r>
              <a:rPr lang="fr-FR" sz="3200" noProof="0" dirty="0" smtClean="0">
                <a:solidFill>
                  <a:srgbClr val="303F48"/>
                </a:solidFill>
              </a:rPr>
              <a:t> de </a:t>
            </a:r>
            <a:r>
              <a:rPr lang="fr-FR" sz="3200" noProof="0" dirty="0" err="1" smtClean="0">
                <a:solidFill>
                  <a:srgbClr val="303F48"/>
                </a:solidFill>
              </a:rPr>
              <a:t>Seguridad</a:t>
            </a:r>
            <a:endParaRPr lang="es-ES" sz="3200" noProof="0" dirty="0">
              <a:solidFill>
                <a:srgbClr val="303F48"/>
              </a:solidFill>
            </a:endParaRPr>
          </a:p>
        </p:txBody>
      </p:sp>
      <p:sp>
        <p:nvSpPr>
          <p:cNvPr id="4" name="ZoneTexte 16"/>
          <p:cNvSpPr txBox="1">
            <a:spLocks noChangeArrowheads="1"/>
          </p:cNvSpPr>
          <p:nvPr/>
        </p:nvSpPr>
        <p:spPr bwMode="gray">
          <a:xfrm>
            <a:off x="7380312" y="3933056"/>
            <a:ext cx="1512417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r>
              <a:rPr lang="es-VE" dirty="0" smtClean="0"/>
              <a:t>31/05/2017</a:t>
            </a:r>
            <a:endParaRPr lang="es-ES" kern="1200" noProof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6"/>
          <p:cNvSpPr>
            <a:spLocks noGrp="1"/>
          </p:cNvSpPr>
          <p:nvPr>
            <p:ph type="ctrTitle"/>
          </p:nvPr>
        </p:nvSpPr>
        <p:spPr>
          <a:xfrm>
            <a:off x="611560" y="1772816"/>
            <a:ext cx="3600400" cy="504056"/>
          </a:xfrm>
        </p:spPr>
        <p:txBody>
          <a:bodyPr/>
          <a:lstStyle/>
          <a:p>
            <a:r>
              <a:rPr lang="fr-FR" sz="3200" b="0" dirty="0">
                <a:solidFill>
                  <a:srgbClr val="303F48"/>
                </a:solidFill>
              </a:rPr>
              <a:t>¡Muchas Gracias!</a:t>
            </a:r>
          </a:p>
        </p:txBody>
      </p:sp>
      <p:sp>
        <p:nvSpPr>
          <p:cNvPr id="8" name="Sous-titre 7"/>
          <p:cNvSpPr>
            <a:spLocks noGrp="1"/>
          </p:cNvSpPr>
          <p:nvPr>
            <p:ph type="subTitle" idx="4294967295"/>
          </p:nvPr>
        </p:nvSpPr>
        <p:spPr>
          <a:xfrm>
            <a:off x="1259632" y="3284984"/>
            <a:ext cx="3411166" cy="1296144"/>
          </a:xfrm>
          <a:effectLst>
            <a:reflection endPos="0" dist="50800" dir="5400000" sy="-100000" algn="bl" rotWithShape="0"/>
          </a:effectLst>
        </p:spPr>
        <p:txBody>
          <a:bodyPr rtlCol="0">
            <a:noAutofit/>
          </a:bodyPr>
          <a:lstStyle/>
          <a:p>
            <a:pPr marL="0" indent="0" fontAlgn="auto">
              <a:spcBef>
                <a:spcPts val="0"/>
              </a:spcBef>
              <a:spcAft>
                <a:spcPts val="0"/>
              </a:spcAft>
              <a:buClr>
                <a:srgbClr val="58585A"/>
              </a:buClr>
              <a:buSzPct val="100000"/>
              <a:buNone/>
              <a:defRPr/>
            </a:pPr>
            <a:r>
              <a:rPr lang="es-ES" sz="1200" b="1" dirty="0" smtClean="0">
                <a:solidFill>
                  <a:srgbClr val="303F48"/>
                </a:solidFill>
              </a:rPr>
              <a:t>Francisco Martínez Olmos </a:t>
            </a:r>
            <a:endParaRPr lang="es-ES" sz="1200" b="1" dirty="0">
              <a:solidFill>
                <a:srgbClr val="303F48"/>
              </a:solidFill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>
                <a:srgbClr val="58585A"/>
              </a:buClr>
              <a:buSzPct val="100000"/>
              <a:buNone/>
              <a:defRPr/>
            </a:pPr>
            <a:endParaRPr lang="es-ES" sz="1200" dirty="0">
              <a:solidFill>
                <a:srgbClr val="303F48"/>
              </a:solidFill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>
                <a:srgbClr val="58585A"/>
              </a:buClr>
              <a:buSzPct val="100000"/>
              <a:buNone/>
              <a:defRPr/>
            </a:pPr>
            <a:r>
              <a:rPr lang="es-ES" sz="1200" dirty="0">
                <a:solidFill>
                  <a:srgbClr val="303F48"/>
                </a:solidFill>
              </a:rPr>
              <a:t>+34 </a:t>
            </a:r>
            <a:r>
              <a:rPr lang="es-ES" sz="1200" dirty="0" smtClean="0">
                <a:solidFill>
                  <a:srgbClr val="303F48"/>
                </a:solidFill>
              </a:rPr>
              <a:t>636 47 13 79</a:t>
            </a:r>
            <a:endParaRPr lang="es-ES" sz="1200" dirty="0">
              <a:solidFill>
                <a:srgbClr val="303F48"/>
              </a:solidFill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>
                <a:srgbClr val="58585A"/>
              </a:buClr>
              <a:buSzPct val="100000"/>
              <a:buNone/>
              <a:defRPr/>
            </a:pPr>
            <a:r>
              <a:rPr lang="es-ES" sz="1200" dirty="0">
                <a:solidFill>
                  <a:srgbClr val="303F48"/>
                </a:solidFill>
              </a:rPr>
              <a:t> </a:t>
            </a:r>
            <a:r>
              <a:rPr lang="es-ES" sz="1200" dirty="0" smtClean="0">
                <a:solidFill>
                  <a:srgbClr val="303F48"/>
                </a:solidFill>
              </a:rPr>
              <a:t>fmartinez@gfi.es</a:t>
            </a:r>
            <a:endParaRPr lang="es-ES" sz="1200" dirty="0">
              <a:solidFill>
                <a:srgbClr val="303F48"/>
              </a:solidFill>
            </a:endParaRPr>
          </a:p>
        </p:txBody>
      </p:sp>
      <p:sp>
        <p:nvSpPr>
          <p:cNvPr id="1741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7ECBAD-C73B-4E54-BD26-9021925D0EE2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3"/>
          </p:nvPr>
        </p:nvSpPr>
        <p:spPr>
          <a:xfrm>
            <a:off x="1864725" y="1340768"/>
            <a:ext cx="6235667" cy="4824536"/>
          </a:xfrm>
          <a:effectLst/>
        </p:spPr>
        <p:txBody>
          <a:bodyPr/>
          <a:lstStyle/>
          <a:p>
            <a:pPr>
              <a:spcAft>
                <a:spcPts val="1200"/>
              </a:spcAft>
              <a:defRPr/>
            </a:pPr>
            <a:r>
              <a:rPr lang="es-V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Introducción</a:t>
            </a:r>
          </a:p>
          <a:p>
            <a:pPr lvl="1">
              <a:lnSpc>
                <a:spcPct val="100000"/>
              </a:lnSpc>
              <a:spcAft>
                <a:spcPts val="2400"/>
              </a:spcAft>
              <a:defRPr/>
            </a:pPr>
            <a:r>
              <a:rPr lang="es-V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Rankings y listas de </a:t>
            </a:r>
            <a:r>
              <a:rPr lang="es-V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debilidades</a:t>
            </a:r>
          </a:p>
          <a:p>
            <a:pPr lvl="1">
              <a:lnSpc>
                <a:spcPct val="100000"/>
              </a:lnSpc>
              <a:spcAft>
                <a:spcPts val="2400"/>
              </a:spcAft>
              <a:defRPr/>
            </a:pPr>
            <a:r>
              <a:rPr lang="es-V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Criterios generales sobre Reglas Seguridad de </a:t>
            </a:r>
            <a:r>
              <a:rPr lang="es-V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SonarQube</a:t>
            </a:r>
            <a:endParaRPr lang="es-V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200"/>
              </a:spcAft>
              <a:defRPr/>
            </a:pPr>
            <a:r>
              <a:rPr lang="es-V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Reglas de </a:t>
            </a:r>
            <a:r>
              <a:rPr lang="es-V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Seguridad </a:t>
            </a:r>
            <a:r>
              <a:rPr lang="es-V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 </a:t>
            </a:r>
            <a:r>
              <a:rPr lang="es-V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SonarQube</a:t>
            </a:r>
            <a:endParaRPr lang="es-V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  <a:spcAft>
                <a:spcPts val="1200"/>
              </a:spcAft>
              <a:defRPr/>
            </a:pPr>
            <a:r>
              <a:rPr lang="es-V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defRPr/>
            </a:pPr>
            <a:r>
              <a:rPr lang="es-V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defRPr/>
            </a:pPr>
            <a:r>
              <a:rPr lang="es-V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defRPr/>
            </a:pPr>
            <a:r>
              <a:rPr lang="es-V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defRPr/>
            </a:pPr>
            <a:r>
              <a:rPr lang="es-V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PHP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defRPr/>
            </a:pPr>
            <a:r>
              <a:rPr lang="es-V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C#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9ED1457-3373-47C3-8697-19F002C3059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6" name="Título 5"/>
          <p:cNvSpPr>
            <a:spLocks noGrp="1"/>
          </p:cNvSpPr>
          <p:nvPr>
            <p:ph type="title" idx="4294967295"/>
          </p:nvPr>
        </p:nvSpPr>
        <p:spPr>
          <a:xfrm>
            <a:off x="684213" y="260648"/>
            <a:ext cx="8064500" cy="512762"/>
          </a:xfrm>
        </p:spPr>
        <p:txBody>
          <a:bodyPr/>
          <a:lstStyle/>
          <a:p>
            <a:r>
              <a:rPr lang="es-ES" dirty="0" smtClean="0">
                <a:solidFill>
                  <a:srgbClr val="303F48"/>
                </a:solidFill>
              </a:rPr>
              <a:t>Contenido</a:t>
            </a:r>
            <a:endParaRPr lang="es-ES" dirty="0">
              <a:solidFill>
                <a:srgbClr val="303F48"/>
              </a:solidFill>
            </a:endParaRPr>
          </a:p>
        </p:txBody>
      </p:sp>
      <p:sp>
        <p:nvSpPr>
          <p:cNvPr id="7" name="Espace réservé du pied de page 4"/>
          <p:cNvSpPr txBox="1">
            <a:spLocks/>
          </p:cNvSpPr>
          <p:nvPr/>
        </p:nvSpPr>
        <p:spPr bwMode="gray">
          <a:xfrm>
            <a:off x="1576347" y="6267451"/>
            <a:ext cx="6336359" cy="2404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 dirty="0" smtClean="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SonarQube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913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>
          <a:xfrm>
            <a:off x="668289" y="216024"/>
            <a:ext cx="8064500" cy="548680"/>
          </a:xfrm>
        </p:spPr>
        <p:txBody>
          <a:bodyPr/>
          <a:lstStyle/>
          <a:p>
            <a:endParaRPr lang="es-ES" dirty="0">
              <a:solidFill>
                <a:srgbClr val="303F48"/>
              </a:solidFill>
            </a:endParaRP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62135-8B4E-4E97-9DF5-DA58944014F3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fr-FR" dirty="0"/>
          </a:p>
        </p:txBody>
      </p:sp>
      <p:sp>
        <p:nvSpPr>
          <p:cNvPr id="6" name="Espace réservé du pied de page 4"/>
          <p:cNvSpPr txBox="1">
            <a:spLocks/>
          </p:cNvSpPr>
          <p:nvPr/>
        </p:nvSpPr>
        <p:spPr bwMode="gray">
          <a:xfrm>
            <a:off x="1576347" y="6267451"/>
            <a:ext cx="6336359" cy="2404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 dirty="0" smtClean="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SonarQube</a:t>
            </a:r>
            <a:endParaRPr lang="fr-F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755575" y="1052636"/>
            <a:ext cx="7977213" cy="4104556"/>
          </a:xfrm>
          <a:effectLst/>
        </p:spPr>
        <p:txBody>
          <a:bodyPr anchor="ctr"/>
          <a:lstStyle/>
          <a:p>
            <a:pPr marL="0" indent="0" algn="ctr">
              <a:buNone/>
            </a:pPr>
            <a:r>
              <a:rPr lang="es-ES" sz="4000" dirty="0" smtClean="0"/>
              <a:t>Introducción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67033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>
          <a:xfrm>
            <a:off x="668289" y="216024"/>
            <a:ext cx="8064500" cy="548680"/>
          </a:xfrm>
        </p:spPr>
        <p:txBody>
          <a:bodyPr/>
          <a:lstStyle/>
          <a:p>
            <a:r>
              <a:rPr lang="es-ES" dirty="0" smtClean="0">
                <a:solidFill>
                  <a:srgbClr val="303F48"/>
                </a:solidFill>
              </a:rPr>
              <a:t>Introducción – Rankings y listas de </a:t>
            </a:r>
            <a:r>
              <a:rPr lang="es-ES" dirty="0" smtClean="0">
                <a:solidFill>
                  <a:srgbClr val="303F48"/>
                </a:solidFill>
              </a:rPr>
              <a:t>debilidades </a:t>
            </a:r>
            <a:r>
              <a:rPr lang="es-ES" dirty="0" smtClean="0">
                <a:solidFill>
                  <a:srgbClr val="303F48"/>
                </a:solidFill>
              </a:rPr>
              <a:t>(I)</a:t>
            </a:r>
            <a:endParaRPr lang="es-ES" dirty="0">
              <a:solidFill>
                <a:srgbClr val="303F48"/>
              </a:solidFill>
            </a:endParaRP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62135-8B4E-4E97-9DF5-DA58944014F3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fr-FR" dirty="0"/>
          </a:p>
        </p:txBody>
      </p:sp>
      <p:sp>
        <p:nvSpPr>
          <p:cNvPr id="6" name="Espace réservé du pied de page 4"/>
          <p:cNvSpPr txBox="1">
            <a:spLocks/>
          </p:cNvSpPr>
          <p:nvPr/>
        </p:nvSpPr>
        <p:spPr bwMode="gray">
          <a:xfrm>
            <a:off x="1576347" y="6267451"/>
            <a:ext cx="6336359" cy="2404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 dirty="0" smtClean="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SonarQube</a:t>
            </a:r>
            <a:endParaRPr lang="fr-F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755576" y="1052636"/>
            <a:ext cx="7776864" cy="4392588"/>
          </a:xfrm>
          <a:effectLst/>
        </p:spPr>
        <p:txBody>
          <a:bodyPr/>
          <a:lstStyle/>
          <a:p>
            <a:r>
              <a:rPr lang="es-ES" dirty="0" smtClean="0"/>
              <a:t>OWASP (Open Web </a:t>
            </a:r>
            <a:r>
              <a:rPr lang="es-ES" dirty="0" err="1" smtClean="0"/>
              <a:t>Application</a:t>
            </a:r>
            <a:r>
              <a:rPr lang="es-ES" dirty="0" smtClean="0"/>
              <a:t> Security Project)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628800"/>
            <a:ext cx="7818675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4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>
          <a:xfrm>
            <a:off x="611560" y="216024"/>
            <a:ext cx="8121229" cy="548680"/>
          </a:xfrm>
        </p:spPr>
        <p:txBody>
          <a:bodyPr/>
          <a:lstStyle/>
          <a:p>
            <a:r>
              <a:rPr lang="es-ES" dirty="0" smtClean="0">
                <a:solidFill>
                  <a:srgbClr val="303F48"/>
                </a:solidFill>
              </a:rPr>
              <a:t>Introducción – </a:t>
            </a:r>
            <a:r>
              <a:rPr lang="es-ES" dirty="0">
                <a:solidFill>
                  <a:srgbClr val="303F48"/>
                </a:solidFill>
              </a:rPr>
              <a:t>Rankings y listas de </a:t>
            </a:r>
            <a:r>
              <a:rPr lang="es-ES" dirty="0" smtClean="0">
                <a:solidFill>
                  <a:srgbClr val="303F48"/>
                </a:solidFill>
              </a:rPr>
              <a:t>debilidades </a:t>
            </a:r>
            <a:r>
              <a:rPr lang="es-ES" dirty="0">
                <a:solidFill>
                  <a:srgbClr val="303F48"/>
                </a:solidFill>
              </a:rPr>
              <a:t>(</a:t>
            </a:r>
            <a:r>
              <a:rPr lang="es-ES" dirty="0" smtClean="0">
                <a:solidFill>
                  <a:srgbClr val="303F48"/>
                </a:solidFill>
              </a:rPr>
              <a:t>II)</a:t>
            </a:r>
            <a:endParaRPr lang="es-ES" dirty="0">
              <a:solidFill>
                <a:srgbClr val="303F48"/>
              </a:solidFill>
            </a:endParaRP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62135-8B4E-4E97-9DF5-DA58944014F3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fr-FR" dirty="0"/>
          </a:p>
        </p:txBody>
      </p:sp>
      <p:sp>
        <p:nvSpPr>
          <p:cNvPr id="6" name="Espace réservé du pied de page 4"/>
          <p:cNvSpPr txBox="1">
            <a:spLocks/>
          </p:cNvSpPr>
          <p:nvPr/>
        </p:nvSpPr>
        <p:spPr bwMode="gray">
          <a:xfrm>
            <a:off x="1576347" y="6267451"/>
            <a:ext cx="6336359" cy="2404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 dirty="0" smtClean="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SonarQube</a:t>
            </a:r>
            <a:endParaRPr lang="fr-F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755576" y="1052636"/>
            <a:ext cx="7776864" cy="4392588"/>
          </a:xfrm>
          <a:effectLst/>
        </p:spPr>
        <p:txBody>
          <a:bodyPr/>
          <a:lstStyle/>
          <a:p>
            <a:r>
              <a:rPr lang="es-ES" dirty="0" smtClean="0"/>
              <a:t>OWASP (Open Web </a:t>
            </a:r>
            <a:r>
              <a:rPr lang="es-ES" dirty="0" err="1" smtClean="0"/>
              <a:t>Application</a:t>
            </a:r>
            <a:r>
              <a:rPr lang="es-ES" dirty="0" smtClean="0"/>
              <a:t> Security </a:t>
            </a:r>
            <a:r>
              <a:rPr lang="es-ES" dirty="0"/>
              <a:t>Project)</a:t>
            </a:r>
          </a:p>
          <a:p>
            <a:pPr marL="623888" lvl="1"/>
            <a:r>
              <a:rPr lang="es-ES" b="1" dirty="0" smtClean="0"/>
              <a:t>Top Ten </a:t>
            </a:r>
            <a:r>
              <a:rPr lang="es-ES" b="1" dirty="0" err="1" smtClean="0"/>
              <a:t>Proactive</a:t>
            </a:r>
            <a:r>
              <a:rPr lang="es-ES" b="1" dirty="0" smtClean="0"/>
              <a:t> </a:t>
            </a:r>
            <a:r>
              <a:rPr lang="es-ES" b="1" dirty="0" err="1" smtClean="0"/>
              <a:t>Controls</a:t>
            </a:r>
            <a:r>
              <a:rPr lang="es-ES" b="1" dirty="0" smtClean="0"/>
              <a:t> 2016</a:t>
            </a:r>
          </a:p>
          <a:p>
            <a:pPr marL="984250" lvl="1" indent="-342900">
              <a:spcAft>
                <a:spcPts val="800"/>
              </a:spcAft>
              <a:buFont typeface="+mj-lt"/>
              <a:buAutoNum type="arabicPeriod"/>
            </a:pPr>
            <a:r>
              <a:rPr lang="es-ES" dirty="0" smtClean="0"/>
              <a:t>Verificar la seguridad a menudo y desde el principio</a:t>
            </a:r>
          </a:p>
          <a:p>
            <a:pPr marL="984250" lvl="1" indent="-342900">
              <a:spcAft>
                <a:spcPts val="800"/>
              </a:spcAft>
              <a:buFont typeface="+mj-lt"/>
              <a:buAutoNum type="arabicPeriod"/>
            </a:pPr>
            <a:r>
              <a:rPr lang="es-ES" dirty="0" smtClean="0"/>
              <a:t>Parametrizar las consultas</a:t>
            </a:r>
          </a:p>
          <a:p>
            <a:pPr marL="984250" lvl="1" indent="-342900">
              <a:spcAft>
                <a:spcPts val="800"/>
              </a:spcAft>
              <a:buFont typeface="+mj-lt"/>
              <a:buAutoNum type="arabicPeriod"/>
            </a:pPr>
            <a:r>
              <a:rPr lang="es-ES" dirty="0" smtClean="0"/>
              <a:t>Validar todas las entradas</a:t>
            </a:r>
          </a:p>
          <a:p>
            <a:pPr marL="984250" lvl="1" indent="-342900">
              <a:spcAft>
                <a:spcPts val="800"/>
              </a:spcAft>
              <a:buFont typeface="+mj-lt"/>
              <a:buAutoNum type="arabicPeriod"/>
            </a:pPr>
            <a:r>
              <a:rPr lang="es-ES" dirty="0" smtClean="0"/>
              <a:t>Codificar los datos</a:t>
            </a:r>
          </a:p>
          <a:p>
            <a:pPr marL="984250" lvl="1" indent="-342900">
              <a:spcAft>
                <a:spcPts val="800"/>
              </a:spcAft>
              <a:buFont typeface="+mj-lt"/>
              <a:buAutoNum type="arabicPeriod"/>
            </a:pPr>
            <a:r>
              <a:rPr lang="es-ES" dirty="0" smtClean="0"/>
              <a:t>Implementar controles de identidad y autenticación</a:t>
            </a:r>
          </a:p>
          <a:p>
            <a:pPr marL="984250" lvl="1" indent="-342900">
              <a:spcAft>
                <a:spcPts val="800"/>
              </a:spcAft>
              <a:buFont typeface="+mj-lt"/>
              <a:buAutoNum type="arabicPeriod"/>
            </a:pPr>
            <a:r>
              <a:rPr lang="es-ES" dirty="0" smtClean="0"/>
              <a:t>Implementar controles apropiados de acceso</a:t>
            </a:r>
          </a:p>
          <a:p>
            <a:pPr marL="984250" lvl="1" indent="-342900">
              <a:spcAft>
                <a:spcPts val="800"/>
              </a:spcAft>
              <a:buFont typeface="+mj-lt"/>
              <a:buAutoNum type="arabicPeriod"/>
            </a:pPr>
            <a:r>
              <a:rPr lang="es-ES" dirty="0" smtClean="0"/>
              <a:t>Proteger los datos</a:t>
            </a:r>
          </a:p>
          <a:p>
            <a:pPr marL="984250" lvl="1" indent="-342900">
              <a:spcAft>
                <a:spcPts val="800"/>
              </a:spcAft>
              <a:buFont typeface="+mj-lt"/>
              <a:buAutoNum type="arabicPeriod"/>
            </a:pPr>
            <a:r>
              <a:rPr lang="es-ES" dirty="0" smtClean="0"/>
              <a:t>Implementar el registro de trazas (</a:t>
            </a:r>
            <a:r>
              <a:rPr lang="es-ES" dirty="0" err="1" smtClean="0"/>
              <a:t>logging</a:t>
            </a:r>
            <a:r>
              <a:rPr lang="es-ES" dirty="0" smtClean="0"/>
              <a:t>) y detección de intrusión</a:t>
            </a:r>
          </a:p>
          <a:p>
            <a:pPr marL="984250" lvl="1" indent="-342900">
              <a:spcAft>
                <a:spcPts val="800"/>
              </a:spcAft>
              <a:buFont typeface="+mj-lt"/>
              <a:buAutoNum type="arabicPeriod"/>
            </a:pPr>
            <a:r>
              <a:rPr lang="es-ES" dirty="0" smtClean="0"/>
              <a:t>Utilizar bibliotecas y </a:t>
            </a:r>
            <a:r>
              <a:rPr lang="es-ES" dirty="0" err="1" smtClean="0"/>
              <a:t>frameworks</a:t>
            </a:r>
            <a:r>
              <a:rPr lang="es-ES" dirty="0" smtClean="0"/>
              <a:t> de seguridad</a:t>
            </a:r>
          </a:p>
          <a:p>
            <a:pPr marL="984250" lvl="1" indent="-342900">
              <a:spcAft>
                <a:spcPts val="800"/>
              </a:spcAft>
              <a:buFont typeface="+mj-lt"/>
              <a:buAutoNum type="arabicPeriod"/>
            </a:pPr>
            <a:r>
              <a:rPr lang="es-ES" dirty="0" smtClean="0"/>
              <a:t>Manejar los errores y excepciones</a:t>
            </a: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51222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>
          <a:xfrm>
            <a:off x="395536" y="216024"/>
            <a:ext cx="8496944" cy="548680"/>
          </a:xfrm>
        </p:spPr>
        <p:txBody>
          <a:bodyPr/>
          <a:lstStyle/>
          <a:p>
            <a:r>
              <a:rPr lang="es-ES" dirty="0" smtClean="0">
                <a:solidFill>
                  <a:srgbClr val="303F48"/>
                </a:solidFill>
              </a:rPr>
              <a:t>Introducción – </a:t>
            </a:r>
            <a:r>
              <a:rPr lang="es-ES" dirty="0">
                <a:solidFill>
                  <a:srgbClr val="303F48"/>
                </a:solidFill>
              </a:rPr>
              <a:t>Rankings y listas de </a:t>
            </a:r>
            <a:r>
              <a:rPr lang="es-ES" dirty="0" smtClean="0">
                <a:solidFill>
                  <a:srgbClr val="303F48"/>
                </a:solidFill>
              </a:rPr>
              <a:t>debilidades (y III</a:t>
            </a:r>
            <a:r>
              <a:rPr lang="es-ES" dirty="0" smtClean="0">
                <a:solidFill>
                  <a:srgbClr val="303F48"/>
                </a:solidFill>
              </a:rPr>
              <a:t>)</a:t>
            </a:r>
            <a:endParaRPr lang="es-ES" dirty="0">
              <a:solidFill>
                <a:srgbClr val="303F48"/>
              </a:solidFill>
            </a:endParaRP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62135-8B4E-4E97-9DF5-DA58944014F3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fr-FR" dirty="0"/>
          </a:p>
        </p:txBody>
      </p:sp>
      <p:sp>
        <p:nvSpPr>
          <p:cNvPr id="6" name="Espace réservé du pied de page 4"/>
          <p:cNvSpPr txBox="1">
            <a:spLocks/>
          </p:cNvSpPr>
          <p:nvPr/>
        </p:nvSpPr>
        <p:spPr bwMode="gray">
          <a:xfrm>
            <a:off x="1576347" y="6267451"/>
            <a:ext cx="6336359" cy="2404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 dirty="0" smtClean="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SonarQube</a:t>
            </a:r>
            <a:endParaRPr lang="fr-F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755576" y="1052636"/>
            <a:ext cx="7776864" cy="4392588"/>
          </a:xfrm>
          <a:effectLst/>
        </p:spPr>
        <p:txBody>
          <a:bodyPr/>
          <a:lstStyle/>
          <a:p>
            <a:r>
              <a:rPr lang="es-ES" dirty="0" smtClean="0"/>
              <a:t>SANS </a:t>
            </a:r>
            <a:r>
              <a:rPr lang="es-ES" dirty="0"/>
              <a:t>Top 25</a:t>
            </a:r>
          </a:p>
          <a:p>
            <a:pPr marL="623888" lvl="1"/>
            <a:r>
              <a:rPr lang="es-ES" dirty="0" smtClean="0"/>
              <a:t>Interacción insegura entre componentes (6 </a:t>
            </a:r>
            <a:r>
              <a:rPr lang="es-ES" dirty="0" smtClean="0"/>
              <a:t>debilidades)</a:t>
            </a:r>
            <a:endParaRPr lang="es-ES" dirty="0" smtClean="0"/>
          </a:p>
          <a:p>
            <a:pPr marL="623888" lvl="1"/>
            <a:r>
              <a:rPr lang="es-ES" dirty="0" smtClean="0"/>
              <a:t>Gestión peligrosa de recursos (8 </a:t>
            </a:r>
            <a:r>
              <a:rPr lang="es-ES" dirty="0" smtClean="0"/>
              <a:t>debilidades)</a:t>
            </a:r>
            <a:endParaRPr lang="es-ES" dirty="0" smtClean="0"/>
          </a:p>
          <a:p>
            <a:pPr marL="623888" lvl="1"/>
            <a:r>
              <a:rPr lang="es-ES" dirty="0" smtClean="0"/>
              <a:t>Defensa porosa (11 vulnerabilidades)</a:t>
            </a:r>
            <a:endParaRPr lang="es-ES" dirty="0"/>
          </a:p>
          <a:p>
            <a:r>
              <a:rPr lang="es-ES" dirty="0" smtClean="0"/>
              <a:t>WASC (Web </a:t>
            </a:r>
            <a:r>
              <a:rPr lang="es-ES" dirty="0" err="1" smtClean="0"/>
              <a:t>Application</a:t>
            </a:r>
            <a:r>
              <a:rPr lang="es-ES" dirty="0" smtClean="0"/>
              <a:t> Security </a:t>
            </a:r>
            <a:r>
              <a:rPr lang="es-ES" dirty="0" err="1" smtClean="0"/>
              <a:t>Consortium</a:t>
            </a:r>
            <a:r>
              <a:rPr lang="es-ES" dirty="0" smtClean="0"/>
              <a:t>)</a:t>
            </a:r>
            <a:endParaRPr lang="es-ES" dirty="0"/>
          </a:p>
          <a:p>
            <a:pPr marL="623888" lvl="1"/>
            <a:r>
              <a:rPr lang="es-ES" dirty="0" smtClean="0"/>
              <a:t>34 Ataques</a:t>
            </a:r>
          </a:p>
          <a:p>
            <a:pPr marL="623888" lvl="1"/>
            <a:r>
              <a:rPr lang="es-ES" dirty="0" smtClean="0"/>
              <a:t>15 Debilidades</a:t>
            </a:r>
            <a:endParaRPr lang="es-ES" dirty="0"/>
          </a:p>
          <a:p>
            <a:r>
              <a:rPr lang="es-ES" dirty="0" smtClean="0"/>
              <a:t>CWE (</a:t>
            </a:r>
            <a:r>
              <a:rPr lang="es-ES" dirty="0" err="1" smtClean="0"/>
              <a:t>Common</a:t>
            </a:r>
            <a:r>
              <a:rPr lang="es-ES" dirty="0" smtClean="0"/>
              <a:t> </a:t>
            </a:r>
            <a:r>
              <a:rPr lang="es-ES" dirty="0" err="1" smtClean="0"/>
              <a:t>Weakness</a:t>
            </a:r>
            <a:r>
              <a:rPr lang="es-ES" dirty="0" smtClean="0"/>
              <a:t> </a:t>
            </a:r>
            <a:r>
              <a:rPr lang="es-ES" dirty="0" err="1" smtClean="0"/>
              <a:t>Enumeration</a:t>
            </a:r>
            <a:r>
              <a:rPr lang="es-ES" dirty="0"/>
              <a:t>)</a:t>
            </a:r>
          </a:p>
          <a:p>
            <a:pPr marL="623888" lvl="1"/>
            <a:r>
              <a:rPr lang="es-ES" dirty="0" smtClean="0"/>
              <a:t>Lista detallada de </a:t>
            </a:r>
            <a:r>
              <a:rPr lang="es-ES" dirty="0" smtClean="0"/>
              <a:t>debilidades </a:t>
            </a:r>
            <a:r>
              <a:rPr lang="es-ES" dirty="0" smtClean="0"/>
              <a:t>(alrededor de 1000</a:t>
            </a:r>
            <a:r>
              <a:rPr lang="es-ES" dirty="0" smtClean="0"/>
              <a:t>)</a:t>
            </a:r>
          </a:p>
          <a:p>
            <a:pPr marL="623888" lvl="1"/>
            <a:r>
              <a:rPr lang="es-ES" dirty="0" smtClean="0"/>
              <a:t>Debilidades compuestas</a:t>
            </a:r>
            <a:endParaRPr lang="es-ES" dirty="0" smtClean="0"/>
          </a:p>
          <a:p>
            <a:pPr marL="623888" lvl="1"/>
            <a:r>
              <a:rPr lang="es-ES" dirty="0" smtClean="0"/>
              <a:t>Incluye el OWASP Top 10 y el SANS Top 25</a:t>
            </a:r>
            <a:endParaRPr lang="es-ES" dirty="0"/>
          </a:p>
          <a:p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4278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>
          <a:xfrm>
            <a:off x="611560" y="116632"/>
            <a:ext cx="8121229" cy="792088"/>
          </a:xfrm>
        </p:spPr>
        <p:txBody>
          <a:bodyPr/>
          <a:lstStyle/>
          <a:p>
            <a:pPr marL="2157413" indent="-2157413"/>
            <a:r>
              <a:rPr lang="es-ES" dirty="0" smtClean="0">
                <a:solidFill>
                  <a:srgbClr val="303F48"/>
                </a:solidFill>
              </a:rPr>
              <a:t>Introducción – </a:t>
            </a:r>
            <a:r>
              <a:rPr lang="es-ES" dirty="0" smtClean="0">
                <a:solidFill>
                  <a:srgbClr val="303F48"/>
                </a:solidFill>
              </a:rPr>
              <a:t>Criterios Generales Reglas Seguridad </a:t>
            </a:r>
            <a:r>
              <a:rPr lang="es-ES" dirty="0" err="1" smtClean="0">
                <a:solidFill>
                  <a:srgbClr val="303F48"/>
                </a:solidFill>
              </a:rPr>
              <a:t>SonarQube</a:t>
            </a:r>
            <a:endParaRPr lang="es-ES" dirty="0">
              <a:solidFill>
                <a:srgbClr val="303F48"/>
              </a:solidFill>
            </a:endParaRP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62135-8B4E-4E97-9DF5-DA58944014F3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fr-FR" dirty="0"/>
          </a:p>
        </p:txBody>
      </p:sp>
      <p:sp>
        <p:nvSpPr>
          <p:cNvPr id="6" name="Espace réservé du pied de page 4"/>
          <p:cNvSpPr txBox="1">
            <a:spLocks/>
          </p:cNvSpPr>
          <p:nvPr/>
        </p:nvSpPr>
        <p:spPr bwMode="gray">
          <a:xfrm>
            <a:off x="1576347" y="6267451"/>
            <a:ext cx="6336359" cy="2404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 dirty="0" smtClean="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SonarQube</a:t>
            </a:r>
            <a:endParaRPr lang="fr-F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755576" y="1196752"/>
            <a:ext cx="7776864" cy="4248472"/>
          </a:xfrm>
          <a:effectLst/>
        </p:spPr>
        <p:txBody>
          <a:bodyPr/>
          <a:lstStyle/>
          <a:p>
            <a:pPr>
              <a:spcAft>
                <a:spcPts val="2400"/>
              </a:spcAft>
            </a:pPr>
            <a:r>
              <a:rPr lang="es-ES" dirty="0" smtClean="0"/>
              <a:t>Reglas de tipo Vulnerabilidad</a:t>
            </a:r>
          </a:p>
          <a:p>
            <a:pPr>
              <a:spcAft>
                <a:spcPts val="2400"/>
              </a:spcAft>
            </a:pPr>
            <a:r>
              <a:rPr lang="es-ES" dirty="0" smtClean="0"/>
              <a:t>Posibles Falsos Positivos</a:t>
            </a:r>
          </a:p>
          <a:p>
            <a:pPr>
              <a:spcAft>
                <a:spcPts val="2400"/>
              </a:spcAft>
            </a:pPr>
            <a:r>
              <a:rPr lang="es-ES" dirty="0" smtClean="0"/>
              <a:t>Etiquetas con la Categoría de los Rankings</a:t>
            </a:r>
          </a:p>
          <a:p>
            <a:pPr>
              <a:spcAft>
                <a:spcPts val="2400"/>
              </a:spcAft>
            </a:pPr>
            <a:r>
              <a:rPr lang="es-ES" dirty="0" smtClean="0"/>
              <a:t>Referencias a las Categorías de los Rankings</a:t>
            </a:r>
          </a:p>
          <a:p>
            <a:pPr>
              <a:spcAft>
                <a:spcPts val="2400"/>
              </a:spcAft>
            </a:pPr>
            <a:r>
              <a:rPr lang="es-ES" dirty="0" smtClean="0"/>
              <a:t>Referencias a las definiciones de las Debilidades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06865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>
          <a:xfrm>
            <a:off x="668289" y="216024"/>
            <a:ext cx="8064500" cy="548680"/>
          </a:xfrm>
        </p:spPr>
        <p:txBody>
          <a:bodyPr/>
          <a:lstStyle/>
          <a:p>
            <a:endParaRPr lang="es-ES" dirty="0">
              <a:solidFill>
                <a:srgbClr val="303F48"/>
              </a:solidFill>
            </a:endParaRP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62135-8B4E-4E97-9DF5-DA58944014F3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fr-FR" dirty="0"/>
          </a:p>
        </p:txBody>
      </p:sp>
      <p:sp>
        <p:nvSpPr>
          <p:cNvPr id="6" name="Espace réservé du pied de page 4"/>
          <p:cNvSpPr txBox="1">
            <a:spLocks/>
          </p:cNvSpPr>
          <p:nvPr/>
        </p:nvSpPr>
        <p:spPr bwMode="gray">
          <a:xfrm>
            <a:off x="1576347" y="6267451"/>
            <a:ext cx="6336359" cy="2404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 dirty="0" smtClean="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SonarQube</a:t>
            </a:r>
            <a:endParaRPr lang="fr-F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755575" y="1052636"/>
            <a:ext cx="7977213" cy="4104556"/>
          </a:xfrm>
          <a:effectLst/>
        </p:spPr>
        <p:txBody>
          <a:bodyPr anchor="ctr"/>
          <a:lstStyle/>
          <a:p>
            <a:pPr marL="0" indent="0" algn="ctr">
              <a:buNone/>
            </a:pPr>
            <a:r>
              <a:rPr lang="es-ES" sz="4000" dirty="0" smtClean="0"/>
              <a:t>Reglas de </a:t>
            </a:r>
            <a:r>
              <a:rPr lang="es-ES" sz="4000" dirty="0" smtClean="0"/>
              <a:t>Seguridad de </a:t>
            </a:r>
            <a:r>
              <a:rPr lang="es-ES" sz="4000" dirty="0" err="1" smtClean="0"/>
              <a:t>SonarQube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7112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 idx="4294967295"/>
          </p:nvPr>
        </p:nvSpPr>
        <p:spPr>
          <a:xfrm>
            <a:off x="668289" y="216024"/>
            <a:ext cx="8064500" cy="548680"/>
          </a:xfrm>
        </p:spPr>
        <p:txBody>
          <a:bodyPr/>
          <a:lstStyle/>
          <a:p>
            <a:r>
              <a:rPr lang="es-ES" dirty="0" smtClean="0">
                <a:solidFill>
                  <a:srgbClr val="303F48"/>
                </a:solidFill>
              </a:rPr>
              <a:t>Referencias</a:t>
            </a:r>
            <a:endParaRPr lang="es-ES" dirty="0">
              <a:solidFill>
                <a:srgbClr val="303F48"/>
              </a:solidFill>
            </a:endParaRP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62135-8B4E-4E97-9DF5-DA58944014F3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fr-FR" dirty="0"/>
          </a:p>
        </p:txBody>
      </p:sp>
      <p:sp>
        <p:nvSpPr>
          <p:cNvPr id="6" name="Espace réservé du pied de page 4"/>
          <p:cNvSpPr txBox="1">
            <a:spLocks/>
          </p:cNvSpPr>
          <p:nvPr/>
        </p:nvSpPr>
        <p:spPr bwMode="gray">
          <a:xfrm>
            <a:off x="1576347" y="6267451"/>
            <a:ext cx="6336359" cy="2404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 dirty="0" smtClean="0">
                <a:solidFill>
                  <a:srgbClr val="58585A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 smtClean="0"/>
              <a:t>SonarQube</a:t>
            </a:r>
            <a:endParaRPr lang="fr-F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effectLst/>
        </p:spPr>
        <p:txBody>
          <a:bodyPr/>
          <a:lstStyle/>
          <a:p>
            <a:r>
              <a:rPr lang="es-ES" dirty="0" smtClean="0"/>
              <a:t>OWASP</a:t>
            </a:r>
          </a:p>
          <a:p>
            <a:pPr marL="363538" lvl="1" indent="0">
              <a:buNone/>
            </a:pPr>
            <a:r>
              <a:rPr lang="es-ES" dirty="0" smtClean="0">
                <a:hlinkClick r:id="rId3"/>
              </a:rPr>
              <a:t>https</a:t>
            </a:r>
            <a:r>
              <a:rPr lang="es-ES" dirty="0">
                <a:hlinkClick r:id="rId3"/>
              </a:rPr>
              <a:t>://</a:t>
            </a:r>
            <a:r>
              <a:rPr lang="es-ES" dirty="0" smtClean="0">
                <a:hlinkClick r:id="rId3"/>
              </a:rPr>
              <a:t>www.owasp.org</a:t>
            </a:r>
            <a:r>
              <a:rPr lang="es-ES" dirty="0" smtClean="0"/>
              <a:t> </a:t>
            </a:r>
          </a:p>
          <a:p>
            <a:pPr>
              <a:spcAft>
                <a:spcPts val="600"/>
              </a:spcAft>
            </a:pPr>
            <a:r>
              <a:rPr lang="es-ES" dirty="0" smtClean="0"/>
              <a:t>CWE / SANS Top 25</a:t>
            </a:r>
            <a:endParaRPr lang="es-ES" dirty="0"/>
          </a:p>
          <a:p>
            <a:pPr marL="360363" lvl="1" indent="0">
              <a:buNone/>
            </a:pPr>
            <a:r>
              <a:rPr lang="es-ES" dirty="0">
                <a:hlinkClick r:id="rId4"/>
              </a:rPr>
              <a:t>https://</a:t>
            </a:r>
            <a:r>
              <a:rPr lang="es-ES" dirty="0" smtClean="0">
                <a:hlinkClick r:id="rId4"/>
              </a:rPr>
              <a:t>cwe.mitre.org</a:t>
            </a:r>
            <a:r>
              <a:rPr lang="es-ES" dirty="0" smtClean="0"/>
              <a:t> </a:t>
            </a:r>
          </a:p>
          <a:p>
            <a:r>
              <a:rPr lang="es-ES" dirty="0" smtClean="0"/>
              <a:t>WASP</a:t>
            </a:r>
          </a:p>
          <a:p>
            <a:pPr marL="363538" lvl="1" indent="0">
              <a:buNone/>
            </a:pPr>
            <a:r>
              <a:rPr lang="es-ES" dirty="0">
                <a:hlinkClick r:id="rId5"/>
              </a:rPr>
              <a:t>http://</a:t>
            </a:r>
            <a:r>
              <a:rPr lang="es-ES" dirty="0" smtClean="0">
                <a:hlinkClick r:id="rId5"/>
              </a:rPr>
              <a:t>www.webappsec.org</a:t>
            </a:r>
            <a:endParaRPr lang="es-ES" dirty="0"/>
          </a:p>
          <a:p>
            <a:r>
              <a:rPr lang="es-ES" dirty="0" smtClean="0"/>
              <a:t>SONARQUBE</a:t>
            </a:r>
            <a:endParaRPr lang="es-ES" dirty="0"/>
          </a:p>
          <a:p>
            <a:pPr marL="363538" lvl="1" indent="0">
              <a:buNone/>
            </a:pPr>
            <a:r>
              <a:rPr lang="es-ES" dirty="0">
                <a:hlinkClick r:id="rId6"/>
              </a:rPr>
              <a:t>https://</a:t>
            </a:r>
            <a:r>
              <a:rPr lang="es-ES" dirty="0" smtClean="0">
                <a:hlinkClick r:id="rId6"/>
              </a:rPr>
              <a:t>docs.sonarqube.org</a:t>
            </a: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578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Diapositive 1 - &amp;quot;Titre de la présentation&amp;quot;&quot;/&gt;&lt;property id=&quot;20307&quot; value=&quot;256&quot;/&gt;&lt;/object&gt;&lt;object type=&quot;3&quot; unique_id=&quot;10047&quot;&gt;&lt;property id=&quot;20148&quot; value=&quot;5&quot;/&gt;&lt;property id=&quot;20300&quot; value=&quot;Diapositive 2 - &amp;quot;Sommaire&amp;quot;&quot;/&gt;&lt;property id=&quot;20307&quot; value=&quot;257&quot;/&gt;&lt;/object&gt;&lt;object type=&quot;3&quot; unique_id=&quot;10048&quot;&gt;&lt;property id=&quot;20148&quot; value=&quot;5&quot;/&gt;&lt;property id=&quot;20300&quot; value=&quot;Diapositive 3 - &amp;quot;Titre du chapitre 1&amp;quot;&quot;/&gt;&lt;property id=&quot;20307&quot; value=&quot;258&quot;/&gt;&lt;/object&gt;&lt;object type=&quot;3&quot; unique_id=&quot;10083&quot;&gt;&lt;property id=&quot;20148&quot; value=&quot;5&quot;/&gt;&lt;property id=&quot;20300&quot; value=&quot;Diapositive 5 - &amp;quot;Titre de la page&amp;quot;&quot;/&gt;&lt;property id=&quot;20307&quot; value=&quot;260&quot;/&gt;&lt;/object&gt;&lt;object type=&quot;3&quot; unique_id=&quot;10119&quot;&gt;&lt;property id=&quot;20148&quot; value=&quot;5&quot;/&gt;&lt;property id=&quot;20300&quot; value=&quot;Diapositive 6 - &amp;quot;Titre de la page&amp;quot;&quot;/&gt;&lt;property id=&quot;20307&quot; value=&quot;261&quot;/&gt;&lt;/object&gt;&lt;object type=&quot;3&quot; unique_id=&quot;10160&quot;&gt;&lt;property id=&quot;20148&quot; value=&quot;5&quot;/&gt;&lt;property id=&quot;20300&quot; value=&quot;Diapositive 7 - &amp;quot;Titre de la page&amp;quot;&quot;/&gt;&lt;property id=&quot;20307&quot; value=&quot;262&quot;/&gt;&lt;/object&gt;&lt;object type=&quot;3&quot; unique_id=&quot;10197&quot;&gt;&lt;property id=&quot;20148&quot; value=&quot;5&quot;/&gt;&lt;property id=&quot;20300&quot; value=&quot;Diapositive 8 - &amp;quot;Titre de la page&amp;quot;&quot;/&gt;&lt;property id=&quot;20307&quot; value=&quot;263&quot;/&gt;&lt;/object&gt;&lt;object type=&quot;3&quot; unique_id=&quot;10228&quot;&gt;&lt;property id=&quot;20148&quot; value=&quot;5&quot;/&gt;&lt;property id=&quot;20300&quot; value=&quot;Diapositive 9 - &amp;quot;Titre de la page&amp;quot;&quot;/&gt;&lt;property id=&quot;20307&quot; value=&quot;264&quot;/&gt;&lt;/object&gt;&lt;object type=&quot;3&quot; unique_id=&quot;10284&quot;&gt;&lt;property id=&quot;20148&quot; value=&quot;5&quot;/&gt;&lt;property id=&quot;20300&quot; value=&quot;Diapositive 10 - &amp;quot;Titre de la page&amp;quot;&quot;/&gt;&lt;property id=&quot;20307&quot; value=&quot;265&quot;/&gt;&lt;/object&gt;&lt;object type=&quot;3&quot; unique_id=&quot;10285&quot;&gt;&lt;property id=&quot;20148&quot; value=&quot;5&quot;/&gt;&lt;property id=&quot;20300&quot; value=&quot;Diapositive 11 - &amp;quot;Titre de la page&amp;quot;&quot;/&gt;&lt;property id=&quot;20307&quot; value=&quot;267&quot;/&gt;&lt;/object&gt;&lt;object type=&quot;3&quot; unique_id=&quot;10325&quot;&gt;&lt;property id=&quot;20148&quot; value=&quot;5&quot;/&gt;&lt;property id=&quot;20300&quot; value=&quot;Diapositive 12 - &amp;quot;Contact :&amp;quot;&quot;/&gt;&lt;property id=&quot;20307&quot; value=&quot;268&quot;/&gt;&lt;/object&gt;&lt;object type=&quot;3&quot; unique_id=&quot;10497&quot;&gt;&lt;property id=&quot;20148&quot; value=&quot;5&quot;/&gt;&lt;property id=&quot;20300&quot; value=&quot;Diapositive 4 - &amp;quot;Titre de la page&amp;quot;&quot;/&gt;&lt;property id=&quot;20307&quot; value=&quot;26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Gfi_Masque_Powerpoint_Office_2003[1]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Gfi_Masque_Powerpoint_Office_2003[1]</Template>
  <TotalTime>2118</TotalTime>
  <Words>305</Words>
  <Application>Microsoft Office PowerPoint</Application>
  <PresentationFormat>Presentación en pantalla (4:3)</PresentationFormat>
  <Paragraphs>89</Paragraphs>
  <Slides>10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Gfi_Masque_Powerpoint_Office_2003[1]</vt:lpstr>
      <vt:lpstr>Presentación de PowerPoint</vt:lpstr>
      <vt:lpstr>Contenido</vt:lpstr>
      <vt:lpstr>Presentación de PowerPoint</vt:lpstr>
      <vt:lpstr>Introducción – Rankings y listas de debilidades (I)</vt:lpstr>
      <vt:lpstr>Introducción – Rankings y listas de debilidades (II)</vt:lpstr>
      <vt:lpstr>Introducción – Rankings y listas de debilidades (y III)</vt:lpstr>
      <vt:lpstr>Introducción – Criterios Generales Reglas Seguridad SonarQube</vt:lpstr>
      <vt:lpstr>Presentación de PowerPoint</vt:lpstr>
      <vt:lpstr>Referencias</vt:lpstr>
      <vt:lpstr>¡Muchas Gracias!</vt:lpstr>
    </vt:vector>
  </TitlesOfParts>
  <Company>gfi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 de Seguimiento del Proyecto [nombre_de_proyecto]</dc:title>
  <dc:creator>Ana Mendez Morillo</dc:creator>
  <cp:lastModifiedBy>FRANCISCO MARTINEZ OLMOS</cp:lastModifiedBy>
  <cp:revision>146</cp:revision>
  <dcterms:created xsi:type="dcterms:W3CDTF">2011-10-21T07:45:34Z</dcterms:created>
  <dcterms:modified xsi:type="dcterms:W3CDTF">2017-05-31T13:30:15Z</dcterms:modified>
</cp:coreProperties>
</file>