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0" r:id="rId3"/>
    <p:sldId id="310" r:id="rId4"/>
    <p:sldId id="258" r:id="rId5"/>
    <p:sldId id="282" r:id="rId6"/>
    <p:sldId id="313" r:id="rId7"/>
    <p:sldId id="31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7" r:id="rId20"/>
    <p:sldId id="293" r:id="rId21"/>
    <p:sldId id="295" r:id="rId22"/>
    <p:sldId id="296" r:id="rId23"/>
    <p:sldId id="298" r:id="rId24"/>
    <p:sldId id="299" r:id="rId25"/>
    <p:sldId id="312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268" r:id="rId37"/>
  </p:sldIdLst>
  <p:sldSz cx="9144000" cy="6858000" type="screen4x3"/>
  <p:notesSz cx="6858000" cy="9144000"/>
  <p:custDataLst>
    <p:tags r:id="rId40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8585A"/>
    <a:srgbClr val="DC911B"/>
    <a:srgbClr val="CC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48" autoAdjust="0"/>
    <p:restoredTop sz="94444" autoAdjust="0"/>
  </p:normalViewPr>
  <p:slideViewPr>
    <p:cSldViewPr>
      <p:cViewPr varScale="1">
        <p:scale>
          <a:sx n="106" d="100"/>
          <a:sy n="10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766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C0E6-E3AE-4EE9-982A-C3B6F08814E1}" type="datetimeFigureOut">
              <a:rPr lang="es-ES" smtClean="0"/>
              <a:pPr/>
              <a:t>27/04/2017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9F88-438C-4BE0-A6C6-28E474C4F3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856755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5F46F3A-27E7-41B3-B208-9917C91932AB}" type="datetimeFigureOut">
              <a:rPr lang="fr-FR"/>
              <a:pPr>
                <a:defRPr/>
              </a:pPr>
              <a:t>27/04/2017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6C6688-F379-49DC-996D-729C55EB447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3021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7585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4235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07449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584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26273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23122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16499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00738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0672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89638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4846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71106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98276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02616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2954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9616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8235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69739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02104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05905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64733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6674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22216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63191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45990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55260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862334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9209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1047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5810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4773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3642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5500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0867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Connecteur droit 14"/>
          <p:cNvCxnSpPr/>
          <p:nvPr/>
        </p:nvCxnSpPr>
        <p:spPr bwMode="gray">
          <a:xfrm flipH="1">
            <a:off x="7884371" y="5085184"/>
            <a:ext cx="216642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15"/>
          <p:cNvCxnSpPr/>
          <p:nvPr/>
        </p:nvCxnSpPr>
        <p:spPr bwMode="gray">
          <a:xfrm>
            <a:off x="857250" y="3554413"/>
            <a:ext cx="1793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16"/>
          <p:cNvSpPr txBox="1">
            <a:spLocks noChangeArrowheads="1"/>
          </p:cNvSpPr>
          <p:nvPr/>
        </p:nvSpPr>
        <p:spPr bwMode="gray">
          <a:xfrm>
            <a:off x="7380561" y="4627739"/>
            <a:ext cx="765845" cy="2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CF2461-79E7-493F-81E1-E12F13E1925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9" name="ZoneTexte 16"/>
          <p:cNvSpPr txBox="1">
            <a:spLocks noChangeArrowheads="1"/>
          </p:cNvSpPr>
          <p:nvPr userDrawn="1"/>
        </p:nvSpPr>
        <p:spPr bwMode="gray">
          <a:xfrm>
            <a:off x="7430058" y="4638886"/>
            <a:ext cx="134190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200" dirty="0">
                <a:solidFill>
                  <a:srgbClr val="F07F0A"/>
                </a:solidFill>
                <a:latin typeface="Arial" pitchFamily="34" charset="0"/>
                <a:ea typeface="+mn-ea"/>
                <a:cs typeface="Arial" pitchFamily="34" charset="0"/>
              </a:rPr>
              <a:t>www.gfi.es                  #</a:t>
            </a:r>
            <a:r>
              <a:rPr lang="fr-FR" sz="1200" dirty="0">
                <a:solidFill>
                  <a:srgbClr val="F07F0A"/>
                </a:solidFill>
              </a:rPr>
              <a:t>gfispain</a:t>
            </a:r>
          </a:p>
          <a:p>
            <a:r>
              <a:rPr lang="fr-FR" sz="1200" dirty="0">
                <a:solidFill>
                  <a:srgbClr val="F07F0A"/>
                </a:solidFill>
              </a:rPr>
              <a:t>@GFI_informatica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16"/>
          <p:cNvSpPr txBox="1">
            <a:spLocks noChangeArrowheads="1"/>
          </p:cNvSpPr>
          <p:nvPr/>
        </p:nvSpPr>
        <p:spPr bwMode="gray">
          <a:xfrm>
            <a:off x="1691680" y="5085184"/>
            <a:ext cx="1714500" cy="78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1200" dirty="0">
                <a:solidFill>
                  <a:srgbClr val="F07F0A"/>
                </a:solidFill>
              </a:rPr>
              <a:t>www.gfi.es</a:t>
            </a:r>
          </a:p>
          <a:p>
            <a:r>
              <a:rPr lang="fr-FR" sz="1200" dirty="0">
                <a:solidFill>
                  <a:srgbClr val="F07F0A"/>
                </a:solidFill>
              </a:rPr>
              <a:t>#gfispain</a:t>
            </a:r>
          </a:p>
          <a:p>
            <a:r>
              <a:rPr lang="fr-FR" sz="1200" dirty="0">
                <a:solidFill>
                  <a:srgbClr val="F07F0A"/>
                </a:solidFill>
              </a:rPr>
              <a:t>@GFI_Informatica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A105B4-1064-4C17-89B4-71284A1B4E74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552" y="1521728"/>
            <a:ext cx="3528392" cy="516368"/>
          </a:xfrm>
        </p:spPr>
        <p:txBody>
          <a:bodyPr/>
          <a:lstStyle>
            <a:lvl1pPr>
              <a:defRPr b="1" baseline="0">
                <a:solidFill>
                  <a:srgbClr val="F07F0A"/>
                </a:solidFill>
              </a:defRPr>
            </a:lvl1pPr>
          </a:lstStyle>
          <a:p>
            <a:r>
              <a:rPr lang="es-ES" dirty="0"/>
              <a:t> ¡Muchas gracias!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755576" y="1046336"/>
            <a:ext cx="7056438" cy="3312468"/>
          </a:xfrm>
        </p:spPr>
        <p:txBody>
          <a:bodyPr/>
          <a:lstStyle>
            <a:lvl1pPr marL="360000" indent="-3600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D1457-3373-47C3-8697-19F002C30596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755576" y="1052636"/>
            <a:ext cx="7056438" cy="3312468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 sz="1800">
                <a:latin typeface="+mj-lt"/>
              </a:defRPr>
            </a:lvl1pPr>
            <a:lvl2pPr marL="285750" indent="-285750">
              <a:lnSpc>
                <a:spcPct val="100000"/>
              </a:lnSpc>
              <a:spcAft>
                <a:spcPts val="1200"/>
              </a:spcAft>
              <a:buClr>
                <a:srgbClr val="58585A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172062" indent="-171450">
              <a:lnSpc>
                <a:spcPct val="100000"/>
              </a:lnSpc>
              <a:spcAft>
                <a:spcPts val="1200"/>
              </a:spcAft>
              <a:buClr>
                <a:srgbClr val="58585A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3pPr>
            <a:lvl4pPr marL="350837" indent="-171450">
              <a:lnSpc>
                <a:spcPct val="100000"/>
              </a:lnSpc>
              <a:buClr>
                <a:srgbClr val="58585A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530225" indent="-1714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+mj-lt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3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8F55A-E23F-4701-A873-F94B30AC86F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1ABD-B2CE-4196-A185-4362B40C293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55922" y="1052736"/>
            <a:ext cx="7056438" cy="4679950"/>
          </a:xfrm>
        </p:spPr>
        <p:txBody>
          <a:bodyPr/>
          <a:lstStyle>
            <a:lvl1pPr marL="250825" indent="-250825">
              <a:buSzPct val="150000"/>
              <a:buFont typeface="Wingdings" panose="05000000000000000000" pitchFamily="2" charset="2"/>
              <a:buChar char="§"/>
              <a:defRPr/>
            </a:lvl1pPr>
            <a:lvl2pPr marL="466725" indent="-179388">
              <a:buSzPct val="150000"/>
              <a:buFont typeface="Wingdings" panose="05000000000000000000" pitchFamily="2" charset="2"/>
              <a:buChar char="§"/>
              <a:defRPr/>
            </a:lvl2pPr>
            <a:lvl3pPr marL="630238" indent="-179388">
              <a:buSzPct val="150000"/>
              <a:buFont typeface="Wingdings" panose="05000000000000000000" pitchFamily="2" charset="2"/>
              <a:buChar char="§"/>
              <a:defRPr/>
            </a:lvl3pPr>
            <a:lvl4pPr marL="803275" indent="-179388">
              <a:buSzPct val="150000"/>
              <a:buFont typeface="Wingdings" panose="05000000000000000000" pitchFamily="2" charset="2"/>
              <a:buChar char="§"/>
              <a:defRPr/>
            </a:lvl4pPr>
            <a:lvl5pPr marL="990600" indent="-179388">
              <a:buSzPct val="15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fr-FR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692275" y="1052736"/>
            <a:ext cx="3456384" cy="9361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252000" indent="0">
              <a:lnSpc>
                <a:spcPct val="100000"/>
              </a:lnSpc>
              <a:buNone/>
              <a:defRPr sz="1200">
                <a:solidFill>
                  <a:srgbClr val="58585A"/>
                </a:solidFill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92329" y="1052736"/>
            <a:ext cx="3456384" cy="9361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252000" indent="0">
              <a:lnSpc>
                <a:spcPct val="100000"/>
              </a:lnSpc>
              <a:buFontTx/>
              <a:buNone/>
              <a:defRPr sz="1200">
                <a:solidFill>
                  <a:srgbClr val="58585A"/>
                </a:solidFill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1" name="Espace réservé du graphique 9"/>
          <p:cNvSpPr>
            <a:spLocks noGrp="1"/>
          </p:cNvSpPr>
          <p:nvPr>
            <p:ph type="chart" sz="quarter" idx="14"/>
          </p:nvPr>
        </p:nvSpPr>
        <p:spPr bwMode="gray">
          <a:xfrm>
            <a:off x="1692275" y="1988442"/>
            <a:ext cx="3455988" cy="1728788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22" name="Espace réservé du graphique 9"/>
          <p:cNvSpPr>
            <a:spLocks noGrp="1"/>
          </p:cNvSpPr>
          <p:nvPr>
            <p:ph type="chart" sz="quarter" idx="15"/>
          </p:nvPr>
        </p:nvSpPr>
        <p:spPr bwMode="gray">
          <a:xfrm>
            <a:off x="1692275" y="3861047"/>
            <a:ext cx="3455988" cy="1728788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23" name="Espace réservé du graphique 9"/>
          <p:cNvSpPr>
            <a:spLocks noGrp="1"/>
          </p:cNvSpPr>
          <p:nvPr>
            <p:ph type="chart" sz="quarter" idx="16"/>
          </p:nvPr>
        </p:nvSpPr>
        <p:spPr bwMode="gray">
          <a:xfrm>
            <a:off x="5292725" y="1988442"/>
            <a:ext cx="3455988" cy="1728788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24" name="Espace réservé du graphique 9"/>
          <p:cNvSpPr>
            <a:spLocks noGrp="1"/>
          </p:cNvSpPr>
          <p:nvPr>
            <p:ph type="chart" sz="quarter" idx="17"/>
          </p:nvPr>
        </p:nvSpPr>
        <p:spPr bwMode="gray">
          <a:xfrm>
            <a:off x="5292725" y="3861047"/>
            <a:ext cx="3455988" cy="1728788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25" name="Espace réservé du texte 14"/>
          <p:cNvSpPr>
            <a:spLocks noGrp="1"/>
          </p:cNvSpPr>
          <p:nvPr>
            <p:ph type="body" sz="quarter" idx="18"/>
          </p:nvPr>
        </p:nvSpPr>
        <p:spPr bwMode="gray">
          <a:xfrm>
            <a:off x="684213" y="1988442"/>
            <a:ext cx="1008062" cy="1728788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6" name="Espace réservé du texte 14"/>
          <p:cNvSpPr>
            <a:spLocks noGrp="1"/>
          </p:cNvSpPr>
          <p:nvPr>
            <p:ph type="body" sz="quarter" idx="19"/>
          </p:nvPr>
        </p:nvSpPr>
        <p:spPr bwMode="gray">
          <a:xfrm>
            <a:off x="684213" y="3861047"/>
            <a:ext cx="1008062" cy="1728788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9" name="Espace réservé du numéro de diapositive 5"/>
          <p:cNvSpPr>
            <a:spLocks noGrp="1"/>
          </p:cNvSpPr>
          <p:nvPr>
            <p:ph type="sldNum" sz="quarter" idx="22"/>
          </p:nvPr>
        </p:nvSpPr>
        <p:spPr>
          <a:xfrm>
            <a:off x="8101013" y="6262688"/>
            <a:ext cx="647700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46466-532A-4912-9A7F-FB88439A4C06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30" name="Conector recto 29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580111" y="1085975"/>
            <a:ext cx="3168601" cy="4359249"/>
          </a:xfrm>
        </p:spPr>
        <p:txBody>
          <a:bodyPr/>
          <a:lstStyle>
            <a:lvl1pPr marL="180000" indent="-180000">
              <a:defRPr sz="1300"/>
            </a:lvl1pPr>
            <a:lvl2pPr marL="18000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9" name="Espace réservé du tableau 8"/>
          <p:cNvSpPr>
            <a:spLocks noGrp="1"/>
          </p:cNvSpPr>
          <p:nvPr>
            <p:ph type="tbl" sz="quarter" idx="13"/>
          </p:nvPr>
        </p:nvSpPr>
        <p:spPr bwMode="gray">
          <a:xfrm>
            <a:off x="683568" y="1086644"/>
            <a:ext cx="4751388" cy="4358580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una tabla</a:t>
            </a:r>
            <a:endParaRPr lang="fr-FR" noProof="0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B435-CB5A-410C-BF16-9440D3DAD7E5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436096" y="1124744"/>
            <a:ext cx="3312616" cy="4176564"/>
          </a:xfrm>
        </p:spPr>
        <p:txBody>
          <a:bodyPr/>
          <a:lstStyle>
            <a:lvl1pPr marL="180000" indent="-180000">
              <a:defRPr sz="1200"/>
            </a:lvl1pPr>
            <a:lvl2pPr marL="360000" indent="-180000">
              <a:defRPr sz="1200">
                <a:solidFill>
                  <a:srgbClr val="58585A"/>
                </a:solidFill>
              </a:defRPr>
            </a:lvl2pPr>
            <a:lvl3pPr marL="182563" indent="-182563">
              <a:defRPr sz="1200"/>
            </a:lvl3pPr>
            <a:lvl4pPr marL="182563" indent="-182563">
              <a:defRPr sz="1200"/>
            </a:lvl4pPr>
            <a:lvl5pPr marL="182563" indent="-182563">
              <a:defRPr sz="12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84212" y="1124744"/>
            <a:ext cx="4607867" cy="50405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Espace réservé du graphique 10"/>
          <p:cNvSpPr>
            <a:spLocks noGrp="1"/>
          </p:cNvSpPr>
          <p:nvPr>
            <p:ph type="chart" sz="quarter" idx="14"/>
          </p:nvPr>
        </p:nvSpPr>
        <p:spPr bwMode="gray">
          <a:xfrm>
            <a:off x="684213" y="1628650"/>
            <a:ext cx="4608512" cy="1800450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684212" y="3501007"/>
            <a:ext cx="4607867" cy="50405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Espace réservé du graphique 10"/>
          <p:cNvSpPr>
            <a:spLocks noGrp="1"/>
          </p:cNvSpPr>
          <p:nvPr>
            <p:ph type="chart" sz="quarter" idx="16"/>
          </p:nvPr>
        </p:nvSpPr>
        <p:spPr bwMode="gray">
          <a:xfrm>
            <a:off x="684213" y="4004913"/>
            <a:ext cx="4608512" cy="1296395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E98F3-C863-4FCB-88CA-28999808C081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924300" y="1124744"/>
            <a:ext cx="4824412" cy="417579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3"/>
          </p:nvPr>
        </p:nvSpPr>
        <p:spPr bwMode="gray">
          <a:xfrm>
            <a:off x="684213" y="1125413"/>
            <a:ext cx="2951162" cy="4175124"/>
          </a:xfr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una imagen</a:t>
            </a:r>
            <a:endParaRPr lang="fr-FR" noProof="0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7DC9-9263-4AB5-A5F3-6BE961EAAFC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deux image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924300" y="1196752"/>
            <a:ext cx="4824412" cy="468062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fr-FR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 bwMode="gray">
          <a:xfrm>
            <a:off x="684213" y="1197422"/>
            <a:ext cx="1943100" cy="2735262"/>
          </a:xfr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una imagen</a:t>
            </a:r>
            <a:endParaRPr lang="fr-FR" noProof="0" dirty="0"/>
          </a:p>
        </p:txBody>
      </p:sp>
      <p:sp>
        <p:nvSpPr>
          <p:cNvPr id="10" name="Espace réservé pour une image  8"/>
          <p:cNvSpPr>
            <a:spLocks noGrp="1"/>
          </p:cNvSpPr>
          <p:nvPr>
            <p:ph type="pic" sz="quarter" idx="14"/>
          </p:nvPr>
        </p:nvSpPr>
        <p:spPr bwMode="gray">
          <a:xfrm>
            <a:off x="1692275" y="2565599"/>
            <a:ext cx="1943100" cy="2735262"/>
          </a:xfr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una imagen</a:t>
            </a:r>
            <a:endParaRPr lang="fr-FR" noProof="0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DD2EA-2DDC-4959-A44E-200527272FF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C911B"/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8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684213" y="252413"/>
            <a:ext cx="80645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endPos="0" dist="101600" dir="5400000" sy="-100000" algn="bl" rotWithShape="0"/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Clic para </a:t>
            </a:r>
            <a:r>
              <a:rPr lang="fr-FR" dirty="0" err="1"/>
              <a:t>modificar</a:t>
            </a:r>
            <a:r>
              <a:rPr lang="fr-FR" dirty="0"/>
              <a:t> el </a:t>
            </a:r>
            <a:r>
              <a:rPr lang="fr-FR" dirty="0" err="1"/>
              <a:t>estilo</a:t>
            </a:r>
            <a:r>
              <a:rPr lang="fr-FR" dirty="0"/>
              <a:t> del </a:t>
            </a:r>
            <a:r>
              <a:rPr lang="fr-FR" dirty="0" err="1"/>
              <a:t>título</a:t>
            </a:r>
            <a:endParaRPr lang="fr-FR" dirty="0"/>
          </a:p>
        </p:txBody>
      </p: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827584" y="1124744"/>
            <a:ext cx="792112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stA="69000" endPos="65000" dist="50800" dir="5400000" sy="-100000" algn="bl" rotWithShape="0"/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Clic para </a:t>
            </a:r>
            <a:r>
              <a:rPr lang="fr-FR" dirty="0" err="1"/>
              <a:t>modificar</a:t>
            </a:r>
            <a:r>
              <a:rPr lang="fr-FR" dirty="0"/>
              <a:t> los </a:t>
            </a:r>
            <a:r>
              <a:rPr lang="fr-FR" dirty="0" err="1"/>
              <a:t>estilos</a:t>
            </a:r>
            <a:r>
              <a:rPr lang="fr-FR" dirty="0"/>
              <a:t> de la </a:t>
            </a:r>
            <a:r>
              <a:rPr lang="fr-FR" dirty="0" err="1"/>
              <a:t>máscara</a:t>
            </a:r>
            <a:r>
              <a:rPr lang="fr-FR" dirty="0"/>
              <a:t> de texto</a:t>
            </a:r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4"/>
            <a:r>
              <a:rPr lang="fr-FR" dirty="0"/>
              <a:t>Quinto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331640" y="6283325"/>
            <a:ext cx="7737292" cy="2428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rgbClr val="58585A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Título de la presentación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101013" y="6262688"/>
            <a:ext cx="647700" cy="2873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6C2AE-A0D1-4E01-9E25-CEA22C925956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2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rgbClr val="58585A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DC911B"/>
        </a:buClr>
        <a:buSzPct val="150000"/>
        <a:buFont typeface="Wingdings" panose="05000000000000000000" pitchFamily="2" charset="2"/>
        <a:buChar char="§"/>
        <a:defRPr kern="1200">
          <a:solidFill>
            <a:srgbClr val="DC911B"/>
          </a:solidFill>
          <a:latin typeface="+mn-lt"/>
          <a:ea typeface="+mn-ea"/>
          <a:cs typeface="+mn-cs"/>
        </a:defRPr>
      </a:lvl1pPr>
      <a:lvl2pPr marL="573087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58585A"/>
        </a:buClr>
        <a:buSzPct val="100000"/>
        <a:buFont typeface="Wingdings" panose="05000000000000000000" pitchFamily="2" charset="2"/>
        <a:buChar char="§"/>
        <a:defRPr sz="1600" kern="1200">
          <a:solidFill>
            <a:srgbClr val="58585A"/>
          </a:solidFill>
          <a:latin typeface="+mn-lt"/>
          <a:ea typeface="+mn-ea"/>
          <a:cs typeface="+mn-cs"/>
        </a:defRPr>
      </a:lvl2pPr>
      <a:lvl3pPr marL="62230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58585A"/>
        </a:buClr>
        <a:buSzPct val="100000"/>
        <a:buFont typeface="Wingdings" panose="05000000000000000000" pitchFamily="2" charset="2"/>
        <a:buChar char="§"/>
        <a:defRPr sz="1200" kern="1200">
          <a:solidFill>
            <a:srgbClr val="58585A"/>
          </a:solidFill>
          <a:latin typeface="+mn-lt"/>
          <a:ea typeface="+mn-ea"/>
          <a:cs typeface="+mn-cs"/>
        </a:defRPr>
      </a:lvl3pPr>
      <a:lvl4pPr marL="795337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58585A"/>
        </a:buClr>
        <a:buSzPct val="100000"/>
        <a:buFont typeface="Wingdings" panose="05000000000000000000" pitchFamily="2" charset="2"/>
        <a:buChar char="§"/>
        <a:defRPr sz="1200" kern="1200">
          <a:solidFill>
            <a:srgbClr val="7F7F7F"/>
          </a:solidFill>
          <a:latin typeface="+mn-lt"/>
          <a:ea typeface="+mn-ea"/>
          <a:cs typeface="+mn-cs"/>
        </a:defRPr>
      </a:lvl4pPr>
      <a:lvl5pPr marL="982662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58585A"/>
        </a:buClr>
        <a:buSzPct val="100000"/>
        <a:buFont typeface="Wingdings" panose="05000000000000000000" pitchFamily="2" charset="2"/>
        <a:buChar char="§"/>
        <a:defRPr sz="12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qube.org/display/HOME/SonarQube+Platfor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onarlint.org/index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F89D-D169-4E85-83F1-D7648C799AD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3" name="ZoneTexte 16"/>
          <p:cNvSpPr txBox="1">
            <a:spLocks noChangeArrowheads="1"/>
          </p:cNvSpPr>
          <p:nvPr/>
        </p:nvSpPr>
        <p:spPr bwMode="gray">
          <a:xfrm>
            <a:off x="4805743" y="1575685"/>
            <a:ext cx="4320729" cy="14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dirty="0" err="1" smtClean="0"/>
              <a:t>SonarQube</a:t>
            </a:r>
            <a:endParaRPr lang="es-ES" sz="4800" noProof="0" dirty="0">
              <a:solidFill>
                <a:srgbClr val="303F48"/>
              </a:solidFill>
            </a:endParaRPr>
          </a:p>
        </p:txBody>
      </p:sp>
      <p:sp>
        <p:nvSpPr>
          <p:cNvPr id="4" name="ZoneTexte 16"/>
          <p:cNvSpPr txBox="1">
            <a:spLocks noChangeArrowheads="1"/>
          </p:cNvSpPr>
          <p:nvPr/>
        </p:nvSpPr>
        <p:spPr bwMode="gray">
          <a:xfrm>
            <a:off x="7380312" y="3933056"/>
            <a:ext cx="151241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s-VE" dirty="0" smtClean="0"/>
              <a:t>26/04/2017</a:t>
            </a:r>
            <a:endParaRPr lang="es-ES" kern="1200" noProof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Aspectos (III)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r>
              <a:rPr lang="es-ES" dirty="0" smtClean="0"/>
              <a:t>Mantenibilidad</a:t>
            </a:r>
          </a:p>
          <a:p>
            <a:pPr marL="623888" lvl="1"/>
            <a:r>
              <a:rPr lang="es-ES" b="1" dirty="0" smtClean="0"/>
              <a:t>Reglas de tipo Código Maloliente (</a:t>
            </a:r>
            <a:r>
              <a:rPr lang="es-ES" b="1" dirty="0" err="1" smtClean="0"/>
              <a:t>Code</a:t>
            </a:r>
            <a:r>
              <a:rPr lang="es-ES" b="1" dirty="0" smtClean="0"/>
              <a:t> </a:t>
            </a:r>
            <a:r>
              <a:rPr lang="es-ES" b="1" dirty="0" err="1" smtClean="0"/>
              <a:t>Smell</a:t>
            </a:r>
            <a:r>
              <a:rPr lang="es-ES" b="1" dirty="0" smtClean="0"/>
              <a:t>)</a:t>
            </a:r>
          </a:p>
          <a:p>
            <a:pPr marL="623888" lvl="1">
              <a:spcBef>
                <a:spcPts val="1200"/>
              </a:spcBef>
            </a:pPr>
            <a:r>
              <a:rPr lang="es-ES" b="1" dirty="0" smtClean="0"/>
              <a:t>Calificación de Mantenibilidad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A = Deuda técnica &lt;= 5% del esfuerzo total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B = </a:t>
            </a:r>
            <a:r>
              <a:rPr lang="es-ES" sz="1600" dirty="0">
                <a:solidFill>
                  <a:srgbClr val="58585A"/>
                </a:solidFill>
              </a:rPr>
              <a:t>Deuda técnica </a:t>
            </a:r>
            <a:r>
              <a:rPr lang="es-ES" sz="1600" dirty="0" smtClean="0">
                <a:solidFill>
                  <a:srgbClr val="58585A"/>
                </a:solidFill>
              </a:rPr>
              <a:t>&lt;= 10% </a:t>
            </a:r>
            <a:r>
              <a:rPr lang="es-ES" sz="1600" dirty="0">
                <a:solidFill>
                  <a:srgbClr val="58585A"/>
                </a:solidFill>
              </a:rPr>
              <a:t>del esfuerzo total </a:t>
            </a:r>
            <a:endParaRPr lang="es-ES" sz="1600" dirty="0" smtClean="0">
              <a:solidFill>
                <a:srgbClr val="58585A"/>
              </a:solidFill>
            </a:endParaRP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C = </a:t>
            </a:r>
            <a:r>
              <a:rPr lang="es-ES" sz="1600" dirty="0">
                <a:solidFill>
                  <a:srgbClr val="58585A"/>
                </a:solidFill>
              </a:rPr>
              <a:t>Deuda técnica </a:t>
            </a:r>
            <a:r>
              <a:rPr lang="es-ES" sz="1600" dirty="0" smtClean="0">
                <a:solidFill>
                  <a:srgbClr val="58585A"/>
                </a:solidFill>
              </a:rPr>
              <a:t>&lt;= 20% </a:t>
            </a:r>
            <a:r>
              <a:rPr lang="es-ES" sz="1600" dirty="0">
                <a:solidFill>
                  <a:srgbClr val="58585A"/>
                </a:solidFill>
              </a:rPr>
              <a:t>del esfuerzo total</a:t>
            </a:r>
            <a:endParaRPr lang="es-ES" sz="1600" dirty="0" smtClean="0">
              <a:solidFill>
                <a:srgbClr val="58585A"/>
              </a:solidFill>
            </a:endParaRP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D = </a:t>
            </a:r>
            <a:r>
              <a:rPr lang="es-ES" sz="1600" dirty="0">
                <a:solidFill>
                  <a:srgbClr val="58585A"/>
                </a:solidFill>
              </a:rPr>
              <a:t>Deuda técnica </a:t>
            </a:r>
            <a:r>
              <a:rPr lang="es-ES" sz="1600" dirty="0" smtClean="0">
                <a:solidFill>
                  <a:srgbClr val="58585A"/>
                </a:solidFill>
              </a:rPr>
              <a:t>&lt;= 50% </a:t>
            </a:r>
            <a:r>
              <a:rPr lang="es-ES" sz="1600" dirty="0">
                <a:solidFill>
                  <a:srgbClr val="58585A"/>
                </a:solidFill>
              </a:rPr>
              <a:t>del esfuerzo total</a:t>
            </a:r>
            <a:endParaRPr lang="es-ES" sz="1600" dirty="0" smtClean="0">
              <a:solidFill>
                <a:srgbClr val="58585A"/>
              </a:solidFill>
            </a:endParaRP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E = </a:t>
            </a:r>
            <a:r>
              <a:rPr lang="es-ES" sz="1600" dirty="0">
                <a:solidFill>
                  <a:srgbClr val="58585A"/>
                </a:solidFill>
              </a:rPr>
              <a:t>Deuda técnica </a:t>
            </a:r>
            <a:r>
              <a:rPr lang="es-ES" sz="1600" dirty="0" smtClean="0">
                <a:solidFill>
                  <a:srgbClr val="58585A"/>
                </a:solidFill>
              </a:rPr>
              <a:t>&gt; 50% </a:t>
            </a:r>
            <a:r>
              <a:rPr lang="es-ES" sz="1600" dirty="0">
                <a:solidFill>
                  <a:srgbClr val="58585A"/>
                </a:solidFill>
              </a:rPr>
              <a:t>del esfuerzo total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4221613"/>
            <a:ext cx="1805430" cy="1254621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970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Aspectos (IV)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r>
              <a:rPr lang="es-ES" dirty="0" smtClean="0"/>
              <a:t>Duplicados</a:t>
            </a:r>
          </a:p>
          <a:p>
            <a:pPr marL="623888" lvl="1"/>
            <a:r>
              <a:rPr lang="es-ES" b="1" dirty="0" smtClean="0"/>
              <a:t>Bloques de código duplicado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688530"/>
            <a:ext cx="2383619" cy="131653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2206190"/>
            <a:ext cx="2874049" cy="2445619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817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Aspectos (V)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r>
              <a:rPr lang="es-ES" dirty="0" smtClean="0"/>
              <a:t>Complejidad</a:t>
            </a:r>
          </a:p>
          <a:p>
            <a:pPr marL="623888" lvl="1"/>
            <a:r>
              <a:rPr lang="es-ES" b="1" dirty="0" smtClean="0"/>
              <a:t>Complejidad </a:t>
            </a:r>
            <a:r>
              <a:rPr lang="es-ES" b="1" dirty="0" err="1" smtClean="0"/>
              <a:t>Ciclomática</a:t>
            </a:r>
            <a:endParaRPr lang="es-ES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663" y="2204864"/>
            <a:ext cx="7110777" cy="2747595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147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Aspectos (VI)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r>
              <a:rPr lang="es-ES" dirty="0" smtClean="0"/>
              <a:t>Documentación</a:t>
            </a:r>
          </a:p>
          <a:p>
            <a:pPr marL="623888" lvl="1"/>
            <a:r>
              <a:rPr lang="es-ES" b="1" dirty="0" smtClean="0"/>
              <a:t>Comentarios de documentación de la API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348880"/>
            <a:ext cx="7121339" cy="1793925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111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Aspectos (VII)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smtClean="0"/>
              <a:t>Pruebas</a:t>
            </a:r>
          </a:p>
          <a:p>
            <a:pPr marL="623888" lvl="1">
              <a:spcAft>
                <a:spcPts val="1800"/>
              </a:spcAft>
            </a:pPr>
            <a:r>
              <a:rPr lang="es-ES" b="1" dirty="0" smtClean="0"/>
              <a:t>Resultado de las pruebas</a:t>
            </a:r>
          </a:p>
          <a:p>
            <a:pPr marL="623888" lvl="1">
              <a:spcAft>
                <a:spcPts val="1800"/>
              </a:spcAft>
            </a:pPr>
            <a:r>
              <a:rPr lang="es-ES" b="1" dirty="0" smtClean="0"/>
              <a:t>Cobertura de las pruebas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4172" y="3068960"/>
            <a:ext cx="7176798" cy="1584176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2513" y="1420763"/>
            <a:ext cx="1590675" cy="1000125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780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Aspectos (y VIII)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smtClean="0"/>
              <a:t>Diseño</a:t>
            </a:r>
          </a:p>
          <a:p>
            <a:pPr marL="623888" lvl="1"/>
            <a:r>
              <a:rPr lang="es-ES" b="1" dirty="0" smtClean="0"/>
              <a:t>Dependencias entre paquetes</a:t>
            </a:r>
          </a:p>
          <a:p>
            <a:pPr marL="900113" lvl="1"/>
            <a:r>
              <a:rPr lang="es-ES" dirty="0" smtClean="0"/>
              <a:t>Acoplamientos Aferentes (entrantes)</a:t>
            </a:r>
          </a:p>
          <a:p>
            <a:pPr marL="900113" lvl="1"/>
            <a:r>
              <a:rPr lang="es-ES" dirty="0" smtClean="0"/>
              <a:t>Acoplamientos Deferentes (salientes)</a:t>
            </a:r>
          </a:p>
          <a:p>
            <a:pPr marL="900113" lvl="1">
              <a:spcAft>
                <a:spcPts val="1800"/>
              </a:spcAft>
            </a:pPr>
            <a:r>
              <a:rPr lang="es-ES" dirty="0" smtClean="0"/>
              <a:t>Acoplamientos Cíclicos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9850" y="3429000"/>
            <a:ext cx="7114805" cy="1512168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283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Perfiles de Calidad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smtClean="0"/>
              <a:t>Conjunto de reglas que se aplicarán en el Análisis</a:t>
            </a:r>
          </a:p>
          <a:p>
            <a:pPr>
              <a:spcAft>
                <a:spcPts val="1800"/>
              </a:spcAft>
            </a:pPr>
            <a:r>
              <a:rPr lang="es-ES" dirty="0" smtClean="0"/>
              <a:t>Perfiles por lenguaje</a:t>
            </a:r>
          </a:p>
          <a:p>
            <a:pPr>
              <a:spcAft>
                <a:spcPts val="1800"/>
              </a:spcAft>
            </a:pPr>
            <a:r>
              <a:rPr lang="es-ES" dirty="0" smtClean="0"/>
              <a:t>Herencia entre perfiles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0958" y="3212976"/>
            <a:ext cx="4556372" cy="2710606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708920"/>
            <a:ext cx="4223753" cy="252028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44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Umbrales de Calidad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smtClean="0"/>
              <a:t>Nivel de Calidad que se utilizará en el Análisis</a:t>
            </a:r>
          </a:p>
          <a:p>
            <a:pPr>
              <a:spcAft>
                <a:spcPts val="1800"/>
              </a:spcAft>
            </a:pPr>
            <a:r>
              <a:rPr lang="es-ES" dirty="0" smtClean="0"/>
              <a:t>Aplicable a métricas a nivel de Proyecto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0157" y="2060848"/>
            <a:ext cx="7482632" cy="3537871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170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Configuración del Análisis (I)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smtClean="0"/>
              <a:t>Prioridad </a:t>
            </a:r>
            <a:r>
              <a:rPr lang="es-ES" dirty="0" smtClean="0"/>
              <a:t>de los Parámetros del Análisis</a:t>
            </a:r>
          </a:p>
          <a:p>
            <a:pPr marL="623888" lvl="1">
              <a:spcAft>
                <a:spcPts val="1800"/>
              </a:spcAft>
            </a:pPr>
            <a:r>
              <a:rPr lang="es-ES" dirty="0" smtClean="0"/>
              <a:t>Parámetros de ejecución</a:t>
            </a:r>
          </a:p>
          <a:p>
            <a:pPr marL="623888" lvl="1">
              <a:spcAft>
                <a:spcPts val="1800"/>
              </a:spcAft>
            </a:pPr>
            <a:r>
              <a:rPr lang="es-ES" dirty="0" smtClean="0"/>
              <a:t>Parámetros de configuración del ejecutor (pom.xml, build.xml, etc.)</a:t>
            </a:r>
          </a:p>
          <a:p>
            <a:pPr marL="623888" lvl="1">
              <a:spcAft>
                <a:spcPts val="1800"/>
              </a:spcAft>
            </a:pPr>
            <a:r>
              <a:rPr lang="es-ES" dirty="0" smtClean="0"/>
              <a:t>sonar-</a:t>
            </a:r>
            <a:r>
              <a:rPr lang="es-ES" dirty="0" err="1" smtClean="0"/>
              <a:t>project.properties</a:t>
            </a:r>
            <a:endParaRPr lang="es-ES" dirty="0" smtClean="0"/>
          </a:p>
          <a:p>
            <a:pPr marL="623888" lvl="1">
              <a:spcAft>
                <a:spcPts val="1800"/>
              </a:spcAft>
            </a:pPr>
            <a:r>
              <a:rPr lang="es-ES" dirty="0" smtClean="0"/>
              <a:t>Parámetros del Proyecto en el Servidor Web</a:t>
            </a:r>
          </a:p>
          <a:p>
            <a:pPr marL="623888" lvl="1">
              <a:spcAft>
                <a:spcPts val="1800"/>
              </a:spcAft>
            </a:pPr>
            <a:r>
              <a:rPr lang="es-ES" dirty="0" smtClean="0"/>
              <a:t>Parámetros Globales en el Servidor Web</a:t>
            </a:r>
          </a:p>
        </p:txBody>
      </p:sp>
    </p:spTree>
    <p:extLst>
      <p:ext uri="{BB962C8B-B14F-4D97-AF65-F5344CB8AC3E}">
        <p14:creationId xmlns:p14="http://schemas.microsoft.com/office/powerpoint/2010/main" xmlns="" val="22414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Configuración del Análisis (II)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smtClean="0"/>
              <a:t>Lenguaje a analizar</a:t>
            </a:r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Bef>
                <a:spcPts val="3000"/>
              </a:spcBef>
              <a:spcAft>
                <a:spcPts val="1800"/>
              </a:spcAft>
            </a:pPr>
            <a:r>
              <a:rPr lang="es-ES" dirty="0" smtClean="0"/>
              <a:t>Acceso al Servidor </a:t>
            </a:r>
            <a:r>
              <a:rPr lang="es-ES" dirty="0" err="1" smtClean="0"/>
              <a:t>SonarQube</a:t>
            </a:r>
            <a:endParaRPr lang="es-ES" dirty="0" smtClean="0"/>
          </a:p>
          <a:p>
            <a:pPr>
              <a:spcBef>
                <a:spcPts val="3000"/>
              </a:spcBef>
              <a:spcAft>
                <a:spcPts val="1800"/>
              </a:spcAft>
            </a:pPr>
            <a:endParaRPr lang="es-ES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ES" dirty="0" smtClean="0"/>
              <a:t>Acceso a la Base de Datos (opcional)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469" y="1405272"/>
            <a:ext cx="6628748" cy="871600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469" y="2804394"/>
            <a:ext cx="3733519" cy="91263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6469" y="4172546"/>
            <a:ext cx="7858149" cy="76862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31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>
          <a:xfrm>
            <a:off x="1864725" y="908720"/>
            <a:ext cx="6235667" cy="5256584"/>
          </a:xfrm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Qué es </a:t>
            </a:r>
            <a:r>
              <a:rPr lang="es-V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SonarQube</a:t>
            </a:r>
            <a:endParaRPr lang="es-V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Arquitectura de </a:t>
            </a:r>
            <a:r>
              <a:rPr lang="es-V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SonarQube</a:t>
            </a:r>
            <a:endParaRPr lang="es-V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Procedimiento habitual de uso</a:t>
            </a:r>
          </a:p>
          <a:p>
            <a:pPr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estático del Código Fuente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</a:t>
            </a: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analizados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Perfiles de Calidad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Umbrales de Calidad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 del Análisis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Ejecución del Análisis</a:t>
            </a:r>
          </a:p>
          <a:p>
            <a:pPr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Visualización de los resultados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Cuadro de Mando Global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 de Proyecto / Paquete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Cuadro de Mando de Proyecto / Paquete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Métricas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Evidencias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Componentes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Visor de Código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Puntos Críticos</a:t>
            </a:r>
          </a:p>
          <a:p>
            <a:pPr lvl="1">
              <a:spcAft>
                <a:spcPts val="6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Máquina del Tiempo</a:t>
            </a:r>
          </a:p>
          <a:p>
            <a:pPr lvl="1">
              <a:spcAft>
                <a:spcPts val="600"/>
              </a:spcAft>
              <a:defRPr/>
            </a:pPr>
            <a:endParaRPr lang="es-V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9ED1457-3373-47C3-8697-19F002C3059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6" name="Título 5"/>
          <p:cNvSpPr>
            <a:spLocks noGrp="1"/>
          </p:cNvSpPr>
          <p:nvPr>
            <p:ph type="title" idx="4294967295"/>
          </p:nvPr>
        </p:nvSpPr>
        <p:spPr>
          <a:xfrm>
            <a:off x="684213" y="260648"/>
            <a:ext cx="8064500" cy="512762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Contenido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7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091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Configuración del Análisis (III)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smtClean="0"/>
              <a:t>Datos Generales del Proyecto</a:t>
            </a:r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1800"/>
              </a:spcAft>
            </a:pPr>
            <a:endParaRPr lang="es-ES" dirty="0" smtClean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0"/>
              </a:spcAft>
            </a:pPr>
            <a:endParaRPr lang="es-ES" dirty="0" smtClean="0"/>
          </a:p>
          <a:p>
            <a:pPr>
              <a:spcAft>
                <a:spcPts val="1800"/>
              </a:spcAft>
            </a:pPr>
            <a:r>
              <a:rPr lang="es-ES" dirty="0" smtClean="0"/>
              <a:t>Análisis Básico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7" y="1340768"/>
            <a:ext cx="7848873" cy="1877396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470" y="3645024"/>
            <a:ext cx="7856010" cy="2134021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275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Configuración del Análisis (IV)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smtClean="0"/>
              <a:t>Resultado de las Pruebas (Java)</a:t>
            </a:r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0"/>
              </a:spcAft>
            </a:pPr>
            <a:endParaRPr lang="es-ES" dirty="0" smtClean="0"/>
          </a:p>
          <a:p>
            <a:pPr>
              <a:spcAft>
                <a:spcPts val="1800"/>
              </a:spcAft>
            </a:pPr>
            <a:r>
              <a:rPr lang="es-ES" dirty="0" smtClean="0"/>
              <a:t>Cobertura de la Pruebas (Java)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469" y="1412776"/>
            <a:ext cx="7857873" cy="1296144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469" y="3215233"/>
            <a:ext cx="5263723" cy="2319427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573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Configuración del Análisis (y V)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smtClean="0"/>
              <a:t>Resultado de las Pruebas (.NET)</a:t>
            </a:r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1800"/>
              </a:spcAft>
            </a:pPr>
            <a:endParaRPr lang="es-ES" dirty="0" smtClean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Bef>
                <a:spcPts val="2400"/>
              </a:spcBef>
              <a:spcAft>
                <a:spcPts val="1800"/>
              </a:spcAft>
            </a:pPr>
            <a:r>
              <a:rPr lang="es-ES" dirty="0" smtClean="0"/>
              <a:t>Cobertura de las Pruebas (.NET)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469" y="1369640"/>
            <a:ext cx="5430068" cy="1843336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393" y="3724502"/>
            <a:ext cx="7696320" cy="172072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760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Ejecución del Análisis (I)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smtClean="0"/>
              <a:t>Sonar Scanner</a:t>
            </a:r>
          </a:p>
          <a:p>
            <a:pPr>
              <a:spcAft>
                <a:spcPts val="1800"/>
              </a:spcAft>
            </a:pPr>
            <a:endParaRPr lang="es-ES" dirty="0" smtClean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Bef>
                <a:spcPts val="2400"/>
              </a:spcBef>
              <a:spcAft>
                <a:spcPts val="1800"/>
              </a:spcAft>
            </a:pPr>
            <a:r>
              <a:rPr lang="es-ES" dirty="0" err="1" smtClean="0"/>
              <a:t>Maven</a:t>
            </a:r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7431" y="3776893"/>
            <a:ext cx="6558905" cy="1342957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1998" y="1412776"/>
            <a:ext cx="6608870" cy="136815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387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Ejecución del Análisis (y II)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pPr>
              <a:spcAft>
                <a:spcPts val="1800"/>
              </a:spcAft>
            </a:pPr>
            <a:r>
              <a:rPr lang="es-ES" dirty="0" err="1" smtClean="0"/>
              <a:t>Ant</a:t>
            </a:r>
            <a:endParaRPr lang="es-ES" dirty="0" smtClean="0"/>
          </a:p>
          <a:p>
            <a:pPr>
              <a:spcAft>
                <a:spcPts val="1800"/>
              </a:spcAft>
            </a:pPr>
            <a:endParaRPr lang="es-ES" dirty="0" smtClean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Bef>
                <a:spcPts val="1200"/>
              </a:spcBef>
              <a:spcAft>
                <a:spcPts val="3000"/>
              </a:spcAft>
            </a:pPr>
            <a:r>
              <a:rPr lang="es-ES" dirty="0" smtClean="0"/>
              <a:t>MS </a:t>
            </a:r>
            <a:r>
              <a:rPr lang="es-ES" dirty="0" err="1" smtClean="0"/>
              <a:t>Build</a:t>
            </a:r>
            <a:endParaRPr lang="es-ES" dirty="0" smtClean="0"/>
          </a:p>
          <a:p>
            <a:pPr>
              <a:spcBef>
                <a:spcPts val="4800"/>
              </a:spcBef>
              <a:spcAft>
                <a:spcPts val="1800"/>
              </a:spcAft>
            </a:pPr>
            <a:r>
              <a:rPr lang="es-ES" dirty="0" err="1" smtClean="0"/>
              <a:t>Gradle</a:t>
            </a:r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573016"/>
            <a:ext cx="7962900" cy="628650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599" y="1511994"/>
            <a:ext cx="6589879" cy="12387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36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5" y="1052636"/>
            <a:ext cx="7977213" cy="4104556"/>
          </a:xfrm>
          <a:effectLst/>
        </p:spPr>
        <p:txBody>
          <a:bodyPr anchor="ctr"/>
          <a:lstStyle/>
          <a:p>
            <a:pPr marL="0" indent="0" algn="ctr">
              <a:buNone/>
            </a:pPr>
            <a:r>
              <a:rPr lang="es-ES" sz="4000" dirty="0" smtClean="0"/>
              <a:t>Visualización de los Resultados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xmlns="" val="27112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Visualización Resultados – Cuadro de Mando Global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210" y="1268660"/>
            <a:ext cx="8534067" cy="3888532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206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116632"/>
            <a:ext cx="8064500" cy="692696"/>
          </a:xfrm>
        </p:spPr>
        <p:txBody>
          <a:bodyPr/>
          <a:lstStyle/>
          <a:p>
            <a:pPr marL="4129088" indent="-4129088">
              <a:tabLst>
                <a:tab pos="4129088" algn="l"/>
              </a:tabLst>
            </a:pPr>
            <a:r>
              <a:rPr lang="es-ES" dirty="0" smtClean="0">
                <a:solidFill>
                  <a:srgbClr val="303F48"/>
                </a:solidFill>
              </a:rPr>
              <a:t>Visualización Resultados –	Resumen</a:t>
            </a:r>
            <a:br>
              <a:rPr lang="es-ES" dirty="0" smtClean="0">
                <a:solidFill>
                  <a:srgbClr val="303F48"/>
                </a:solidFill>
              </a:rPr>
            </a:br>
            <a:r>
              <a:rPr lang="es-ES" dirty="0" smtClean="0">
                <a:solidFill>
                  <a:srgbClr val="303F48"/>
                </a:solidFill>
              </a:rPr>
              <a:t>Proyecto / Paquete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680" y="980728"/>
            <a:ext cx="8286784" cy="45365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986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116632"/>
            <a:ext cx="8064500" cy="692696"/>
          </a:xfrm>
        </p:spPr>
        <p:txBody>
          <a:bodyPr/>
          <a:lstStyle/>
          <a:p>
            <a:pPr marL="4129088" indent="-4129088">
              <a:tabLst>
                <a:tab pos="4129088" algn="l"/>
              </a:tabLst>
            </a:pPr>
            <a:r>
              <a:rPr lang="es-ES" dirty="0" smtClean="0">
                <a:solidFill>
                  <a:srgbClr val="303F48"/>
                </a:solidFill>
              </a:rPr>
              <a:t>Visualización Resultados –	Cuadro de Mando Proyecto / Paquete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61" y="1268760"/>
            <a:ext cx="8758727" cy="3888432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591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116632"/>
            <a:ext cx="8064500" cy="692696"/>
          </a:xfrm>
        </p:spPr>
        <p:txBody>
          <a:bodyPr/>
          <a:lstStyle/>
          <a:p>
            <a:pPr marL="4129088" indent="-4129088">
              <a:tabLst>
                <a:tab pos="4129088" algn="l"/>
              </a:tabLst>
            </a:pPr>
            <a:r>
              <a:rPr lang="es-ES" dirty="0" smtClean="0">
                <a:solidFill>
                  <a:srgbClr val="303F48"/>
                </a:solidFill>
              </a:rPr>
              <a:t>Visualización Resultados –	Métricas (</a:t>
            </a:r>
            <a:r>
              <a:rPr lang="es-ES" dirty="0" err="1" smtClean="0">
                <a:solidFill>
                  <a:srgbClr val="303F48"/>
                </a:solidFill>
              </a:rPr>
              <a:t>Measures</a:t>
            </a:r>
            <a:r>
              <a:rPr lang="es-ES" dirty="0" smtClean="0">
                <a:solidFill>
                  <a:srgbClr val="303F48"/>
                </a:solidFill>
              </a:rPr>
              <a:t>)</a:t>
            </a:r>
            <a:br>
              <a:rPr lang="es-ES" dirty="0" smtClean="0">
                <a:solidFill>
                  <a:srgbClr val="303F48"/>
                </a:solidFill>
              </a:rPr>
            </a:br>
            <a:r>
              <a:rPr lang="es-ES" dirty="0" smtClean="0">
                <a:solidFill>
                  <a:srgbClr val="303F48"/>
                </a:solidFill>
              </a:rPr>
              <a:t>Proyecto / Paquete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437404"/>
            <a:ext cx="8640960" cy="3719788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223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5" y="1052636"/>
            <a:ext cx="7977213" cy="4104556"/>
          </a:xfrm>
          <a:effectLst/>
        </p:spPr>
        <p:txBody>
          <a:bodyPr anchor="ctr"/>
          <a:lstStyle/>
          <a:p>
            <a:pPr marL="0" indent="0" algn="ctr">
              <a:buNone/>
            </a:pPr>
            <a:r>
              <a:rPr lang="es-ES" sz="4000" dirty="0" smtClean="0"/>
              <a:t>Introducción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xmlns="" val="6703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Visualización Resultados – Evidencias (</a:t>
            </a:r>
            <a:r>
              <a:rPr lang="es-ES" dirty="0" err="1" smtClean="0">
                <a:solidFill>
                  <a:srgbClr val="303F48"/>
                </a:solidFill>
              </a:rPr>
              <a:t>Issues</a:t>
            </a:r>
            <a:r>
              <a:rPr lang="es-ES" dirty="0" smtClean="0">
                <a:solidFill>
                  <a:srgbClr val="303F48"/>
                </a:solidFill>
              </a:rPr>
              <a:t>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340768"/>
            <a:ext cx="8640960" cy="3721571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775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Visualización Resultados – Componentes (</a:t>
            </a:r>
            <a:r>
              <a:rPr lang="es-ES" dirty="0" err="1" smtClean="0">
                <a:solidFill>
                  <a:srgbClr val="303F48"/>
                </a:solidFill>
              </a:rPr>
              <a:t>Code</a:t>
            </a:r>
            <a:r>
              <a:rPr lang="es-ES" dirty="0" smtClean="0">
                <a:solidFill>
                  <a:srgbClr val="303F48"/>
                </a:solidFill>
              </a:rPr>
              <a:t>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412776"/>
            <a:ext cx="8670259" cy="3744416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49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Visualización Resultados – Visor de Código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901" y="875445"/>
            <a:ext cx="8629579" cy="4641787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726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Visualización Resultados – Puntos Críticos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990" y="1268760"/>
            <a:ext cx="8638490" cy="3744416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538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Visualización Resultados – Máquina del Tiempo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340768"/>
            <a:ext cx="8653334" cy="3744416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508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Referencias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r>
              <a:rPr lang="es-ES" dirty="0" smtClean="0"/>
              <a:t>Documentación de </a:t>
            </a:r>
            <a:r>
              <a:rPr lang="es-ES" dirty="0" err="1" smtClean="0"/>
              <a:t>SonarQube</a:t>
            </a:r>
            <a:endParaRPr lang="es-ES" dirty="0" smtClean="0"/>
          </a:p>
          <a:p>
            <a:pPr marL="363538" lvl="1" indent="0">
              <a:buNone/>
            </a:pP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docs.sonarqube.org/display/HOME/SonarQube+Platform</a:t>
            </a:r>
            <a:r>
              <a:rPr lang="es-ES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s-ES" dirty="0" err="1" smtClean="0"/>
              <a:t>SonarQube</a:t>
            </a:r>
            <a:r>
              <a:rPr lang="es-ES" dirty="0" smtClean="0"/>
              <a:t> In </a:t>
            </a:r>
            <a:r>
              <a:rPr lang="es-ES" dirty="0" err="1" smtClean="0"/>
              <a:t>Action</a:t>
            </a:r>
            <a:endParaRPr lang="es-ES" dirty="0"/>
          </a:p>
          <a:p>
            <a:pPr marL="360363" lvl="1" indent="0">
              <a:spcAft>
                <a:spcPts val="0"/>
              </a:spcAft>
              <a:buNone/>
            </a:pPr>
            <a:r>
              <a:rPr lang="es-ES" dirty="0" smtClean="0"/>
              <a:t>G. Ann </a:t>
            </a:r>
            <a:r>
              <a:rPr lang="es-ES" dirty="0" err="1" smtClean="0"/>
              <a:t>Campbel</a:t>
            </a:r>
            <a:r>
              <a:rPr lang="es-ES" dirty="0" smtClean="0"/>
              <a:t>, </a:t>
            </a:r>
            <a:r>
              <a:rPr lang="es-ES" dirty="0" err="1" smtClean="0"/>
              <a:t>Patroklos</a:t>
            </a:r>
            <a:r>
              <a:rPr lang="es-ES" dirty="0" smtClean="0"/>
              <a:t> P. </a:t>
            </a:r>
            <a:r>
              <a:rPr lang="es-ES" dirty="0" err="1" smtClean="0"/>
              <a:t>Papapetrou</a:t>
            </a:r>
            <a:endParaRPr lang="es-ES" dirty="0" smtClean="0"/>
          </a:p>
          <a:p>
            <a:pPr marL="360363" lvl="1" indent="0">
              <a:buNone/>
            </a:pPr>
            <a:r>
              <a:rPr lang="es-ES" dirty="0" smtClean="0"/>
              <a:t>Ed. </a:t>
            </a:r>
            <a:r>
              <a:rPr lang="es-ES" dirty="0" err="1" smtClean="0"/>
              <a:t>Manning</a:t>
            </a:r>
            <a:endParaRPr lang="es-ES" dirty="0" smtClean="0"/>
          </a:p>
          <a:p>
            <a:r>
              <a:rPr lang="es-ES" dirty="0" err="1" smtClean="0"/>
              <a:t>SonarLint</a:t>
            </a:r>
            <a:endParaRPr lang="es-ES" dirty="0" smtClean="0"/>
          </a:p>
          <a:p>
            <a:pPr marL="363538" lvl="1" indent="0">
              <a:buNone/>
            </a:pPr>
            <a:r>
              <a:rPr lang="es-ES" smtClean="0">
                <a:hlinkClick r:id="rId4"/>
              </a:rPr>
              <a:t>http://www.sonarlint.org/index.html</a:t>
            </a:r>
            <a:r>
              <a:rPr lang="es-ES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357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6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3600400" cy="504056"/>
          </a:xfrm>
        </p:spPr>
        <p:txBody>
          <a:bodyPr/>
          <a:lstStyle/>
          <a:p>
            <a:r>
              <a:rPr lang="fr-FR" sz="3200" b="0" dirty="0">
                <a:solidFill>
                  <a:srgbClr val="303F48"/>
                </a:solidFill>
              </a:rPr>
              <a:t>¡Muchas Gracias!</a:t>
            </a:r>
          </a:p>
        </p:txBody>
      </p:sp>
      <p:sp>
        <p:nvSpPr>
          <p:cNvPr id="8" name="Sous-titre 7"/>
          <p:cNvSpPr>
            <a:spLocks noGrp="1"/>
          </p:cNvSpPr>
          <p:nvPr>
            <p:ph type="subTitle" idx="4294967295"/>
          </p:nvPr>
        </p:nvSpPr>
        <p:spPr>
          <a:xfrm>
            <a:off x="1259632" y="3284984"/>
            <a:ext cx="3411166" cy="1296144"/>
          </a:xfrm>
          <a:effectLst>
            <a:reflection endPos="0" dist="50800" dir="5400000" sy="-100000" algn="bl" rotWithShape="0"/>
          </a:effectLst>
        </p:spPr>
        <p:txBody>
          <a:bodyPr rtlCol="0">
            <a:no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rgbClr val="58585A"/>
              </a:buClr>
              <a:buSzPct val="100000"/>
              <a:buNone/>
              <a:defRPr/>
            </a:pPr>
            <a:r>
              <a:rPr lang="es-ES" sz="1200" b="1" dirty="0" smtClean="0">
                <a:solidFill>
                  <a:srgbClr val="303F48"/>
                </a:solidFill>
              </a:rPr>
              <a:t>Francisco Martínez Olmos </a:t>
            </a:r>
            <a:endParaRPr lang="es-ES" sz="1200" b="1" dirty="0">
              <a:solidFill>
                <a:srgbClr val="303F48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rgbClr val="58585A"/>
              </a:buClr>
              <a:buSzPct val="100000"/>
              <a:buNone/>
              <a:defRPr/>
            </a:pPr>
            <a:endParaRPr lang="es-ES" sz="1200" dirty="0">
              <a:solidFill>
                <a:srgbClr val="303F48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rgbClr val="58585A"/>
              </a:buClr>
              <a:buSzPct val="100000"/>
              <a:buNone/>
              <a:defRPr/>
            </a:pPr>
            <a:r>
              <a:rPr lang="es-ES" sz="1200" dirty="0">
                <a:solidFill>
                  <a:srgbClr val="303F48"/>
                </a:solidFill>
              </a:rPr>
              <a:t>+34 </a:t>
            </a:r>
            <a:r>
              <a:rPr lang="es-ES" sz="1200" dirty="0" smtClean="0">
                <a:solidFill>
                  <a:srgbClr val="303F48"/>
                </a:solidFill>
              </a:rPr>
              <a:t>636 47 13 79</a:t>
            </a:r>
            <a:endParaRPr lang="es-ES" sz="1200" dirty="0">
              <a:solidFill>
                <a:srgbClr val="303F48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rgbClr val="58585A"/>
              </a:buClr>
              <a:buSzPct val="100000"/>
              <a:buNone/>
              <a:defRPr/>
            </a:pPr>
            <a:r>
              <a:rPr lang="es-ES" sz="1200" dirty="0">
                <a:solidFill>
                  <a:srgbClr val="303F48"/>
                </a:solidFill>
              </a:rPr>
              <a:t> </a:t>
            </a:r>
            <a:r>
              <a:rPr lang="es-ES" sz="1200" dirty="0" smtClean="0">
                <a:solidFill>
                  <a:srgbClr val="303F48"/>
                </a:solidFill>
              </a:rPr>
              <a:t>fmartinez@gfi.es</a:t>
            </a:r>
            <a:endParaRPr lang="es-ES" sz="1200" dirty="0">
              <a:solidFill>
                <a:srgbClr val="303F48"/>
              </a:solidFill>
            </a:endParaRPr>
          </a:p>
        </p:txBody>
      </p:sp>
      <p:sp>
        <p:nvSpPr>
          <p:cNvPr id="174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7ECBAD-C73B-4E54-BD26-9021925D0EE2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Introducción – Qué es </a:t>
            </a:r>
            <a:r>
              <a:rPr lang="es-ES" dirty="0" err="1" smtClean="0">
                <a:solidFill>
                  <a:srgbClr val="303F48"/>
                </a:solidFill>
              </a:rPr>
              <a:t>SonarQube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5" y="1052636"/>
            <a:ext cx="7977213" cy="4464596"/>
          </a:xfrm>
          <a:effectLst/>
        </p:spPr>
        <p:txBody>
          <a:bodyPr/>
          <a:lstStyle/>
          <a:p>
            <a:r>
              <a:rPr lang="es-ES" dirty="0" err="1" smtClean="0"/>
              <a:t>SonarQube</a:t>
            </a:r>
            <a:r>
              <a:rPr lang="es-ES" dirty="0" smtClean="0"/>
              <a:t>:</a:t>
            </a:r>
          </a:p>
          <a:p>
            <a:pPr marL="623888" lvl="1"/>
            <a:r>
              <a:rPr lang="es-ES" dirty="0" smtClean="0"/>
              <a:t>Analiza Código Fuente</a:t>
            </a:r>
          </a:p>
          <a:p>
            <a:pPr marL="623888" lvl="1"/>
            <a:r>
              <a:rPr lang="es-ES" dirty="0" smtClean="0"/>
              <a:t>Calcula Métricas</a:t>
            </a:r>
          </a:p>
          <a:p>
            <a:pPr marL="623888" lvl="1"/>
            <a:r>
              <a:rPr lang="es-ES" dirty="0" smtClean="0"/>
              <a:t>Informa del cumplimiento del Nivel de Calidad</a:t>
            </a:r>
          </a:p>
          <a:p>
            <a:pPr marL="623888" lvl="1"/>
            <a:r>
              <a:rPr lang="es-ES" dirty="0" smtClean="0"/>
              <a:t>Visualiza la información de forma flexible (Cuadros de Mando)</a:t>
            </a:r>
          </a:p>
          <a:p>
            <a:pPr marL="623888" lvl="1"/>
            <a:r>
              <a:rPr lang="es-ES" dirty="0" smtClean="0"/>
              <a:t>Ayuda a escribir código limpio (</a:t>
            </a:r>
            <a:r>
              <a:rPr lang="es-ES" dirty="0" err="1" smtClean="0"/>
              <a:t>SonarLint</a:t>
            </a:r>
            <a:r>
              <a:rPr lang="es-ES" dirty="0" smtClean="0"/>
              <a:t>)</a:t>
            </a:r>
          </a:p>
          <a:p>
            <a:pPr marL="623888" lvl="1"/>
            <a:r>
              <a:rPr lang="es-ES" dirty="0" smtClean="0"/>
              <a:t>Se conecta con sistemas de Integración Continua (</a:t>
            </a:r>
            <a:r>
              <a:rPr lang="es-ES" dirty="0" err="1" smtClean="0"/>
              <a:t>DevOps</a:t>
            </a:r>
            <a:r>
              <a:rPr lang="es-ES" dirty="0" smtClean="0"/>
              <a:t>)</a:t>
            </a:r>
          </a:p>
          <a:p>
            <a:pPr marL="623888" lvl="1"/>
            <a:r>
              <a:rPr lang="es-ES" dirty="0" smtClean="0"/>
              <a:t>Centraliza la Calidad de Código de los proyectos</a:t>
            </a:r>
          </a:p>
          <a:p>
            <a:pPr marL="623888" lvl="1"/>
            <a:r>
              <a:rPr lang="es-ES" dirty="0" smtClean="0"/>
              <a:t>…</a:t>
            </a:r>
          </a:p>
          <a:p>
            <a:pPr>
              <a:spcAft>
                <a:spcPts val="0"/>
              </a:spcAft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…es una Plataforma de Control Continuo de la Calidad del Código Fuente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Introducción – Arquitectura de </a:t>
            </a:r>
            <a:r>
              <a:rPr lang="es-ES" dirty="0" err="1" smtClean="0">
                <a:solidFill>
                  <a:srgbClr val="303F48"/>
                </a:solidFill>
              </a:rPr>
              <a:t>SonarQube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3312368" cy="4248572"/>
          </a:xfrm>
        </p:spPr>
        <p:txBody>
          <a:bodyPr/>
          <a:lstStyle/>
          <a:p>
            <a:r>
              <a:rPr lang="es-ES" dirty="0" smtClean="0"/>
              <a:t>Servidor </a:t>
            </a:r>
            <a:r>
              <a:rPr lang="es-ES" dirty="0" err="1" smtClean="0"/>
              <a:t>SonarQube</a:t>
            </a:r>
            <a:endParaRPr lang="es-ES" dirty="0" smtClean="0"/>
          </a:p>
          <a:p>
            <a:pPr marL="623888" lvl="1">
              <a:spcAft>
                <a:spcPts val="600"/>
              </a:spcAft>
            </a:pPr>
            <a:r>
              <a:rPr lang="es-ES" dirty="0" smtClean="0"/>
              <a:t>Aplicación Web</a:t>
            </a:r>
          </a:p>
          <a:p>
            <a:pPr marL="623888" lvl="1"/>
            <a:r>
              <a:rPr lang="es-ES" dirty="0" smtClean="0"/>
              <a:t>Servidor Web</a:t>
            </a:r>
          </a:p>
          <a:p>
            <a:r>
              <a:rPr lang="es-ES" dirty="0"/>
              <a:t>Base de Datos</a:t>
            </a:r>
          </a:p>
          <a:p>
            <a:r>
              <a:rPr lang="es-ES" dirty="0" smtClean="0"/>
              <a:t>Analizadores</a:t>
            </a:r>
            <a:endParaRPr lang="es-ES" dirty="0"/>
          </a:p>
          <a:p>
            <a:pPr marL="623888" lvl="1">
              <a:spcAft>
                <a:spcPts val="600"/>
              </a:spcAft>
            </a:pPr>
            <a:r>
              <a:rPr lang="es-ES" dirty="0"/>
              <a:t>Sonar Scanner</a:t>
            </a:r>
          </a:p>
          <a:p>
            <a:pPr marL="623888" lvl="1">
              <a:spcAft>
                <a:spcPts val="600"/>
              </a:spcAft>
            </a:pPr>
            <a:r>
              <a:rPr lang="es-ES" dirty="0" err="1" smtClean="0"/>
              <a:t>Maven</a:t>
            </a:r>
            <a:endParaRPr lang="es-ES" dirty="0" smtClean="0"/>
          </a:p>
          <a:p>
            <a:pPr marL="623888" lvl="1">
              <a:spcAft>
                <a:spcPts val="600"/>
              </a:spcAft>
            </a:pPr>
            <a:r>
              <a:rPr lang="es-ES" dirty="0" err="1" smtClean="0"/>
              <a:t>Gradle</a:t>
            </a:r>
            <a:endParaRPr lang="es-ES" dirty="0" smtClean="0"/>
          </a:p>
          <a:p>
            <a:pPr marL="623888" lvl="1">
              <a:spcAft>
                <a:spcPts val="600"/>
              </a:spcAft>
            </a:pPr>
            <a:r>
              <a:rPr lang="es-ES" dirty="0" err="1" smtClean="0"/>
              <a:t>Ant</a:t>
            </a:r>
            <a:endParaRPr lang="es-ES" dirty="0" smtClean="0"/>
          </a:p>
          <a:p>
            <a:pPr marL="623888" lvl="1">
              <a:spcAft>
                <a:spcPts val="600"/>
              </a:spcAft>
            </a:pPr>
            <a:r>
              <a:rPr lang="es-ES" dirty="0" smtClean="0"/>
              <a:t>MS </a:t>
            </a:r>
            <a:r>
              <a:rPr lang="es-ES" dirty="0" err="1" smtClean="0"/>
              <a:t>Builder</a:t>
            </a:r>
            <a:endParaRPr lang="es-ES" dirty="0" smtClean="0"/>
          </a:p>
          <a:p>
            <a:pPr marL="623888" lvl="1"/>
            <a:r>
              <a:rPr lang="es-ES" dirty="0" smtClean="0"/>
              <a:t>Eclipse</a:t>
            </a:r>
            <a:endParaRPr lang="es-ES" dirty="0"/>
          </a:p>
        </p:txBody>
      </p:sp>
      <p:sp>
        <p:nvSpPr>
          <p:cNvPr id="7" name="Flecha arriba 6"/>
          <p:cNvSpPr/>
          <p:nvPr/>
        </p:nvSpPr>
        <p:spPr>
          <a:xfrm>
            <a:off x="5364088" y="3861048"/>
            <a:ext cx="288032" cy="360040"/>
          </a:xfrm>
          <a:prstGeom prst="upArrow">
            <a:avLst/>
          </a:prstGeom>
          <a:solidFill>
            <a:schemeClr val="accent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973639"/>
            <a:ext cx="5832897" cy="24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77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Introducción – Procedimiento habitual de uso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5" y="1052636"/>
            <a:ext cx="7977213" cy="4464596"/>
          </a:xfrm>
          <a:effectLst/>
        </p:spPr>
        <p:txBody>
          <a:bodyPr/>
          <a:lstStyle/>
          <a:p>
            <a:pPr>
              <a:spcAft>
                <a:spcPts val="2400"/>
              </a:spcAft>
            </a:pPr>
            <a:r>
              <a:rPr lang="es-ES" dirty="0" smtClean="0"/>
              <a:t>Centrarse en el nuevo código y el código modificado (Fugas)</a:t>
            </a:r>
          </a:p>
          <a:p>
            <a:pPr>
              <a:spcAft>
                <a:spcPts val="2400"/>
              </a:spcAft>
            </a:pPr>
            <a:r>
              <a:rPr lang="es-ES" dirty="0" smtClean="0"/>
              <a:t>Analizar el código localmente antes de subirlo al servidor (</a:t>
            </a:r>
            <a:r>
              <a:rPr lang="es-ES" dirty="0" err="1" smtClean="0"/>
              <a:t>preview</a:t>
            </a:r>
            <a:r>
              <a:rPr lang="es-ES" dirty="0" smtClean="0"/>
              <a:t>)</a:t>
            </a:r>
          </a:p>
          <a:p>
            <a:pPr>
              <a:spcAft>
                <a:spcPts val="2400"/>
              </a:spcAft>
            </a:pPr>
            <a:r>
              <a:rPr lang="es-ES" dirty="0" smtClean="0"/>
              <a:t>Subir el nuevo código y las modificaciones al servidor frecuentemente</a:t>
            </a:r>
          </a:p>
          <a:p>
            <a:pPr>
              <a:spcAft>
                <a:spcPts val="2400"/>
              </a:spcAft>
            </a:pPr>
            <a:r>
              <a:rPr lang="es-ES" dirty="0" smtClean="0"/>
              <a:t>Analizar frecuentemente el código subido al servidor</a:t>
            </a:r>
            <a:endParaRPr lang="es-ES" dirty="0"/>
          </a:p>
          <a:p>
            <a:pPr>
              <a:spcAft>
                <a:spcPts val="2400"/>
              </a:spcAft>
            </a:pPr>
            <a:r>
              <a:rPr lang="es-ES" dirty="0" smtClean="0"/>
              <a:t>Verificar continuamente el cumplimiento del Nivel de Calidad</a:t>
            </a:r>
          </a:p>
          <a:p>
            <a:pPr>
              <a:spcAft>
                <a:spcPts val="2400"/>
              </a:spcAft>
            </a:pPr>
            <a:r>
              <a:rPr lang="es-ES" dirty="0" smtClean="0"/>
              <a:t>Corregir inmediatamente cualquier incumplimiento del Nivel de Calidad</a:t>
            </a:r>
          </a:p>
          <a:p>
            <a:pPr>
              <a:spcAft>
                <a:spcPts val="0"/>
              </a:spcAft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8253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5" y="1052636"/>
            <a:ext cx="7977213" cy="4104556"/>
          </a:xfrm>
          <a:effectLst/>
        </p:spPr>
        <p:txBody>
          <a:bodyPr anchor="ctr"/>
          <a:lstStyle/>
          <a:p>
            <a:pPr marL="0" indent="0" algn="ctr">
              <a:buNone/>
            </a:pPr>
            <a:r>
              <a:rPr lang="es-ES" sz="4000" dirty="0" smtClean="0"/>
              <a:t>Análisis estático del Código Fuente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xmlns="" val="13074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Aspectos (I)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r>
              <a:rPr lang="es-ES" dirty="0" smtClean="0"/>
              <a:t>Seguridad</a:t>
            </a:r>
          </a:p>
          <a:p>
            <a:pPr marL="623888" lvl="1"/>
            <a:r>
              <a:rPr lang="es-ES" b="1" dirty="0" smtClean="0"/>
              <a:t>Reglas de tipo Vulnerabilidad</a:t>
            </a:r>
          </a:p>
          <a:p>
            <a:pPr marL="900113" lvl="2"/>
            <a:r>
              <a:rPr lang="es-ES" sz="1600" dirty="0" smtClean="0"/>
              <a:t>CWE (</a:t>
            </a:r>
            <a:r>
              <a:rPr lang="es-ES" sz="1600" dirty="0" err="1"/>
              <a:t>Common</a:t>
            </a:r>
            <a:r>
              <a:rPr lang="es-ES" sz="1600" dirty="0"/>
              <a:t> </a:t>
            </a:r>
            <a:r>
              <a:rPr lang="es-ES" sz="1600" dirty="0" err="1"/>
              <a:t>Weakness</a:t>
            </a:r>
            <a:r>
              <a:rPr lang="es-ES" sz="1600" dirty="0"/>
              <a:t> </a:t>
            </a:r>
            <a:r>
              <a:rPr lang="es-ES" sz="1600" dirty="0" err="1" smtClean="0"/>
              <a:t>Enumeration</a:t>
            </a:r>
            <a:r>
              <a:rPr lang="es-ES" sz="1600" dirty="0" smtClean="0"/>
              <a:t>)</a:t>
            </a:r>
          </a:p>
          <a:p>
            <a:pPr marL="900113" lvl="2"/>
            <a:r>
              <a:rPr lang="es-ES" sz="1600" smtClean="0"/>
              <a:t>OWASP </a:t>
            </a:r>
            <a:r>
              <a:rPr lang="es-ES" sz="1600" dirty="0" smtClean="0"/>
              <a:t>Top 10 (Open Web </a:t>
            </a:r>
            <a:r>
              <a:rPr lang="es-ES" sz="1600" dirty="0" err="1" smtClean="0"/>
              <a:t>Application</a:t>
            </a:r>
            <a:r>
              <a:rPr lang="es-ES" sz="1600" dirty="0" smtClean="0"/>
              <a:t> Security Project)</a:t>
            </a:r>
            <a:endParaRPr lang="es-ES" sz="1600" dirty="0"/>
          </a:p>
          <a:p>
            <a:pPr marL="900113" lvl="2"/>
            <a:r>
              <a:rPr lang="es-ES" sz="1600" dirty="0" smtClean="0"/>
              <a:t>Sans Top 25 (Interacción Insegura, Recursos Arriesgados, Defensa Porosa)</a:t>
            </a:r>
          </a:p>
          <a:p>
            <a:pPr marL="623888" lvl="1">
              <a:spcBef>
                <a:spcPts val="1200"/>
              </a:spcBef>
            </a:pPr>
            <a:r>
              <a:rPr lang="es-ES" b="1" dirty="0" smtClean="0"/>
              <a:t>Calificación de Seguridad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A = Sin ninguna vulnerabilidad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B = Con alguna vulnerabilidad menor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C = Con alguna vulnerabilidad mayor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D = Con alguna vulnerabilidad crítica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E = Con alguna vulnerabilidad bloqueante</a:t>
            </a:r>
            <a:endParaRPr lang="es-ES" sz="1600" dirty="0">
              <a:solidFill>
                <a:srgbClr val="58585A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4149080"/>
            <a:ext cx="1524038" cy="129614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842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Análisis – Aspectos (II)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r>
              <a:rPr lang="es-ES" dirty="0" smtClean="0"/>
              <a:t>Fiabilidad</a:t>
            </a:r>
          </a:p>
          <a:p>
            <a:pPr marL="623888" lvl="1"/>
            <a:r>
              <a:rPr lang="es-ES" b="1" dirty="0" smtClean="0"/>
              <a:t>Reglas de tipo Error (Bug)</a:t>
            </a:r>
          </a:p>
          <a:p>
            <a:pPr marL="623888" lvl="1">
              <a:spcBef>
                <a:spcPts val="1200"/>
              </a:spcBef>
            </a:pPr>
            <a:r>
              <a:rPr lang="es-ES" b="1" dirty="0" smtClean="0"/>
              <a:t>Calificación de Fiabilidad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A = Sin ningún error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B = Con algún error menor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C = Con </a:t>
            </a:r>
            <a:r>
              <a:rPr lang="es-ES" sz="1600" dirty="0">
                <a:solidFill>
                  <a:srgbClr val="58585A"/>
                </a:solidFill>
              </a:rPr>
              <a:t>algún error </a:t>
            </a:r>
            <a:r>
              <a:rPr lang="es-ES" sz="1600" dirty="0" smtClean="0">
                <a:solidFill>
                  <a:srgbClr val="58585A"/>
                </a:solidFill>
              </a:rPr>
              <a:t>mayor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D = Con </a:t>
            </a:r>
            <a:r>
              <a:rPr lang="es-ES" sz="1600" dirty="0">
                <a:solidFill>
                  <a:srgbClr val="58585A"/>
                </a:solidFill>
              </a:rPr>
              <a:t>algún error </a:t>
            </a:r>
            <a:r>
              <a:rPr lang="es-ES" sz="1600" dirty="0" smtClean="0">
                <a:solidFill>
                  <a:srgbClr val="58585A"/>
                </a:solidFill>
              </a:rPr>
              <a:t>crítico</a:t>
            </a:r>
          </a:p>
          <a:p>
            <a:pPr marL="696913" lvl="4" indent="0">
              <a:spcAft>
                <a:spcPts val="600"/>
              </a:spcAft>
              <a:buNone/>
              <a:tabLst>
                <a:tab pos="2147888" algn="l"/>
              </a:tabLst>
            </a:pPr>
            <a:r>
              <a:rPr lang="es-ES" sz="1600" dirty="0" smtClean="0">
                <a:solidFill>
                  <a:srgbClr val="58585A"/>
                </a:solidFill>
              </a:rPr>
              <a:t>E = Con </a:t>
            </a:r>
            <a:r>
              <a:rPr lang="es-ES" sz="1600" dirty="0">
                <a:solidFill>
                  <a:srgbClr val="58585A"/>
                </a:solidFill>
              </a:rPr>
              <a:t>algún error </a:t>
            </a:r>
            <a:r>
              <a:rPr lang="es-ES" sz="1600" dirty="0" smtClean="0">
                <a:solidFill>
                  <a:srgbClr val="58585A"/>
                </a:solidFill>
              </a:rPr>
              <a:t>bloqueante</a:t>
            </a:r>
            <a:endParaRPr lang="es-ES" sz="1600" dirty="0">
              <a:solidFill>
                <a:srgbClr val="58585A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4005064"/>
            <a:ext cx="1396490" cy="1322209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411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e 1 - &amp;quot;Titre de la présentation&amp;quot;&quot;/&gt;&lt;property id=&quot;20307&quot; value=&quot;256&quot;/&gt;&lt;/object&gt;&lt;object type=&quot;3&quot; unique_id=&quot;10047&quot;&gt;&lt;property id=&quot;20148&quot; value=&quot;5&quot;/&gt;&lt;property id=&quot;20300&quot; value=&quot;Diapositive 2 - &amp;quot;Sommaire&amp;quot;&quot;/&gt;&lt;property id=&quot;20307&quot; value=&quot;257&quot;/&gt;&lt;/object&gt;&lt;object type=&quot;3&quot; unique_id=&quot;10048&quot;&gt;&lt;property id=&quot;20148&quot; value=&quot;5&quot;/&gt;&lt;property id=&quot;20300&quot; value=&quot;Diapositive 3 - &amp;quot;Titre du chapitre 1&amp;quot;&quot;/&gt;&lt;property id=&quot;20307&quot; value=&quot;258&quot;/&gt;&lt;/object&gt;&lt;object type=&quot;3&quot; unique_id=&quot;10083&quot;&gt;&lt;property id=&quot;20148&quot; value=&quot;5&quot;/&gt;&lt;property id=&quot;20300&quot; value=&quot;Diapositive 5 - &amp;quot;Titre de la page&amp;quot;&quot;/&gt;&lt;property id=&quot;20307&quot; value=&quot;260&quot;/&gt;&lt;/object&gt;&lt;object type=&quot;3&quot; unique_id=&quot;10119&quot;&gt;&lt;property id=&quot;20148&quot; value=&quot;5&quot;/&gt;&lt;property id=&quot;20300&quot; value=&quot;Diapositive 6 - &amp;quot;Titre de la page&amp;quot;&quot;/&gt;&lt;property id=&quot;20307&quot; value=&quot;261&quot;/&gt;&lt;/object&gt;&lt;object type=&quot;3&quot; unique_id=&quot;10160&quot;&gt;&lt;property id=&quot;20148&quot; value=&quot;5&quot;/&gt;&lt;property id=&quot;20300&quot; value=&quot;Diapositive 7 - &amp;quot;Titre de la page&amp;quot;&quot;/&gt;&lt;property id=&quot;20307&quot; value=&quot;262&quot;/&gt;&lt;/object&gt;&lt;object type=&quot;3&quot; unique_id=&quot;10197&quot;&gt;&lt;property id=&quot;20148&quot; value=&quot;5&quot;/&gt;&lt;property id=&quot;20300&quot; value=&quot;Diapositive 8 - &amp;quot;Titre de la page&amp;quot;&quot;/&gt;&lt;property id=&quot;20307&quot; value=&quot;263&quot;/&gt;&lt;/object&gt;&lt;object type=&quot;3&quot; unique_id=&quot;10228&quot;&gt;&lt;property id=&quot;20148&quot; value=&quot;5&quot;/&gt;&lt;property id=&quot;20300&quot; value=&quot;Diapositive 9 - &amp;quot;Titre de la page&amp;quot;&quot;/&gt;&lt;property id=&quot;20307&quot; value=&quot;264&quot;/&gt;&lt;/object&gt;&lt;object type=&quot;3&quot; unique_id=&quot;10284&quot;&gt;&lt;property id=&quot;20148&quot; value=&quot;5&quot;/&gt;&lt;property id=&quot;20300&quot; value=&quot;Diapositive 10 - &amp;quot;Titre de la page&amp;quot;&quot;/&gt;&lt;property id=&quot;20307&quot; value=&quot;265&quot;/&gt;&lt;/object&gt;&lt;object type=&quot;3&quot; unique_id=&quot;10285&quot;&gt;&lt;property id=&quot;20148&quot; value=&quot;5&quot;/&gt;&lt;property id=&quot;20300&quot; value=&quot;Diapositive 11 - &amp;quot;Titre de la page&amp;quot;&quot;/&gt;&lt;property id=&quot;20307&quot; value=&quot;267&quot;/&gt;&lt;/object&gt;&lt;object type=&quot;3&quot; unique_id=&quot;10325&quot;&gt;&lt;property id=&quot;20148&quot; value=&quot;5&quot;/&gt;&lt;property id=&quot;20300&quot; value=&quot;Diapositive 12 - &amp;quot;Contact :&amp;quot;&quot;/&gt;&lt;property id=&quot;20307&quot; value=&quot;268&quot;/&gt;&lt;/object&gt;&lt;object type=&quot;3&quot; unique_id=&quot;10497&quot;&gt;&lt;property id=&quot;20148&quot; value=&quot;5&quot;/&gt;&lt;property id=&quot;20300&quot; value=&quot;Diapositive 4 - &amp;quot;Titre de la page&amp;quot;&quot;/&gt;&lt;property id=&quot;20307&quot; value=&quot;26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fi_Masque_Powerpoint_Office_2003[1]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Gfi_Masque_Powerpoint_Office_2003[1]</Template>
  <TotalTime>1140</TotalTime>
  <Words>871</Words>
  <Application>Microsoft Office PowerPoint</Application>
  <PresentationFormat>Presentación en pantalla (4:3)</PresentationFormat>
  <Paragraphs>284</Paragraphs>
  <Slides>36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Gfi_Masque_Powerpoint_Office_2003[1]</vt:lpstr>
      <vt:lpstr>Diapositiva 1</vt:lpstr>
      <vt:lpstr>Contenido</vt:lpstr>
      <vt:lpstr>Diapositiva 3</vt:lpstr>
      <vt:lpstr>Introducción – Qué es SonarQube</vt:lpstr>
      <vt:lpstr>Introducción – Arquitectura de SonarQube</vt:lpstr>
      <vt:lpstr>Introducción – Procedimiento habitual de uso</vt:lpstr>
      <vt:lpstr>Diapositiva 7</vt:lpstr>
      <vt:lpstr>Análisis – Aspectos (I)</vt:lpstr>
      <vt:lpstr>Análisis – Aspectos (II)</vt:lpstr>
      <vt:lpstr>Análisis – Aspectos (III)</vt:lpstr>
      <vt:lpstr>Análisis – Aspectos (IV)</vt:lpstr>
      <vt:lpstr>Análisis – Aspectos (V)</vt:lpstr>
      <vt:lpstr>Análisis – Aspectos (VI)</vt:lpstr>
      <vt:lpstr>Análisis – Aspectos (VII)</vt:lpstr>
      <vt:lpstr>Análisis – Aspectos (y VIII)</vt:lpstr>
      <vt:lpstr>Análisis – Perfiles de Calidad</vt:lpstr>
      <vt:lpstr>Análisis – Umbrales de Calidad</vt:lpstr>
      <vt:lpstr>Análisis – Configuración del Análisis (I)</vt:lpstr>
      <vt:lpstr>Análisis – Configuración del Análisis (II)</vt:lpstr>
      <vt:lpstr>Análisis – Configuración del Análisis (III)</vt:lpstr>
      <vt:lpstr>Análisis – Configuración del Análisis (IV)</vt:lpstr>
      <vt:lpstr>Análisis – Configuración del Análisis (y V)</vt:lpstr>
      <vt:lpstr>Análisis – Ejecución del Análisis (I)</vt:lpstr>
      <vt:lpstr>Análisis – Ejecución del Análisis (y II)</vt:lpstr>
      <vt:lpstr>Diapositiva 25</vt:lpstr>
      <vt:lpstr>Visualización Resultados – Cuadro de Mando Global</vt:lpstr>
      <vt:lpstr>Visualización Resultados – Resumen Proyecto / Paquete</vt:lpstr>
      <vt:lpstr>Visualización Resultados – Cuadro de Mando Proyecto / Paquete</vt:lpstr>
      <vt:lpstr>Visualización Resultados – Métricas (Measures) Proyecto / Paquete</vt:lpstr>
      <vt:lpstr>Visualización Resultados – Evidencias (Issues)</vt:lpstr>
      <vt:lpstr>Visualización Resultados – Componentes (Code)</vt:lpstr>
      <vt:lpstr>Visualización Resultados – Visor de Código</vt:lpstr>
      <vt:lpstr>Visualización Resultados – Puntos Críticos</vt:lpstr>
      <vt:lpstr>Visualización Resultados – Máquina del Tiempo</vt:lpstr>
      <vt:lpstr>Referencias</vt:lpstr>
      <vt:lpstr>¡Muchas Gracias!</vt:lpstr>
    </vt:vector>
  </TitlesOfParts>
  <Company>gfi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Seguimiento del Proyecto [nombre_de_proyecto]</dc:title>
  <dc:creator>Ana Mendez Morillo</dc:creator>
  <cp:lastModifiedBy>fmartinez</cp:lastModifiedBy>
  <cp:revision>133</cp:revision>
  <dcterms:created xsi:type="dcterms:W3CDTF">2011-10-21T07:45:34Z</dcterms:created>
  <dcterms:modified xsi:type="dcterms:W3CDTF">2017-04-27T07:28:13Z</dcterms:modified>
</cp:coreProperties>
</file>