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4" r:id="rId9"/>
    <p:sldId id="272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39139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1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09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65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29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33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93103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62185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191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10945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7280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599994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31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17154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40617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570534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13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</p:sldLayoutIdLst>
  <p:transition spd="slow">
    <p:checker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1691680" y="3212976"/>
            <a:ext cx="6264696" cy="314537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Sistema de Gestión de Compra y   Venta  para Perfumerías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2 Subtítulo"/>
          <p:cNvSpPr txBox="1">
            <a:spLocks noGrp="1"/>
          </p:cNvSpPr>
          <p:nvPr>
            <p:ph type="subTitle" idx="1"/>
          </p:nvPr>
        </p:nvSpPr>
        <p:spPr>
          <a:xfrm>
            <a:off x="3851920" y="508494"/>
            <a:ext cx="4771072" cy="2294669"/>
          </a:xfrm>
        </p:spPr>
        <p:txBody>
          <a:bodyPr>
            <a:normAutofit fontScale="77500" lnSpcReduction="20000"/>
          </a:bodyPr>
          <a:lstStyle/>
          <a:p>
            <a:pPr lvl="0" algn="ctr">
              <a:lnSpc>
                <a:spcPct val="90000"/>
              </a:lnSpc>
            </a:pPr>
            <a:r>
              <a:rPr lang="es-AR" sz="2200" b="1" i="0" dirty="0" smtClean="0">
                <a:solidFill>
                  <a:srgbClr val="000000"/>
                </a:solidFill>
              </a:rPr>
              <a:t>Universidad </a:t>
            </a:r>
            <a:r>
              <a:rPr lang="es-AR" sz="2200" b="1" i="0" dirty="0">
                <a:solidFill>
                  <a:srgbClr val="000000"/>
                </a:solidFill>
              </a:rPr>
              <a:t>Nacional de </a:t>
            </a:r>
            <a:r>
              <a:rPr lang="es-AR" sz="2200" b="1" i="0" dirty="0" smtClean="0">
                <a:solidFill>
                  <a:srgbClr val="000000"/>
                </a:solidFill>
              </a:rPr>
              <a:t>Salta</a:t>
            </a:r>
          </a:p>
          <a:p>
            <a:pPr algn="ctr">
              <a:lnSpc>
                <a:spcPct val="90000"/>
              </a:lnSpc>
            </a:pPr>
            <a:r>
              <a:rPr lang="es-AR" sz="2200" b="1" i="0" dirty="0" smtClean="0">
                <a:solidFill>
                  <a:srgbClr val="000000"/>
                </a:solidFill>
              </a:rPr>
              <a:t>Departamento de Informática</a:t>
            </a:r>
          </a:p>
          <a:p>
            <a:pPr algn="ctr">
              <a:lnSpc>
                <a:spcPct val="90000"/>
              </a:lnSpc>
            </a:pPr>
            <a:r>
              <a:rPr lang="es-AR" sz="2200" b="1" i="0" dirty="0" smtClean="0">
                <a:solidFill>
                  <a:srgbClr val="000000"/>
                </a:solidFill>
              </a:rPr>
              <a:t>Tecnicatura Universitaria en Programación</a:t>
            </a:r>
          </a:p>
          <a:p>
            <a:pPr algn="ctr">
              <a:lnSpc>
                <a:spcPct val="90000"/>
              </a:lnSpc>
            </a:pPr>
            <a:r>
              <a:rPr lang="es-AR" sz="2200" dirty="0">
                <a:solidFill>
                  <a:srgbClr val="000000"/>
                </a:solidFill>
              </a:rPr>
              <a:t/>
            </a:r>
            <a:br>
              <a:rPr lang="es-AR" sz="2200" dirty="0">
                <a:solidFill>
                  <a:srgbClr val="000000"/>
                </a:solidFill>
              </a:rPr>
            </a:br>
            <a:r>
              <a:rPr lang="es-AR" sz="2200" b="1" i="0" dirty="0">
                <a:solidFill>
                  <a:srgbClr val="000000"/>
                </a:solidFill>
              </a:rPr>
              <a:t>SEMINARIO TECNICO PROFESIONAL</a:t>
            </a:r>
          </a:p>
          <a:p>
            <a:pPr lvl="0" algn="ctr">
              <a:lnSpc>
                <a:spcPct val="90000"/>
              </a:lnSpc>
            </a:pPr>
            <a:endParaRPr lang="es-AR" sz="2200" dirty="0">
              <a:solidFill>
                <a:srgbClr val="000000"/>
              </a:solidFill>
            </a:endParaRPr>
          </a:p>
          <a:p>
            <a:pPr lvl="0" algn="ctr">
              <a:lnSpc>
                <a:spcPct val="90000"/>
              </a:lnSpc>
            </a:pPr>
            <a:r>
              <a:rPr lang="es-AR" sz="2600" b="1" u="sng" dirty="0" smtClean="0">
                <a:solidFill>
                  <a:srgbClr val="000000"/>
                </a:solidFill>
              </a:rPr>
              <a:t>Velázquez</a:t>
            </a:r>
            <a:r>
              <a:rPr lang="es-AR" sz="2600" b="1" u="sng" dirty="0" smtClean="0">
                <a:solidFill>
                  <a:srgbClr val="000000"/>
                </a:solidFill>
              </a:rPr>
              <a:t>, Romina Pamela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pPr lvl="0">
              <a:lnSpc>
                <a:spcPct val="90000"/>
              </a:lnSpc>
            </a:pPr>
            <a:endParaRPr lang="es-AR" dirty="0"/>
          </a:p>
        </p:txBody>
      </p:sp>
      <p:pic>
        <p:nvPicPr>
          <p:cNvPr id="8" name="Picture 2" descr="D:\Documents\Descargas Chrome\escudouns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51720" y="489684"/>
            <a:ext cx="1563526" cy="206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http://www2.gxtechnical.com/files/content/image/source0000000315/IMA000015000000489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941168"/>
            <a:ext cx="1184275" cy="1158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83813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192688" cy="685800"/>
          </a:xfrm>
        </p:spPr>
        <p:txBody>
          <a:bodyPr>
            <a:no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Aplicación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923928" y="2852936"/>
            <a:ext cx="1584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b="1" dirty="0" smtClean="0"/>
              <a:t>. . .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330794190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1366" y="1988840"/>
            <a:ext cx="7215090" cy="3744416"/>
          </a:xfrm>
        </p:spPr>
        <p:txBody>
          <a:bodyPr>
            <a:normAutofit/>
          </a:bodyPr>
          <a:lstStyle/>
          <a:p>
            <a:pPr lvl="0" algn="just"/>
            <a:r>
              <a:rPr lang="es-AR" sz="2000" dirty="0" smtClean="0"/>
              <a:t>Exportar informes PDF a Excel.</a:t>
            </a:r>
          </a:p>
          <a:p>
            <a:pPr lvl="0" algn="just"/>
            <a:r>
              <a:rPr lang="es-AR" sz="2000" dirty="0" smtClean="0"/>
              <a:t>Gestión de Productos Vencidos.</a:t>
            </a:r>
          </a:p>
          <a:p>
            <a:pPr lvl="0" algn="just"/>
            <a:r>
              <a:rPr lang="es-AR" sz="2000" dirty="0" smtClean="0"/>
              <a:t>Manejo de Imágenes por cada Producto y/o Usuario</a:t>
            </a:r>
          </a:p>
          <a:p>
            <a:pPr lvl="0" algn="just"/>
            <a:r>
              <a:rPr lang="es-AR" sz="2000" dirty="0" smtClean="0"/>
              <a:t>Administrar Usuarios que producen la mayor cantidad de ventas.</a:t>
            </a:r>
          </a:p>
          <a:p>
            <a:pPr lvl="0" algn="just"/>
            <a:r>
              <a:rPr lang="es-AR" sz="2000" dirty="0" smtClean="0"/>
              <a:t>Administración de las llegadas de los Productos desde los </a:t>
            </a:r>
            <a:r>
              <a:rPr lang="es-AR" sz="2000" dirty="0" smtClean="0"/>
              <a:t>Proveedores</a:t>
            </a:r>
            <a:r>
              <a:rPr lang="es-AR" sz="2000" dirty="0" smtClean="0"/>
              <a:t>, realizar mejor manejo de Reposición de Productos</a:t>
            </a:r>
          </a:p>
          <a:p>
            <a:pPr algn="just"/>
            <a:r>
              <a:rPr lang="es-ES" sz="2000" dirty="0" smtClean="0"/>
              <a:t>Implementación del sistema en red.</a:t>
            </a:r>
            <a:endParaRPr lang="es-AR" sz="2000" dirty="0" smtClean="0"/>
          </a:p>
          <a:p>
            <a:endParaRPr lang="es-E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461366" y="568056"/>
            <a:ext cx="6589199" cy="79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Futuras Mejoras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42825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42002" y="1628800"/>
            <a:ext cx="6400800" cy="3960440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es-MX" sz="2000" dirty="0" smtClean="0"/>
              <a:t>Aprendí e hice uso de una nueva herramienta, que posibilita mi crecimiento profesional.</a:t>
            </a:r>
            <a:endParaRPr lang="es-AR" sz="2000" dirty="0" smtClean="0"/>
          </a:p>
          <a:p>
            <a:pPr lvl="0" algn="just">
              <a:lnSpc>
                <a:spcPct val="100000"/>
              </a:lnSpc>
            </a:pPr>
            <a:r>
              <a:rPr lang="es-MX" sz="2000" dirty="0" smtClean="0"/>
              <a:t>Con esta herramienta se ahorra tiempo en la programación.</a:t>
            </a:r>
            <a:endParaRPr lang="es-AR" sz="2000" dirty="0" smtClean="0"/>
          </a:p>
          <a:p>
            <a:pPr lvl="0" algn="just">
              <a:lnSpc>
                <a:spcPct val="100000"/>
              </a:lnSpc>
            </a:pPr>
            <a:r>
              <a:rPr lang="es-MX" sz="2000" dirty="0" smtClean="0"/>
              <a:t>Reafirmé mis conocimientos de base de datos, programación y aprendí a analizar un sistema.</a:t>
            </a:r>
            <a:endParaRPr lang="es-AR" sz="2000" dirty="0" smtClean="0"/>
          </a:p>
          <a:p>
            <a:pPr lvl="0" algn="just">
              <a:lnSpc>
                <a:spcPct val="100000"/>
              </a:lnSpc>
            </a:pPr>
            <a:r>
              <a:rPr lang="es-AR" sz="2000" dirty="0" smtClean="0"/>
              <a:t> </a:t>
            </a:r>
            <a:r>
              <a:rPr lang="es-MX" sz="2000" dirty="0" smtClean="0"/>
              <a:t>Aprendí a valorar mucho más la importancia de los controles de seguridad.</a:t>
            </a:r>
          </a:p>
          <a:p>
            <a:pPr lvl="0" algn="just">
              <a:lnSpc>
                <a:spcPct val="100000"/>
              </a:lnSpc>
            </a:pPr>
            <a:r>
              <a:rPr lang="es-MX" sz="2000" dirty="0" smtClean="0"/>
              <a:t>Me ayudó a poder sumergirme en el área del negocio.</a:t>
            </a:r>
            <a:endParaRPr lang="es-AR" sz="2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461366" y="568056"/>
            <a:ext cx="6589199" cy="79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Conclusiones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1342452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1461366" y="568056"/>
            <a:ext cx="6589199" cy="79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Agradecimientos</a:t>
            </a:r>
            <a:endParaRPr lang="es-ES" b="1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442002" y="1628800"/>
            <a:ext cx="6400800" cy="2448272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es-AR" sz="2000" dirty="0" smtClean="0"/>
              <a:t>A Dios</a:t>
            </a:r>
          </a:p>
          <a:p>
            <a:pPr lvl="0" algn="just">
              <a:lnSpc>
                <a:spcPct val="100000"/>
              </a:lnSpc>
            </a:pPr>
            <a:r>
              <a:rPr lang="es-MX" sz="2000" dirty="0" smtClean="0"/>
              <a:t>Familia </a:t>
            </a:r>
            <a:r>
              <a:rPr lang="es-MX" sz="2000" dirty="0" err="1" smtClean="0"/>
              <a:t>Vel</a:t>
            </a:r>
            <a:r>
              <a:rPr lang="es-AR" sz="2000" dirty="0" smtClean="0"/>
              <a:t>á</a:t>
            </a:r>
            <a:r>
              <a:rPr lang="es-MX" sz="2000" dirty="0" err="1" smtClean="0"/>
              <a:t>zquez</a:t>
            </a:r>
            <a:endParaRPr lang="es-AR" sz="2000" dirty="0" smtClean="0"/>
          </a:p>
          <a:p>
            <a:pPr lvl="0" algn="just">
              <a:lnSpc>
                <a:spcPct val="100000"/>
              </a:lnSpc>
            </a:pPr>
            <a:r>
              <a:rPr lang="es-AR" sz="2000" dirty="0" smtClean="0"/>
              <a:t>Cátedra de Seminario Técnico Profesional</a:t>
            </a:r>
          </a:p>
          <a:p>
            <a:pPr lvl="0" algn="just">
              <a:lnSpc>
                <a:spcPct val="100000"/>
              </a:lnSpc>
            </a:pPr>
            <a:r>
              <a:rPr lang="es-AR" sz="2000" dirty="0" smtClean="0"/>
              <a:t> </a:t>
            </a:r>
            <a:r>
              <a:rPr lang="es-MX" sz="2000" dirty="0" smtClean="0"/>
              <a:t>Lic. Jorge Silvera</a:t>
            </a:r>
          </a:p>
          <a:p>
            <a:pPr lvl="0" algn="just">
              <a:lnSpc>
                <a:spcPct val="100000"/>
              </a:lnSpc>
            </a:pPr>
            <a:r>
              <a:rPr lang="es-MX" sz="2000" dirty="0" smtClean="0"/>
              <a:t>Amigos y Compañeros durante el cursado.</a:t>
            </a:r>
            <a:endParaRPr lang="es-AR" sz="2000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588224" y="5013176"/>
            <a:ext cx="1584176" cy="1152128"/>
          </a:xfrm>
        </p:spPr>
        <p:txBody>
          <a:bodyPr>
            <a:noAutofit/>
          </a:bodyPr>
          <a:lstStyle/>
          <a:p>
            <a:r>
              <a:rPr lang="es-ES" sz="7200" b="1" dirty="0" smtClean="0"/>
              <a:t>Fin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3911107404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5412" y="620688"/>
            <a:ext cx="6589199" cy="788666"/>
          </a:xfrm>
        </p:spPr>
        <p:txBody>
          <a:bodyPr/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Objetivos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700808"/>
            <a:ext cx="7344816" cy="4464496"/>
          </a:xfrm>
        </p:spPr>
        <p:txBody>
          <a:bodyPr>
            <a:noAutofit/>
          </a:bodyPr>
          <a:lstStyle/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Desarrollar el sistema propuesto con los conocimientos adquiridos, tanto en el ámbito comercial, como en el académico.</a:t>
            </a:r>
          </a:p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Aprender la herramienta utilizada en mi propuesta al máximo y aplicarla en </a:t>
            </a:r>
            <a:r>
              <a:rPr lang="es-AR" sz="2000" dirty="0" smtClean="0">
                <a:solidFill>
                  <a:schemeClr val="tx1"/>
                </a:solidFill>
              </a:rPr>
              <a:t>futuros proyectos.</a:t>
            </a:r>
          </a:p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Lograr un crecimiento profesional y ganar experiencia en desarrollo de sistemas.</a:t>
            </a:r>
          </a:p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Cumplir con los requisitos exigidos y las expectativas de la cátedra.</a:t>
            </a:r>
          </a:p>
          <a:p>
            <a:pPr algn="just"/>
            <a:r>
              <a:rPr lang="es-ES" sz="2000" dirty="0" smtClean="0">
                <a:solidFill>
                  <a:schemeClr val="tx1"/>
                </a:solidFill>
              </a:rPr>
              <a:t>Obtener el título de Técnico Universitario en Programación.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8384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692696"/>
            <a:ext cx="7272808" cy="685800"/>
          </a:xfrm>
        </p:spPr>
        <p:txBody>
          <a:bodyPr>
            <a:no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Descripción del </a:t>
            </a:r>
            <a:r>
              <a:rPr lang="es-ES" b="1" u="sng" smtClean="0">
                <a:solidFill>
                  <a:schemeClr val="accent1">
                    <a:lumMod val="75000"/>
                  </a:schemeClr>
                </a:solidFill>
              </a:rPr>
              <a:t>Sistema Objeto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1844824"/>
            <a:ext cx="7488832" cy="4248472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es-ES" sz="2000" dirty="0" smtClean="0">
                <a:solidFill>
                  <a:schemeClr val="tx1"/>
                </a:solidFill>
              </a:rPr>
              <a:t>El sistema tiene la principal característica de administrar</a:t>
            </a:r>
          </a:p>
          <a:p>
            <a:pPr marL="0" algn="just">
              <a:spcBef>
                <a:spcPts val="0"/>
              </a:spcBef>
              <a:buNone/>
            </a:pPr>
            <a:r>
              <a:rPr lang="es-ES" sz="2000" dirty="0" smtClean="0">
                <a:solidFill>
                  <a:schemeClr val="tx1"/>
                </a:solidFill>
              </a:rPr>
              <a:t>la compra y venta de productos para cualquier tipo de</a:t>
            </a:r>
          </a:p>
          <a:p>
            <a:pPr marL="0" algn="just">
              <a:spcBef>
                <a:spcPts val="0"/>
              </a:spcBef>
              <a:buNone/>
            </a:pPr>
            <a:r>
              <a:rPr lang="es-ES" sz="2000" dirty="0" smtClean="0">
                <a:solidFill>
                  <a:schemeClr val="tx1"/>
                </a:solidFill>
              </a:rPr>
              <a:t>Perfumería</a:t>
            </a:r>
            <a:r>
              <a:rPr lang="es-ES" sz="2000" dirty="0">
                <a:solidFill>
                  <a:schemeClr val="tx1"/>
                </a:solidFill>
              </a:rPr>
              <a:t>,</a:t>
            </a:r>
            <a:r>
              <a:rPr lang="es-ES" sz="2000" dirty="0" smtClean="0">
                <a:solidFill>
                  <a:schemeClr val="tx1"/>
                </a:solidFill>
              </a:rPr>
              <a:t> así como registrar clientes y sus datos más</a:t>
            </a:r>
          </a:p>
          <a:p>
            <a:pPr marL="0" algn="just">
              <a:spcBef>
                <a:spcPts val="0"/>
              </a:spcBef>
              <a:buNone/>
            </a:pPr>
            <a:r>
              <a:rPr lang="es-ES" sz="2000" dirty="0" smtClean="0">
                <a:solidFill>
                  <a:schemeClr val="tx1"/>
                </a:solidFill>
              </a:rPr>
              <a:t>relevantes, teniendo en cuenta lo que cada uno compra.</a:t>
            </a:r>
          </a:p>
          <a:p>
            <a:pPr marL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tx1"/>
                </a:solidFill>
              </a:rPr>
              <a:t>También se encargará de gestionar los </a:t>
            </a:r>
            <a:r>
              <a:rPr lang="es-ES" sz="2000" dirty="0" smtClean="0">
                <a:solidFill>
                  <a:schemeClr val="tx1"/>
                </a:solidFill>
              </a:rPr>
              <a:t>Proveedores </a:t>
            </a:r>
            <a:r>
              <a:rPr lang="es-ES" sz="2000" dirty="0" smtClean="0">
                <a:solidFill>
                  <a:schemeClr val="tx1"/>
                </a:solidFill>
              </a:rPr>
              <a:t>de éstos productos, </a:t>
            </a:r>
            <a:r>
              <a:rPr lang="es-ES" sz="2000" dirty="0" smtClean="0">
                <a:solidFill>
                  <a:schemeClr val="tx1"/>
                </a:solidFill>
              </a:rPr>
              <a:t>si como el </a:t>
            </a:r>
            <a:r>
              <a:rPr lang="es-ES" sz="2000" dirty="0" smtClean="0">
                <a:solidFill>
                  <a:schemeClr val="tx1"/>
                </a:solidFill>
              </a:rPr>
              <a:t>registro de los empleados que trabajan en este local.</a:t>
            </a:r>
          </a:p>
          <a:p>
            <a:pPr marL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tx1"/>
                </a:solidFill>
              </a:rPr>
              <a:t>También se realiza informes de distintas índoles para conocer el comportamiento de la Perfumería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53491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400800" cy="68580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Principales funcionalidades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628800"/>
            <a:ext cx="6912768" cy="4536504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0000"/>
              </a:lnSpc>
            </a:pPr>
            <a:r>
              <a:rPr lang="es-AR" sz="2000" dirty="0" smtClean="0">
                <a:solidFill>
                  <a:schemeClr val="tx1"/>
                </a:solidFill>
              </a:rPr>
              <a:t>ABM de </a:t>
            </a:r>
            <a:r>
              <a:rPr lang="es-AR" sz="2000" dirty="0" smtClean="0">
                <a:solidFill>
                  <a:schemeClr val="tx1"/>
                </a:solidFill>
              </a:rPr>
              <a:t>Clientes</a:t>
            </a:r>
            <a:endParaRPr lang="es-AR" sz="200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s-AR" sz="2000" dirty="0" smtClean="0">
                <a:solidFill>
                  <a:schemeClr val="tx1"/>
                </a:solidFill>
              </a:rPr>
              <a:t>ABM de </a:t>
            </a:r>
            <a:r>
              <a:rPr lang="es-AR" sz="2000" dirty="0" smtClean="0">
                <a:solidFill>
                  <a:schemeClr val="tx1"/>
                </a:solidFill>
              </a:rPr>
              <a:t>Productos</a:t>
            </a:r>
            <a:endParaRPr lang="es-AR" sz="200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s-AR" sz="2000" dirty="0" smtClean="0">
                <a:solidFill>
                  <a:schemeClr val="tx1"/>
                </a:solidFill>
              </a:rPr>
              <a:t>ABM de </a:t>
            </a:r>
            <a:r>
              <a:rPr lang="es-AR" sz="2000" dirty="0" smtClean="0">
                <a:solidFill>
                  <a:schemeClr val="tx1"/>
                </a:solidFill>
              </a:rPr>
              <a:t>Usuarios</a:t>
            </a:r>
            <a:endParaRPr lang="es-AR" sz="200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s-AR" sz="2000" dirty="0" smtClean="0">
                <a:solidFill>
                  <a:schemeClr val="tx1"/>
                </a:solidFill>
              </a:rPr>
              <a:t>ABM de Proveedores.</a:t>
            </a:r>
          </a:p>
          <a:p>
            <a:pPr lvl="0">
              <a:lnSpc>
                <a:spcPct val="110000"/>
              </a:lnSpc>
            </a:pPr>
            <a:r>
              <a:rPr lang="es-ES" sz="2000" dirty="0" smtClean="0">
                <a:solidFill>
                  <a:schemeClr val="tx1"/>
                </a:solidFill>
              </a:rPr>
              <a:t>Facturación de Ventas hacia los </a:t>
            </a:r>
            <a:r>
              <a:rPr lang="es-ES" sz="2000" dirty="0" smtClean="0">
                <a:solidFill>
                  <a:schemeClr val="tx1"/>
                </a:solidFill>
              </a:rPr>
              <a:t>Clientes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s-ES" sz="2000" dirty="0" smtClean="0">
                <a:solidFill>
                  <a:schemeClr val="tx1"/>
                </a:solidFill>
              </a:rPr>
              <a:t>Facturación de </a:t>
            </a:r>
            <a:r>
              <a:rPr lang="es-ES" sz="2000" dirty="0">
                <a:solidFill>
                  <a:schemeClr val="tx1"/>
                </a:solidFill>
              </a:rPr>
              <a:t>C</a:t>
            </a:r>
            <a:r>
              <a:rPr lang="es-ES" sz="2000" dirty="0" smtClean="0">
                <a:solidFill>
                  <a:schemeClr val="tx1"/>
                </a:solidFill>
              </a:rPr>
              <a:t>ompras de productos para la venta a distintos Proveedores</a:t>
            </a:r>
            <a:endParaRPr lang="es-AR" sz="200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s-AR" sz="2000" dirty="0" smtClean="0">
                <a:solidFill>
                  <a:schemeClr val="tx1"/>
                </a:solidFill>
              </a:rPr>
              <a:t>Emisión de Reportes en </a:t>
            </a:r>
            <a:r>
              <a:rPr lang="es-AR" sz="2000" dirty="0" smtClean="0">
                <a:solidFill>
                  <a:schemeClr val="tx1"/>
                </a:solidFill>
              </a:rPr>
              <a:t>PDF</a:t>
            </a:r>
            <a:endParaRPr lang="es-AR" sz="200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s-AR" sz="2000" dirty="0" smtClean="0">
                <a:solidFill>
                  <a:schemeClr val="tx1"/>
                </a:solidFill>
              </a:rPr>
              <a:t>Emisión de Gráficos  </a:t>
            </a:r>
            <a:r>
              <a:rPr lang="es-AR" sz="2000" dirty="0" smtClean="0">
                <a:solidFill>
                  <a:schemeClr val="tx1"/>
                </a:solidFill>
              </a:rPr>
              <a:t>Estadísticas</a:t>
            </a:r>
            <a:endParaRPr lang="es-AR" sz="200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s-AR" sz="2000" dirty="0" smtClean="0">
                <a:solidFill>
                  <a:schemeClr val="tx1"/>
                </a:solidFill>
              </a:rPr>
              <a:t>Administración de Usuarios y Controles de Seguridad.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70133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3525" y="596162"/>
            <a:ext cx="6589199" cy="72008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Tecnologías utilizada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3525" y="1391885"/>
            <a:ext cx="6400800" cy="129614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>
                <a:solidFill>
                  <a:schemeClr val="tx1"/>
                </a:solidFill>
              </a:rPr>
              <a:t>Genexus X </a:t>
            </a:r>
            <a:r>
              <a:rPr lang="es-AR" sz="2000" dirty="0" err="1">
                <a:solidFill>
                  <a:schemeClr val="tx1"/>
                </a:solidFill>
              </a:rPr>
              <a:t>Evolution</a:t>
            </a:r>
            <a:r>
              <a:rPr lang="es-AR" sz="2000" dirty="0">
                <a:solidFill>
                  <a:schemeClr val="tx1"/>
                </a:solidFill>
              </a:rPr>
              <a:t> 2 </a:t>
            </a:r>
            <a:r>
              <a:rPr lang="es-AR" sz="2000" dirty="0" smtClean="0">
                <a:solidFill>
                  <a:schemeClr val="tx1"/>
                </a:solidFill>
              </a:rPr>
              <a:t>Versión </a:t>
            </a:r>
            <a:r>
              <a:rPr lang="es-AR" sz="2000" dirty="0">
                <a:solidFill>
                  <a:schemeClr val="tx1"/>
                </a:solidFill>
              </a:rPr>
              <a:t>Trial.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>
                <a:solidFill>
                  <a:schemeClr val="tx1"/>
                </a:solidFill>
              </a:rPr>
              <a:t>Microsoft SQL Server </a:t>
            </a:r>
            <a:r>
              <a:rPr lang="es-AR" sz="2000" dirty="0" smtClean="0">
                <a:solidFill>
                  <a:schemeClr val="tx1"/>
                </a:solidFill>
              </a:rPr>
              <a:t>2008</a:t>
            </a:r>
            <a:endParaRPr lang="es-AR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>
                <a:solidFill>
                  <a:schemeClr val="tx1"/>
                </a:solidFill>
              </a:rPr>
              <a:t>Microsoft Internet </a:t>
            </a:r>
            <a:r>
              <a:rPr lang="es-AR" sz="2000" dirty="0" err="1">
                <a:solidFill>
                  <a:schemeClr val="tx1"/>
                </a:solidFill>
              </a:rPr>
              <a:t>Information</a:t>
            </a:r>
            <a:r>
              <a:rPr lang="es-AR" sz="2000" dirty="0">
                <a:solidFill>
                  <a:schemeClr val="tx1"/>
                </a:solidFill>
              </a:rPr>
              <a:t> </a:t>
            </a:r>
            <a:r>
              <a:rPr lang="es-AR" sz="2000" dirty="0" err="1">
                <a:solidFill>
                  <a:schemeClr val="tx1"/>
                </a:solidFill>
              </a:rPr>
              <a:t>Services</a:t>
            </a:r>
            <a:r>
              <a:rPr lang="es-AR" sz="20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>
                <a:solidFill>
                  <a:schemeClr val="tx1"/>
                </a:solidFill>
              </a:rPr>
              <a:t>Microsoft .NET Framework.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501303" y="2941348"/>
            <a:ext cx="6589199" cy="735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Objetos </a:t>
            </a:r>
            <a:r>
              <a:rPr lang="es-ES" b="1" u="sng" dirty="0" err="1" smtClean="0">
                <a:solidFill>
                  <a:schemeClr val="accent1">
                    <a:lumMod val="75000"/>
                  </a:schemeClr>
                </a:solidFill>
              </a:rPr>
              <a:t>GeneXus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528599" y="3861048"/>
            <a:ext cx="4104456" cy="2748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 smtClean="0">
                <a:solidFill>
                  <a:schemeClr val="tx1"/>
                </a:solidFill>
              </a:rPr>
              <a:t>Transacciones</a:t>
            </a:r>
          </a:p>
          <a:p>
            <a:pPr marL="360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 smtClean="0">
                <a:solidFill>
                  <a:schemeClr val="tx1"/>
                </a:solidFill>
              </a:rPr>
              <a:t>Procedimientos.</a:t>
            </a:r>
          </a:p>
          <a:p>
            <a:pPr marL="360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 smtClean="0">
                <a:solidFill>
                  <a:schemeClr val="tx1"/>
                </a:solidFill>
              </a:rPr>
              <a:t>Web </a:t>
            </a:r>
            <a:r>
              <a:rPr lang="es-AR" sz="2000" dirty="0" err="1" smtClean="0">
                <a:solidFill>
                  <a:schemeClr val="tx1"/>
                </a:solidFill>
              </a:rPr>
              <a:t>Panels</a:t>
            </a:r>
            <a:r>
              <a:rPr lang="es-AR" sz="2000" dirty="0" smtClean="0">
                <a:solidFill>
                  <a:schemeClr val="tx1"/>
                </a:solidFill>
              </a:rPr>
              <a:t>.</a:t>
            </a:r>
          </a:p>
          <a:p>
            <a:pPr marL="360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 smtClean="0">
                <a:solidFill>
                  <a:schemeClr val="tx1"/>
                </a:solidFill>
              </a:rPr>
              <a:t>Master Page.</a:t>
            </a:r>
          </a:p>
          <a:p>
            <a:pPr marL="360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 smtClean="0">
                <a:solidFill>
                  <a:schemeClr val="tx1"/>
                </a:solidFill>
              </a:rPr>
              <a:t>Data </a:t>
            </a:r>
            <a:r>
              <a:rPr lang="es-AR" sz="2000" dirty="0" err="1" smtClean="0">
                <a:solidFill>
                  <a:schemeClr val="tx1"/>
                </a:solidFill>
              </a:rPr>
              <a:t>Selectors</a:t>
            </a:r>
            <a:r>
              <a:rPr lang="es-AR" sz="2000" dirty="0" smtClean="0">
                <a:solidFill>
                  <a:schemeClr val="tx1"/>
                </a:solidFill>
              </a:rPr>
              <a:t>.</a:t>
            </a:r>
          </a:p>
          <a:p>
            <a:pPr marL="360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 smtClean="0">
                <a:solidFill>
                  <a:schemeClr val="tx1"/>
                </a:solidFill>
              </a:rPr>
              <a:t>Data </a:t>
            </a:r>
            <a:r>
              <a:rPr lang="es-AR" sz="2000" dirty="0" err="1" smtClean="0">
                <a:solidFill>
                  <a:schemeClr val="tx1"/>
                </a:solidFill>
              </a:rPr>
              <a:t>Providers</a:t>
            </a:r>
            <a:r>
              <a:rPr lang="es-AR" sz="2000" dirty="0" smtClean="0">
                <a:solidFill>
                  <a:schemeClr val="tx1"/>
                </a:solidFill>
              </a:rPr>
              <a:t>.</a:t>
            </a:r>
          </a:p>
          <a:p>
            <a:pPr marL="360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 smtClean="0">
                <a:solidFill>
                  <a:schemeClr val="tx1"/>
                </a:solidFill>
              </a:rPr>
              <a:t>SDT.</a:t>
            </a:r>
          </a:p>
          <a:p>
            <a:pPr marL="360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 err="1" smtClean="0">
                <a:solidFill>
                  <a:schemeClr val="tx1"/>
                </a:solidFill>
              </a:rPr>
              <a:t>Query</a:t>
            </a:r>
            <a:r>
              <a:rPr lang="es-AR" sz="2000" dirty="0" smtClean="0">
                <a:solidFill>
                  <a:schemeClr val="tx1"/>
                </a:solidFill>
              </a:rPr>
              <a:t>.</a:t>
            </a:r>
          </a:p>
          <a:p>
            <a:pPr marL="360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AR" sz="2000" dirty="0" err="1" smtClean="0">
                <a:solidFill>
                  <a:schemeClr val="tx1"/>
                </a:solidFill>
              </a:rPr>
              <a:t>User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dirty="0" err="1" smtClean="0">
                <a:solidFill>
                  <a:schemeClr val="tx1"/>
                </a:solidFill>
              </a:rPr>
              <a:t>Controls</a:t>
            </a:r>
            <a:r>
              <a:rPr lang="es-AR" sz="2000" dirty="0" smtClean="0">
                <a:solidFill>
                  <a:schemeClr val="tx1"/>
                </a:solidFill>
              </a:rPr>
              <a:t>.</a:t>
            </a:r>
          </a:p>
          <a:p>
            <a:endParaRPr lang="es-AR" sz="19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9521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548680"/>
            <a:ext cx="6589199" cy="792393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Implementación</a:t>
            </a:r>
            <a:endParaRPr lang="es-E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99592" y="134107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Modelo de Base de Datos</a:t>
            </a:r>
            <a:endParaRPr lang="es-AR" sz="2400" b="1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2738"/>
            <a:ext cx="6733215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088690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46895" y="4321909"/>
            <a:ext cx="7126059" cy="219602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</a:rPr>
              <a:t>El sistema está desarrollado con la posibilidad de que distintos usuarios de la Perfumería puedan acceder a la plataforma pero no exactamente a las mismas funcionalidades.  Los Tipos de Usuarios son: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s-ES_tradnl" dirty="0" smtClean="0">
                <a:solidFill>
                  <a:schemeClr val="tx1"/>
                </a:solidFill>
              </a:rPr>
              <a:t>Empleado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s-ES_tradnl" dirty="0" smtClean="0">
                <a:solidFill>
                  <a:schemeClr val="tx1"/>
                </a:solidFill>
              </a:rPr>
              <a:t>Administrador</a:t>
            </a:r>
            <a:endParaRPr lang="es-E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AR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03648" y="591554"/>
            <a:ext cx="6589199" cy="792393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Implementación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71600" y="3748116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Modelo de Seguridad</a:t>
            </a:r>
            <a:endParaRPr lang="es-AR" sz="24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9632" y="1910258"/>
            <a:ext cx="6400800" cy="183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s-ES_tradnl" dirty="0" smtClean="0">
                <a:solidFill>
                  <a:schemeClr val="tx1"/>
                </a:solidFill>
              </a:rPr>
              <a:t>Cliente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s-ES_tradnl" dirty="0" smtClean="0">
                <a:solidFill>
                  <a:schemeClr val="tx1"/>
                </a:solidFill>
              </a:rPr>
              <a:t>Usuario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s-ES_tradnl" dirty="0" smtClean="0">
                <a:solidFill>
                  <a:schemeClr val="tx1"/>
                </a:solidFill>
              </a:rPr>
              <a:t>Producto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s-ES_tradnl" dirty="0" smtClean="0">
                <a:solidFill>
                  <a:schemeClr val="tx1"/>
                </a:solidFill>
              </a:rPr>
              <a:t>Proveedor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s-ES_tradnl" dirty="0" smtClean="0">
                <a:solidFill>
                  <a:schemeClr val="tx1"/>
                </a:solidFill>
              </a:rPr>
              <a:t>Compra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s-ES_tradnl" dirty="0" smtClean="0">
                <a:solidFill>
                  <a:schemeClr val="tx1"/>
                </a:solidFill>
              </a:rPr>
              <a:t>Venta</a:t>
            </a:r>
            <a:endParaRPr lang="es-ES" dirty="0" smtClean="0">
              <a:solidFill>
                <a:schemeClr val="tx1"/>
              </a:solidFill>
            </a:endParaRPr>
          </a:p>
          <a:p>
            <a:pPr>
              <a:buFont typeface="Wingdings 3" charset="2"/>
              <a:buNone/>
            </a:pP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970958" y="1383947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Transacciones</a:t>
            </a:r>
            <a:endParaRPr lang="es-AR" sz="2400" b="1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9185" y="1412776"/>
            <a:ext cx="6589199" cy="5726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P</a:t>
            </a:r>
            <a:r>
              <a:rPr lang="es-ES" sz="2400" b="1" cap="none" dirty="0" smtClean="0"/>
              <a:t>rocedimientos</a:t>
            </a:r>
            <a:endParaRPr lang="es-ES" sz="2400" b="1" cap="non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68111" y="1933091"/>
            <a:ext cx="6696744" cy="128302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MX" dirty="0" smtClean="0"/>
              <a:t>Control de sesión para Usuarios.</a:t>
            </a:r>
            <a:endParaRPr lang="es-AR" dirty="0" smtClean="0"/>
          </a:p>
          <a:p>
            <a:pPr lvl="0">
              <a:spcBef>
                <a:spcPts val="0"/>
              </a:spcBef>
            </a:pPr>
            <a:r>
              <a:rPr lang="es-MX" dirty="0" smtClean="0"/>
              <a:t>Modificar Datos del Proveedores, Clientes y Productos.</a:t>
            </a:r>
            <a:endParaRPr lang="es-AR" dirty="0" smtClean="0"/>
          </a:p>
          <a:p>
            <a:pPr lvl="0">
              <a:spcBef>
                <a:spcPts val="0"/>
              </a:spcBef>
            </a:pPr>
            <a:r>
              <a:rPr lang="es-AR" dirty="0" smtClean="0"/>
              <a:t>Cambio de Contraseña.</a:t>
            </a:r>
          </a:p>
          <a:p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461366" y="568056"/>
            <a:ext cx="6589199" cy="79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Implementación</a:t>
            </a:r>
            <a:endParaRPr lang="es-ES" b="1" dirty="0"/>
          </a:p>
        </p:txBody>
      </p:sp>
      <p:sp>
        <p:nvSpPr>
          <p:cNvPr id="5" name="Rectángulo 4"/>
          <p:cNvSpPr/>
          <p:nvPr/>
        </p:nvSpPr>
        <p:spPr>
          <a:xfrm>
            <a:off x="1368111" y="3789040"/>
            <a:ext cx="6696744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lnSpc>
                <a:spcPct val="110000"/>
              </a:lnSpc>
              <a:buClr>
                <a:schemeClr val="accent1"/>
              </a:buClr>
              <a:buFont typeface="Wingdings 3" charset="2"/>
              <a:buChar char=""/>
            </a:pPr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Listado de Clientes Activos.</a:t>
            </a:r>
          </a:p>
          <a:p>
            <a:pPr marL="342900" indent="-342900" algn="just" defTabSz="457200">
              <a:lnSpc>
                <a:spcPct val="110000"/>
              </a:lnSpc>
              <a:buClr>
                <a:schemeClr val="accent1"/>
              </a:buClr>
              <a:buFont typeface="Wingdings 3" charset="2"/>
              <a:buChar char=""/>
            </a:pPr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Listado de Usuarios que trabajan en la Perfumería.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 defTabSz="457200">
              <a:lnSpc>
                <a:spcPct val="110000"/>
              </a:lnSpc>
              <a:buClr>
                <a:schemeClr val="accent1"/>
              </a:buClr>
              <a:buFont typeface="Wingdings 3" charset="2"/>
              <a:buChar char=""/>
            </a:pP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Listado de Proveedores </a:t>
            </a:r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los que trabaja.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 defTabSz="457200">
              <a:lnSpc>
                <a:spcPct val="110000"/>
              </a:lnSpc>
              <a:buClr>
                <a:schemeClr val="accent1"/>
              </a:buClr>
              <a:buFont typeface="Wingdings 3" charset="2"/>
              <a:buChar char=""/>
            </a:pP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Lista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 Productos de la Perfumería.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 defTabSz="457200">
              <a:lnSpc>
                <a:spcPct val="110000"/>
              </a:lnSpc>
              <a:buClr>
                <a:schemeClr val="accent1"/>
              </a:buClr>
              <a:buFont typeface="Wingdings 3" charset="2"/>
              <a:buChar char=""/>
            </a:pP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Reporte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Compra a Proveedores.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 defTabSz="457200">
              <a:lnSpc>
                <a:spcPct val="110000"/>
              </a:lnSpc>
              <a:buClr>
                <a:schemeClr val="accent1"/>
              </a:buClr>
              <a:buFont typeface="Wingdings 3" charset="2"/>
              <a:buChar char="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 de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Venta a Clientes.</a:t>
            </a:r>
          </a:p>
          <a:p>
            <a:pPr marL="342900" indent="-342900" algn="just" defTabSz="457200">
              <a:lnSpc>
                <a:spcPct val="110000"/>
              </a:lnSpc>
              <a:buClr>
                <a:schemeClr val="accent1"/>
              </a:buClr>
              <a:buFont typeface="Wingdings 3" charset="2"/>
              <a:buChar char=""/>
            </a:pP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Listado de Ingresos y Egresos en un determinado periodo de tiempo.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39185" y="3216115"/>
            <a:ext cx="6589199" cy="572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Reportes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112092265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1406185"/>
            <a:ext cx="6589199" cy="5726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err="1" smtClean="0"/>
              <a:t>Users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Controls</a:t>
            </a:r>
            <a:endParaRPr lang="es-ES" sz="2400" b="1" cap="non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461366" y="568056"/>
            <a:ext cx="6589199" cy="79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Implementación</a:t>
            </a:r>
            <a:endParaRPr lang="es-ES" b="1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368878" y="2024563"/>
            <a:ext cx="7163562" cy="3636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u="sng" dirty="0" err="1"/>
              <a:t>Smooth</a:t>
            </a:r>
            <a:r>
              <a:rPr lang="es-ES" sz="2000" u="sng" dirty="0"/>
              <a:t> </a:t>
            </a:r>
            <a:r>
              <a:rPr lang="es-ES" sz="2000" u="sng" dirty="0" err="1"/>
              <a:t>Navigational</a:t>
            </a:r>
            <a:r>
              <a:rPr lang="es-ES" sz="2000" u="sng" dirty="0"/>
              <a:t> </a:t>
            </a:r>
            <a:r>
              <a:rPr lang="es-ES" sz="2000" u="sng" dirty="0" err="1"/>
              <a:t>Menu</a:t>
            </a:r>
            <a:r>
              <a:rPr lang="es-ES" sz="2000" dirty="0"/>
              <a:t>: es un menú </a:t>
            </a:r>
            <a:r>
              <a:rPr lang="es-ES" sz="2000" dirty="0" err="1"/>
              <a:t>multi</a:t>
            </a:r>
            <a:r>
              <a:rPr lang="es-ES" sz="2000" dirty="0"/>
              <a:t>-nivel, que además ofrece la posibilidad de poder orientarlo tanto verticalmente, como así también horizontalmente </a:t>
            </a:r>
            <a:r>
              <a:rPr lang="es-ES" sz="2000" dirty="0" smtClean="0"/>
              <a:t>.</a:t>
            </a:r>
          </a:p>
          <a:p>
            <a:pPr algn="just"/>
            <a:r>
              <a:rPr lang="es-ES" sz="2000" u="sng" dirty="0" err="1" smtClean="0"/>
              <a:t>Dolphin</a:t>
            </a:r>
            <a:r>
              <a:rPr lang="es-ES" sz="2000" u="sng" dirty="0" smtClean="0"/>
              <a:t> Style </a:t>
            </a:r>
            <a:r>
              <a:rPr lang="es-ES" sz="2000" u="sng" dirty="0" err="1" smtClean="0"/>
              <a:t>Menu</a:t>
            </a:r>
            <a:r>
              <a:rPr lang="es-ES" sz="2000" dirty="0" smtClean="0"/>
              <a:t>: </a:t>
            </a:r>
            <a:r>
              <a:rPr lang="es-AR" sz="2000" dirty="0" smtClean="0"/>
              <a:t>es </a:t>
            </a:r>
            <a:r>
              <a:rPr lang="es-AR" sz="2000" dirty="0"/>
              <a:t>un menú de estilo pestaña horizontal que </a:t>
            </a:r>
            <a:r>
              <a:rPr lang="es-AR" sz="2000" dirty="0" smtClean="0"/>
              <a:t>se puede </a:t>
            </a:r>
            <a:r>
              <a:rPr lang="es-AR" sz="2000" dirty="0"/>
              <a:t>utilizar en </a:t>
            </a:r>
            <a:r>
              <a:rPr lang="es-AR" sz="2000" dirty="0" smtClean="0"/>
              <a:t>las </a:t>
            </a:r>
            <a:r>
              <a:rPr lang="es-AR" sz="2000" dirty="0"/>
              <a:t>aplicaciones. El control de carga, básicamente, </a:t>
            </a:r>
            <a:r>
              <a:rPr lang="es-AR" sz="2000" dirty="0" smtClean="0"/>
              <a:t>es un </a:t>
            </a:r>
            <a:r>
              <a:rPr lang="es-AR" sz="2000" dirty="0"/>
              <a:t>SDT que contiene los elementos de menú</a:t>
            </a:r>
            <a:endParaRPr lang="es-AR" sz="2000" dirty="0" smtClean="0"/>
          </a:p>
          <a:p>
            <a:pPr algn="just"/>
            <a:r>
              <a:rPr lang="es-ES" sz="2000" u="sng" dirty="0" err="1" smtClean="0"/>
              <a:t>GXChart</a:t>
            </a:r>
            <a:r>
              <a:rPr lang="es-ES" sz="2000" dirty="0"/>
              <a:t>: Un UC Chart tiene por objetivo desplegar gráficos generados en forma dinámica.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1918011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9">
      <a:dk1>
        <a:sysClr val="windowText" lastClr="000000"/>
      </a:dk1>
      <a:lt1>
        <a:sysClr val="window" lastClr="FFFFFF"/>
      </a:lt1>
      <a:dk2>
        <a:srgbClr val="839943"/>
      </a:dk2>
      <a:lt2>
        <a:srgbClr val="E3EACF"/>
      </a:lt2>
      <a:accent1>
        <a:srgbClr val="D90F78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3376</TotalTime>
  <Words>592</Words>
  <Application>Microsoft Office PowerPoint</Application>
  <PresentationFormat>Presentación en pantalla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Espiral</vt:lpstr>
      <vt:lpstr>Sistema de Gestión de Compra y   Venta  para Perfumerías</vt:lpstr>
      <vt:lpstr>Objetivos</vt:lpstr>
      <vt:lpstr>Descripción del Sistema Objeto</vt:lpstr>
      <vt:lpstr>Principales funcionalidades</vt:lpstr>
      <vt:lpstr>Tecnologías utilizada</vt:lpstr>
      <vt:lpstr>Implementación</vt:lpstr>
      <vt:lpstr>Implementación</vt:lpstr>
      <vt:lpstr>Procedimientos</vt:lpstr>
      <vt:lpstr>Users Controls</vt:lpstr>
      <vt:lpstr>Aplicación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Soledad</dc:title>
  <dc:creator>Romina Pamela Velazquez</dc:creator>
  <cp:lastModifiedBy>Romina Pamela Velazquez</cp:lastModifiedBy>
  <cp:revision>135</cp:revision>
  <dcterms:modified xsi:type="dcterms:W3CDTF">2016-11-08T13:02:00Z</dcterms:modified>
</cp:coreProperties>
</file>