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2" r:id="rId3"/>
    <p:sldId id="264" r:id="rId4"/>
    <p:sldId id="261" r:id="rId5"/>
    <p:sldId id="267" r:id="rId6"/>
    <p:sldId id="266" r:id="rId7"/>
    <p:sldId id="268" r:id="rId8"/>
    <p:sldId id="269" r:id="rId9"/>
    <p:sldId id="270" r:id="rId10"/>
    <p:sldId id="271" r:id="rId11"/>
    <p:sldId id="272" r:id="rId12"/>
  </p:sldIdLst>
  <p:sldSz cx="12192000" cy="6858000"/>
  <p:notesSz cx="6858000" cy="9144000"/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48" autoAdjust="0"/>
  </p:normalViewPr>
  <p:slideViewPr>
    <p:cSldViewPr snapToGrid="0">
      <p:cViewPr>
        <p:scale>
          <a:sx n="90" d="100"/>
          <a:sy n="90" d="100"/>
        </p:scale>
        <p:origin x="336" y="1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#2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701D68F5-42F8-47BC-8FED-84C50F595DF0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de-DE" noProof="0"/>
            <a:t>TLS-Proxy</a:t>
          </a:r>
        </a:p>
      </dgm:t>
    </dgm:pt>
    <dgm:pt modelId="{9617668C-C38C-4017-8DDF-37855B15D110}" type="parTrans" cxnId="{C4BA385D-31ED-40EF-A5D6-98DFBA64E71A}">
      <dgm:prSet/>
      <dgm:spPr/>
      <dgm:t>
        <a:bodyPr rtlCol="0"/>
        <a:lstStyle/>
        <a:p>
          <a:pPr rtl="0"/>
          <a:endParaRPr lang="de-DE" noProof="0"/>
        </a:p>
      </dgm:t>
    </dgm:pt>
    <dgm:pt modelId="{0C95B389-AC0C-4055-9AA3-38815EFC8B0A}" type="sibTrans" cxnId="{C4BA385D-31ED-40EF-A5D6-98DFBA64E71A}">
      <dgm:prSet/>
      <dgm:spPr/>
      <dgm:t>
        <a:bodyPr rtlCol="0"/>
        <a:lstStyle/>
        <a:p>
          <a:pPr rtl="0"/>
          <a:endParaRPr lang="de-DE" noProof="0"/>
        </a:p>
      </dgm:t>
    </dgm:pt>
    <dgm:pt modelId="{91A66877-AC1C-46D9-BF2C-6024B638DEA9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de-DE" noProof="0"/>
            <a:t>Webserver</a:t>
          </a:r>
        </a:p>
      </dgm:t>
    </dgm:pt>
    <dgm:pt modelId="{913FED05-DF41-48A7-B1F8-81937A468EF9}" type="parTrans" cxnId="{7F0DAB6F-9257-4F2D-B31A-3418F73F6952}">
      <dgm:prSet/>
      <dgm:spPr/>
      <dgm:t>
        <a:bodyPr rtlCol="0"/>
        <a:lstStyle/>
        <a:p>
          <a:pPr rtl="0"/>
          <a:endParaRPr lang="de-DE" noProof="0"/>
        </a:p>
      </dgm:t>
    </dgm:pt>
    <dgm:pt modelId="{BFCE4A28-C381-46FF-935A-B11534EF7D87}" type="sibTrans" cxnId="{7F0DAB6F-9257-4F2D-B31A-3418F73F6952}">
      <dgm:prSet/>
      <dgm:spPr/>
      <dgm:t>
        <a:bodyPr rtlCol="0"/>
        <a:lstStyle/>
        <a:p>
          <a:pPr rtl="0"/>
          <a:endParaRPr lang="de-DE" noProof="0"/>
        </a:p>
      </dgm:t>
    </dgm:pt>
    <dgm:pt modelId="{76CC3289-2662-43F0-A3C6-BA04A135F08C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de-DE" noProof="0"/>
            <a:t>Datenbank</a:t>
          </a:r>
        </a:p>
      </dgm:t>
    </dgm:pt>
    <dgm:pt modelId="{D46DB4DA-1442-4ECE-89FE-BBB1E3489E3D}" type="parTrans" cxnId="{0400886E-8A1A-44C2-95A7-DB0EF4911494}">
      <dgm:prSet/>
      <dgm:spPr/>
      <dgm:t>
        <a:bodyPr rtlCol="0"/>
        <a:lstStyle/>
        <a:p>
          <a:pPr rtl="0"/>
          <a:endParaRPr lang="de-DE" noProof="0"/>
        </a:p>
      </dgm:t>
    </dgm:pt>
    <dgm:pt modelId="{FA28C9D6-476E-43CD-BA23-D6D990FD78D0}" type="sibTrans" cxnId="{0400886E-8A1A-44C2-95A7-DB0EF4911494}">
      <dgm:prSet/>
      <dgm:spPr/>
      <dgm:t>
        <a:bodyPr rtlCol="0"/>
        <a:lstStyle/>
        <a:p>
          <a:pPr rtl="0"/>
          <a:endParaRPr lang="de-DE" noProof="0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#2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#2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#2"/>
    <dgm:cxn modelId="{6E31C6AB-C9E6-448F-A8CC-566A63619D4D}" type="presOf" srcId="{76CC3289-2662-43F0-A3C6-BA04A135F08C}" destId="{133097FC-B1F8-4953-B0AB-E8E73D968D1C}" srcOrd="0" destOrd="0" presId="urn:microsoft.com/office/officeart/2018/2/layout/IconLabelList#2"/>
    <dgm:cxn modelId="{2AD6E781-3ED2-484E-B438-73386D2C583D}" type="presParOf" srcId="{8994D886-A75F-411A-A9D7-D31991FF12BD}" destId="{E1DBA6D5-BD14-4CD2-A0CC-80F867FEFA81}" srcOrd="0" destOrd="0" presId="urn:microsoft.com/office/officeart/2018/2/layout/IconLabelList#2"/>
    <dgm:cxn modelId="{10B2B212-528C-471D-ABD0-D66ED992B833}" type="presParOf" srcId="{E1DBA6D5-BD14-4CD2-A0CC-80F867FEFA81}" destId="{19A8DC21-3E65-409D-AD53-DA51BB9198A0}" srcOrd="0" destOrd="0" presId="urn:microsoft.com/office/officeart/2018/2/layout/IconLabelList#2"/>
    <dgm:cxn modelId="{2A8FB3D0-F98B-4F5A-BACA-4315E38776FB}" type="presParOf" srcId="{E1DBA6D5-BD14-4CD2-A0CC-80F867FEFA81}" destId="{B9F90A48-FF94-4C94-A587-0190406F6FD3}" srcOrd="1" destOrd="0" presId="urn:microsoft.com/office/officeart/2018/2/layout/IconLabelList#2"/>
    <dgm:cxn modelId="{95FEF629-9884-451C-89B4-41B897ABE3D6}" type="presParOf" srcId="{E1DBA6D5-BD14-4CD2-A0CC-80F867FEFA81}" destId="{A99B5DD6-89E9-4537-B415-4205CEB9323A}" srcOrd="2" destOrd="0" presId="urn:microsoft.com/office/officeart/2018/2/layout/IconLabelList#2"/>
    <dgm:cxn modelId="{0FE6827F-DE80-4F8A-8E9D-7F88C0F7EF29}" type="presParOf" srcId="{8994D886-A75F-411A-A9D7-D31991FF12BD}" destId="{8B391436-B9B0-45BD-A57F-792D6376D868}" srcOrd="1" destOrd="0" presId="urn:microsoft.com/office/officeart/2018/2/layout/IconLabelList#2"/>
    <dgm:cxn modelId="{4857BE3A-D518-473D-AC79-7B9BF18B9824}" type="presParOf" srcId="{8994D886-A75F-411A-A9D7-D31991FF12BD}" destId="{95872155-C45D-46D3-874C-D838089A06F8}" srcOrd="2" destOrd="0" presId="urn:microsoft.com/office/officeart/2018/2/layout/IconLabelList#2"/>
    <dgm:cxn modelId="{B4B325C4-81F2-4B3E-8CBF-4532B0BFA343}" type="presParOf" srcId="{95872155-C45D-46D3-874C-D838089A06F8}" destId="{CE9DF0E8-B0DE-4E1E-9FF4-6006AD8428DB}" srcOrd="0" destOrd="0" presId="urn:microsoft.com/office/officeart/2018/2/layout/IconLabelList#2"/>
    <dgm:cxn modelId="{0AE6D335-6E55-47E1-BAD8-0368620AB8F6}" type="presParOf" srcId="{95872155-C45D-46D3-874C-D838089A06F8}" destId="{AA0423A1-55B2-45E9-BFE7-3FBE5BDA65ED}" srcOrd="1" destOrd="0" presId="urn:microsoft.com/office/officeart/2018/2/layout/IconLabelList#2"/>
    <dgm:cxn modelId="{AFEE8CCD-97FE-4EFA-A584-DF6AFDAD2B20}" type="presParOf" srcId="{95872155-C45D-46D3-874C-D838089A06F8}" destId="{55120873-6F5C-4053-8EAD-6287A7F1097E}" srcOrd="2" destOrd="0" presId="urn:microsoft.com/office/officeart/2018/2/layout/IconLabelList#2"/>
    <dgm:cxn modelId="{26649F18-C204-4047-8300-905486AB3755}" type="presParOf" srcId="{8994D886-A75F-411A-A9D7-D31991FF12BD}" destId="{F679C986-30E4-4F0A-A3A6-CAE528BFED76}" srcOrd="3" destOrd="0" presId="urn:microsoft.com/office/officeart/2018/2/layout/IconLabelList#2"/>
    <dgm:cxn modelId="{898D629F-DA37-435F-A0B2-0617605D711A}" type="presParOf" srcId="{8994D886-A75F-411A-A9D7-D31991FF12BD}" destId="{2EC2FDE3-8908-45C7-A3FD-EB370213FE69}" srcOrd="4" destOrd="0" presId="urn:microsoft.com/office/officeart/2018/2/layout/IconLabelList#2"/>
    <dgm:cxn modelId="{2BDADB1C-15B1-4763-9B35-3792147F8F87}" type="presParOf" srcId="{2EC2FDE3-8908-45C7-A3FD-EB370213FE69}" destId="{6DB1FE51-13D0-4A38-AD6E-48D4371A1AF3}" srcOrd="0" destOrd="0" presId="urn:microsoft.com/office/officeart/2018/2/layout/IconLabelList#2"/>
    <dgm:cxn modelId="{F692F1E6-C6EC-4391-8432-EB6C34194240}" type="presParOf" srcId="{2EC2FDE3-8908-45C7-A3FD-EB370213FE69}" destId="{0928538A-05CC-4A79-BD5D-92F985D1EEE5}" srcOrd="1" destOrd="0" presId="urn:microsoft.com/office/officeart/2018/2/layout/IconLabelList#2"/>
    <dgm:cxn modelId="{0E6AF6C4-A4E5-4234-9E16-F9F2334264CD}" type="presParOf" srcId="{2EC2FDE3-8908-45C7-A3FD-EB370213FE69}" destId="{133097FC-B1F8-4953-B0AB-E8E73D968D1C}" srcOrd="2" destOrd="0" presId="urn:microsoft.com/office/officeart/2018/2/layout/IconLabelList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 noProof="0"/>
            <a:t>TLS-Proxy</a:t>
          </a:r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 noProof="0"/>
            <a:t>Webserver</a:t>
          </a:r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 noProof="0"/>
            <a:t>Datenbank</a:t>
          </a:r>
        </a:p>
      </dsp:txBody>
      <dsp:txXfrm>
        <a:off x="7628474" y="2746269"/>
        <a:ext cx="322283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#2">
  <dgm:title val="Symbolliste mit Bezeichnungen"/>
  <dgm:desc val="Hiermit zeigen Sie nicht sequenzielle oder gruppierte Informationsblöcke begleitet von einem zugehörigen visuellen Element an. Eignet sich am besten für Symbole oder kleine Bilder mit kurzen Textbeschriftungen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54A2EA4-0B56-441C-A9D3-5AD09C9F1422}" type="datetime1">
              <a:rPr lang="de-DE" smtClean="0"/>
              <a:t>10.12.2024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085CE-6145-404E-B599-68FDF26648DF}" type="datetime1">
              <a:rPr lang="de-DE" smtClean="0"/>
              <a:pPr/>
              <a:t>10.12.2024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Moritz</a:t>
            </a:r>
          </a:p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Moritz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10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1328226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IDK LOL FRAGEN BEANTWORTET MORITZ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11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255086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Moritz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30424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Max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3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651230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Max</a:t>
            </a:r>
          </a:p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Phil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5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157984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Phil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6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78026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Phil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7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66081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Max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8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983335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Moritz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9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923630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08B9DE0-E2FE-41BD-AB92-B84C47372BE1}" type="datetime1">
              <a:rPr lang="de-DE" noProof="0" smtClean="0"/>
              <a:t>10.12.2024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8C9DED-60B2-4391-BC14-263FF77B28E6}" type="datetime1">
              <a:rPr lang="de-DE" noProof="0" smtClean="0"/>
              <a:t>10.12.2024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58FA92C-55BF-465D-89D9-21B486404468}" type="datetime1">
              <a:rPr lang="de-DE" noProof="0" smtClean="0"/>
              <a:t>10.12.2024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9730D2-E5E8-4D98-99E6-CE134DF28154}" type="datetime1">
              <a:rPr lang="de-DE" noProof="0" smtClean="0"/>
              <a:t>10.12.2024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98FC8F7-3E82-4878-9BD3-BEF7AA8B88AA}" type="datetime1">
              <a:rPr lang="de-DE" noProof="0" smtClean="0"/>
              <a:t>10.12.2024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479528-1739-4F41-A8B9-D328989E648C}" type="datetime1">
              <a:rPr lang="de-DE" noProof="0" smtClean="0"/>
              <a:t>10.12.2024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230D91-16CB-40AB-8BFD-571D67AB6673}" type="datetime1">
              <a:rPr lang="de-DE" noProof="0" smtClean="0"/>
              <a:t>10.12.2024</a:t>
            </a:fld>
            <a:endParaRPr lang="de-DE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9D1FB4-8596-4639-8061-EBD1138202CC}" type="datetime1">
              <a:rPr lang="de-DE" noProof="0" smtClean="0"/>
              <a:t>10.12.2024</a:t>
            </a:fld>
            <a:endParaRPr lang="de-DE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7" name="Rechteck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AF72EF-425A-4F6A-A9DF-BED983E036CE}" type="datetime1">
              <a:rPr lang="de-DE" noProof="0" smtClean="0"/>
              <a:t>10.12.2024</a:t>
            </a:fld>
            <a:endParaRPr lang="de-DE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5DD1D9C0-19C2-46D6-86BD-B08A52EFA2D7}" type="datetime1">
              <a:rPr lang="de-DE" noProof="0" smtClean="0"/>
              <a:t>10.12.2024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A6D0C3-ABBE-4FF9-B6A5-41CEB5B074A7}" type="datetime1">
              <a:rPr lang="de-DE" noProof="0" smtClean="0"/>
              <a:t>10.12.2024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6E85E8B8-8A4A-40B2-9EEA-E137A622436D}" type="datetime1">
              <a:rPr lang="de-DE" noProof="0" smtClean="0"/>
              <a:t>10.12.2024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9" name="Rechteck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hteck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hteck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pic>
        <p:nvPicPr>
          <p:cNvPr id="7" name="Bild 6" descr="Digitale Verbindungen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</p:grpSp>
      <p:sp>
        <p:nvSpPr>
          <p:cNvPr id="22" name="Rechteck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61901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de-DE" sz="6000" dirty="0">
                <a:solidFill>
                  <a:schemeClr val="bg1"/>
                </a:solidFill>
              </a:rPr>
              <a:t>Drei-Schicht Anwendung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algn="ctr" rtl="0"/>
            <a:r>
              <a:rPr lang="de-DE" dirty="0">
                <a:solidFill>
                  <a:srgbClr val="7CEBFF"/>
                </a:solidFill>
              </a:rPr>
              <a:t>Eine Präsentation in der Vorlesung Verteilte Systeme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E7E89BA-27B0-D31D-8A2C-95ED5B8F1C6A}"/>
              </a:ext>
            </a:extLst>
          </p:cNvPr>
          <p:cNvSpPr txBox="1"/>
          <p:nvPr/>
        </p:nvSpPr>
        <p:spPr>
          <a:xfrm>
            <a:off x="4335587" y="6611052"/>
            <a:ext cx="35158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cap="all" dirty="0">
                <a:solidFill>
                  <a:srgbClr val="7CEBFF"/>
                </a:solidFill>
              </a:rPr>
              <a:t>Von Max Stege, Moritz </a:t>
            </a:r>
            <a:r>
              <a:rPr lang="de-DE" sz="1000" cap="all" dirty="0" err="1">
                <a:solidFill>
                  <a:srgbClr val="7CEBFF"/>
                </a:solidFill>
              </a:rPr>
              <a:t>Werr</a:t>
            </a:r>
            <a:r>
              <a:rPr lang="de-DE" sz="1000" cap="all" dirty="0">
                <a:solidFill>
                  <a:srgbClr val="7CEBFF"/>
                </a:solidFill>
              </a:rPr>
              <a:t> und Phil Richter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A7CFD15-F241-5808-E51B-28670B65BBA9}"/>
              </a:ext>
            </a:extLst>
          </p:cNvPr>
          <p:cNvSpPr txBox="1"/>
          <p:nvPr/>
        </p:nvSpPr>
        <p:spPr>
          <a:xfrm>
            <a:off x="11389906" y="6601197"/>
            <a:ext cx="797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cap="all" dirty="0">
                <a:solidFill>
                  <a:srgbClr val="7CEBFF"/>
                </a:solidFill>
              </a:rPr>
              <a:t>10.12.2024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405377-3FCD-EF35-6D67-E39E7AEB3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LIVE-DEMO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EDE404E-4AFD-DE96-0919-7D773606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10</a:t>
            </a:fld>
            <a:endParaRPr lang="de-DE" noProof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590A4BA-BF9A-E88E-7B81-FB2AE2686D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92863" y="3488670"/>
            <a:ext cx="5860745" cy="283259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C231A87-23E2-3BE1-2170-EFEFE8A252E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5" r="143" b="57924"/>
          <a:stretch/>
        </p:blipFill>
        <p:spPr>
          <a:xfrm>
            <a:off x="447675" y="1938997"/>
            <a:ext cx="6781800" cy="1490003"/>
          </a:xfrm>
          <a:prstGeom prst="rect">
            <a:avLst/>
          </a:prstGeom>
        </p:spPr>
      </p:pic>
      <p:sp>
        <p:nvSpPr>
          <p:cNvPr id="12" name="Pfeil: gebogen 11">
            <a:extLst>
              <a:ext uri="{FF2B5EF4-FFF2-40B4-BE49-F238E27FC236}">
                <a16:creationId xmlns:a16="http://schemas.microsoft.com/office/drawing/2014/main" id="{6F53CD8D-732B-1406-13E0-B70819A52672}"/>
              </a:ext>
            </a:extLst>
          </p:cNvPr>
          <p:cNvSpPr/>
          <p:nvPr/>
        </p:nvSpPr>
        <p:spPr>
          <a:xfrm rot="10800000" flipH="1">
            <a:off x="2038349" y="3829047"/>
            <a:ext cx="2254389" cy="1562101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751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396F1D0B-84A7-9520-F23F-E89E2DF12879}"/>
              </a:ext>
            </a:extLst>
          </p:cNvPr>
          <p:cNvSpPr txBox="1"/>
          <p:nvPr/>
        </p:nvSpPr>
        <p:spPr>
          <a:xfrm>
            <a:off x="423862" y="2551837"/>
            <a:ext cx="11344275" cy="1754326"/>
          </a:xfrm>
          <a:prstGeom prst="rect">
            <a:avLst/>
          </a:prstGeom>
          <a:solidFill>
            <a:srgbClr val="EAEAEA">
              <a:alpha val="4902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de-DE" sz="5400" cap="all" dirty="0">
                <a:latin typeface="+mj-lt"/>
                <a:ea typeface="+mj-ea"/>
                <a:cs typeface="+mj-cs"/>
              </a:rPr>
              <a:t>Vielen</a:t>
            </a:r>
            <a:r>
              <a:rPr lang="de-DE" sz="5400" dirty="0"/>
              <a:t> </a:t>
            </a:r>
            <a:r>
              <a:rPr lang="de-DE" sz="5400" cap="all" dirty="0">
                <a:latin typeface="+mj-lt"/>
                <a:ea typeface="+mj-ea"/>
                <a:cs typeface="+mj-cs"/>
              </a:rPr>
              <a:t>Dank für eure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1678096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57B5F2-7C35-EDF2-C520-3D1877F19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de-DE" dirty="0"/>
              <a:t>Wieso Software-Container?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0141F9-502B-A360-E007-2A7EE8581F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de-DE" dirty="0"/>
              <a:t>Leichtgewichtiger als Virtuelle Maschinen</a:t>
            </a:r>
          </a:p>
          <a:p>
            <a:r>
              <a:rPr lang="de-DE" dirty="0"/>
              <a:t>Skalierbarkeit (horizontal und vertikal)</a:t>
            </a:r>
          </a:p>
          <a:p>
            <a:r>
              <a:rPr lang="de-DE" dirty="0"/>
              <a:t>Portierbar</a:t>
            </a:r>
          </a:p>
          <a:p>
            <a:r>
              <a:rPr lang="de-DE" dirty="0"/>
              <a:t>Konsistenz und Wiederholbarkeit</a:t>
            </a:r>
          </a:p>
          <a:p>
            <a:r>
              <a:rPr lang="de-DE" dirty="0"/>
              <a:t>Microservices Architektur</a:t>
            </a:r>
          </a:p>
          <a:p>
            <a:r>
              <a:rPr lang="de-DE" dirty="0"/>
              <a:t>Sicherheit durch Isolierung</a:t>
            </a:r>
          </a:p>
        </p:txBody>
      </p:sp>
      <p:pic>
        <p:nvPicPr>
          <p:cNvPr id="1028" name="Picture 4" descr="What is Docker? Uses &amp; Limitations | by Jesús Cantú | Medium">
            <a:extLst>
              <a:ext uri="{FF2B5EF4-FFF2-40B4-BE49-F238E27FC236}">
                <a16:creationId xmlns:a16="http://schemas.microsoft.com/office/drawing/2014/main" id="{1B1E2777-2D4B-67B8-7E94-0D62B9E091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845"/>
          <a:stretch/>
        </p:blipFill>
        <p:spPr bwMode="auto">
          <a:xfrm>
            <a:off x="5316824" y="2781742"/>
            <a:ext cx="6801643" cy="2647507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7EC4C5D-1DE7-A26B-087C-04315BBB4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1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57F1E4F-1CFF-5643-939E-217C01CDF565}" type="slidenum">
              <a:rPr lang="de-DE" noProof="0" smtClean="0"/>
              <a:pPr rtl="0">
                <a:spcAft>
                  <a:spcPts val="600"/>
                </a:spcAft>
              </a:pPr>
              <a:t>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541450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0D4830-B0BB-CEE5-0757-62588BFA1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de-DE" dirty="0"/>
              <a:t>Warum Docker </a:t>
            </a:r>
            <a:r>
              <a:rPr lang="de-DE" dirty="0" err="1"/>
              <a:t>Compose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B3453F-4C70-33AF-BAE3-1D300756D6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de-DE" dirty="0"/>
              <a:t>Multi-Container-Verwaltung</a:t>
            </a:r>
          </a:p>
          <a:p>
            <a:r>
              <a:rPr lang="de-DE" dirty="0"/>
              <a:t>Einfachere Konfiguration</a:t>
            </a:r>
          </a:p>
          <a:p>
            <a:r>
              <a:rPr lang="de-DE" dirty="0"/>
              <a:t>Übersichtlichkeit</a:t>
            </a:r>
          </a:p>
          <a:p>
            <a:r>
              <a:rPr lang="de-DE" dirty="0"/>
              <a:t>Wartbarkeit</a:t>
            </a:r>
          </a:p>
          <a:p>
            <a:r>
              <a:rPr lang="de-DE" dirty="0"/>
              <a:t>Bessere Bedienbarkeit</a:t>
            </a:r>
          </a:p>
        </p:txBody>
      </p:sp>
      <p:pic>
        <p:nvPicPr>
          <p:cNvPr id="2050" name="Picture 2" descr="Quick intro to docker-compose - Dots and Brackets: Code Blog">
            <a:extLst>
              <a:ext uri="{FF2B5EF4-FFF2-40B4-BE49-F238E27FC236}">
                <a16:creationId xmlns:a16="http://schemas.microsoft.com/office/drawing/2014/main" id="{6966E613-5C57-2FB0-AC13-31E7B82D2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32953" y="2228003"/>
            <a:ext cx="3333320" cy="3633047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2CCA799-4D47-A2E7-D948-7F0428207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1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57F1E4F-1CFF-5643-939E-217C01CDF565}" type="slidenum">
              <a:rPr lang="de-DE" noProof="0" smtClean="0"/>
              <a:pPr rtl="0">
                <a:spcAft>
                  <a:spcPts val="600"/>
                </a:spcAft>
              </a:pPr>
              <a:t>3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940093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hteck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de-DE" dirty="0">
                <a:solidFill>
                  <a:srgbClr val="FFFEFF"/>
                </a:solidFill>
              </a:rPr>
              <a:t>Aufbau der Anwendung</a:t>
            </a:r>
          </a:p>
        </p:txBody>
      </p:sp>
      <p:graphicFrame>
        <p:nvGraphicFramePr>
          <p:cNvPr id="4" name="Inhaltsplatzhalter 3" descr="Symbol für SmartArt-Grafik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8614953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728A6D0-983B-E2A9-9670-2ABD3E372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4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8F34BF-AB34-A62E-7A96-23B43C9EA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Unsere Webanwendung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31BBD6-0A44-F908-1F9A-60E5490D4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Internetforum als Webanwendung</a:t>
            </a:r>
          </a:p>
          <a:p>
            <a:r>
              <a:rPr lang="de-DE" dirty="0"/>
              <a:t>Frontend (HTML, CSS &amp; JavaScript)</a:t>
            </a:r>
          </a:p>
          <a:p>
            <a:r>
              <a:rPr lang="de-DE" dirty="0"/>
              <a:t>Backend (PHP)</a:t>
            </a:r>
          </a:p>
          <a:p>
            <a:r>
              <a:rPr lang="de-DE" dirty="0"/>
              <a:t>Datenbank (</a:t>
            </a:r>
            <a:r>
              <a:rPr lang="de-DE" dirty="0" err="1"/>
              <a:t>MariaDB</a:t>
            </a:r>
            <a:r>
              <a:rPr lang="de-DE" dirty="0"/>
              <a:t>)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9EC7E47-0018-25AF-38DE-FE20AD932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5</a:t>
            </a:fld>
            <a:endParaRPr lang="de-DE" noProof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8F389FE-944E-DC0D-447C-A88063BE4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049" y="3144476"/>
            <a:ext cx="5817439" cy="281166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0D36945-D04A-410E-5DD4-AA3E050211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3049" y="1948226"/>
            <a:ext cx="5817439" cy="112762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951D629-4859-6E1D-2AB1-7D0DBB7A5BB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3107" t="8456" r="10298" b="7747"/>
          <a:stretch/>
        </p:blipFill>
        <p:spPr>
          <a:xfrm>
            <a:off x="3274809" y="3810000"/>
            <a:ext cx="2287791" cy="214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463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853ECA-BAF2-1B76-717E-970CE36A8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de-DE" dirty="0"/>
              <a:t>Webserver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D4D152B-FB69-A50D-7A31-77DD2F02A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2294399"/>
            <a:ext cx="6920092" cy="3633047"/>
          </a:xfrm>
          <a:prstGeom prst="rect">
            <a:avLst/>
          </a:prstGeom>
          <a:noFill/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54291F-CB2D-E195-883E-28E1058B4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21608" y="2312439"/>
            <a:ext cx="3889200" cy="3633047"/>
          </a:xfrm>
        </p:spPr>
        <p:txBody>
          <a:bodyPr anchor="ctr">
            <a:normAutofit/>
          </a:bodyPr>
          <a:lstStyle/>
          <a:p>
            <a:r>
              <a:rPr lang="de-DE" dirty="0"/>
              <a:t>Docker file:</a:t>
            </a:r>
          </a:p>
          <a:p>
            <a:pPr lvl="1"/>
            <a:r>
              <a:rPr lang="de-DE" sz="1800" dirty="0"/>
              <a:t>Basis Image</a:t>
            </a:r>
          </a:p>
          <a:p>
            <a:pPr lvl="1"/>
            <a:r>
              <a:rPr lang="de-DE" sz="1800" dirty="0"/>
              <a:t>Abhängigkeiten installieren</a:t>
            </a:r>
          </a:p>
          <a:p>
            <a:pPr lvl="1"/>
            <a:r>
              <a:rPr lang="de-DE" sz="1800" dirty="0" err="1"/>
              <a:t>Konfig</a:t>
            </a:r>
            <a:r>
              <a:rPr lang="de-DE" sz="1800" dirty="0"/>
              <a:t>-Dateien anpassen</a:t>
            </a:r>
          </a:p>
          <a:p>
            <a:pPr lvl="1"/>
            <a:r>
              <a:rPr lang="de-DE" sz="1800" dirty="0"/>
              <a:t>Quellcode Kopieren</a:t>
            </a:r>
          </a:p>
          <a:p>
            <a:pPr lvl="1"/>
            <a:r>
              <a:rPr lang="de-DE" sz="1800" dirty="0"/>
              <a:t>Webserver Starten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D88C15D-9275-C781-2C00-0C5471941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1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57F1E4F-1CFF-5643-939E-217C01CDF565}" type="slidenum">
              <a:rPr lang="de-DE" noProof="0" smtClean="0"/>
              <a:pPr rtl="0">
                <a:spcAft>
                  <a:spcPts val="600"/>
                </a:spcAft>
              </a:pPr>
              <a:t>6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226311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961149-549D-7524-6345-ACAD00790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de-DE" dirty="0"/>
              <a:t>Webserver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E750F67-FEFE-0F8A-99C1-1AFD49809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0" y="1975389"/>
            <a:ext cx="4867110" cy="4351769"/>
          </a:xfrm>
          <a:prstGeom prst="rect">
            <a:avLst/>
          </a:prstGeom>
          <a:noFill/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1E6F6A-E1EA-C97E-FD82-D04417912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anchor="ctr">
            <a:normAutofit/>
          </a:bodyPr>
          <a:lstStyle/>
          <a:p>
            <a:r>
              <a:rPr lang="de-DE" dirty="0"/>
              <a:t>Docker-</a:t>
            </a:r>
            <a:r>
              <a:rPr lang="de-DE" dirty="0" err="1"/>
              <a:t>Compose</a:t>
            </a:r>
            <a:r>
              <a:rPr lang="de-DE" dirty="0"/>
              <a:t>:</a:t>
            </a:r>
          </a:p>
          <a:p>
            <a:pPr lvl="1"/>
            <a:r>
              <a:rPr lang="de-DE" sz="1800"/>
              <a:t>Image des Servers</a:t>
            </a:r>
          </a:p>
          <a:p>
            <a:pPr lvl="1"/>
            <a:r>
              <a:rPr lang="de-DE" sz="1800" err="1"/>
              <a:t>Volumes</a:t>
            </a:r>
            <a:r>
              <a:rPr lang="de-DE" sz="1800"/>
              <a:t> für Bilder setzen</a:t>
            </a:r>
          </a:p>
          <a:p>
            <a:pPr lvl="1"/>
            <a:r>
              <a:rPr lang="de-DE" sz="1800"/>
              <a:t>Labels für TLS-Proxy setzen</a:t>
            </a:r>
          </a:p>
          <a:p>
            <a:pPr lvl="1"/>
            <a:r>
              <a:rPr lang="de-DE" sz="1800"/>
              <a:t>Umgebungsvariablen für die DB</a:t>
            </a:r>
          </a:p>
          <a:p>
            <a:pPr lvl="1"/>
            <a:r>
              <a:rPr lang="de-DE" sz="1800" err="1"/>
              <a:t>Healthchecks</a:t>
            </a:r>
            <a:r>
              <a:rPr lang="de-DE" sz="1800"/>
              <a:t> für Webserver und DB</a:t>
            </a:r>
          </a:p>
          <a:p>
            <a:pPr lvl="1"/>
            <a:endParaRPr lang="de-DE" sz="180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B874AC9-C0FA-C2B2-3598-70976EF6B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1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57F1E4F-1CFF-5643-939E-217C01CDF565}" type="slidenum">
              <a:rPr lang="de-DE" noProof="0" smtClean="0"/>
              <a:pPr rtl="0">
                <a:spcAft>
                  <a:spcPts val="600"/>
                </a:spcAft>
              </a:pPr>
              <a:t>7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26204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BADD48-77F4-6CC2-E803-0B5F902DB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de-DE" dirty="0"/>
              <a:t>Datenbank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97C683-F5F7-C559-DFA1-505BE090FB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de-DE" dirty="0"/>
              <a:t>Image der DB</a:t>
            </a:r>
          </a:p>
          <a:p>
            <a:r>
              <a:rPr lang="de-DE" dirty="0"/>
              <a:t>Hostname setzen</a:t>
            </a:r>
          </a:p>
          <a:p>
            <a:r>
              <a:rPr lang="de-DE" dirty="0" err="1"/>
              <a:t>Volumes</a:t>
            </a:r>
            <a:r>
              <a:rPr lang="de-DE" dirty="0"/>
              <a:t> setzen</a:t>
            </a:r>
          </a:p>
          <a:p>
            <a:r>
              <a:rPr lang="de-DE" dirty="0"/>
              <a:t>Initialisierung der DB</a:t>
            </a:r>
          </a:p>
          <a:p>
            <a:r>
              <a:rPr lang="de-DE" dirty="0"/>
              <a:t>Umgebungsvariablen setzen</a:t>
            </a:r>
          </a:p>
          <a:p>
            <a:r>
              <a:rPr lang="de-DE" dirty="0" err="1"/>
              <a:t>Healthcheck</a:t>
            </a:r>
            <a:r>
              <a:rPr lang="de-DE" dirty="0"/>
              <a:t> definieren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81B5021-FE9D-AC7F-D986-DD0FCCB83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165" y="2518849"/>
            <a:ext cx="5898642" cy="3052546"/>
          </a:xfrm>
          <a:prstGeom prst="rect">
            <a:avLst/>
          </a:prstGeom>
          <a:noFill/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EAA9105-A725-4E80-F582-512332BE4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1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57F1E4F-1CFF-5643-939E-217C01CDF565}" type="slidenum">
              <a:rPr lang="de-DE" noProof="0" smtClean="0"/>
              <a:pPr rtl="0">
                <a:spcAft>
                  <a:spcPts val="600"/>
                </a:spcAft>
              </a:pPr>
              <a:t>8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733045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5D8F5C-63EE-D1E9-89B4-943D0C1F0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de-DE" dirty="0"/>
              <a:t>TLS-Proxy</a:t>
            </a:r>
          </a:p>
        </p:txBody>
      </p:sp>
      <p:pic>
        <p:nvPicPr>
          <p:cNvPr id="7" name="Grafik 6" descr="Ein Bild, das Text, Screenshot, Software enthält.&#10;&#10;Automatisch generierte Beschreibung">
            <a:extLst>
              <a:ext uri="{FF2B5EF4-FFF2-40B4-BE49-F238E27FC236}">
                <a16:creationId xmlns:a16="http://schemas.microsoft.com/office/drawing/2014/main" id="{E63256ED-EC9B-5CB1-584D-1CC021CC8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0" y="1991833"/>
            <a:ext cx="6609818" cy="4329429"/>
          </a:xfrm>
          <a:prstGeom prst="rect">
            <a:avLst/>
          </a:prstGeom>
          <a:noFill/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108D01-5970-6F07-D4E4-8C630ABA0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21031" y="2163403"/>
            <a:ext cx="3955043" cy="3633047"/>
          </a:xfrm>
        </p:spPr>
        <p:txBody>
          <a:bodyPr anchor="ctr">
            <a:normAutofit/>
          </a:bodyPr>
          <a:lstStyle/>
          <a:p>
            <a:r>
              <a:rPr lang="de-DE" dirty="0"/>
              <a:t>Image setzen</a:t>
            </a:r>
          </a:p>
          <a:p>
            <a:r>
              <a:rPr lang="de-DE" dirty="0" err="1"/>
              <a:t>Commands</a:t>
            </a:r>
            <a:r>
              <a:rPr lang="de-DE" dirty="0"/>
              <a:t> ergänzen</a:t>
            </a:r>
          </a:p>
          <a:p>
            <a:r>
              <a:rPr lang="de-DE" dirty="0"/>
              <a:t>Ports definieren</a:t>
            </a:r>
          </a:p>
          <a:p>
            <a:r>
              <a:rPr lang="de-DE" dirty="0"/>
              <a:t>Docker-Socket freigeben</a:t>
            </a:r>
          </a:p>
          <a:p>
            <a:r>
              <a:rPr lang="de-DE" dirty="0"/>
              <a:t>Abhängigkeiten definieren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F52146-2EB4-6292-1B56-7845D867F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1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57F1E4F-1CFF-5643-939E-217C01CDF565}" type="slidenum">
              <a:rPr lang="de-DE" noProof="0" smtClean="0"/>
              <a:pPr rtl="0">
                <a:spcAft>
                  <a:spcPts val="600"/>
                </a:spcAft>
              </a:pPr>
              <a:t>9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768362839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803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{1FDE518E-EEC6-4B50-8196-EE82230127DA}tf56390039_win32</Template>
  <TotalTime>0</TotalTime>
  <Words>183</Words>
  <Application>Microsoft Office PowerPoint</Application>
  <PresentationFormat>Breitbild</PresentationFormat>
  <Paragraphs>86</Paragraphs>
  <Slides>11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Calibri</vt:lpstr>
      <vt:lpstr>Gill Sans MT</vt:lpstr>
      <vt:lpstr>Wingdings 2</vt:lpstr>
      <vt:lpstr>Benutzerdefiniert</vt:lpstr>
      <vt:lpstr>Drei-Schicht Anwendung</vt:lpstr>
      <vt:lpstr>Wieso Software-Container?</vt:lpstr>
      <vt:lpstr>Warum Docker Compose?</vt:lpstr>
      <vt:lpstr>Aufbau der Anwendung</vt:lpstr>
      <vt:lpstr>Unsere Webanwendung</vt:lpstr>
      <vt:lpstr>Webserver</vt:lpstr>
      <vt:lpstr>Webserver</vt:lpstr>
      <vt:lpstr>Datenbank</vt:lpstr>
      <vt:lpstr>TLS-Proxy</vt:lpstr>
      <vt:lpstr>LIVE-DEMO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 Richter</dc:creator>
  <cp:lastModifiedBy>Phil Richter</cp:lastModifiedBy>
  <cp:revision>6</cp:revision>
  <dcterms:created xsi:type="dcterms:W3CDTF">2024-12-06T15:06:12Z</dcterms:created>
  <dcterms:modified xsi:type="dcterms:W3CDTF">2024-12-10T08:49:06Z</dcterms:modified>
</cp:coreProperties>
</file>