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6f980f91_0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6f980f9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6f980f9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6f980f9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6f980f91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6f980f9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Linear Regression Channels in Daily Market-Fluctuations</a:t>
            </a:r>
            <a:endParaRPr/>
          </a:p>
          <a:p>
            <a:pPr indent="0" lvl="0" marL="0" rtl="0" algn="ctr">
              <a:spcBef>
                <a:spcPts val="0"/>
              </a:spcBef>
              <a:spcAft>
                <a:spcPts val="0"/>
              </a:spcAft>
              <a:buNone/>
            </a:pPr>
            <a:r>
              <a:rPr lang="en" sz="4000"/>
              <a:t>Analysis in isolated cases</a:t>
            </a:r>
            <a:endParaRPr sz="4000"/>
          </a:p>
        </p:txBody>
      </p:sp>
      <p:sp>
        <p:nvSpPr>
          <p:cNvPr id="60" name="Google Shape;60;p13"/>
          <p:cNvSpPr txBox="1"/>
          <p:nvPr>
            <p:ph idx="1" type="subTitle"/>
          </p:nvPr>
        </p:nvSpPr>
        <p:spPr>
          <a:xfrm>
            <a:off x="671250" y="33871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Jan, 4,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p:nvPr/>
        </p:nvSpPr>
        <p:spPr>
          <a:xfrm>
            <a:off x="0" y="0"/>
            <a:ext cx="9161100" cy="2161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txBox="1"/>
          <p:nvPr>
            <p:ph idx="4294967295" type="title"/>
          </p:nvPr>
        </p:nvSpPr>
        <p:spPr>
          <a:xfrm>
            <a:off x="320250" y="1519500"/>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The Team</a:t>
            </a:r>
            <a:endParaRPr>
              <a:solidFill>
                <a:schemeClr val="lt1"/>
              </a:solidFill>
            </a:endParaRPr>
          </a:p>
        </p:txBody>
      </p:sp>
      <p:sp>
        <p:nvSpPr>
          <p:cNvPr id="140" name="Google Shape;140;p22"/>
          <p:cNvSpPr txBox="1"/>
          <p:nvPr>
            <p:ph idx="4294967295" type="body"/>
          </p:nvPr>
        </p:nvSpPr>
        <p:spPr>
          <a:xfrm>
            <a:off x="164925" y="22530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dk1"/>
                </a:solidFill>
              </a:rPr>
              <a:t>Tony Nikolas </a:t>
            </a:r>
            <a:endParaRPr sz="1700">
              <a:solidFill>
                <a:schemeClr val="dk1"/>
              </a:solidFill>
            </a:endParaRPr>
          </a:p>
          <a:p>
            <a:pPr indent="0" lvl="0" marL="0" rtl="0" algn="ctr">
              <a:spcBef>
                <a:spcPts val="0"/>
              </a:spcBef>
              <a:spcAft>
                <a:spcPts val="0"/>
              </a:spcAft>
              <a:buNone/>
            </a:pPr>
            <a:r>
              <a:rPr lang="en" sz="1100">
                <a:solidFill>
                  <a:schemeClr val="dk1"/>
                </a:solidFill>
              </a:rPr>
              <a:t>Data Scientist</a:t>
            </a:r>
            <a:endParaRPr sz="1100">
              <a:solidFill>
                <a:schemeClr val="dk1"/>
              </a:solidFill>
            </a:endParaRPr>
          </a:p>
        </p:txBody>
      </p:sp>
      <p:cxnSp>
        <p:nvCxnSpPr>
          <p:cNvPr id="141" name="Google Shape;141;p22"/>
          <p:cNvCxnSpPr/>
          <p:nvPr/>
        </p:nvCxnSpPr>
        <p:spPr>
          <a:xfrm>
            <a:off x="1118175" y="3095088"/>
            <a:ext cx="270900" cy="0"/>
          </a:xfrm>
          <a:prstGeom prst="straightConnector1">
            <a:avLst/>
          </a:prstGeom>
          <a:noFill/>
          <a:ln cap="flat" cmpd="sng" w="9525">
            <a:solidFill>
              <a:schemeClr val="dk2"/>
            </a:solidFill>
            <a:prstDash val="solid"/>
            <a:round/>
            <a:headEnd len="sm" w="sm" type="none"/>
            <a:tailEnd len="sm" w="sm" type="none"/>
          </a:ln>
        </p:spPr>
      </p:cxnSp>
      <p:sp>
        <p:nvSpPr>
          <p:cNvPr id="142" name="Google Shape;142;p22"/>
          <p:cNvSpPr txBox="1"/>
          <p:nvPr>
            <p:ph idx="4294967295" type="body"/>
          </p:nvPr>
        </p:nvSpPr>
        <p:spPr>
          <a:xfrm>
            <a:off x="164925" y="3187044"/>
            <a:ext cx="2177400" cy="1763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300"/>
              <a:t>Part of the research for  Story- an assignment on discovering aspects of inner interdependencies on dataset of interest. </a:t>
            </a:r>
            <a:endParaRPr sz="1300"/>
          </a:p>
        </p:txBody>
      </p:sp>
      <p:sp>
        <p:nvSpPr>
          <p:cNvPr id="143" name="Google Shape;143;p22"/>
          <p:cNvSpPr txBox="1"/>
          <p:nvPr>
            <p:ph idx="4294967295" type="body"/>
          </p:nvPr>
        </p:nvSpPr>
        <p:spPr>
          <a:xfrm>
            <a:off x="2374559" y="22530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dk1"/>
                </a:solidFill>
              </a:rPr>
              <a:t>Mentor</a:t>
            </a:r>
            <a:endParaRPr sz="1700">
              <a:solidFill>
                <a:schemeClr val="dk1"/>
              </a:solidFill>
            </a:endParaRPr>
          </a:p>
        </p:txBody>
      </p:sp>
      <p:cxnSp>
        <p:nvCxnSpPr>
          <p:cNvPr id="144" name="Google Shape;144;p22"/>
          <p:cNvCxnSpPr/>
          <p:nvPr/>
        </p:nvCxnSpPr>
        <p:spPr>
          <a:xfrm>
            <a:off x="3327800" y="3066888"/>
            <a:ext cx="270900" cy="0"/>
          </a:xfrm>
          <a:prstGeom prst="straightConnector1">
            <a:avLst/>
          </a:prstGeom>
          <a:noFill/>
          <a:ln cap="flat" cmpd="sng" w="9525">
            <a:solidFill>
              <a:schemeClr val="dk2"/>
            </a:solidFill>
            <a:prstDash val="solid"/>
            <a:round/>
            <a:headEnd len="sm" w="sm" type="none"/>
            <a:tailEnd len="sm" w="sm" type="none"/>
          </a:ln>
        </p:spPr>
      </p:cxnSp>
      <p:sp>
        <p:nvSpPr>
          <p:cNvPr id="145" name="Google Shape;145;p22"/>
          <p:cNvSpPr txBox="1"/>
          <p:nvPr>
            <p:ph idx="4294967295" type="body"/>
          </p:nvPr>
        </p:nvSpPr>
        <p:spPr>
          <a:xfrm>
            <a:off x="2374550" y="3187050"/>
            <a:ext cx="2177400" cy="188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Ramkumar Hariharan SpringBoard School- Data Science Department</a:t>
            </a:r>
            <a:endParaRPr sz="1200">
              <a:latin typeface="Roboto"/>
              <a:ea typeface="Roboto"/>
              <a:cs typeface="Roboto"/>
              <a:sym typeface="Roboto"/>
            </a:endParaRPr>
          </a:p>
          <a:p>
            <a:pPr indent="0" lvl="0" marL="0" rtl="0" algn="ctr">
              <a:spcBef>
                <a:spcPts val="1600"/>
              </a:spcBef>
              <a:spcAft>
                <a:spcPts val="0"/>
              </a:spcAft>
              <a:buNone/>
            </a:pPr>
            <a:r>
              <a:rPr lang="en" sz="1100">
                <a:latin typeface="Roboto"/>
                <a:ea typeface="Roboto"/>
                <a:cs typeface="Roboto"/>
                <a:sym typeface="Roboto"/>
              </a:rPr>
              <a:t>Ramkumar Hariharan is a data scientist with Macro- eyes Health, working closely with the Gates Foundation, Seattle</a:t>
            </a:r>
            <a:endParaRPr sz="1200">
              <a:latin typeface="Roboto"/>
              <a:ea typeface="Roboto"/>
              <a:cs typeface="Roboto"/>
              <a:sym typeface="Roboto"/>
            </a:endParaRPr>
          </a:p>
          <a:p>
            <a:pPr indent="0" lvl="0" marL="0" rtl="0" algn="ctr">
              <a:spcBef>
                <a:spcPts val="1600"/>
              </a:spcBef>
              <a:spcAft>
                <a:spcPts val="1600"/>
              </a:spcAft>
              <a:buNone/>
            </a:pPr>
            <a:r>
              <a:t/>
            </a:r>
            <a:endParaRPr sz="1500">
              <a:solidFill>
                <a:schemeClr val="dk1"/>
              </a:solidFill>
              <a:latin typeface="Roboto"/>
              <a:ea typeface="Roboto"/>
              <a:cs typeface="Roboto"/>
              <a:sym typeface="Roboto"/>
            </a:endParaRPr>
          </a:p>
        </p:txBody>
      </p:sp>
      <p:sp>
        <p:nvSpPr>
          <p:cNvPr id="146" name="Google Shape;146;p22"/>
          <p:cNvSpPr txBox="1"/>
          <p:nvPr>
            <p:ph idx="4294967295" type="body"/>
          </p:nvPr>
        </p:nvSpPr>
        <p:spPr>
          <a:xfrm>
            <a:off x="4584180" y="22530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dk1"/>
                </a:solidFill>
              </a:rPr>
              <a:t>NinjaTrader API</a:t>
            </a:r>
            <a:endParaRPr sz="1700">
              <a:solidFill>
                <a:schemeClr val="dk1"/>
              </a:solidFill>
            </a:endParaRPr>
          </a:p>
        </p:txBody>
      </p:sp>
      <p:cxnSp>
        <p:nvCxnSpPr>
          <p:cNvPr id="147" name="Google Shape;147;p22"/>
          <p:cNvCxnSpPr/>
          <p:nvPr/>
        </p:nvCxnSpPr>
        <p:spPr>
          <a:xfrm>
            <a:off x="5554075" y="3561938"/>
            <a:ext cx="270900" cy="0"/>
          </a:xfrm>
          <a:prstGeom prst="straightConnector1">
            <a:avLst/>
          </a:prstGeom>
          <a:noFill/>
          <a:ln cap="flat" cmpd="sng" w="9525">
            <a:solidFill>
              <a:schemeClr val="dk2"/>
            </a:solidFill>
            <a:prstDash val="solid"/>
            <a:round/>
            <a:headEnd len="sm" w="sm" type="none"/>
            <a:tailEnd len="sm" w="sm" type="none"/>
          </a:ln>
        </p:spPr>
      </p:cxnSp>
      <p:sp>
        <p:nvSpPr>
          <p:cNvPr id="148" name="Google Shape;148;p22"/>
          <p:cNvSpPr txBox="1"/>
          <p:nvPr>
            <p:ph idx="4294967295" type="body"/>
          </p:nvPr>
        </p:nvSpPr>
        <p:spPr>
          <a:xfrm>
            <a:off x="4584175" y="3187050"/>
            <a:ext cx="2177400" cy="1531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300"/>
              <a:t>API from NinjaTrader written in C#, exporting realtime time-series tick data, from Futures Market, CMO- Chicago</a:t>
            </a:r>
            <a:endParaRPr sz="1300"/>
          </a:p>
        </p:txBody>
      </p:sp>
      <p:sp>
        <p:nvSpPr>
          <p:cNvPr id="149" name="Google Shape;149;p22"/>
          <p:cNvSpPr txBox="1"/>
          <p:nvPr>
            <p:ph idx="4294967295" type="body"/>
          </p:nvPr>
        </p:nvSpPr>
        <p:spPr>
          <a:xfrm>
            <a:off x="6793801" y="22530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dk1"/>
                </a:solidFill>
              </a:rPr>
              <a:t>Python, Libraries</a:t>
            </a:r>
            <a:endParaRPr sz="1700">
              <a:solidFill>
                <a:schemeClr val="dk1"/>
              </a:solidFill>
            </a:endParaRPr>
          </a:p>
        </p:txBody>
      </p:sp>
      <p:cxnSp>
        <p:nvCxnSpPr>
          <p:cNvPr id="150" name="Google Shape;150;p22"/>
          <p:cNvCxnSpPr/>
          <p:nvPr/>
        </p:nvCxnSpPr>
        <p:spPr>
          <a:xfrm>
            <a:off x="7747050" y="3066888"/>
            <a:ext cx="270900" cy="0"/>
          </a:xfrm>
          <a:prstGeom prst="straightConnector1">
            <a:avLst/>
          </a:prstGeom>
          <a:noFill/>
          <a:ln cap="flat" cmpd="sng" w="9525">
            <a:solidFill>
              <a:schemeClr val="dk2"/>
            </a:solidFill>
            <a:prstDash val="solid"/>
            <a:round/>
            <a:headEnd len="sm" w="sm" type="none"/>
            <a:tailEnd len="sm" w="sm" type="none"/>
          </a:ln>
        </p:spPr>
      </p:cxnSp>
      <p:sp>
        <p:nvSpPr>
          <p:cNvPr id="151" name="Google Shape;151;p22"/>
          <p:cNvSpPr txBox="1"/>
          <p:nvPr>
            <p:ph idx="4294967295" type="body"/>
          </p:nvPr>
        </p:nvSpPr>
        <p:spPr>
          <a:xfrm>
            <a:off x="6793800" y="3187049"/>
            <a:ext cx="2177400" cy="1271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400"/>
              <a:t>Python, Pandas, Numpy, Seaborn, Matplotlib, Pyplot, etc.</a:t>
            </a:r>
            <a:endParaRPr sz="1400"/>
          </a:p>
        </p:txBody>
      </p:sp>
      <p:cxnSp>
        <p:nvCxnSpPr>
          <p:cNvPr id="152" name="Google Shape;152;p22"/>
          <p:cNvCxnSpPr/>
          <p:nvPr/>
        </p:nvCxnSpPr>
        <p:spPr>
          <a:xfrm>
            <a:off x="5537425" y="3066888"/>
            <a:ext cx="270900" cy="0"/>
          </a:xfrm>
          <a:prstGeom prst="straightConnector1">
            <a:avLst/>
          </a:prstGeom>
          <a:noFill/>
          <a:ln cap="flat" cmpd="sng" w="9525">
            <a:solidFill>
              <a:schemeClr val="dk2"/>
            </a:solidFill>
            <a:prstDash val="solid"/>
            <a:round/>
            <a:headEnd len="sm" w="sm" type="none"/>
            <a:tailEnd len="sm" w="sm" type="none"/>
          </a:ln>
        </p:spPr>
      </p:cxnSp>
      <p:sp>
        <p:nvSpPr>
          <p:cNvPr id="153" name="Google Shape;153;p22"/>
          <p:cNvSpPr txBox="1"/>
          <p:nvPr/>
        </p:nvSpPr>
        <p:spPr>
          <a:xfrm>
            <a:off x="581650" y="434250"/>
            <a:ext cx="807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1155CC"/>
                </a:solidFill>
                <a:latin typeface="Average"/>
                <a:ea typeface="Average"/>
                <a:cs typeface="Average"/>
                <a:sym typeface="Average"/>
              </a:rPr>
              <a:t>TBD: Quantize a Ratio, reflecting the presence of BA’s below/above 0, by adding a time factor and possibly volume and Stochastic Oscillator.</a:t>
            </a:r>
            <a:endParaRPr b="1">
              <a:solidFill>
                <a:srgbClr val="1155CC"/>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Daily Market fluctuations consist of mixed types of activity: decisive up/down runs, mixed up/down runs, chaotic runs and any reactive combinations of them. Within those variations, we will isolate relatively clean and clear linear up/down runs (LR) and make </a:t>
            </a:r>
            <a:r>
              <a:rPr lang="en"/>
              <a:t>analysis</a:t>
            </a:r>
            <a:r>
              <a:rPr lang="en"/>
              <a:t> of them. LR represent 10-70% of daily Market movements and understanding their footprint would define large portion of the overall Market activity. </a:t>
            </a:r>
            <a:endParaRPr/>
          </a:p>
          <a:p>
            <a:pPr indent="-342900" lvl="0" marL="457200" rtl="0" algn="l">
              <a:spcBef>
                <a:spcPts val="1600"/>
              </a:spcBef>
              <a:spcAft>
                <a:spcPts val="0"/>
              </a:spcAft>
              <a:buSzPts val="1800"/>
              <a:buChar char="●"/>
            </a:pPr>
            <a:r>
              <a:rPr lang="en"/>
              <a:t>What </a:t>
            </a:r>
            <a:r>
              <a:rPr lang="en"/>
              <a:t>distinct</a:t>
            </a:r>
            <a:r>
              <a:rPr lang="en"/>
              <a:t> differences in correlative features can be inferred from LR runs?</a:t>
            </a:r>
            <a:endParaRPr/>
          </a:p>
          <a:p>
            <a:pPr indent="-342900" lvl="0" marL="457200" rtl="0" algn="l">
              <a:spcBef>
                <a:spcPts val="0"/>
              </a:spcBef>
              <a:spcAft>
                <a:spcPts val="0"/>
              </a:spcAft>
              <a:buSzPts val="1800"/>
              <a:buChar char="●"/>
            </a:pPr>
            <a:r>
              <a:rPr lang="en"/>
              <a:t>D</a:t>
            </a:r>
            <a:r>
              <a:rPr lang="en"/>
              <a:t>o positive/negative runs have specific discernible features vs 0 in proprietary oscillator?</a:t>
            </a:r>
            <a:r>
              <a:rPr lang="en"/>
              <a:t> </a:t>
            </a:r>
            <a:endParaRPr/>
          </a:p>
          <a:p>
            <a:pPr indent="-342900" lvl="0" marL="457200" rtl="0" algn="l">
              <a:spcBef>
                <a:spcPts val="0"/>
              </a:spcBef>
              <a:spcAft>
                <a:spcPts val="0"/>
              </a:spcAft>
              <a:buSzPts val="1800"/>
              <a:buChar char="●"/>
            </a:pPr>
            <a:r>
              <a:rPr lang="en"/>
              <a:t>Possible derivatives that offer viable correlative chances for further exploration?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Correlations of BA Oscillator and SMA’s vs isolated Marked LR</a:t>
            </a:r>
            <a:endParaRPr sz="2800"/>
          </a:p>
        </p:txBody>
      </p:sp>
      <p:grpSp>
        <p:nvGrpSpPr>
          <p:cNvPr id="72" name="Google Shape;72;p15"/>
          <p:cNvGrpSpPr/>
          <p:nvPr/>
        </p:nvGrpSpPr>
        <p:grpSpPr>
          <a:xfrm>
            <a:off x="431939" y="1304875"/>
            <a:ext cx="2726458" cy="3416400"/>
            <a:chOff x="431925" y="1304875"/>
            <a:chExt cx="2628925" cy="3416400"/>
          </a:xfrm>
        </p:grpSpPr>
        <p:sp>
          <p:nvSpPr>
            <p:cNvPr id="73" name="Google Shape;73;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rPr>
              <a:t>Define Slope of Regression line</a:t>
            </a:r>
            <a:endParaRPr sz="1300">
              <a:solidFill>
                <a:schemeClr val="lt1"/>
              </a:solidFill>
            </a:endParaRPr>
          </a:p>
        </p:txBody>
      </p:sp>
      <p:sp>
        <p:nvSpPr>
          <p:cNvPr id="76" name="Google Shape;76;p15"/>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Slope to be defined </a:t>
            </a:r>
            <a:r>
              <a:rPr lang="en" sz="1500"/>
              <a:t>programmatically in further explorations.</a:t>
            </a:r>
            <a:r>
              <a:rPr lang="en" sz="1500"/>
              <a:t> Steeper Slope, according to which Price is predicted, model-wise, is </a:t>
            </a:r>
            <a:r>
              <a:rPr lang="en" sz="1500"/>
              <a:t>described</a:t>
            </a:r>
            <a:r>
              <a:rPr lang="en" sz="1500"/>
              <a:t> by Steeper Means (short, med, long). </a:t>
            </a:r>
            <a:endParaRPr sz="1500"/>
          </a:p>
          <a:p>
            <a:pPr indent="0" lvl="0" marL="0" rtl="0" algn="l">
              <a:spcBef>
                <a:spcPts val="1600"/>
              </a:spcBef>
              <a:spcAft>
                <a:spcPts val="1600"/>
              </a:spcAft>
              <a:buNone/>
            </a:pPr>
            <a:r>
              <a:rPr lang="en" sz="1100"/>
              <a:t>For further analysis: Add Time * Price as an Indicator (or variations)</a:t>
            </a:r>
            <a:endParaRPr sz="1100"/>
          </a:p>
        </p:txBody>
      </p:sp>
      <p:grpSp>
        <p:nvGrpSpPr>
          <p:cNvPr id="77" name="Google Shape;77;p15"/>
          <p:cNvGrpSpPr/>
          <p:nvPr/>
        </p:nvGrpSpPr>
        <p:grpSpPr>
          <a:xfrm>
            <a:off x="3320450" y="1304875"/>
            <a:ext cx="2632500" cy="3416400"/>
            <a:chOff x="3320450" y="1304875"/>
            <a:chExt cx="2632500" cy="3416400"/>
          </a:xfrm>
        </p:grpSpPr>
        <p:sp>
          <p:nvSpPr>
            <p:cNvPr id="78" name="Google Shape;78;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5"/>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rPr>
              <a:t>Define specifics of LR footprint </a:t>
            </a:r>
            <a:endParaRPr sz="1300">
              <a:solidFill>
                <a:schemeClr val="lt1"/>
              </a:solidFill>
            </a:endParaRPr>
          </a:p>
        </p:txBody>
      </p:sp>
      <p:sp>
        <p:nvSpPr>
          <p:cNvPr id="81" name="Google Shape;81;p15"/>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Above and below 0 oscillations, synced to Market conditions, is a distinct footprint of LR.</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rPr lang="en" sz="900"/>
              <a:t>[LR is Linear Run- not Linear Regression]</a:t>
            </a:r>
            <a:endParaRPr sz="900"/>
          </a:p>
        </p:txBody>
      </p:sp>
      <p:grpSp>
        <p:nvGrpSpPr>
          <p:cNvPr id="82" name="Google Shape;82;p15"/>
          <p:cNvGrpSpPr/>
          <p:nvPr/>
        </p:nvGrpSpPr>
        <p:grpSpPr>
          <a:xfrm>
            <a:off x="6023203" y="1304875"/>
            <a:ext cx="2977884" cy="3416400"/>
            <a:chOff x="6212550" y="1304875"/>
            <a:chExt cx="2632500" cy="3416400"/>
          </a:xfrm>
        </p:grpSpPr>
        <p:sp>
          <p:nvSpPr>
            <p:cNvPr id="83" name="Google Shape;83;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5"/>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rPr>
              <a:t>Process few models and chose best</a:t>
            </a:r>
            <a:endParaRPr sz="1300">
              <a:solidFill>
                <a:schemeClr val="lt1"/>
              </a:solidFill>
            </a:endParaRPr>
          </a:p>
        </p:txBody>
      </p:sp>
      <p:sp>
        <p:nvSpPr>
          <p:cNvPr id="86" name="Google Shape;86;p15"/>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TBC: Linear Regression ML Models, traditionally realtime, and even in </a:t>
            </a:r>
            <a:r>
              <a:rPr lang="en" sz="1400"/>
              <a:t>isolated</a:t>
            </a:r>
            <a:r>
              <a:rPr lang="en" sz="1400"/>
              <a:t> form, offer </a:t>
            </a:r>
            <a:r>
              <a:rPr lang="en" sz="1400"/>
              <a:t>abysmally</a:t>
            </a:r>
            <a:r>
              <a:rPr lang="en" sz="1400"/>
              <a:t> bad performance for daily Market trading predictions. Reversing strategies may offer, in certain Market conditions, better results. Contrarian approach proves better sometimes then </a:t>
            </a:r>
            <a:r>
              <a:rPr lang="en" sz="1400"/>
              <a:t>traditionally</a:t>
            </a:r>
            <a:r>
              <a:rPr lang="en" sz="1400"/>
              <a:t> </a:t>
            </a:r>
            <a:r>
              <a:rPr lang="en" sz="1500"/>
              <a:t>“logical”.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Project objective: </a:t>
            </a:r>
            <a:endParaRPr b="1" sz="4200"/>
          </a:p>
          <a:p>
            <a:pPr indent="0" lvl="0" marL="0" rtl="0" algn="l">
              <a:spcBef>
                <a:spcPts val="0"/>
              </a:spcBef>
              <a:spcAft>
                <a:spcPts val="0"/>
              </a:spcAft>
              <a:buNone/>
            </a:pPr>
            <a:r>
              <a:rPr lang="en" sz="4200"/>
              <a:t>Finding discernable differences between Market LR (Up/Down Market fluctuations) and Oscillator BA and SMA’s.</a:t>
            </a:r>
            <a:endParaRPr sz="4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645900" y="259475"/>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Understanding the market</a:t>
            </a:r>
            <a:endParaRPr/>
          </a:p>
        </p:txBody>
      </p:sp>
      <p:pic>
        <p:nvPicPr>
          <p:cNvPr id="97" name="Google Shape;97;p17"/>
          <p:cNvPicPr preferRelativeResize="0"/>
          <p:nvPr/>
        </p:nvPicPr>
        <p:blipFill>
          <a:blip r:embed="rId3">
            <a:alphaModFix/>
          </a:blip>
          <a:stretch>
            <a:fillRect/>
          </a:stretch>
        </p:blipFill>
        <p:spPr>
          <a:xfrm>
            <a:off x="152400" y="1120475"/>
            <a:ext cx="8839198" cy="2613391"/>
          </a:xfrm>
          <a:prstGeom prst="rect">
            <a:avLst/>
          </a:prstGeom>
          <a:noFill/>
          <a:ln>
            <a:noFill/>
          </a:ln>
        </p:spPr>
      </p:pic>
      <p:sp>
        <p:nvSpPr>
          <p:cNvPr id="98" name="Google Shape;98;p17"/>
          <p:cNvSpPr txBox="1"/>
          <p:nvPr/>
        </p:nvSpPr>
        <p:spPr>
          <a:xfrm>
            <a:off x="1630875" y="3887925"/>
            <a:ext cx="5558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If we can know the slope and direction of a Linear Regression line - we can anticipate and stay within safe zone of Markets daily fluctuations. Is there another type of indicator(s) that may offer such directional bias like the line and slope, that can be inferred from </a:t>
            </a:r>
            <a:r>
              <a:rPr lang="en">
                <a:solidFill>
                  <a:schemeClr val="dk1"/>
                </a:solidFill>
                <a:latin typeface="Average"/>
                <a:ea typeface="Average"/>
                <a:cs typeface="Average"/>
                <a:sym typeface="Average"/>
              </a:rPr>
              <a:t>real-time</a:t>
            </a:r>
            <a:r>
              <a:rPr lang="en">
                <a:solidFill>
                  <a:schemeClr val="dk1"/>
                </a:solidFill>
                <a:latin typeface="Average"/>
                <a:ea typeface="Average"/>
                <a:cs typeface="Average"/>
                <a:sym typeface="Average"/>
              </a:rPr>
              <a:t> tick data?</a:t>
            </a:r>
            <a:endParaRPr>
              <a:solidFill>
                <a:schemeClr val="dk1"/>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Target audience</a:t>
            </a:r>
            <a:endParaRPr/>
          </a:p>
        </p:txBody>
      </p:sp>
      <p:sp>
        <p:nvSpPr>
          <p:cNvPr id="104" name="Google Shape;104;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finding of these notebooks should convey meaning in applications and audience made of:</a:t>
            </a:r>
            <a:endParaRPr/>
          </a:p>
          <a:p>
            <a:pPr indent="0" lvl="0" marL="0" rtl="0" algn="ctr">
              <a:spcBef>
                <a:spcPts val="1600"/>
              </a:spcBef>
              <a:spcAft>
                <a:spcPts val="0"/>
              </a:spcAft>
              <a:buNone/>
            </a:pPr>
            <a:r>
              <a:rPr lang="en"/>
              <a:t>Audience/Readers:</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Financial analysts </a:t>
            </a:r>
            <a:endParaRPr/>
          </a:p>
          <a:p>
            <a:pPr indent="-342900" lvl="0" marL="457200" rtl="0" algn="l">
              <a:spcBef>
                <a:spcPts val="0"/>
              </a:spcBef>
              <a:spcAft>
                <a:spcPts val="0"/>
              </a:spcAft>
              <a:buSzPts val="1800"/>
              <a:buChar char="●"/>
            </a:pPr>
            <a:r>
              <a:rPr lang="en"/>
              <a:t>Trading analysts </a:t>
            </a:r>
            <a:endParaRPr/>
          </a:p>
          <a:p>
            <a:pPr indent="-342900" lvl="0" marL="457200" rtl="0" algn="l">
              <a:spcBef>
                <a:spcPts val="0"/>
              </a:spcBef>
              <a:spcAft>
                <a:spcPts val="0"/>
              </a:spcAft>
              <a:buSzPts val="1800"/>
              <a:buChar char="●"/>
            </a:pPr>
            <a:r>
              <a:rPr lang="en"/>
              <a:t>Technically literate audience</a:t>
            </a:r>
            <a:endParaRPr/>
          </a:p>
          <a:p>
            <a:pPr indent="-342900" lvl="0" marL="457200" rtl="0" algn="l">
              <a:spcBef>
                <a:spcPts val="0"/>
              </a:spcBef>
              <a:spcAft>
                <a:spcPts val="0"/>
              </a:spcAft>
              <a:buSzPts val="1800"/>
              <a:buChar char="●"/>
            </a:pPr>
            <a:r>
              <a:rPr lang="en"/>
              <a:t>Developers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 Linear-Regression type conditions findings:</a:t>
            </a:r>
            <a:endParaRPr/>
          </a:p>
        </p:txBody>
      </p:sp>
      <p:sp>
        <p:nvSpPr>
          <p:cNvPr id="110" name="Google Shape;110;p19"/>
          <p:cNvSpPr txBox="1"/>
          <p:nvPr>
            <p:ph idx="1" type="body"/>
          </p:nvPr>
        </p:nvSpPr>
        <p:spPr>
          <a:xfrm>
            <a:off x="311700" y="1152475"/>
            <a:ext cx="3999900" cy="16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Conclusion  on BA oscillator:</a:t>
            </a:r>
            <a:endParaRPr b="1" sz="2100">
              <a:solidFill>
                <a:schemeClr val="dk1"/>
              </a:solidFill>
            </a:endParaRPr>
          </a:p>
          <a:p>
            <a:pPr indent="0" lvl="0" marL="0" rtl="0" algn="l">
              <a:spcBef>
                <a:spcPts val="1600"/>
              </a:spcBef>
              <a:spcAft>
                <a:spcPts val="0"/>
              </a:spcAft>
              <a:buNone/>
            </a:pPr>
            <a:r>
              <a:rPr lang="en" sz="1600"/>
              <a:t>Standardised </a:t>
            </a:r>
            <a:r>
              <a:rPr lang="en" sz="1600"/>
              <a:t>BidAsk Means from 3, 5, 10 (short, mid, long) may offer subtle but reliable gauge for Market Disposition and Bias.</a:t>
            </a:r>
            <a:endParaRPr sz="1600"/>
          </a:p>
          <a:p>
            <a:pPr indent="0" lvl="0" marL="0" rtl="0" algn="l">
              <a:spcBef>
                <a:spcPts val="1600"/>
              </a:spcBef>
              <a:spcAft>
                <a:spcPts val="1600"/>
              </a:spcAft>
              <a:buNone/>
            </a:pPr>
            <a:r>
              <a:t/>
            </a:r>
            <a:endParaRPr sz="1600"/>
          </a:p>
        </p:txBody>
      </p:sp>
      <p:sp>
        <p:nvSpPr>
          <p:cNvPr id="111" name="Google Shape;111;p19"/>
          <p:cNvSpPr txBox="1"/>
          <p:nvPr>
            <p:ph idx="2" type="body"/>
          </p:nvPr>
        </p:nvSpPr>
        <p:spPr>
          <a:xfrm>
            <a:off x="4832400" y="1152475"/>
            <a:ext cx="3999900" cy="16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Up-Runs offer discernable above 0 bias presence. </a:t>
            </a:r>
            <a:endParaRPr sz="1300"/>
          </a:p>
          <a:p>
            <a:pPr indent="0" lvl="0" marL="0" rtl="0" algn="l">
              <a:spcBef>
                <a:spcPts val="1600"/>
              </a:spcBef>
              <a:spcAft>
                <a:spcPts val="1600"/>
              </a:spcAft>
              <a:buNone/>
            </a:pPr>
            <a:r>
              <a:rPr b="1" lang="en" sz="1800">
                <a:solidFill>
                  <a:schemeClr val="dk1"/>
                </a:solidFill>
              </a:rPr>
              <a:t>Down</a:t>
            </a:r>
            <a:r>
              <a:rPr b="1" lang="en" sz="1800">
                <a:solidFill>
                  <a:schemeClr val="dk1"/>
                </a:solidFill>
              </a:rPr>
              <a:t>-Runs offer discernable below 0 bias presence.</a:t>
            </a:r>
            <a:endParaRPr sz="1300"/>
          </a:p>
        </p:txBody>
      </p:sp>
      <p:pic>
        <p:nvPicPr>
          <p:cNvPr id="112" name="Google Shape;112;p19"/>
          <p:cNvPicPr preferRelativeResize="0"/>
          <p:nvPr/>
        </p:nvPicPr>
        <p:blipFill>
          <a:blip r:embed="rId3">
            <a:alphaModFix/>
          </a:blip>
          <a:stretch>
            <a:fillRect/>
          </a:stretch>
        </p:blipFill>
        <p:spPr>
          <a:xfrm>
            <a:off x="426300" y="2702025"/>
            <a:ext cx="8291427" cy="2267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idx="4294967295" type="title"/>
          </p:nvPr>
        </p:nvSpPr>
        <p:spPr>
          <a:xfrm>
            <a:off x="2425050" y="77350"/>
            <a:ext cx="2622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EDA </a:t>
            </a:r>
            <a:endParaRPr/>
          </a:p>
        </p:txBody>
      </p:sp>
      <p:sp>
        <p:nvSpPr>
          <p:cNvPr id="118" name="Google Shape;118;p20"/>
          <p:cNvSpPr txBox="1"/>
          <p:nvPr>
            <p:ph idx="4294967295" type="body"/>
          </p:nvPr>
        </p:nvSpPr>
        <p:spPr>
          <a:xfrm>
            <a:off x="329613" y="333000"/>
            <a:ext cx="8730300" cy="44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Findings:</a:t>
            </a:r>
            <a:endParaRPr b="1" sz="2100">
              <a:solidFill>
                <a:schemeClr val="dk1"/>
              </a:solidFill>
            </a:endParaRPr>
          </a:p>
          <a:p>
            <a:pPr indent="-330200" lvl="0" marL="457200" rtl="0" algn="l">
              <a:spcBef>
                <a:spcPts val="1600"/>
              </a:spcBef>
              <a:spcAft>
                <a:spcPts val="0"/>
              </a:spcAft>
              <a:buSzPts val="1600"/>
              <a:buChar char="●"/>
            </a:pPr>
            <a:r>
              <a:rPr lang="en" sz="1600"/>
              <a:t>Strong Corr between PriceMeans &amp; Price- as expected</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just">
              <a:lnSpc>
                <a:spcPct val="30000"/>
              </a:lnSpc>
              <a:spcBef>
                <a:spcPts val="1600"/>
              </a:spcBef>
              <a:spcAft>
                <a:spcPts val="0"/>
              </a:spcAft>
              <a:buNone/>
            </a:pPr>
            <a:r>
              <a:rPr lang="en" sz="1400">
                <a:solidFill>
                  <a:srgbClr val="EFEFEF"/>
                </a:solidFill>
              </a:rPr>
              <a:t>                                    </a:t>
            </a:r>
            <a:endParaRPr sz="1400">
              <a:solidFill>
                <a:srgbClr val="EFEFEF"/>
              </a:solidFill>
            </a:endParaRPr>
          </a:p>
          <a:p>
            <a:pPr indent="0" lvl="0" marL="0" rtl="0" algn="ctr">
              <a:lnSpc>
                <a:spcPct val="30000"/>
              </a:lnSpc>
              <a:spcBef>
                <a:spcPts val="1600"/>
              </a:spcBef>
              <a:spcAft>
                <a:spcPts val="0"/>
              </a:spcAft>
              <a:buNone/>
            </a:pPr>
            <a:r>
              <a:rPr lang="en" sz="1400">
                <a:solidFill>
                  <a:srgbClr val="EFEFEF"/>
                </a:solidFill>
              </a:rPr>
              <a:t>The preponderance of above 0 </a:t>
            </a:r>
            <a:r>
              <a:rPr lang="en" sz="1400">
                <a:solidFill>
                  <a:srgbClr val="EFEFEF"/>
                </a:solidFill>
              </a:rPr>
              <a:t>oscillations</a:t>
            </a:r>
            <a:r>
              <a:rPr lang="en" sz="1400">
                <a:solidFill>
                  <a:srgbClr val="EFEFEF"/>
                </a:solidFill>
              </a:rPr>
              <a:t> in this proprietary </a:t>
            </a:r>
            <a:r>
              <a:rPr lang="en" sz="1400">
                <a:solidFill>
                  <a:srgbClr val="EFEFEF"/>
                </a:solidFill>
              </a:rPr>
              <a:t>oscillator indicates strong correlation between </a:t>
            </a:r>
            <a:endParaRPr sz="1400">
              <a:solidFill>
                <a:srgbClr val="EFEFEF"/>
              </a:solidFill>
            </a:endParaRPr>
          </a:p>
          <a:p>
            <a:pPr indent="0" lvl="0" marL="0" rtl="0" algn="ctr">
              <a:lnSpc>
                <a:spcPct val="30000"/>
              </a:lnSpc>
              <a:spcBef>
                <a:spcPts val="1600"/>
              </a:spcBef>
              <a:spcAft>
                <a:spcPts val="0"/>
              </a:spcAft>
              <a:buNone/>
            </a:pPr>
            <a:r>
              <a:rPr lang="en" sz="1400">
                <a:solidFill>
                  <a:srgbClr val="EFEFEF"/>
                </a:solidFill>
              </a:rPr>
              <a:t>Price and PriceMeans.</a:t>
            </a:r>
            <a:endParaRPr sz="1400">
              <a:solidFill>
                <a:srgbClr val="EFEFEF"/>
              </a:solidFill>
            </a:endParaRPr>
          </a:p>
          <a:p>
            <a:pPr indent="-330200" lvl="0" marL="457200" rtl="0" algn="l">
              <a:spcBef>
                <a:spcPts val="1600"/>
              </a:spcBef>
              <a:spcAft>
                <a:spcPts val="0"/>
              </a:spcAft>
              <a:buSzPts val="1600"/>
              <a:buChar char="●"/>
            </a:pPr>
            <a:r>
              <a:rPr lang="en" sz="1600"/>
              <a:t>Strong</a:t>
            </a:r>
            <a:r>
              <a:rPr lang="en" sz="1600"/>
              <a:t> Corr between BA &amp; Price. Prevalent above 0 presence of oscillator in Upward runs.</a:t>
            </a:r>
            <a:endParaRPr sz="1600"/>
          </a:p>
        </p:txBody>
      </p:sp>
      <p:pic>
        <p:nvPicPr>
          <p:cNvPr id="119" name="Google Shape;119;p20"/>
          <p:cNvPicPr preferRelativeResize="0"/>
          <p:nvPr/>
        </p:nvPicPr>
        <p:blipFill>
          <a:blip r:embed="rId3">
            <a:alphaModFix/>
          </a:blip>
          <a:stretch>
            <a:fillRect/>
          </a:stretch>
        </p:blipFill>
        <p:spPr>
          <a:xfrm>
            <a:off x="685150" y="1544025"/>
            <a:ext cx="8019225" cy="945700"/>
          </a:xfrm>
          <a:prstGeom prst="rect">
            <a:avLst/>
          </a:prstGeom>
          <a:noFill/>
          <a:ln>
            <a:noFill/>
          </a:ln>
        </p:spPr>
      </p:pic>
      <p:pic>
        <p:nvPicPr>
          <p:cNvPr id="120" name="Google Shape;120;p20"/>
          <p:cNvPicPr preferRelativeResize="0"/>
          <p:nvPr/>
        </p:nvPicPr>
        <p:blipFill>
          <a:blip r:embed="rId4">
            <a:alphaModFix/>
          </a:blip>
          <a:stretch>
            <a:fillRect/>
          </a:stretch>
        </p:blipFill>
        <p:spPr>
          <a:xfrm>
            <a:off x="926000" y="3560875"/>
            <a:ext cx="7291975" cy="1524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445025"/>
            <a:ext cx="8520600" cy="99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Down-run: </a:t>
            </a:r>
            <a:r>
              <a:rPr lang="en" sz="1100"/>
              <a:t>Distinct below 0 presence of BA3, BA5, BA10 in oscillator, </a:t>
            </a:r>
            <a:r>
              <a:rPr lang="en" sz="1100"/>
              <a:t>with</a:t>
            </a:r>
            <a:r>
              <a:rPr lang="en" sz="1100"/>
              <a:t> Market showing strong </a:t>
            </a:r>
            <a:r>
              <a:rPr lang="en" sz="1100"/>
              <a:t>downward</a:t>
            </a:r>
            <a:r>
              <a:rPr lang="en" sz="1100"/>
              <a:t> tendency/direction. The big spykes, 1 upward, before the short upward run, and the large down spyke, before the downward run, may be strong ADDITIONAL </a:t>
            </a:r>
            <a:r>
              <a:rPr lang="en" sz="1100"/>
              <a:t>indicators</a:t>
            </a:r>
            <a:r>
              <a:rPr lang="en" sz="1100"/>
              <a:t> of impending change directions. This situation may be described by the </a:t>
            </a:r>
            <a:r>
              <a:rPr lang="en" sz="1100"/>
              <a:t>literary</a:t>
            </a:r>
            <a:r>
              <a:rPr lang="en" sz="1100"/>
              <a:t>:</a:t>
            </a:r>
            <a:r>
              <a:rPr lang="en" sz="1100">
                <a:solidFill>
                  <a:srgbClr val="783F04"/>
                </a:solidFill>
                <a:latin typeface="Avenir"/>
                <a:ea typeface="Avenir"/>
                <a:cs typeface="Avenir"/>
                <a:sym typeface="Avenir"/>
              </a:rPr>
              <a:t> </a:t>
            </a:r>
            <a:r>
              <a:rPr lang="en" sz="1100">
                <a:solidFill>
                  <a:srgbClr val="B7B7B7"/>
                </a:solidFill>
                <a:latin typeface="Avenir"/>
                <a:ea typeface="Avenir"/>
                <a:cs typeface="Avenir"/>
                <a:sym typeface="Avenir"/>
              </a:rPr>
              <a:t>‘The </a:t>
            </a:r>
            <a:r>
              <a:rPr lang="en" sz="1100">
                <a:solidFill>
                  <a:srgbClr val="B7B7B7"/>
                </a:solidFill>
                <a:latin typeface="Avenir"/>
                <a:ea typeface="Avenir"/>
                <a:cs typeface="Avenir"/>
                <a:sym typeface="Avenir"/>
              </a:rPr>
              <a:t>exoteric</a:t>
            </a:r>
            <a:r>
              <a:rPr lang="en" sz="1100">
                <a:solidFill>
                  <a:srgbClr val="B7B7B7"/>
                </a:solidFill>
                <a:latin typeface="Avenir"/>
                <a:ea typeface="Avenir"/>
                <a:cs typeface="Avenir"/>
                <a:sym typeface="Avenir"/>
              </a:rPr>
              <a:t> reaction is only an outward projection of the inner already stated truths’. </a:t>
            </a:r>
            <a:endParaRPr sz="1100">
              <a:solidFill>
                <a:srgbClr val="B7B7B7"/>
              </a:solidFill>
              <a:latin typeface="Avenir"/>
              <a:ea typeface="Avenir"/>
              <a:cs typeface="Avenir"/>
              <a:sym typeface="Avenir"/>
            </a:endParaRPr>
          </a:p>
          <a:p>
            <a:pPr indent="0" lvl="0" marL="0" rtl="0" algn="l">
              <a:spcBef>
                <a:spcPts val="0"/>
              </a:spcBef>
              <a:spcAft>
                <a:spcPts val="0"/>
              </a:spcAft>
              <a:buNone/>
            </a:pPr>
            <a:r>
              <a:rPr lang="en"/>
              <a:t> </a:t>
            </a:r>
            <a:endParaRPr/>
          </a:p>
        </p:txBody>
      </p:sp>
      <p:sp>
        <p:nvSpPr>
          <p:cNvPr id="126" name="Google Shape;126;p21"/>
          <p:cNvSpPr txBox="1"/>
          <p:nvPr>
            <p:ph idx="4294967295" type="body"/>
          </p:nvPr>
        </p:nvSpPr>
        <p:spPr>
          <a:xfrm>
            <a:off x="539675" y="212745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Deliverable 2</a:t>
            </a:r>
            <a:endParaRPr>
              <a:solidFill>
                <a:schemeClr val="lt1"/>
              </a:solidFill>
            </a:endParaRPr>
          </a:p>
        </p:txBody>
      </p:sp>
      <p:sp>
        <p:nvSpPr>
          <p:cNvPr id="127" name="Google Shape;127;p21"/>
          <p:cNvSpPr txBox="1"/>
          <p:nvPr>
            <p:ph idx="4294967295" type="body"/>
          </p:nvPr>
        </p:nvSpPr>
        <p:spPr>
          <a:xfrm>
            <a:off x="3480453" y="2127465"/>
            <a:ext cx="5111700" cy="7992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Lorem ipsum dolor sit amet </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Sed do eiusmod tempor incididunt ut labore</a:t>
            </a:r>
            <a:endParaRPr>
              <a:solidFill>
                <a:schemeClr val="lt1"/>
              </a:solidFill>
            </a:endParaRPr>
          </a:p>
        </p:txBody>
      </p:sp>
      <p:sp>
        <p:nvSpPr>
          <p:cNvPr id="128" name="Google Shape;128;p21"/>
          <p:cNvSpPr txBox="1"/>
          <p:nvPr>
            <p:ph idx="4294967295" type="body"/>
          </p:nvPr>
        </p:nvSpPr>
        <p:spPr>
          <a:xfrm>
            <a:off x="539675" y="3000775"/>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Deliverable 3</a:t>
            </a:r>
            <a:endParaRPr>
              <a:solidFill>
                <a:schemeClr val="lt1"/>
              </a:solidFill>
            </a:endParaRPr>
          </a:p>
        </p:txBody>
      </p:sp>
      <p:sp>
        <p:nvSpPr>
          <p:cNvPr id="129" name="Google Shape;129;p21"/>
          <p:cNvSpPr txBox="1"/>
          <p:nvPr>
            <p:ph idx="4294967295" type="body"/>
          </p:nvPr>
        </p:nvSpPr>
        <p:spPr>
          <a:xfrm>
            <a:off x="3480453" y="3004317"/>
            <a:ext cx="5111700" cy="7992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Lorem ipsum dolor sit amet</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Sed do eiusmod tempor incididunt ut labore</a:t>
            </a:r>
            <a:endParaRPr>
              <a:solidFill>
                <a:schemeClr val="lt1"/>
              </a:solidFill>
            </a:endParaRPr>
          </a:p>
        </p:txBody>
      </p:sp>
      <p:sp>
        <p:nvSpPr>
          <p:cNvPr id="130" name="Google Shape;130;p21"/>
          <p:cNvSpPr txBox="1"/>
          <p:nvPr>
            <p:ph idx="4294967295" type="body"/>
          </p:nvPr>
        </p:nvSpPr>
        <p:spPr>
          <a:xfrm>
            <a:off x="539675" y="387410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Deliverable 4</a:t>
            </a:r>
            <a:endParaRPr>
              <a:solidFill>
                <a:schemeClr val="lt1"/>
              </a:solidFill>
            </a:endParaRPr>
          </a:p>
        </p:txBody>
      </p:sp>
      <p:sp>
        <p:nvSpPr>
          <p:cNvPr id="131" name="Google Shape;131;p21"/>
          <p:cNvSpPr txBox="1"/>
          <p:nvPr>
            <p:ph idx="4294967295" type="body"/>
          </p:nvPr>
        </p:nvSpPr>
        <p:spPr>
          <a:xfrm>
            <a:off x="3480453" y="3876311"/>
            <a:ext cx="5111700" cy="7992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Lorem ipsum dolor sit amet</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Sed do eiusmod tempor incididunt ut labore</a:t>
            </a:r>
            <a:endParaRPr>
              <a:solidFill>
                <a:schemeClr val="lt1"/>
              </a:solidFill>
            </a:endParaRPr>
          </a:p>
        </p:txBody>
      </p:sp>
      <p:pic>
        <p:nvPicPr>
          <p:cNvPr id="132" name="Google Shape;132;p21"/>
          <p:cNvPicPr preferRelativeResize="0"/>
          <p:nvPr/>
        </p:nvPicPr>
        <p:blipFill>
          <a:blip r:embed="rId3">
            <a:alphaModFix/>
          </a:blip>
          <a:stretch>
            <a:fillRect/>
          </a:stretch>
        </p:blipFill>
        <p:spPr>
          <a:xfrm>
            <a:off x="125725" y="1496475"/>
            <a:ext cx="8824724" cy="1901075"/>
          </a:xfrm>
          <a:prstGeom prst="rect">
            <a:avLst/>
          </a:prstGeom>
          <a:noFill/>
          <a:ln>
            <a:noFill/>
          </a:ln>
        </p:spPr>
      </p:pic>
      <p:pic>
        <p:nvPicPr>
          <p:cNvPr id="133" name="Google Shape;133;p21"/>
          <p:cNvPicPr preferRelativeResize="0"/>
          <p:nvPr/>
        </p:nvPicPr>
        <p:blipFill>
          <a:blip r:embed="rId4">
            <a:alphaModFix/>
          </a:blip>
          <a:stretch>
            <a:fillRect/>
          </a:stretch>
        </p:blipFill>
        <p:spPr>
          <a:xfrm>
            <a:off x="125725" y="3333525"/>
            <a:ext cx="8824725" cy="1594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