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1pPr>
    <a:lvl2pPr marL="0" marR="0" indent="3429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2pPr>
    <a:lvl3pPr marL="0" marR="0" indent="685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3pPr>
    <a:lvl4pPr marL="0" marR="0" indent="10287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4pPr>
    <a:lvl5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5pPr>
    <a:lvl6pPr marL="0" marR="0" indent="17145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6pPr>
    <a:lvl7pPr marL="0" marR="0" indent="2057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7pPr>
    <a:lvl8pPr marL="0" marR="0" indent="24003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8pPr>
    <a:lvl9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 b="def" i="def"/>
      <a:tcStyle>
        <a:tcBdr/>
        <a:fill>
          <a:solidFill>
            <a:srgbClr val="F1F5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6" name="Shape 5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3" name="Shape 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</a:pPr>
            <a:r>
              <a:t>Process terms</a:t>
            </a:r>
            <a:r>
              <a:t> are rewritable to 4 simple forms.</a:t>
            </a:r>
          </a:p>
          <a:p>
            <a:pPr>
              <a:buClr>
                <a:srgbClr val="000000"/>
              </a:buClr>
            </a:pPr>
            <a:r>
              <a:t>This eases axiomatic definition of new operators</a:t>
            </a:r>
          </a:p>
          <a:p>
            <a:pPr>
              <a:buClr>
                <a:srgbClr val="000000"/>
              </a:buClr>
            </a:pPr>
          </a:p>
          <a:p>
            <a:pPr>
              <a:buClr>
                <a:srgbClr val="000000"/>
              </a:buClr>
            </a:pPr>
            <a:r>
              <a:t>Parallelism</a:t>
            </a:r>
            <a:r>
              <a:t> is a choice: left first and then the rest in parallel, or right first and then the rest in parallel, or communicatieirst and then the rest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0" name="Shape 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</a:pPr>
            <a:r>
              <a:t>Example: a typical search application.</a:t>
            </a:r>
            <a:r>
              <a:t> Simple on the outside, but still hard to program.</a:t>
            </a:r>
          </a:p>
          <a:p>
            <a:pPr>
              <a:buClr>
                <a:srgbClr val="000000"/>
              </a:buClr>
            </a:pPr>
            <a:r>
              <a:t>On clicking the search button, a message “Searching for: …” appears in the text area, and the button is disabled. </a:t>
            </a:r>
          </a:p>
          <a:p>
            <a:pPr>
              <a:buClr>
                <a:srgbClr val="000000"/>
              </a:buClr>
            </a:pPr>
            <a:r>
              <a:t>Meanwhile a background task starts to search on the Internet or in a database. This may last some time.</a:t>
            </a:r>
          </a:p>
          <a:p>
            <a:pPr>
              <a:buClr>
                <a:srgbClr val="000000"/>
              </a:buClr>
            </a:pPr>
            <a:r>
              <a:t>When the background task is ready the results should be displayed, and the buttun should be enabled again. This must happen in the GUI thread.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9" name="Shape 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</a:pPr>
            <a:r>
              <a:t>Solution in</a:t>
            </a:r>
            <a:r>
              <a:t> SubScript. </a:t>
            </a:r>
          </a:p>
          <a:p>
            <a:pPr>
              <a:buClr>
                <a:srgbClr val="000000"/>
              </a:buClr>
            </a:pPr>
          </a:p>
          <a:p>
            <a:pPr>
              <a:buClr>
                <a:srgbClr val="000000"/>
              </a:buClr>
            </a:pPr>
            <a:r>
              <a:t>None of the lines are executed in normal mode:</a:t>
            </a:r>
          </a:p>
          <a:p>
            <a:pPr>
              <a:buClr>
                <a:srgbClr val="000000"/>
              </a:buClr>
            </a:pPr>
            <a:r>
              <a:t>“clicked” is a user action</a:t>
            </a:r>
          </a:p>
          <a:p>
            <a:pPr>
              <a:buClr>
                <a:srgbClr val="000000"/>
              </a:buClr>
            </a:pPr>
            <a:r>
              <a:t>@gui: indicates execution in GUI thread</a:t>
            </a:r>
          </a:p>
          <a:p>
            <a:pPr>
              <a:buClr>
                <a:srgbClr val="000000"/>
              </a:buClr>
            </a:pPr>
            <a:r>
              <a:t>“{* …* *} indicates execution in new thread</a:t>
            </a:r>
          </a:p>
          <a:p>
            <a:pPr>
              <a:buClr>
                <a:srgbClr val="000000"/>
              </a:buClr>
            </a:pPr>
            <a:r>
              <a:t>“…” is “etcetera”; “while(true)” would do the same</a:t>
            </a:r>
          </a:p>
          <a:p>
            <a:pPr>
              <a:buClr>
                <a:srgbClr val="000000"/>
              </a:buClr>
            </a:pPr>
          </a:p>
          <a:p>
            <a:pPr>
              <a:buClr>
                <a:srgbClr val="000000"/>
              </a:buClr>
            </a:pPr>
            <a:r>
              <a:t>Definitions using “=“, just like in algebra, and in Scala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</a:pPr>
            <a:r>
              <a:t>A typical solution in </a:t>
            </a:r>
            <a:r>
              <a:t>Scala; in Java it would be similar. </a:t>
            </a:r>
          </a:p>
          <a:p>
            <a:pPr>
              <a:buClr>
                <a:srgbClr val="000000"/>
              </a:buClr>
            </a:pPr>
            <a:r>
              <a:t>Much indentation and many braces.</a:t>
            </a:r>
          </a:p>
          <a:p>
            <a:pPr>
              <a:buClr>
                <a:srgbClr val="000000"/>
              </a:buClr>
            </a:pPr>
            <a:r>
              <a:t>Hard program code.</a:t>
            </a:r>
          </a:p>
          <a:p>
            <a:pPr>
              <a:buClr>
                <a:srgbClr val="000000"/>
              </a:buClr>
            </a:pPr>
            <a:r>
              <a:t>The text suggests top-down order, but there is some flow in the opposite direction.</a:t>
            </a:r>
          </a:p>
          <a:p>
            <a:pPr>
              <a:buClr>
                <a:srgbClr val="000000"/>
              </a:buClr>
            </a:pPr>
            <a:r>
              <a:t>Costly, boring and error-prone.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</a:pPr>
            <a:r>
              <a:t>Solution in</a:t>
            </a:r>
            <a:r>
              <a:t> SubScript with more refinements.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3" name="Shape 1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</a:pPr>
            <a:r>
              <a:t>Extra</a:t>
            </a:r>
            <a:r>
              <a:t> requirements to make the application more user friendly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1" name="Shape 1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</a:pPr>
            <a:r>
              <a:t>live– 2 parallel process, with “or” logic: ready when exit is ready.</a:t>
            </a:r>
          </a:p>
          <a:p>
            <a:pPr>
              <a:buClr>
                <a:srgbClr val="000000"/>
              </a:buClr>
            </a:pPr>
            <a:r>
              <a:t>Exit</a:t>
            </a:r>
            <a:r>
              <a:t> awaits command; then asks “Are you sure”. Stops after “Yes”, else iterates</a:t>
            </a:r>
          </a:p>
          <a:p>
            <a:pPr>
              <a:buClr>
                <a:srgbClr val="000000"/>
              </a:buClr>
            </a:pPr>
          </a:p>
          <a:p>
            <a:pPr>
              <a:buClr>
                <a:srgbClr val="000000"/>
              </a:buClr>
            </a:pPr>
            <a:r>
              <a:t>Command: button or key</a:t>
            </a:r>
            <a:r>
              <a:t> or close box</a:t>
            </a:r>
          </a:p>
          <a:p>
            <a:pPr>
              <a:buClr>
                <a:srgbClr val="000000"/>
              </a:buClr>
            </a:pPr>
            <a:r>
              <a:t>searchGuard: guards searchCommand – only active when text field is non empty</a:t>
            </a:r>
          </a:p>
          <a:p>
            <a:pPr>
              <a:buClr>
                <a:srgbClr val="000000"/>
              </a:buClr>
            </a:pPr>
          </a:p>
          <a:p>
            <a:pPr>
              <a:buClr>
                <a:srgbClr val="000000"/>
              </a:buClr>
            </a:pPr>
            <a:r>
              <a:t>white space – sequence, strong binding</a:t>
            </a:r>
          </a:p>
          <a:p>
            <a:pPr>
              <a:buClr>
                <a:srgbClr val="000000"/>
              </a:buClr>
            </a:pPr>
            <a:r>
              <a:t>; - sequence, weak binding</a:t>
            </a:r>
          </a:p>
          <a:p>
            <a:pPr>
              <a:buClr>
                <a:srgbClr val="000000"/>
              </a:buClr>
            </a:pPr>
            <a:r>
              <a:t>/ - right hand side may disrupt left hand side</a:t>
            </a:r>
          </a:p>
          <a:p>
            <a:pPr>
              <a:buClr>
                <a:srgbClr val="000000"/>
              </a:buClr>
            </a:pPr>
            <a:r>
              <a:t>progressMonitor: wait ¼ sec; write counter to text area; iterated. Or-parallel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Default - 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9A9A9A"/>
              </a:buClr>
              <a:buSzTx/>
              <a:buFontTx/>
              <a:buNone/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1pPr>
            <a:lvl2pPr marL="457200" indent="0" algn="ctr">
              <a:buClr>
                <a:srgbClr val="9A9A9A"/>
              </a:buClr>
              <a:buSzTx/>
              <a:buFontTx/>
              <a:buNone/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2pPr>
            <a:lvl3pPr marL="914400" indent="0" algn="ctr">
              <a:buClr>
                <a:srgbClr val="9A9A9A"/>
              </a:buClr>
              <a:buSzTx/>
              <a:buFontTx/>
              <a:buNone/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3pPr>
            <a:lvl4pPr marL="1371600" indent="0" algn="ctr">
              <a:buClr>
                <a:srgbClr val="9A9A9A"/>
              </a:buClr>
              <a:buSzTx/>
              <a:buFontTx/>
              <a:buNone/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4pPr>
            <a:lvl5pPr marL="1828800" indent="0" algn="ctr">
              <a:buClr>
                <a:srgbClr val="9A9A9A"/>
              </a:buClr>
              <a:buSzTx/>
              <a:buFontTx/>
              <a:buNone/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xfrm>
            <a:off x="8428431" y="6469608"/>
            <a:ext cx="258370" cy="249734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defRPr b="1" sz="3200">
                <a:solidFill>
                  <a:srgbClr val="94219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Titeltekst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9A9A9A"/>
              </a:buClr>
              <a:buSzTx/>
              <a:buFontTx/>
              <a:buNone/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1pPr>
            <a:lvl2pPr marL="457200" indent="0" algn="ctr">
              <a:buClr>
                <a:srgbClr val="9A9A9A"/>
              </a:buClr>
              <a:buSzTx/>
              <a:buFontTx/>
              <a:buNone/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2pPr>
            <a:lvl3pPr marL="914400" indent="0" algn="ctr">
              <a:buClr>
                <a:srgbClr val="9A9A9A"/>
              </a:buClr>
              <a:buSzTx/>
              <a:buFontTx/>
              <a:buNone/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3pPr>
            <a:lvl4pPr marL="1371600" indent="0" algn="ctr">
              <a:buClr>
                <a:srgbClr val="9A9A9A"/>
              </a:buClr>
              <a:buSzTx/>
              <a:buFontTx/>
              <a:buNone/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4pPr>
            <a:lvl5pPr marL="1828800" indent="0" algn="ctr">
              <a:buClr>
                <a:srgbClr val="9A9A9A"/>
              </a:buClr>
              <a:buSzTx/>
              <a:buFontTx/>
              <a:buNone/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defRPr b="1" sz="3200">
                <a:solidFill>
                  <a:srgbClr val="94219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Titeltekst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342900" indent="-342900"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43000" indent="-228600"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82800" indent="-254000"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xfrm>
            <a:off x="8428431" y="6467475"/>
            <a:ext cx="258370" cy="2540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defRPr b="1" sz="3200">
                <a:solidFill>
                  <a:srgbClr val="94219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Titeltekst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01700" indent="-444500"/>
            <a:lvl4pPr marL="1625600" indent="-254000"/>
            <a:lvl5pPr marL="2082800" indent="-254000"/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/>
            <a:r>
              <a:t>Titeltekst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199"/>
            <a:ext cx="8229600" cy="4525964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2pPr marL="742950" indent="-285750">
              <a:spcBef>
                <a:spcPts val="600"/>
              </a:spcBef>
              <a:defRPr sz="2800"/>
            </a:lvl2pPr>
            <a:lvl3pPr marL="1219200" indent="-304800">
              <a:spcBef>
                <a:spcPts val="500"/>
              </a:spcBef>
              <a:defRPr sz="2400"/>
            </a:lvl3pPr>
            <a:lvl4pPr marL="1600200" indent="-228600">
              <a:spcBef>
                <a:spcPts val="400"/>
              </a:spcBef>
              <a:defRPr sz="2000"/>
            </a:lvl4pPr>
            <a:lvl5pPr marL="2057400" indent="-228600">
              <a:spcBef>
                <a:spcPts val="400"/>
              </a:spcBef>
              <a:defRPr sz="2000"/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443416" y="6467475"/>
            <a:ext cx="243384" cy="254000"/>
          </a:xfrm>
          <a:prstGeom prst="rect">
            <a:avLst/>
          </a:prstGeom>
          <a:ln w="12700"/>
        </p:spPr>
        <p:txBody>
          <a:bodyPr wrap="none" lIns="38100" tIns="38100" rIns="38100" bIns="38100" anchor="ctr">
            <a:spAutoFit/>
          </a:bodyPr>
          <a:lstStyle>
            <a:lvl1pPr algn="r">
              <a:buClrTx/>
              <a:defRPr sz="12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xmlns:p14="http://schemas.microsoft.com/office/powerpoint/2010/main" spd="med" advClick="1"/>
  <p:txStyles>
    <p:titleStyle>
      <a:lvl1pPr marL="0" marR="0" indent="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1pPr>
      <a:lvl2pPr marL="0" marR="0" indent="22860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2pPr>
      <a:lvl3pPr marL="0" marR="0" indent="45720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3pPr>
      <a:lvl4pPr marL="0" marR="0" indent="68580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4pPr>
      <a:lvl5pPr marL="0" marR="0" indent="91440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5pPr>
      <a:lvl6pPr marL="0" marR="0" indent="114300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6pPr>
      <a:lvl7pPr marL="0" marR="0" indent="137160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7pPr>
      <a:lvl8pPr marL="0" marR="0" indent="160020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8pPr>
      <a:lvl9pPr marL="0" marR="0" indent="182880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609600" marR="0" indent="-609600" algn="l" defTabSz="45720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1pPr>
      <a:lvl2pPr marL="965200" marR="0" indent="-508000" algn="l" defTabSz="45720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2pPr>
      <a:lvl3pPr marL="1320800" marR="0" indent="-406400" algn="l" defTabSz="45720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3pPr>
      <a:lvl4pPr marL="1778000" marR="0" indent="-406400" algn="l" defTabSz="45720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4pPr>
      <a:lvl5pPr marL="2235200" marR="0" indent="-406400" algn="l" defTabSz="45720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5pPr>
      <a:lvl6pPr marL="3467100" marR="0" indent="-1016000" algn="l" defTabSz="45720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71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6pPr>
      <a:lvl7pPr marL="3822700" marR="0" indent="-1016000" algn="l" defTabSz="45720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71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7pPr>
      <a:lvl8pPr marL="4178300" marR="0" indent="-1016000" algn="l" defTabSz="45720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71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8pPr>
      <a:lvl9pPr marL="4533900" marR="0" indent="-1016000" algn="l" defTabSz="45720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71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>
            <a:solidFill>
              <a:srgbClr val="9A9A9A"/>
            </a:solidFill>
          </a:uFill>
          <a:latin typeface="+mn-lt"/>
          <a:ea typeface="+mn-ea"/>
          <a:cs typeface="+mn-cs"/>
          <a:sym typeface="Calibri"/>
        </a:defRPr>
      </a:lvl1pPr>
      <a:lvl2pPr marL="0" marR="0" indent="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>
            <a:solidFill>
              <a:srgbClr val="9A9A9A"/>
            </a:solidFill>
          </a:uFill>
          <a:latin typeface="+mn-lt"/>
          <a:ea typeface="+mn-ea"/>
          <a:cs typeface="+mn-cs"/>
          <a:sym typeface="Calibri"/>
        </a:defRPr>
      </a:lvl2pPr>
      <a:lvl3pPr marL="0" marR="0" indent="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>
            <a:solidFill>
              <a:srgbClr val="9A9A9A"/>
            </a:solidFill>
          </a:uFill>
          <a:latin typeface="+mn-lt"/>
          <a:ea typeface="+mn-ea"/>
          <a:cs typeface="+mn-cs"/>
          <a:sym typeface="Calibri"/>
        </a:defRPr>
      </a:lvl3pPr>
      <a:lvl4pPr marL="0" marR="0" indent="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>
            <a:solidFill>
              <a:srgbClr val="9A9A9A"/>
            </a:solidFill>
          </a:uFill>
          <a:latin typeface="+mn-lt"/>
          <a:ea typeface="+mn-ea"/>
          <a:cs typeface="+mn-cs"/>
          <a:sym typeface="Calibri"/>
        </a:defRPr>
      </a:lvl4pPr>
      <a:lvl5pPr marL="0" marR="0" indent="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>
            <a:solidFill>
              <a:srgbClr val="9A9A9A"/>
            </a:solidFill>
          </a:uFill>
          <a:latin typeface="+mn-lt"/>
          <a:ea typeface="+mn-ea"/>
          <a:cs typeface="+mn-cs"/>
          <a:sym typeface="Calibri"/>
        </a:defRPr>
      </a:lvl5pPr>
      <a:lvl6pPr marL="0" marR="0" indent="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>
            <a:solidFill>
              <a:srgbClr val="9A9A9A"/>
            </a:solidFill>
          </a:uFill>
          <a:latin typeface="+mn-lt"/>
          <a:ea typeface="+mn-ea"/>
          <a:cs typeface="+mn-cs"/>
          <a:sym typeface="Calibri"/>
        </a:defRPr>
      </a:lvl6pPr>
      <a:lvl7pPr marL="0" marR="0" indent="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>
            <a:solidFill>
              <a:srgbClr val="9A9A9A"/>
            </a:solidFill>
          </a:uFill>
          <a:latin typeface="+mn-lt"/>
          <a:ea typeface="+mn-ea"/>
          <a:cs typeface="+mn-cs"/>
          <a:sym typeface="Calibri"/>
        </a:defRPr>
      </a:lvl7pPr>
      <a:lvl8pPr marL="0" marR="0" indent="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>
            <a:solidFill>
              <a:srgbClr val="9A9A9A"/>
            </a:solidFill>
          </a:uFill>
          <a:latin typeface="+mn-lt"/>
          <a:ea typeface="+mn-ea"/>
          <a:cs typeface="+mn-cs"/>
          <a:sym typeface="Calibri"/>
        </a:defRPr>
      </a:lvl8pPr>
      <a:lvl9pPr marL="0" marR="0" indent="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>
            <a:solidFill>
              <a:srgbClr val="9A9A9A"/>
            </a:solidFill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ubscript-lang.org" TargetMode="External"/><Relationship Id="rId3" Type="http://schemas.openxmlformats.org/officeDocument/2006/relationships/hyperlink" Target="http://github.com/scala-subscript" TargetMode="External"/><Relationship Id="rId4" Type="http://schemas.openxmlformats.org/officeDocument/2006/relationships/hyperlink" Target="http://staff.fnwi.uva.nl/j.a.bergstra" TargetMode="External"/><Relationship Id="rId5" Type="http://schemas.openxmlformats.org/officeDocument/2006/relationships/hyperlink" Target="http://www.science.uva.nl/research/prog/projects/pga/" TargetMode="External"/><Relationship Id="rId6" Type="http://schemas.openxmlformats.org/officeDocument/2006/relationships/hyperlink" Target="http://staff.fnwi.uva.nl/a.ponse/DPM/JLAP51-125-156.pdf" TargetMode="External"/><Relationship Id="rId7" Type="http://schemas.openxmlformats.org/officeDocument/2006/relationships/hyperlink" Target="http://www.science.uva.nl/research/prog/projects/pga/pub/MF.pdf" TargetMode="External"/><Relationship Id="rId8" Type="http://schemas.openxmlformats.org/officeDocument/2006/relationships/hyperlink" Target="https://ivi.fnwi.uva.nl/tcs/pub/mastertheses/RMGeerlings.ps.gz" TargetMode="External"/><Relationship Id="rId9" Type="http://schemas.openxmlformats.org/officeDocument/2006/relationships/hyperlink" Target="http://www.cs.swan.ac.uk/cie06/files/d133/c06.pdf" TargetMode="External"/><Relationship Id="rId10" Type="http://schemas.openxmlformats.org/officeDocument/2006/relationships/hyperlink" Target="http://vixra.org/pdf/1502.0231v1.pdf" TargetMode="Externa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685800" y="948303"/>
            <a:ext cx="7772400" cy="2576116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 algn="ctr">
              <a:lnSpc>
                <a:spcPct val="90000"/>
              </a:lnSpc>
              <a:spcBef>
                <a:spcPts val="700"/>
              </a:spcBef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ACP and PGA</a:t>
            </a:r>
          </a:p>
          <a:p>
            <a:pPr algn="ctr">
              <a:lnSpc>
                <a:spcPct val="90000"/>
              </a:lnSpc>
              <a:spcBef>
                <a:spcPts val="700"/>
              </a:spcBef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ctr">
              <a:lnSpc>
                <a:spcPct val="90000"/>
              </a:lnSpc>
              <a:spcBef>
                <a:spcPts val="700"/>
              </a:spcBef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Two Algebraic Theories</a:t>
            </a:r>
          </a:p>
          <a:p>
            <a:pPr algn="ctr">
              <a:lnSpc>
                <a:spcPct val="90000"/>
              </a:lnSpc>
              <a:spcBef>
                <a:spcPts val="700"/>
              </a:spcBef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 Computer Science</a:t>
            </a:r>
          </a:p>
        </p:txBody>
      </p:sp>
      <p:sp>
        <p:nvSpPr>
          <p:cNvPr id="59" name="Shape 59"/>
          <p:cNvSpPr/>
          <p:nvPr/>
        </p:nvSpPr>
        <p:spPr>
          <a:xfrm>
            <a:off x="1371600" y="3871359"/>
            <a:ext cx="6400800" cy="1402706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 algn="ctr">
              <a:spcBef>
                <a:spcPts val="500"/>
              </a:spcBef>
              <a:buClr>
                <a:srgbClr val="9A9A9A"/>
              </a:buCl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André van Delft</a:t>
            </a:r>
          </a:p>
          <a:p>
            <a:pPr algn="ctr">
              <a:spcBef>
                <a:spcPts val="500"/>
              </a:spcBef>
              <a:buClr>
                <a:srgbClr val="9A9A9A"/>
              </a:buCl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ctr">
              <a:spcBef>
                <a:spcPts val="500"/>
              </a:spcBef>
              <a:buClr>
                <a:srgbClr val="9A9A9A"/>
              </a:buCl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LambdaDays Krakow, 18 February 2016</a:t>
            </a:r>
          </a:p>
        </p:txBody>
      </p:sp>
      <p:sp>
        <p:nvSpPr>
          <p:cNvPr id="60" name="Shape 60"/>
          <p:cNvSpPr/>
          <p:nvPr>
            <p:ph type="sldNum" sz="quarter" idx="2"/>
          </p:nvPr>
        </p:nvSpPr>
        <p:spPr>
          <a:xfrm>
            <a:off x="8443416" y="6469608"/>
            <a:ext cx="243384" cy="24973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indent="901700" algn="l"/>
          </a:lstStyle>
          <a:p>
            <a:pPr/>
            <a:r>
              <a:t>SubScript: GUI application - 4</a:t>
            </a:r>
          </a:p>
        </p:txBody>
      </p:sp>
      <p:sp>
        <p:nvSpPr>
          <p:cNvPr id="128" name="Shape 128"/>
          <p:cNvSpPr/>
          <p:nvPr>
            <p:ph type="body" sz="half" idx="1"/>
          </p:nvPr>
        </p:nvSpPr>
        <p:spPr>
          <a:xfrm>
            <a:off x="972168" y="4195336"/>
            <a:ext cx="6681370" cy="2260951"/>
          </a:xfrm>
          <a:prstGeom prst="rect">
            <a:avLst/>
          </a:prstGeom>
        </p:spPr>
        <p:txBody>
          <a:bodyPr/>
          <a:lstStyle/>
          <a:p>
            <a:pPr marL="235743" indent="-235743">
              <a:spcBef>
                <a:spcPts val="500"/>
              </a:spcBef>
              <a:tabLst>
                <a:tab pos="1511300" algn="l"/>
              </a:tabLst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sz="22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</a:t>
            </a:r>
            <a:r>
              <a:rPr sz="2200"/>
              <a:t>:	button or </a:t>
            </a:r>
            <a:r>
              <a:rPr sz="22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Enter</a:t>
            </a:r>
            <a:r>
              <a:rPr sz="2200"/>
              <a:t> key</a:t>
            </a:r>
          </a:p>
          <a:p>
            <a:pPr marL="235743" indent="-235743">
              <a:spcBef>
                <a:spcPts val="500"/>
              </a:spcBef>
              <a:tabLst>
                <a:tab pos="1511300" algn="l"/>
              </a:tabLst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sz="22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Cancel</a:t>
            </a:r>
            <a:r>
              <a:rPr sz="2200"/>
              <a:t>:	button or </a:t>
            </a:r>
            <a:r>
              <a:rPr sz="22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Escape</a:t>
            </a:r>
            <a:r>
              <a:rPr sz="2200"/>
              <a:t> key</a:t>
            </a:r>
          </a:p>
          <a:p>
            <a:pPr marL="235743" indent="-235743">
              <a:spcBef>
                <a:spcPts val="500"/>
              </a:spcBef>
              <a:tabLst>
                <a:tab pos="1511300" algn="l"/>
              </a:tabLst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sz="22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Exit</a:t>
            </a:r>
            <a:r>
              <a:rPr sz="2200"/>
              <a:t>:	button or       ; ; “</a:t>
            </a:r>
            <a:r>
              <a:rPr sz="22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Are you sure?</a:t>
            </a:r>
            <a:r>
              <a:rPr sz="2200"/>
              <a:t>”…</a:t>
            </a:r>
          </a:p>
          <a:p>
            <a:pPr marL="235743" indent="-235743">
              <a:spcBef>
                <a:spcPts val="5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sz="2200"/>
              <a:t>Search only allowed when input field </a:t>
            </a:r>
            <a:r>
              <a:rPr b="1" sz="2200"/>
              <a:t>not</a:t>
            </a:r>
            <a:r>
              <a:rPr sz="2200"/>
              <a:t> empty</a:t>
            </a:r>
          </a:p>
          <a:p>
            <a:pPr marL="235743" indent="-235743">
              <a:spcBef>
                <a:spcPts val="5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sz="2200"/>
              <a:t>Progress indication</a:t>
            </a:r>
          </a:p>
        </p:txBody>
      </p:sp>
      <p:pic>
        <p:nvPicPr>
          <p:cNvPr id="129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39119" y="1430337"/>
            <a:ext cx="4947468" cy="2498472"/>
          </a:xfrm>
          <a:prstGeom prst="rect">
            <a:avLst/>
          </a:prstGeom>
          <a:ln w="12700"/>
        </p:spPr>
      </p:pic>
      <p:pic>
        <p:nvPicPr>
          <p:cNvPr id="130" name="image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86474" y="5081589"/>
            <a:ext cx="304654" cy="286190"/>
          </a:xfrm>
          <a:prstGeom prst="rect">
            <a:avLst/>
          </a:prstGeom>
          <a:ln w="12700"/>
        </p:spPr>
      </p:pic>
      <p:sp>
        <p:nvSpPr>
          <p:cNvPr id="131" name="Shape 131"/>
          <p:cNvSpPr/>
          <p:nvPr>
            <p:ph type="sldNum" sz="quarter" idx="2"/>
          </p:nvPr>
        </p:nvSpPr>
        <p:spPr>
          <a:xfrm>
            <a:off x="8451554" y="6467475"/>
            <a:ext cx="243385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xfrm>
            <a:off x="272057" y="274637"/>
            <a:ext cx="8770641" cy="1143001"/>
          </a:xfrm>
          <a:prstGeom prst="rect">
            <a:avLst/>
          </a:prstGeom>
        </p:spPr>
        <p:txBody>
          <a:bodyPr/>
          <a:lstStyle>
            <a:lvl1pPr indent="2867025" algn="l"/>
          </a:lstStyle>
          <a:p>
            <a:pPr/>
            <a:r>
              <a:t>SubScript: GUI application - 5</a:t>
            </a:r>
          </a:p>
        </p:txBody>
      </p:sp>
      <p:sp>
        <p:nvSpPr>
          <p:cNvPr id="136" name="Shape 136"/>
          <p:cNvSpPr/>
          <p:nvPr>
            <p:ph type="body" sz="quarter" idx="1"/>
          </p:nvPr>
        </p:nvSpPr>
        <p:spPr>
          <a:xfrm>
            <a:off x="442102" y="4991177"/>
            <a:ext cx="7378701" cy="5207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 typeface="Courier New"/>
              <a:buNone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searchGuard</a:t>
            </a:r>
            <a:r>
              <a:t>       =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if</a:t>
            </a:r>
            <a:r>
              <a:t>(!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searchTF.text.isEmpty</a:t>
            </a:r>
            <a:r>
              <a:t>) </a:t>
            </a:r>
            <a:r>
              <a:rPr sz="16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.</a:t>
            </a: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anyEvent</a:t>
            </a:r>
            <a:r>
              <a:t>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searchTF</a:t>
            </a:r>
            <a:r>
              <a:t>)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...</a:t>
            </a:r>
            <a:r>
              <a:t> </a:t>
            </a:r>
          </a:p>
        </p:txBody>
      </p:sp>
      <p:pic>
        <p:nvPicPr>
          <p:cNvPr id="137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3036" y="274638"/>
            <a:ext cx="2489599" cy="1257248"/>
          </a:xfrm>
          <a:prstGeom prst="rect">
            <a:avLst/>
          </a:prstGeom>
          <a:ln w="12700"/>
        </p:spPr>
      </p:pic>
      <p:pic>
        <p:nvPicPr>
          <p:cNvPr id="138" name="image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15194" y="2885137"/>
            <a:ext cx="270388" cy="254001"/>
          </a:xfrm>
          <a:prstGeom prst="rect">
            <a:avLst/>
          </a:prstGeom>
          <a:ln w="12700"/>
        </p:spPr>
      </p:pic>
      <p:sp>
        <p:nvSpPr>
          <p:cNvPr id="139" name="Shape 139"/>
          <p:cNvSpPr/>
          <p:nvPr/>
        </p:nvSpPr>
        <p:spPr>
          <a:xfrm>
            <a:off x="511952" y="1716117"/>
            <a:ext cx="6172201" cy="27940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buFont typeface="Courier New"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t>                                  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||</a:t>
            </a: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exit</a:t>
            </a:r>
          </a:p>
        </p:txBody>
      </p:sp>
      <p:sp>
        <p:nvSpPr>
          <p:cNvPr id="140" name="Shape 140"/>
          <p:cNvSpPr/>
          <p:nvPr/>
        </p:nvSpPr>
        <p:spPr>
          <a:xfrm>
            <a:off x="511953" y="2227201"/>
            <a:ext cx="3619501" cy="27940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buFont typeface="Courier New"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searchCommand</a:t>
            </a:r>
            <a:r>
              <a:t>     =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searchButton</a:t>
            </a:r>
          </a:p>
        </p:txBody>
      </p:sp>
      <p:sp>
        <p:nvSpPr>
          <p:cNvPr id="141" name="Shape 141"/>
          <p:cNvSpPr/>
          <p:nvPr/>
        </p:nvSpPr>
        <p:spPr>
          <a:xfrm>
            <a:off x="3780621" y="2227201"/>
            <a:ext cx="1333501" cy="27940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buFont typeface="Andale Mono"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+</a:t>
            </a: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Key.Enter</a:t>
            </a:r>
          </a:p>
        </p:txBody>
      </p:sp>
      <p:sp>
        <p:nvSpPr>
          <p:cNvPr id="142" name="Shape 142"/>
          <p:cNvSpPr/>
          <p:nvPr/>
        </p:nvSpPr>
        <p:spPr>
          <a:xfrm>
            <a:off x="511953" y="2534978"/>
            <a:ext cx="6096001" cy="27940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buFont typeface="Courier New"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cancelCommand</a:t>
            </a:r>
            <a:r>
              <a:t>     =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cancelButton</a:t>
            </a:r>
            <a:r>
              <a:t>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+</a:t>
            </a: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Key.Escape</a:t>
            </a:r>
          </a:p>
        </p:txBody>
      </p:sp>
      <p:sp>
        <p:nvSpPr>
          <p:cNvPr id="143" name="Shape 143"/>
          <p:cNvSpPr/>
          <p:nvPr/>
        </p:nvSpPr>
        <p:spPr>
          <a:xfrm>
            <a:off x="499253" y="2867879"/>
            <a:ext cx="4927601" cy="27940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buFont typeface="Courier New"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exitCommand</a:t>
            </a:r>
            <a:r>
              <a:t>       =  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exitButton</a:t>
            </a:r>
            <a:r>
              <a:t>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+</a:t>
            </a: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windowClosing</a:t>
            </a:r>
          </a:p>
        </p:txBody>
      </p:sp>
      <p:sp>
        <p:nvSpPr>
          <p:cNvPr id="144" name="Shape 144"/>
          <p:cNvSpPr/>
          <p:nvPr/>
        </p:nvSpPr>
        <p:spPr>
          <a:xfrm>
            <a:off x="511952" y="3161372"/>
            <a:ext cx="8120096" cy="27831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lnSpc>
                <a:spcPct val="130000"/>
              </a:lnSpc>
              <a:buFont typeface="Courier New"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exit</a:t>
            </a:r>
            <a:r>
              <a:t>              =  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exitCommand</a:t>
            </a:r>
            <a:r>
              <a:t>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@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gui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: </a:t>
            </a:r>
            <a:r>
              <a:rPr>
                <a:solidFill>
                  <a:srgbClr val="0433FF"/>
                </a:solidFill>
              </a:rPr>
              <a:t>confirmExit</a:t>
            </a:r>
            <a:r>
              <a:t> ~~(</a:t>
            </a:r>
            <a:r>
              <a:rPr>
                <a:solidFill>
                  <a:srgbClr val="0433FF"/>
                </a:solidFill>
              </a:rPr>
              <a:t>b</a:t>
            </a:r>
            <a:r>
              <a:t>:</a:t>
            </a:r>
            <a:r>
              <a:rPr>
                <a:solidFill>
                  <a:srgbClr val="0433FF"/>
                </a:solidFill>
              </a:rPr>
              <a:t>Boolean</a:t>
            </a:r>
            <a:r>
              <a:t>)~~&gt;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while</a:t>
            </a:r>
            <a:r>
              <a:t>(!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b</a:t>
            </a:r>
            <a:r>
              <a:t>)</a:t>
            </a:r>
          </a:p>
        </p:txBody>
      </p:sp>
      <p:sp>
        <p:nvSpPr>
          <p:cNvPr id="145" name="Shape 145"/>
          <p:cNvSpPr/>
          <p:nvPr/>
        </p:nvSpPr>
        <p:spPr>
          <a:xfrm>
            <a:off x="511954" y="4008330"/>
            <a:ext cx="7588697" cy="710116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buFont typeface="Courier New"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searchSequence</a:t>
            </a:r>
            <a:r>
              <a:t>    =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searchGuard searchCommand</a:t>
            </a:r>
            <a:r>
              <a:t> </a:t>
            </a:r>
          </a:p>
          <a:p>
            <a:pPr>
              <a:buFont typeface="Courier New"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t>                   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showSearchingText searchInDatabase showSearchResults</a:t>
            </a:r>
          </a:p>
          <a:p>
            <a:pPr>
              <a:buFont typeface="Courier New"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t>                    /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cancelSearch</a:t>
            </a:r>
          </a:p>
        </p:txBody>
      </p:sp>
      <p:sp>
        <p:nvSpPr>
          <p:cNvPr id="146" name="Shape 146"/>
          <p:cNvSpPr/>
          <p:nvPr/>
        </p:nvSpPr>
        <p:spPr>
          <a:xfrm>
            <a:off x="435752" y="5579496"/>
            <a:ext cx="7391401" cy="80010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spcBef>
                <a:spcPts val="300"/>
              </a:spcBef>
              <a:buFont typeface="Courier New"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searchInDatabase</a:t>
            </a:r>
            <a:r>
              <a:t>  =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{*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Thread.sleep</a:t>
            </a:r>
            <a:r>
              <a:t>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3000</a:t>
            </a:r>
            <a:r>
              <a:t>)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*}</a:t>
            </a:r>
            <a:r>
              <a:t>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||</a:t>
            </a: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progressMonitor</a:t>
            </a:r>
          </a:p>
          <a:p>
            <a:pPr>
              <a:spcBef>
                <a:spcPts val="300"/>
              </a:spcBef>
              <a:buFont typeface="Courier New"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progressMonitor</a:t>
            </a:r>
            <a:r>
              <a:t>   =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{*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Thread.sleep</a:t>
            </a:r>
            <a:r>
              <a:t>(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250</a:t>
            </a:r>
            <a:r>
              <a:t>)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*}</a:t>
            </a:r>
            <a:r>
              <a:t> </a:t>
            </a:r>
          </a:p>
          <a:p>
            <a:pPr>
              <a:spcBef>
                <a:spcPts val="300"/>
              </a:spcBef>
              <a:buFont typeface="Courier New"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t>                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@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gui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:{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searchTF.text</a:t>
            </a:r>
            <a:r>
              <a:t>+=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here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.pass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}</a:t>
            </a:r>
            <a:r>
              <a:t>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...</a:t>
            </a:r>
          </a:p>
        </p:txBody>
      </p:sp>
      <p:sp>
        <p:nvSpPr>
          <p:cNvPr id="147" name="Shape 147"/>
          <p:cNvSpPr/>
          <p:nvPr/>
        </p:nvSpPr>
        <p:spPr>
          <a:xfrm>
            <a:off x="511954" y="3517674"/>
            <a:ext cx="6781801" cy="27940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lnSpc>
                <a:spcPct val="130000"/>
              </a:lnSpc>
              <a:buFont typeface="Courier New"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cancelSearch</a:t>
            </a:r>
            <a:r>
              <a:t>      =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cancelCommand</a:t>
            </a:r>
            <a:r>
              <a:t>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@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gui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:</a:t>
            </a: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showCanceledText</a:t>
            </a:r>
          </a:p>
        </p:txBody>
      </p:sp>
      <p:sp>
        <p:nvSpPr>
          <p:cNvPr id="148" name="Shape 148"/>
          <p:cNvSpPr/>
          <p:nvPr/>
        </p:nvSpPr>
        <p:spPr>
          <a:xfrm>
            <a:off x="511954" y="1713724"/>
            <a:ext cx="5194301" cy="27940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buFont typeface="Courier New"/>
              <a:defRPr sz="13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live</a:t>
            </a:r>
            <a:r>
              <a:t>              =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searchSequence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...</a:t>
            </a:r>
          </a:p>
        </p:txBody>
      </p:sp>
      <p:sp>
        <p:nvSpPr>
          <p:cNvPr id="149" name="Shape 149"/>
          <p:cNvSpPr/>
          <p:nvPr>
            <p:ph type="sldNum" sz="quarter" idx="2"/>
          </p:nvPr>
        </p:nvSpPr>
        <p:spPr>
          <a:xfrm>
            <a:off x="8428431" y="6467475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2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4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clickEffect" presetSubtype="4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5" grpId="9"/>
      <p:bldP build="whole" bldLvl="1" animBg="1" rev="0" advAuto="0" spid="147" grpId="8"/>
      <p:bldP build="whole" bldLvl="1" animBg="1" rev="0" advAuto="0" spid="140" grpId="1"/>
      <p:bldP build="whole" bldLvl="1" animBg="1" rev="0" advAuto="0" spid="146" grpId="11"/>
      <p:bldP build="whole" bldLvl="1" animBg="1" rev="0" advAuto="0" spid="136" grpId="10"/>
      <p:bldP build="whole" bldLvl="1" animBg="1" rev="0" advAuto="0" spid="144" grpId="6"/>
      <p:bldP build="whole" bldLvl="1" animBg="1" rev="0" advAuto="0" spid="138" grpId="5"/>
      <p:bldP build="whole" bldLvl="1" animBg="1" rev="0" advAuto="0" spid="142" grpId="3"/>
      <p:bldP build="whole" bldLvl="1" animBg="1" rev="0" advAuto="0" spid="141" grpId="2"/>
      <p:bldP build="whole" bldLvl="1" animBg="1" rev="0" advAuto="0" spid="143" grpId="4"/>
      <p:bldP build="whole" bldLvl="1" animBg="1" rev="0" advAuto="0" spid="139" grpId="7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xfrm>
            <a:off x="457200" y="376237"/>
            <a:ext cx="8229600" cy="11430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700"/>
              </a:spcBef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defRPr>
            </a:pPr>
            <a:r>
              <a:t>PGA - Program Algebra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defRPr>
            </a:pPr>
            <a:r>
              <a:t>    / Instruction Sequences  </a:t>
            </a:r>
            <a:r>
              <a:rPr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54" name="Shape 154"/>
          <p:cNvSpPr/>
          <p:nvPr>
            <p:ph type="body" sz="half" idx="1"/>
          </p:nvPr>
        </p:nvSpPr>
        <p:spPr>
          <a:xfrm>
            <a:off x="2557344" y="1965076"/>
            <a:ext cx="4821226" cy="3942806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1800"/>
            </a:pPr>
            <a:r>
              <a:t>Computational Model</a:t>
            </a:r>
          </a:p>
          <a:p>
            <a:pPr marL="342900" indent="-342900">
              <a:defRPr sz="1800"/>
            </a:pPr>
            <a:r>
              <a:t>Alternative for Turing Machine</a:t>
            </a:r>
          </a:p>
          <a:p>
            <a:pPr marL="342900" indent="-342900">
              <a:defRPr sz="1800"/>
            </a:pPr>
            <a:r>
              <a:t>Close to Assembly Language: jumps</a:t>
            </a:r>
          </a:p>
          <a:p>
            <a:pPr marL="342900" indent="-342900">
              <a:defRPr sz="1800"/>
            </a:pPr>
            <a:r>
              <a:t>Sequential composition</a:t>
            </a:r>
          </a:p>
          <a:p>
            <a:pPr marL="342900" indent="-342900">
              <a:defRPr sz="1800"/>
            </a:pPr>
            <a:r>
              <a:t>Axioms</a:t>
            </a:r>
          </a:p>
          <a:p>
            <a:pPr marL="342900" indent="-342900">
              <a:defRPr sz="1800"/>
            </a:pPr>
            <a:r>
              <a:t>Higher levels: PGLA, PGLB, ...</a:t>
            </a:r>
          </a:p>
          <a:p>
            <a:pPr marL="342900" indent="-342900">
              <a:defRPr sz="1800"/>
            </a:pPr>
            <a:r>
              <a:t>Defined using simple projections</a:t>
            </a:r>
          </a:p>
          <a:p>
            <a:pPr marL="342900" indent="-342900">
              <a:defRPr sz="1800"/>
            </a:pPr>
            <a:r>
              <a:t>Applied to </a:t>
            </a:r>
          </a:p>
          <a:p>
            <a:pPr lvl="1" marL="478320" indent="-183696">
              <a:spcBef>
                <a:spcPts val="700"/>
              </a:spcBef>
              <a:defRPr sz="1800"/>
            </a:pPr>
            <a:r>
              <a:t>method call dispatch in Ruby</a:t>
            </a:r>
          </a:p>
          <a:p>
            <a:pPr lvl="1" marL="478320" indent="-183696">
              <a:spcBef>
                <a:spcPts val="700"/>
              </a:spcBef>
              <a:defRPr sz="1800"/>
            </a:pPr>
            <a:r>
              <a:t>static variable initialization in Java</a:t>
            </a:r>
          </a:p>
        </p:txBody>
      </p:sp>
      <p:sp>
        <p:nvSpPr>
          <p:cNvPr id="155" name="Shape 155"/>
          <p:cNvSpPr/>
          <p:nvPr>
            <p:ph type="sldNum" sz="quarter" idx="2"/>
          </p:nvPr>
        </p:nvSpPr>
        <p:spPr>
          <a:xfrm>
            <a:off x="8428431" y="6467475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xfrm>
            <a:off x="457200" y="376237"/>
            <a:ext cx="8229600" cy="11430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700"/>
              </a:spcBef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defRPr>
            </a:pPr>
            <a:r>
              <a:t>PGA - Program Algebra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defRPr>
            </a:pPr>
            <a:r>
              <a:t>    / Instruction Sequences  </a:t>
            </a:r>
            <a:r>
              <a:rPr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58" name="Shape 158"/>
          <p:cNvSpPr/>
          <p:nvPr/>
        </p:nvSpPr>
        <p:spPr>
          <a:xfrm>
            <a:off x="1741220" y="1702042"/>
            <a:ext cx="6523609" cy="4582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200"/>
            </a:pPr>
            <a:r>
              <a:t>Primitive instructions: for each </a:t>
            </a:r>
            <a:r>
              <a:rPr b="1">
                <a:solidFill>
                  <a:srgbClr val="0433FF"/>
                </a:solidFill>
              </a:rPr>
              <a:t>a</a:t>
            </a:r>
            <a:r>
              <a:t> ∈ </a:t>
            </a:r>
            <a:r>
              <a:rPr b="1">
                <a:solidFill>
                  <a:srgbClr val="0433FF"/>
                </a:solidFill>
              </a:rPr>
              <a:t>A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k</a:t>
            </a:r>
            <a:r>
              <a:t> ∈ </a:t>
            </a:r>
            <a:r>
              <a:rPr b="1">
                <a:solidFill>
                  <a:srgbClr val="0433FF"/>
                </a:solidFill>
              </a:rPr>
              <a:t>N</a:t>
            </a:r>
          </a:p>
          <a:p>
            <a:pPr marL="381000" indent="-381000">
              <a:buSzPct val="100000"/>
              <a:buFont typeface="Arial"/>
              <a:buChar char="•"/>
              <a:tabLst>
                <a:tab pos="787400" algn="l"/>
              </a:tabLst>
              <a:defRPr sz="2200"/>
            </a:pPr>
            <a:r>
              <a:rPr b="1">
                <a:solidFill>
                  <a:srgbClr val="0433FF"/>
                </a:solidFill>
              </a:rPr>
              <a:t>a</a:t>
            </a:r>
            <a:r>
              <a:t>	- basic instruction; execution yields true/false</a:t>
            </a:r>
          </a:p>
          <a:p>
            <a:pPr marL="381000" indent="-381000">
              <a:buSzPct val="100000"/>
              <a:buFont typeface="Arial"/>
              <a:buChar char="•"/>
              <a:tabLst>
                <a:tab pos="787400" algn="l"/>
                <a:tab pos="1041400" algn="l"/>
              </a:tabLst>
              <a:defRPr sz="2200"/>
            </a:pPr>
            <a:r>
              <a:rPr b="1">
                <a:solidFill>
                  <a:srgbClr val="0433FF"/>
                </a:solidFill>
              </a:rPr>
              <a:t>+a</a:t>
            </a:r>
            <a:r>
              <a:t>	- positive test instruction</a:t>
            </a:r>
            <a:br/>
            <a:r>
              <a:t>		</a:t>
            </a:r>
            <a:r>
              <a:rPr b="1">
                <a:solidFill>
                  <a:srgbClr val="0433FF"/>
                </a:solidFill>
              </a:rPr>
              <a:t>a</a:t>
            </a:r>
            <a:r>
              <a:t> true: execute next instruction</a:t>
            </a:r>
          </a:p>
          <a:p>
            <a:pPr lvl="1">
              <a:tabLst>
                <a:tab pos="787400" algn="l"/>
                <a:tab pos="1041400" algn="l"/>
              </a:tabLst>
              <a:defRPr sz="2200"/>
            </a:pPr>
            <a:r>
              <a:t>		</a:t>
            </a:r>
            <a:r>
              <a:rPr b="1">
                <a:solidFill>
                  <a:srgbClr val="0433FF"/>
                </a:solidFill>
              </a:rPr>
              <a:t>a</a:t>
            </a:r>
            <a:r>
              <a:t> false: skip next instruction</a:t>
            </a:r>
          </a:p>
          <a:p>
            <a:pPr marL="381000" indent="-381000">
              <a:buSzPct val="100000"/>
              <a:buFont typeface="Arial"/>
              <a:buChar char="•"/>
              <a:tabLst>
                <a:tab pos="787400" algn="l"/>
              </a:tabLst>
              <a:defRPr sz="2200"/>
            </a:pPr>
            <a:r>
              <a:rPr b="1">
                <a:solidFill>
                  <a:srgbClr val="0433FF"/>
                </a:solidFill>
              </a:rPr>
              <a:t>-a</a:t>
            </a:r>
            <a:r>
              <a:t>	- negative test instruction</a:t>
            </a:r>
          </a:p>
          <a:p>
            <a:pPr marL="381000" indent="-381000">
              <a:buSzPct val="100000"/>
              <a:buFont typeface="Arial"/>
              <a:buChar char="•"/>
              <a:tabLst>
                <a:tab pos="787400" algn="l"/>
              </a:tabLst>
              <a:defRPr sz="2200"/>
            </a:pPr>
            <a:r>
              <a:rPr b="1">
                <a:solidFill>
                  <a:srgbClr val="0433FF"/>
                </a:solidFill>
              </a:rPr>
              <a:t>!</a:t>
            </a:r>
            <a:r>
              <a:t>	- termination instruction</a:t>
            </a:r>
          </a:p>
          <a:p>
            <a:pPr marL="381000" indent="-381000">
              <a:buSzPct val="100000"/>
              <a:buFont typeface="Arial"/>
              <a:buChar char="•"/>
              <a:tabLst>
                <a:tab pos="787400" algn="l"/>
              </a:tabLst>
              <a:defRPr sz="2200"/>
            </a:pPr>
            <a:r>
              <a:rPr b="1">
                <a:solidFill>
                  <a:srgbClr val="0433FF"/>
                </a:solidFill>
              </a:rPr>
              <a:t>#k</a:t>
            </a:r>
            <a:r>
              <a:t>	- relative jump instruction</a:t>
            </a:r>
          </a:p>
          <a:p>
            <a:pPr>
              <a:tabLst>
                <a:tab pos="406400" algn="l"/>
              </a:tabLst>
              <a:defRPr sz="2200"/>
            </a:pPr>
          </a:p>
          <a:p>
            <a:pPr>
              <a:tabLst>
                <a:tab pos="406400" algn="l"/>
              </a:tabLst>
              <a:defRPr sz="2200"/>
            </a:pPr>
            <a:r>
              <a:t>Programs </a:t>
            </a:r>
            <a:r>
              <a:rPr b="1">
                <a:solidFill>
                  <a:srgbClr val="0433FF"/>
                </a:solidFill>
              </a:rPr>
              <a:t>X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Y</a:t>
            </a:r>
            <a:r>
              <a:t>, ...</a:t>
            </a:r>
          </a:p>
          <a:p>
            <a:pPr marL="342899" indent="-342899">
              <a:buSzPct val="100000"/>
              <a:buFont typeface="Arial"/>
              <a:buChar char="•"/>
              <a:tabLst>
                <a:tab pos="406400" algn="l"/>
              </a:tabLst>
              <a:defRPr sz="2200"/>
            </a:pPr>
            <a:r>
              <a:t>Primitive instruction</a:t>
            </a:r>
          </a:p>
          <a:p>
            <a:pPr marL="342899" indent="-342899">
              <a:buSzPct val="100000"/>
              <a:buFont typeface="Arial"/>
              <a:buChar char="•"/>
              <a:tabLst>
                <a:tab pos="406400" algn="l"/>
              </a:tabLst>
              <a:defRPr sz="2200"/>
            </a:pPr>
            <a:r>
              <a:rPr b="1">
                <a:solidFill>
                  <a:srgbClr val="0433FF"/>
                </a:solidFill>
              </a:rPr>
              <a:t>X</a:t>
            </a:r>
            <a:r>
              <a:t>; </a:t>
            </a:r>
            <a:r>
              <a:rPr b="1">
                <a:solidFill>
                  <a:srgbClr val="0433FF"/>
                </a:solidFill>
              </a:rPr>
              <a:t>Y</a:t>
            </a:r>
          </a:p>
          <a:p>
            <a:pPr marL="342899" indent="-342899">
              <a:buSzPct val="100000"/>
              <a:buFont typeface="Arial"/>
              <a:buChar char="•"/>
              <a:tabLst>
                <a:tab pos="406400" algn="l"/>
              </a:tabLst>
              <a:defRPr sz="2200"/>
            </a:pPr>
            <a:r>
              <a:rPr b="1">
                <a:solidFill>
                  <a:srgbClr val="0433FF"/>
                </a:solidFill>
              </a:rPr>
              <a:t>X</a:t>
            </a:r>
            <a:r>
              <a:rPr b="1" baseline="31999">
                <a:solidFill>
                  <a:srgbClr val="0433FF"/>
                </a:solidFill>
              </a:rPr>
              <a:t>ω</a:t>
            </a:r>
            <a:r>
              <a:t> (= </a:t>
            </a:r>
            <a:r>
              <a:rPr b="1">
                <a:solidFill>
                  <a:srgbClr val="0433FF"/>
                </a:solidFill>
              </a:rPr>
              <a:t>X</a:t>
            </a:r>
            <a:r>
              <a:t>; </a:t>
            </a:r>
            <a:r>
              <a:rPr b="1">
                <a:solidFill>
                  <a:srgbClr val="0433FF"/>
                </a:solidFill>
              </a:rPr>
              <a:t>X</a:t>
            </a:r>
            <a:r>
              <a:t>; </a:t>
            </a:r>
            <a:r>
              <a:rPr b="1">
                <a:solidFill>
                  <a:srgbClr val="0433FF"/>
                </a:solidFill>
              </a:rPr>
              <a:t>X</a:t>
            </a:r>
            <a:r>
              <a:t>; ...)</a:t>
            </a:r>
          </a:p>
        </p:txBody>
      </p:sp>
      <p:sp>
        <p:nvSpPr>
          <p:cNvPr id="159" name="Shape 159"/>
          <p:cNvSpPr/>
          <p:nvPr/>
        </p:nvSpPr>
        <p:spPr>
          <a:xfrm>
            <a:off x="101661" y="6463080"/>
            <a:ext cx="5615660" cy="262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indent="228600">
              <a:lnSpc>
                <a:spcPct val="120000"/>
              </a:lnSpc>
              <a:spcBef>
                <a:spcPts val="700"/>
              </a:spcBef>
              <a:buClrTx/>
              <a:defRPr sz="1100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000000"/>
                </a:solidFill>
              </a:rPr>
              <a:t>From Ponse &amp; Van der Zwaag, </a:t>
            </a:r>
            <a:r>
              <a:rPr i="1">
                <a:solidFill>
                  <a:srgbClr val="000000"/>
                </a:solidFill>
              </a:rPr>
              <a:t>Introduction to Program and Thread Algebra</a:t>
            </a:r>
          </a:p>
        </p:txBody>
      </p:sp>
      <p:sp>
        <p:nvSpPr>
          <p:cNvPr id="160" name="Shape 160"/>
          <p:cNvSpPr/>
          <p:nvPr>
            <p:ph type="sldNum" sz="quarter" idx="2"/>
          </p:nvPr>
        </p:nvSpPr>
        <p:spPr>
          <a:xfrm>
            <a:off x="8428431" y="6467475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xfrm>
            <a:off x="457200" y="376237"/>
            <a:ext cx="8229600" cy="11430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700"/>
              </a:spcBef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defRPr>
            </a:pPr>
            <a:r>
              <a:t>PGA - Program Algebra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defRPr>
            </a:pPr>
            <a:r>
              <a:t>    / Instruction Sequences  </a:t>
            </a:r>
            <a:r>
              <a:rPr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63" name="Shape 163"/>
          <p:cNvSpPr/>
          <p:nvPr/>
        </p:nvSpPr>
        <p:spPr>
          <a:xfrm>
            <a:off x="1351390" y="1885156"/>
            <a:ext cx="7154739" cy="421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buClrTx/>
              <a:tabLst>
                <a:tab pos="787400" algn="l"/>
              </a:tabLst>
              <a:defRPr sz="2200"/>
            </a:pPr>
            <a:r>
              <a:t>Axioms for instruction sequence congruence:</a:t>
            </a:r>
          </a:p>
          <a:p>
            <a:pPr>
              <a:buClrTx/>
              <a:tabLst>
                <a:tab pos="787400" algn="l"/>
              </a:tabLst>
              <a:defRPr sz="2200"/>
            </a:pPr>
          </a:p>
          <a:p>
            <a:pPr>
              <a:buClrTx/>
              <a:tabLst>
                <a:tab pos="1117600" algn="l"/>
                <a:tab pos="1498600" algn="l"/>
                <a:tab pos="2895600" algn="l"/>
              </a:tabLst>
              <a:defRPr sz="2200"/>
            </a:pPr>
            <a:r>
              <a:rPr b="1" sz="2000">
                <a:solidFill>
                  <a:srgbClr val="0433FF"/>
                </a:solidFill>
              </a:rPr>
              <a:t>(X; Y ); Z	=	X; (Y ; Z)</a:t>
            </a:r>
            <a:r>
              <a:t>	(PGA1)</a:t>
            </a:r>
          </a:p>
          <a:p>
            <a:pPr>
              <a:buClrTx/>
              <a:tabLst>
                <a:tab pos="1117600" algn="l"/>
                <a:tab pos="1498600" algn="l"/>
                <a:tab pos="2895600" algn="l"/>
              </a:tabLst>
              <a:defRPr sz="2200"/>
            </a:pPr>
            <a:r>
              <a:rPr b="1" sz="2000">
                <a:solidFill>
                  <a:srgbClr val="0433FF"/>
                </a:solidFill>
              </a:rPr>
              <a:t>(X</a:t>
            </a:r>
            <a:r>
              <a:rPr b="1" baseline="31999" sz="2000">
                <a:solidFill>
                  <a:srgbClr val="0433FF"/>
                </a:solidFill>
              </a:rPr>
              <a:t>n</a:t>
            </a:r>
            <a:r>
              <a:rPr b="1" sz="2000">
                <a:solidFill>
                  <a:srgbClr val="0433FF"/>
                </a:solidFill>
              </a:rPr>
              <a:t>)</a:t>
            </a:r>
            <a:r>
              <a:rPr b="1" baseline="31999" sz="2000">
                <a:solidFill>
                  <a:srgbClr val="0433FF"/>
                </a:solidFill>
              </a:rPr>
              <a:t>ω</a:t>
            </a:r>
            <a:r>
              <a:rPr b="1" sz="2000">
                <a:solidFill>
                  <a:srgbClr val="0433FF"/>
                </a:solidFill>
              </a:rPr>
              <a:t>	=	X</a:t>
            </a:r>
            <a:r>
              <a:rPr b="1" baseline="31999" sz="2000">
                <a:solidFill>
                  <a:srgbClr val="0433FF"/>
                </a:solidFill>
              </a:rPr>
              <a:t>ω</a:t>
            </a:r>
            <a:r>
              <a:t>	(PGA2, n ≥ 1, </a:t>
            </a:r>
            <a:r>
              <a:rPr b="1" sz="2000">
                <a:solidFill>
                  <a:srgbClr val="0433FF"/>
                </a:solidFill>
              </a:rPr>
              <a:t>X</a:t>
            </a:r>
            <a:r>
              <a:rPr b="1" baseline="31999" sz="2000">
                <a:solidFill>
                  <a:srgbClr val="0433FF"/>
                </a:solidFill>
              </a:rPr>
              <a:t>1</a:t>
            </a:r>
            <a:r>
              <a:rPr b="1" sz="2000">
                <a:solidFill>
                  <a:srgbClr val="0433FF"/>
                </a:solidFill>
              </a:rPr>
              <a:t> = X</a:t>
            </a:r>
            <a:r>
              <a:t>, </a:t>
            </a:r>
            <a:r>
              <a:rPr b="1" sz="2000">
                <a:solidFill>
                  <a:srgbClr val="0433FF"/>
                </a:solidFill>
              </a:rPr>
              <a:t>X</a:t>
            </a:r>
            <a:r>
              <a:rPr b="1" baseline="31999" sz="2000">
                <a:solidFill>
                  <a:srgbClr val="0433FF"/>
                </a:solidFill>
              </a:rPr>
              <a:t>n+1</a:t>
            </a:r>
            <a:r>
              <a:rPr b="1" sz="2000">
                <a:solidFill>
                  <a:srgbClr val="0433FF"/>
                </a:solidFill>
              </a:rPr>
              <a:t> = X; X</a:t>
            </a:r>
            <a:r>
              <a:rPr b="1" baseline="31999" sz="2000">
                <a:solidFill>
                  <a:srgbClr val="0433FF"/>
                </a:solidFill>
              </a:rPr>
              <a:t>n</a:t>
            </a:r>
            <a:r>
              <a:rPr b="1" sz="2000"/>
              <a:t>)</a:t>
            </a:r>
          </a:p>
          <a:p>
            <a:pPr>
              <a:buClrTx/>
              <a:tabLst>
                <a:tab pos="1117600" algn="l"/>
                <a:tab pos="1498600" algn="l"/>
                <a:tab pos="2895600" algn="l"/>
              </a:tabLst>
              <a:defRPr sz="2200"/>
            </a:pPr>
            <a:r>
              <a:rPr b="1" sz="2000">
                <a:solidFill>
                  <a:srgbClr val="0433FF"/>
                </a:solidFill>
              </a:rPr>
              <a:t>X</a:t>
            </a:r>
            <a:r>
              <a:rPr b="1" baseline="31999" sz="2000">
                <a:solidFill>
                  <a:srgbClr val="0433FF"/>
                </a:solidFill>
              </a:rPr>
              <a:t>ω</a:t>
            </a:r>
            <a:r>
              <a:rPr b="1" sz="2000">
                <a:solidFill>
                  <a:srgbClr val="0433FF"/>
                </a:solidFill>
              </a:rPr>
              <a:t>; Y	=	X</a:t>
            </a:r>
            <a:r>
              <a:rPr b="1" baseline="31999" sz="2000">
                <a:solidFill>
                  <a:srgbClr val="0433FF"/>
                </a:solidFill>
              </a:rPr>
              <a:t>ω</a:t>
            </a:r>
            <a:r>
              <a:t> 	(PGA3)</a:t>
            </a:r>
          </a:p>
          <a:p>
            <a:pPr>
              <a:buClrTx/>
              <a:tabLst>
                <a:tab pos="1117600" algn="l"/>
                <a:tab pos="1498600" algn="l"/>
                <a:tab pos="2895600" algn="l"/>
              </a:tabLst>
              <a:defRPr sz="2200"/>
            </a:pPr>
            <a:r>
              <a:rPr b="1" sz="2000">
                <a:solidFill>
                  <a:srgbClr val="0433FF"/>
                </a:solidFill>
              </a:rPr>
              <a:t>(X; Y )</a:t>
            </a:r>
            <a:r>
              <a:rPr b="1" baseline="31999" sz="2000">
                <a:solidFill>
                  <a:srgbClr val="0433FF"/>
                </a:solidFill>
              </a:rPr>
              <a:t>ω</a:t>
            </a:r>
            <a:r>
              <a:rPr b="1" sz="2000">
                <a:solidFill>
                  <a:srgbClr val="0433FF"/>
                </a:solidFill>
              </a:rPr>
              <a:t>	=	X; (Y ; X)</a:t>
            </a:r>
            <a:r>
              <a:rPr b="1" baseline="31999" sz="2000">
                <a:solidFill>
                  <a:srgbClr val="0433FF"/>
                </a:solidFill>
              </a:rPr>
              <a:t>ω</a:t>
            </a:r>
            <a:r>
              <a:t>	(PGA4)</a:t>
            </a:r>
          </a:p>
          <a:p>
            <a:pPr>
              <a:buClrTx/>
              <a:tabLst>
                <a:tab pos="1117600" algn="l"/>
                <a:tab pos="1498600" algn="l"/>
                <a:tab pos="2895600" algn="l"/>
              </a:tabLst>
              <a:defRPr sz="2200"/>
            </a:pPr>
          </a:p>
          <a:p>
            <a:pPr>
              <a:buClrTx/>
              <a:tabLst>
                <a:tab pos="1117600" algn="l"/>
                <a:tab pos="1498600" algn="l"/>
                <a:tab pos="2895600" algn="l"/>
              </a:tabLst>
              <a:defRPr sz="2200"/>
            </a:pPr>
            <a:r>
              <a:t>A proof of unfolding (i.e., Xω = X; Xω):</a:t>
            </a:r>
          </a:p>
          <a:p>
            <a:pPr>
              <a:buClrTx/>
              <a:tabLst>
                <a:tab pos="1117600" algn="l"/>
                <a:tab pos="1498600" algn="l"/>
                <a:tab pos="2895600" algn="l"/>
              </a:tabLst>
              <a:defRPr sz="2200"/>
            </a:pPr>
          </a:p>
          <a:p>
            <a:pPr>
              <a:buClrTx/>
              <a:tabLst>
                <a:tab pos="1117600" algn="l"/>
                <a:tab pos="1498600" algn="l"/>
                <a:tab pos="2895600" algn="l"/>
              </a:tabLst>
              <a:defRPr sz="2200"/>
            </a:pPr>
            <a:r>
              <a:rPr b="1" sz="2000">
                <a:solidFill>
                  <a:srgbClr val="0433FF"/>
                </a:solidFill>
              </a:rPr>
              <a:t>X</a:t>
            </a:r>
            <a:r>
              <a:rPr b="1" baseline="31999" sz="2000">
                <a:solidFill>
                  <a:srgbClr val="0433FF"/>
                </a:solidFill>
              </a:rPr>
              <a:t>ω</a:t>
            </a:r>
            <a:r>
              <a:rPr b="1" sz="2000">
                <a:solidFill>
                  <a:srgbClr val="0433FF"/>
                </a:solidFill>
              </a:rPr>
              <a:t>	=	(X; X)</a:t>
            </a:r>
            <a:r>
              <a:rPr b="1" baseline="31999" sz="2000">
                <a:solidFill>
                  <a:srgbClr val="0433FF"/>
                </a:solidFill>
              </a:rPr>
              <a:t>ω</a:t>
            </a:r>
            <a:r>
              <a:t>	(PGA2, n = 2)</a:t>
            </a:r>
          </a:p>
          <a:p>
            <a:pPr>
              <a:buClrTx/>
              <a:tabLst>
                <a:tab pos="1117600" algn="l"/>
                <a:tab pos="1498600" algn="l"/>
                <a:tab pos="2895600" algn="l"/>
              </a:tabLst>
              <a:defRPr sz="2200"/>
            </a:pPr>
            <a:r>
              <a:t>	</a:t>
            </a:r>
            <a:r>
              <a:rPr b="1" sz="2000">
                <a:solidFill>
                  <a:srgbClr val="0433FF"/>
                </a:solidFill>
              </a:rPr>
              <a:t>=	X; (X; X)</a:t>
            </a:r>
            <a:r>
              <a:rPr b="1" baseline="31999" sz="2000">
                <a:solidFill>
                  <a:srgbClr val="0433FF"/>
                </a:solidFill>
              </a:rPr>
              <a:t>ω</a:t>
            </a:r>
            <a:r>
              <a:t>	(PGA4)</a:t>
            </a:r>
          </a:p>
          <a:p>
            <a:pPr>
              <a:buClrTx/>
              <a:tabLst>
                <a:tab pos="1117600" algn="l"/>
                <a:tab pos="1498600" algn="l"/>
                <a:tab pos="2895600" algn="l"/>
              </a:tabLst>
              <a:defRPr sz="2200"/>
            </a:pPr>
            <a:r>
              <a:t>	</a:t>
            </a:r>
            <a:r>
              <a:rPr b="1" sz="2000">
                <a:solidFill>
                  <a:srgbClr val="0433FF"/>
                </a:solidFill>
              </a:rPr>
              <a:t>=	X; X</a:t>
            </a:r>
            <a:r>
              <a:rPr b="1" baseline="31999" sz="2000">
                <a:solidFill>
                  <a:srgbClr val="0433FF"/>
                </a:solidFill>
              </a:rPr>
              <a:t>ω</a:t>
            </a:r>
            <a:r>
              <a:t>	(PGA2)</a:t>
            </a:r>
          </a:p>
        </p:txBody>
      </p:sp>
      <p:sp>
        <p:nvSpPr>
          <p:cNvPr id="164" name="Shape 164"/>
          <p:cNvSpPr/>
          <p:nvPr/>
        </p:nvSpPr>
        <p:spPr>
          <a:xfrm>
            <a:off x="101661" y="6463080"/>
            <a:ext cx="5615660" cy="262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indent="228600">
              <a:lnSpc>
                <a:spcPct val="120000"/>
              </a:lnSpc>
              <a:spcBef>
                <a:spcPts val="700"/>
              </a:spcBef>
              <a:buClrTx/>
              <a:defRPr sz="1100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000000"/>
                </a:solidFill>
              </a:rPr>
              <a:t>From Ponse &amp; Van der Zwaag, </a:t>
            </a:r>
            <a:r>
              <a:rPr i="1">
                <a:solidFill>
                  <a:srgbClr val="000000"/>
                </a:solidFill>
              </a:rPr>
              <a:t>Introduction to Program and Thread Algebra</a:t>
            </a:r>
          </a:p>
        </p:txBody>
      </p:sp>
      <p:sp>
        <p:nvSpPr>
          <p:cNvPr id="165" name="Shape 165"/>
          <p:cNvSpPr/>
          <p:nvPr>
            <p:ph type="sldNum" sz="quarter" idx="2"/>
          </p:nvPr>
        </p:nvSpPr>
        <p:spPr>
          <a:xfrm>
            <a:off x="8428431" y="6467475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xfrm>
            <a:off x="457200" y="376237"/>
            <a:ext cx="8229600" cy="11430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700"/>
              </a:spcBef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defRPr>
            </a:pPr>
            <a:r>
              <a:t>PGA - Program Algebra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defRPr>
            </a:pPr>
            <a:r>
              <a:t>    / Instruction Sequences  </a:t>
            </a:r>
            <a:r>
              <a:rPr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68" name="Shape 168"/>
          <p:cNvSpPr/>
          <p:nvPr>
            <p:ph type="body" sz="half" idx="1"/>
          </p:nvPr>
        </p:nvSpPr>
        <p:spPr>
          <a:xfrm>
            <a:off x="3178185" y="2380183"/>
            <a:ext cx="4881849" cy="3955456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tabLst>
                <a:tab pos="1130300" algn="l"/>
              </a:tabLst>
              <a:defRPr b="1" sz="1800">
                <a:solidFill>
                  <a:srgbClr val="942192"/>
                </a:solidFill>
              </a:defRPr>
            </a:pPr>
            <a:r>
              <a:t>PGA</a:t>
            </a:r>
          </a:p>
          <a:p>
            <a:pPr marL="0" indent="0">
              <a:buClrTx/>
              <a:buSzTx/>
              <a:buFontTx/>
              <a:buNone/>
              <a:tabLst>
                <a:tab pos="1130300" algn="l"/>
              </a:tabLst>
              <a:defRPr sz="1800"/>
            </a:pPr>
            <a:r>
              <a:rPr b="1">
                <a:solidFill>
                  <a:srgbClr val="942192"/>
                </a:solidFill>
              </a:rPr>
              <a:t>PGLA</a:t>
            </a:r>
            <a:r>
              <a:t>	\\#n repeat last n instructions</a:t>
            </a:r>
          </a:p>
          <a:p>
            <a:pPr marL="0" indent="0">
              <a:buClrTx/>
              <a:buSzTx/>
              <a:buFontTx/>
              <a:buNone/>
              <a:tabLst>
                <a:tab pos="1130300" algn="l"/>
              </a:tabLst>
              <a:defRPr sz="1800"/>
            </a:pPr>
            <a:r>
              <a:rPr b="1">
                <a:solidFill>
                  <a:srgbClr val="942192"/>
                </a:solidFill>
              </a:rPr>
              <a:t>PGLB</a:t>
            </a:r>
            <a:r>
              <a:t>	backward jump</a:t>
            </a:r>
          </a:p>
          <a:p>
            <a:pPr marL="0" indent="0">
              <a:buClrTx/>
              <a:buSzTx/>
              <a:buFontTx/>
              <a:buNone/>
              <a:tabLst>
                <a:tab pos="1130300" algn="l"/>
              </a:tabLst>
              <a:defRPr sz="1800"/>
            </a:pPr>
            <a:r>
              <a:rPr b="1">
                <a:solidFill>
                  <a:srgbClr val="942192"/>
                </a:solidFill>
              </a:rPr>
              <a:t>PGLC</a:t>
            </a:r>
            <a:r>
              <a:t>	conventional termination, without !</a:t>
            </a:r>
          </a:p>
          <a:p>
            <a:pPr marL="0" indent="0">
              <a:buClrTx/>
              <a:buSzTx/>
              <a:buFontTx/>
              <a:buNone/>
              <a:tabLst>
                <a:tab pos="1130300" algn="l"/>
              </a:tabLst>
              <a:defRPr sz="1800"/>
            </a:pPr>
            <a:r>
              <a:rPr b="1">
                <a:solidFill>
                  <a:srgbClr val="942192"/>
                </a:solidFill>
              </a:rPr>
              <a:t>PGLD</a:t>
            </a:r>
            <a:r>
              <a:t>	absolute jump</a:t>
            </a:r>
          </a:p>
          <a:p>
            <a:pPr marL="0" indent="0">
              <a:buClrTx/>
              <a:buSzTx/>
              <a:buFontTx/>
              <a:buNone/>
              <a:tabLst>
                <a:tab pos="1130300" algn="l"/>
              </a:tabLst>
              <a:defRPr sz="1800"/>
            </a:pPr>
            <a:r>
              <a:rPr b="1">
                <a:solidFill>
                  <a:srgbClr val="942192"/>
                </a:solidFill>
              </a:rPr>
              <a:t>PGLDg</a:t>
            </a:r>
            <a:r>
              <a:t>	numeric labels, jump-to instruction</a:t>
            </a:r>
          </a:p>
          <a:p>
            <a:pPr marL="0" indent="0">
              <a:buClrTx/>
              <a:buSzTx/>
              <a:buFontTx/>
              <a:buNone/>
              <a:tabLst>
                <a:tab pos="1130300" algn="l"/>
              </a:tabLst>
              <a:defRPr sz="1800"/>
            </a:pPr>
            <a:r>
              <a:rPr b="1">
                <a:solidFill>
                  <a:srgbClr val="942192"/>
                </a:solidFill>
              </a:rPr>
              <a:t>PGLE</a:t>
            </a:r>
            <a:r>
              <a:t>	Instruction refinement preparation</a:t>
            </a:r>
          </a:p>
          <a:p>
            <a:pPr marL="0" indent="0">
              <a:buClrTx/>
              <a:buSzTx/>
              <a:buFontTx/>
              <a:buNone/>
              <a:tabLst>
                <a:tab pos="1130300" algn="l"/>
              </a:tabLst>
              <a:defRPr sz="1800"/>
            </a:pPr>
            <a:r>
              <a:rPr b="1">
                <a:solidFill>
                  <a:srgbClr val="942192"/>
                </a:solidFill>
              </a:rPr>
              <a:t>PGLEc</a:t>
            </a:r>
            <a:r>
              <a:t>	If-then-else</a:t>
            </a:r>
          </a:p>
          <a:p>
            <a:pPr marL="0" indent="0">
              <a:buClrTx/>
              <a:buSzTx/>
              <a:buFontTx/>
              <a:buNone/>
              <a:tabLst>
                <a:tab pos="1130300" algn="l"/>
              </a:tabLst>
              <a:defRPr sz="1800"/>
            </a:pPr>
            <a:r>
              <a:rPr b="1">
                <a:solidFill>
                  <a:srgbClr val="942192"/>
                </a:solidFill>
              </a:rPr>
              <a:t>PGLEcw</a:t>
            </a:r>
            <a:r>
              <a:t>	While</a:t>
            </a:r>
          </a:p>
          <a:p>
            <a:pPr marL="342900" indent="-342900">
              <a:defRPr sz="1800">
                <a:solidFill>
                  <a:srgbClr val="942192"/>
                </a:solidFill>
              </a:defRPr>
            </a:pPr>
          </a:p>
        </p:txBody>
      </p:sp>
      <p:sp>
        <p:nvSpPr>
          <p:cNvPr id="169" name="Shape 169"/>
          <p:cNvSpPr/>
          <p:nvPr/>
        </p:nvSpPr>
        <p:spPr>
          <a:xfrm flipV="1">
            <a:off x="1582404" y="2752565"/>
            <a:ext cx="1" cy="2721136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0" name="Shape 170"/>
          <p:cNvSpPr/>
          <p:nvPr/>
        </p:nvSpPr>
        <p:spPr>
          <a:xfrm flipH="1">
            <a:off x="1945660" y="2752565"/>
            <a:ext cx="1" cy="2721136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171" name="Shape 171"/>
          <p:cNvSpPr/>
          <p:nvPr/>
        </p:nvSpPr>
        <p:spPr>
          <a:xfrm>
            <a:off x="1183487" y="2665333"/>
            <a:ext cx="243385" cy="289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PROJECTION</a:t>
            </a:r>
          </a:p>
        </p:txBody>
      </p:sp>
      <p:sp>
        <p:nvSpPr>
          <p:cNvPr id="172" name="Shape 172"/>
          <p:cNvSpPr/>
          <p:nvPr/>
        </p:nvSpPr>
        <p:spPr>
          <a:xfrm>
            <a:off x="2137477" y="2805033"/>
            <a:ext cx="330102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EMBEDD</a:t>
            </a:r>
            <a:br/>
            <a:r>
              <a:t>I</a:t>
            </a:r>
            <a:br/>
            <a:r>
              <a:t>NG</a:t>
            </a:r>
          </a:p>
        </p:txBody>
      </p:sp>
      <p:sp>
        <p:nvSpPr>
          <p:cNvPr id="173" name="Shape 173"/>
          <p:cNvSpPr/>
          <p:nvPr>
            <p:ph type="sldNum" sz="quarter" idx="2"/>
          </p:nvPr>
        </p:nvSpPr>
        <p:spPr>
          <a:xfrm>
            <a:off x="8428431" y="6467475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xfrm>
            <a:off x="457200" y="376237"/>
            <a:ext cx="8229600" cy="11430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700"/>
              </a:spcBef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defRPr>
            </a:pPr>
            <a:r>
              <a:t>PGA - Program Algebra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defRPr>
            </a:pPr>
            <a:r>
              <a:t>    / Instruction Sequences  </a:t>
            </a:r>
            <a:r>
              <a:rPr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76" name="Shape 176"/>
          <p:cNvSpPr/>
          <p:nvPr/>
        </p:nvSpPr>
        <p:spPr>
          <a:xfrm>
            <a:off x="101661" y="6463080"/>
            <a:ext cx="5615660" cy="262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indent="228600">
              <a:lnSpc>
                <a:spcPct val="120000"/>
              </a:lnSpc>
              <a:spcBef>
                <a:spcPts val="700"/>
              </a:spcBef>
              <a:buClrTx/>
              <a:defRPr sz="1100"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rgbClr val="000000"/>
                </a:solidFill>
              </a:rPr>
              <a:t>From Ponse &amp; Van der Zwaag, </a:t>
            </a:r>
            <a:r>
              <a:rPr i="1">
                <a:solidFill>
                  <a:srgbClr val="000000"/>
                </a:solidFill>
              </a:rPr>
              <a:t>Introduction to Program and Thread Algebra</a:t>
            </a:r>
          </a:p>
        </p:txBody>
      </p:sp>
      <p:sp>
        <p:nvSpPr>
          <p:cNvPr id="177" name="Shape 177"/>
          <p:cNvSpPr/>
          <p:nvPr/>
        </p:nvSpPr>
        <p:spPr>
          <a:xfrm>
            <a:off x="1053870" y="2324099"/>
            <a:ext cx="7674323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>
                <a:solidFill>
                  <a:srgbClr val="FF2600"/>
                </a:solidFill>
              </a:defRPr>
            </a:pPr>
            <a:r>
              <a:t>What is a program?</a:t>
            </a:r>
          </a:p>
          <a:p>
            <a:pPr>
              <a:defRPr sz="2400"/>
            </a:pPr>
          </a:p>
          <a:p>
            <a:pPr>
              <a:defRPr sz="2400"/>
            </a:pPr>
            <a:r>
              <a:rPr>
                <a:solidFill>
                  <a:srgbClr val="FF2600"/>
                </a:solidFill>
              </a:rPr>
              <a:t>Answer</a:t>
            </a:r>
            <a:r>
              <a:t> (Bergstra, ±1998):</a:t>
            </a:r>
          </a:p>
          <a:p>
            <a:pPr>
              <a:defRPr sz="2400"/>
            </a:pPr>
          </a:p>
          <a:p>
            <a:pPr marL="457200" indent="-457200">
              <a:buSzPct val="100000"/>
              <a:buFont typeface="Arial"/>
              <a:buChar char="•"/>
              <a:defRPr sz="2400"/>
            </a:pPr>
            <a:r>
              <a:t>A program is defined relative to a programming language</a:t>
            </a:r>
          </a:p>
          <a:p>
            <a:pPr marL="457200" indent="-457200">
              <a:buSzPct val="100000"/>
              <a:buFont typeface="Arial"/>
              <a:buChar char="•"/>
              <a:defRPr sz="2400"/>
            </a:pPr>
          </a:p>
          <a:p>
            <a:pPr marL="457200" indent="-457200">
              <a:buSzPct val="100000"/>
              <a:buFont typeface="Arial"/>
              <a:buChar char="•"/>
              <a:defRPr sz="2400"/>
            </a:pPr>
            <a:r>
              <a:t>A programming language is a pair (</a:t>
            </a:r>
            <a:r>
              <a:rPr b="1">
                <a:solidFill>
                  <a:srgbClr val="0433FF"/>
                </a:solidFill>
              </a:rPr>
              <a:t>L</a:t>
            </a:r>
            <a:r>
              <a:t>, </a:t>
            </a:r>
            <a:r>
              <a:rPr b="1">
                <a:solidFill>
                  <a:srgbClr val="0433FF"/>
                </a:solidFill>
              </a:rPr>
              <a:t>φ</a:t>
            </a:r>
            <a:r>
              <a:t>)</a:t>
            </a:r>
            <a:br/>
            <a:r>
              <a:t>with </a:t>
            </a:r>
            <a:r>
              <a:rPr b="1">
                <a:solidFill>
                  <a:srgbClr val="0433FF"/>
                </a:solidFill>
              </a:rPr>
              <a:t>L</a:t>
            </a:r>
            <a:r>
              <a:t> a set of expressions and </a:t>
            </a:r>
            <a:r>
              <a:rPr b="1">
                <a:solidFill>
                  <a:srgbClr val="0433FF"/>
                </a:solidFill>
              </a:rPr>
              <a:t>φ</a:t>
            </a:r>
            <a:r>
              <a:t> a projection to </a:t>
            </a:r>
            <a:r>
              <a:rPr b="1">
                <a:solidFill>
                  <a:srgbClr val="942192"/>
                </a:solidFill>
              </a:rPr>
              <a:t>PGA</a:t>
            </a:r>
          </a:p>
        </p:txBody>
      </p:sp>
      <p:sp>
        <p:nvSpPr>
          <p:cNvPr id="178" name="Shape 178"/>
          <p:cNvSpPr/>
          <p:nvPr>
            <p:ph type="sldNum" sz="quarter" idx="2"/>
          </p:nvPr>
        </p:nvSpPr>
        <p:spPr>
          <a:xfrm>
            <a:off x="8428431" y="6467475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xfrm>
            <a:off x="457200" y="376237"/>
            <a:ext cx="8229600" cy="11430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700"/>
              </a:spcBef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defRPr>
            </a:pPr>
            <a:r>
              <a:t>PGA - Program Algebra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defRPr>
            </a:pPr>
            <a:r>
              <a:t>    / Instruction Sequences  </a:t>
            </a:r>
            <a:r>
              <a:rPr>
                <a:solidFill>
                  <a:srgbClr val="000000"/>
                </a:solidFill>
              </a:rPr>
              <a:t>6</a:t>
            </a:r>
          </a:p>
        </p:txBody>
      </p:sp>
      <p:pic>
        <p:nvPicPr>
          <p:cNvPr id="18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8450" y="1875604"/>
            <a:ext cx="6207707" cy="4321996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hape 182"/>
          <p:cNvSpPr/>
          <p:nvPr>
            <p:ph type="sldNum" sz="quarter" idx="2"/>
          </p:nvPr>
        </p:nvSpPr>
        <p:spPr>
          <a:xfrm>
            <a:off x="8428431" y="6467475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asted-image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9892" y="449786"/>
            <a:ext cx="3919192" cy="5958428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Shape 185"/>
          <p:cNvSpPr/>
          <p:nvPr>
            <p:ph type="title"/>
          </p:nvPr>
        </p:nvSpPr>
        <p:spPr>
          <a:xfrm>
            <a:off x="-38100" y="363537"/>
            <a:ext cx="6264176" cy="123304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700"/>
              </a:spcBef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defRPr>
            </a:pPr>
            <a:r>
              <a:t>PGA - Program Algebra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defRPr>
            </a:pPr>
            <a:r>
              <a:t>    / Instruction Sequences  </a:t>
            </a:r>
            <a:r>
              <a:rPr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86" name="Shape 186"/>
          <p:cNvSpPr/>
          <p:nvPr>
            <p:ph type="sldNum" sz="quarter" idx="2"/>
          </p:nvPr>
        </p:nvSpPr>
        <p:spPr>
          <a:xfrm>
            <a:off x="8428431" y="6467475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xfrm>
            <a:off x="457200" y="376237"/>
            <a:ext cx="8229600" cy="11430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700"/>
              </a:spcBef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defRPr>
            </a:pPr>
            <a:r>
              <a:t>PGA - Program Algebra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defRPr>
            </a:pPr>
            <a:r>
              <a:t>    / Instruction Sequences  </a:t>
            </a:r>
            <a:r>
              <a:rPr>
                <a:solidFill>
                  <a:srgbClr val="000000"/>
                </a:solidFill>
              </a:rPr>
              <a:t>8</a:t>
            </a:r>
          </a:p>
        </p:txBody>
      </p:sp>
      <p:graphicFrame>
        <p:nvGraphicFramePr>
          <p:cNvPr id="189" name="Table 189"/>
          <p:cNvGraphicFramePr/>
          <p:nvPr/>
        </p:nvGraphicFramePr>
        <p:xfrm>
          <a:off x="352077" y="1657945"/>
          <a:ext cx="8452546" cy="4683523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{8F44A2F1-9E1F-4B54-A3A2-5F16C0AD49E2}</a:tableStyleId>
              </a:tblPr>
              <a:tblGrid>
                <a:gridCol w="803941"/>
                <a:gridCol w="1829941"/>
                <a:gridCol w="2868618"/>
                <a:gridCol w="2937343"/>
              </a:tblGrid>
              <a:tr h="487100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File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c0.java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c1.java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c2.java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183722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Java
Code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942192"/>
                          </a:solidFill>
                        </a:rPr>
                        <a:t>class</a:t>
                      </a:r>
                      <a:r>
                        <a:t> c0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{</a:t>
                      </a:r>
                      <a:br/>
                      <a:r>
                        <a:t> 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static</a:t>
                      </a:r>
                      <a:r>
                        <a:t> 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void</a:t>
                      </a:r>
                      <a:r>
                        <a:t> main</a:t>
                      </a:r>
                      <a:br/>
                      <a:r>
                        <a:t>     (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String</a:t>
                      </a:r>
                      <a:r>
                        <a:t> s[])</a:t>
                      </a:r>
                      <a:br/>
                      <a:r>
                        <a:t> {</a:t>
                      </a:r>
                      <a:br/>
                      <a:r>
                        <a:t>  c1.m7();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 }</a:t>
                      </a:r>
                      <a:br/>
                      <a:r>
                        <a:t>}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942192"/>
                          </a:solidFill>
                        </a:rPr>
                        <a:t>class</a:t>
                      </a:r>
                      <a:r>
                        <a:t> c1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{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 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static boolean</a:t>
                      </a:r>
                      <a:r>
                        <a:t> b3 = c2.b5;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 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static boolean</a:t>
                      </a:r>
                      <a:r>
                        <a:t> b6 = 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true</a:t>
                      </a:r>
                      <a:r>
                        <a:t>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 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static void</a:t>
                      </a:r>
                      <a:r>
                        <a:t> m7() {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  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if</a:t>
                      </a:r>
                      <a:r>
                        <a:t> (b3)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  {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   b3    = 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false</a:t>
                      </a:r>
                      <a:r>
                        <a:t>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   c2.b5 = 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false</a:t>
                      </a:r>
                      <a:r>
                        <a:t>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   m7();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  } 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  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else</a:t>
                      </a:r>
                      <a:endParaRPr>
                        <a:solidFill>
                          <a:srgbClr val="942192"/>
                        </a:solidFill>
                      </a:endParaRP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942192"/>
                          </a:solidFill>
                        </a:rPr>
                        <a:t>  </a:t>
                      </a:r>
                      <a:r>
                        <a:t>{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   c2.m8();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  }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 }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}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rPr>
                          <a:solidFill>
                            <a:srgbClr val="942192"/>
                          </a:solidFill>
                        </a:rPr>
                        <a:t>class</a:t>
                      </a:r>
                      <a:r>
                        <a:t> c2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{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 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static boolean</a:t>
                      </a:r>
                      <a:r>
                        <a:t> b4 = c1.b6;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 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static boolean</a:t>
                      </a:r>
                      <a:r>
                        <a:t> b5 = 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true</a:t>
                      </a:r>
                      <a:r>
                        <a:t>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 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static void</a:t>
                      </a:r>
                      <a:r>
                        <a:t> m8() {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  System.out.println(b4);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  System.out.println(b5);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  System.out.println(c1.b6);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 }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}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</a:tbl>
          </a:graphicData>
        </a:graphic>
      </p:graphicFrame>
      <p:sp>
        <p:nvSpPr>
          <p:cNvPr id="190" name="Shape 190"/>
          <p:cNvSpPr/>
          <p:nvPr>
            <p:ph type="sldNum" sz="quarter" idx="2"/>
          </p:nvPr>
        </p:nvSpPr>
        <p:spPr>
          <a:xfrm>
            <a:off x="8428431" y="6467475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xfrm>
            <a:off x="457200" y="376237"/>
            <a:ext cx="8229600" cy="114300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700"/>
              </a:spcBef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defRPr>
            </a:lvl1pPr>
          </a:lstStyle>
          <a:p>
            <a:pPr/>
            <a:r>
              <a:t>Overview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xfrm>
            <a:off x="1298370" y="1602581"/>
            <a:ext cx="6930877" cy="4813301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20000"/>
              </a:lnSpc>
              <a:defRPr sz="1800"/>
            </a:pPr>
            <a:r>
              <a:rPr>
                <a:solidFill>
                  <a:srgbClr val="942192"/>
                </a:solidFill>
              </a:rPr>
              <a:t>ACP -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Algebra of Communicating Processes</a:t>
            </a:r>
            <a:endParaRPr>
              <a:solidFill>
                <a:srgbClr val="942192"/>
              </a:solidFill>
              <a:uFill>
                <a:solidFill>
                  <a:srgbClr val="942192"/>
                </a:solidFill>
              </a:uFill>
            </a:endParaRPr>
          </a:p>
          <a:p>
            <a:pPr lvl="1" marL="1108279">
              <a:lnSpc>
                <a:spcPct val="120000"/>
              </a:lnSpc>
              <a:defRPr sz="1800"/>
            </a:pPr>
            <a:r>
              <a:t>Axioms</a:t>
            </a:r>
          </a:p>
          <a:p>
            <a:pPr lvl="1" marL="1108279">
              <a:lnSpc>
                <a:spcPct val="120000"/>
              </a:lnSpc>
              <a:defRPr sz="1800"/>
            </a:pPr>
            <a:r>
              <a:t>SubScript: GUI Application</a:t>
            </a:r>
          </a:p>
          <a:p>
            <a:pPr lvl="1" marL="1108279">
              <a:lnSpc>
                <a:spcPct val="120000"/>
              </a:lnSpc>
              <a:defRPr sz="1800"/>
            </a:pPr>
          </a:p>
          <a:p>
            <a:pPr marL="342900" indent="-342900">
              <a:lnSpc>
                <a:spcPct val="120000"/>
              </a:lnSpc>
              <a:defRPr sz="1800"/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PGA - Program Algebra</a:t>
            </a:r>
          </a:p>
          <a:p>
            <a:pPr lvl="1" marL="1108279">
              <a:lnSpc>
                <a:spcPct val="120000"/>
              </a:lnSpc>
              <a:defRPr sz="1800"/>
            </a:pPr>
            <a:r>
              <a:t>Axioms</a:t>
            </a:r>
          </a:p>
          <a:p>
            <a:pPr lvl="1" marL="1108279">
              <a:lnSpc>
                <a:spcPct val="120000"/>
              </a:lnSpc>
              <a:defRPr sz="1800"/>
            </a:pPr>
            <a:r>
              <a:t>Java static variable initialization puzzler</a:t>
            </a:r>
          </a:p>
          <a:p>
            <a:pPr lvl="1" marL="1108279">
              <a:lnSpc>
                <a:spcPct val="120000"/>
              </a:lnSpc>
              <a:defRPr sz="1800"/>
            </a:p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942192"/>
                </a:solidFill>
              </a:defRPr>
            </a:pPr>
            <a:r>
              <a:t>Conclusion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xfrm>
            <a:off x="457200" y="376237"/>
            <a:ext cx="8229600" cy="11430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700"/>
              </a:spcBef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defRPr>
            </a:pPr>
            <a:r>
              <a:t>PGA - Program Algebra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defRPr>
            </a:pPr>
            <a:r>
              <a:t>    / Instruction Sequences  </a:t>
            </a:r>
            <a:r>
              <a:rPr>
                <a:solidFill>
                  <a:srgbClr val="000000"/>
                </a:solidFill>
              </a:rPr>
              <a:t>9</a:t>
            </a:r>
          </a:p>
        </p:txBody>
      </p:sp>
      <p:graphicFrame>
        <p:nvGraphicFramePr>
          <p:cNvPr id="193" name="Table 193"/>
          <p:cNvGraphicFramePr/>
          <p:nvPr/>
        </p:nvGraphicFramePr>
        <p:xfrm>
          <a:off x="352077" y="1657945"/>
          <a:ext cx="8452546" cy="4683523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{8F44A2F1-9E1F-4B54-A3A2-5F16C0AD49E2}</a:tableStyleId>
              </a:tblPr>
              <a:tblGrid>
                <a:gridCol w="803941"/>
                <a:gridCol w="1829941"/>
                <a:gridCol w="2868618"/>
                <a:gridCol w="2937343"/>
              </a:tblGrid>
              <a:tr h="487100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File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c0.java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c1.java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c2.java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4183722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PGLIcf
Code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R##c2[1];
R##c1[1];
R##c1[7];
!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[1]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-smbv:5;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##[2];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smbv:3.set: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true</a:t>
                      </a:r>
                      <a:r>
                        <a:t>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[2];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smbv:6.set: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true</a:t>
                      </a:r>
                      <a:r>
                        <a:t>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##R;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[7];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-smbv:3;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##[3];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smbv:3.set: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false</a:t>
                      </a:r>
                      <a:r>
                        <a:t>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smbv:5.set: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false</a:t>
                      </a:r>
                      <a:r>
                        <a:t>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R##[7];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##[9];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[3];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R##c2[8];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[9];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##R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[1]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-smbv:6;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##[2];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smbv:4.set: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true</a:t>
                      </a:r>
                      <a:r>
                        <a:t>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[2];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smbv:5.set: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true</a:t>
                      </a:r>
                      <a:r>
                        <a:t>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##R;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[8];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*skip;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##R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</a:tbl>
          </a:graphicData>
        </a:graphic>
      </p:graphicFrame>
      <p:sp>
        <p:nvSpPr>
          <p:cNvPr id="194" name="Shape 194"/>
          <p:cNvSpPr/>
          <p:nvPr>
            <p:ph type="sldNum" sz="quarter" idx="2"/>
          </p:nvPr>
        </p:nvSpPr>
        <p:spPr>
          <a:xfrm>
            <a:off x="8428431" y="6467475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xfrm>
            <a:off x="457200" y="376237"/>
            <a:ext cx="8229600" cy="11430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700"/>
              </a:spcBef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defRPr>
            </a:pPr>
            <a:r>
              <a:t>PGA - Program Algebra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defRPr>
            </a:pPr>
            <a:r>
              <a:t>    / Instruction Sequences  </a:t>
            </a:r>
            <a:r>
              <a:rPr>
                <a:solidFill>
                  <a:srgbClr val="000000"/>
                </a:solidFill>
              </a:rPr>
              <a:t>10</a:t>
            </a:r>
          </a:p>
        </p:txBody>
      </p:sp>
      <p:graphicFrame>
        <p:nvGraphicFramePr>
          <p:cNvPr id="197" name="Table 197"/>
          <p:cNvGraphicFramePr/>
          <p:nvPr/>
        </p:nvGraphicFramePr>
        <p:xfrm>
          <a:off x="352077" y="1657945"/>
          <a:ext cx="8452546" cy="468352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{8F44A2F1-9E1F-4B54-A3A2-5F16C0AD49E2}</a:tableStyleId>
              </a:tblPr>
              <a:tblGrid>
                <a:gridCol w="2658399"/>
                <a:gridCol w="2874867"/>
                <a:gridCol w="2906577"/>
              </a:tblGrid>
              <a:tr h="487100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PGLI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600"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600"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4183722"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R##[2,1];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R##[1,1];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R##[1,7];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!;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!;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!;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[2,1];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-smbv:6;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##[2,2];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smbv:4.set: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true</a:t>
                      </a:r>
                      <a:r>
                        <a:t>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[2,2];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smbv:5.set: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true</a:t>
                      </a:r>
                      <a:r>
                        <a:t>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##R;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[2,8];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*skip;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##R;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!;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!;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[1,1];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-smbv:5;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##[1,2];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smbv:3.set: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true</a:t>
                      </a:r>
                      <a:r>
                        <a:t>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[1,2];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smbv:6.set: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true</a:t>
                      </a:r>
                      <a:r>
                        <a:t>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##R;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[1,7];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-smbv:3;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##[1,3];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smbv:3.set: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false</a:t>
                      </a:r>
                      <a:r>
                        <a:t>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smbv:5.set:</a:t>
                      </a:r>
                      <a:r>
                        <a:rPr>
                          <a:solidFill>
                            <a:srgbClr val="942192"/>
                          </a:solidFill>
                        </a:rPr>
                        <a:t>false</a:t>
                      </a:r>
                      <a:r>
                        <a:t>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R##[1,7];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##[1,9];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[1,3];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R##[2,8];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[1,9];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##R;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!;</a:t>
                      </a:r>
                    </a:p>
                    <a:p>
                      <a:pPr algn="l">
                        <a:tabLst>
                          <a:tab pos="914400" algn="l"/>
                        </a:tabLst>
                        <a:defRPr sz="1300">
                          <a:uFill>
                            <a:solidFill>
                              <a:srgbClr val="000000"/>
                            </a:solidFill>
                          </a:uFill>
                          <a:latin typeface="Monaco"/>
                          <a:ea typeface="Monaco"/>
                          <a:cs typeface="Monaco"/>
                          <a:sym typeface="Monaco"/>
                        </a:defRPr>
                      </a:pPr>
                      <a:r>
                        <a:t>!</a:t>
                      </a:r>
                    </a:p>
                  </a:txBody>
                  <a:tcPr marL="50800" marR="50800" marT="50800" marB="50800" anchor="t" anchorCtr="0" horzOverflow="overflow"/>
                </a:tc>
              </a:tr>
            </a:tbl>
          </a:graphicData>
        </a:graphic>
      </p:graphicFrame>
      <p:sp>
        <p:nvSpPr>
          <p:cNvPr id="198" name="Shape 198"/>
          <p:cNvSpPr/>
          <p:nvPr>
            <p:ph type="sldNum" sz="quarter" idx="2"/>
          </p:nvPr>
        </p:nvSpPr>
        <p:spPr>
          <a:xfrm>
            <a:off x="8428431" y="6467475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xfrm>
            <a:off x="457200" y="274637"/>
            <a:ext cx="3717380" cy="1143001"/>
          </a:xfrm>
          <a:prstGeom prst="rect">
            <a:avLst/>
          </a:prstGeom>
        </p:spPr>
        <p:txBody>
          <a:bodyPr/>
          <a:lstStyle/>
          <a:p>
            <a:pPr/>
            <a:r>
              <a:t>Jan Bergstra</a:t>
            </a:r>
          </a:p>
        </p:txBody>
      </p:sp>
      <p:sp>
        <p:nvSpPr>
          <p:cNvPr id="201" name="Shape 201"/>
          <p:cNvSpPr/>
          <p:nvPr>
            <p:ph type="body" idx="1"/>
          </p:nvPr>
        </p:nvSpPr>
        <p:spPr>
          <a:xfrm>
            <a:off x="670867" y="1411336"/>
            <a:ext cx="7802266" cy="5067599"/>
          </a:xfrm>
          <a:prstGeom prst="rect">
            <a:avLst/>
          </a:prstGeom>
        </p:spPr>
        <p:txBody>
          <a:bodyPr/>
          <a:lstStyle/>
          <a:p>
            <a:pPr defTabSz="241300">
              <a:lnSpc>
                <a:spcPct val="120000"/>
              </a:lnSpc>
              <a:tabLst>
                <a:tab pos="381000" algn="l"/>
              </a:tabLst>
              <a:defRPr sz="2200"/>
            </a:pPr>
            <a:r>
              <a:t>1951; Mathematician</a:t>
            </a:r>
          </a:p>
          <a:p>
            <a:pPr defTabSz="241300">
              <a:lnSpc>
                <a:spcPct val="120000"/>
              </a:lnSpc>
              <a:tabLst>
                <a:tab pos="381000" algn="l"/>
              </a:tabLst>
              <a:defRPr sz="2200"/>
            </a:pPr>
            <a:r>
              <a:t>1976-1982 Leiden University: Logic, </a:t>
            </a:r>
            <a:r>
              <a:rPr b="1">
                <a:solidFill>
                  <a:srgbClr val="942192"/>
                </a:solidFill>
              </a:rPr>
              <a:t>λ</a:t>
            </a:r>
          </a:p>
          <a:p>
            <a:pPr defTabSz="241300">
              <a:lnSpc>
                <a:spcPct val="120000"/>
              </a:lnSpc>
              <a:tabLst>
                <a:tab pos="381000" algn="l"/>
              </a:tabLst>
              <a:defRPr sz="2200"/>
            </a:pPr>
            <a:r>
              <a:t>1982-2016 University of Amsterdam:</a:t>
            </a:r>
          </a:p>
          <a:p>
            <a:pPr lvl="1" marL="611832" indent="-381000" defTabSz="241300">
              <a:lnSpc>
                <a:spcPct val="120000"/>
              </a:lnSpc>
              <a:spcBef>
                <a:spcPts val="700"/>
              </a:spcBef>
              <a:tabLst>
                <a:tab pos="444500" algn="l"/>
              </a:tabLst>
              <a:defRPr sz="2200"/>
            </a:pPr>
            <a:r>
              <a:t>1982: ACP, with Jan Willem Klop</a:t>
            </a:r>
          </a:p>
          <a:p>
            <a:pPr lvl="1" marL="611832" indent="-381000" defTabSz="241300">
              <a:lnSpc>
                <a:spcPct val="120000"/>
              </a:lnSpc>
              <a:spcBef>
                <a:spcPts val="700"/>
              </a:spcBef>
              <a:tabLst>
                <a:tab pos="444500" algn="l"/>
              </a:tabLst>
              <a:defRPr sz="2200"/>
            </a:pPr>
            <a:r>
              <a:t>1997: Java semantics</a:t>
            </a:r>
          </a:p>
          <a:p>
            <a:pPr lvl="1" marL="611832" indent="-381000" defTabSz="241300">
              <a:lnSpc>
                <a:spcPct val="120000"/>
              </a:lnSpc>
              <a:spcBef>
                <a:spcPts val="700"/>
              </a:spcBef>
              <a:tabLst>
                <a:tab pos="444500" algn="l"/>
              </a:tabLst>
              <a:defRPr sz="2200"/>
            </a:pPr>
            <a:r>
              <a:t>1998: PGA, with Marijke Loots e.a.</a:t>
            </a:r>
          </a:p>
          <a:p>
            <a:pPr lvl="1" marL="611832" indent="-381000" defTabSz="241300">
              <a:lnSpc>
                <a:spcPct val="120000"/>
              </a:lnSpc>
              <a:spcBef>
                <a:spcPts val="700"/>
              </a:spcBef>
              <a:tabLst>
                <a:tab pos="444500" algn="l"/>
              </a:tabLst>
              <a:defRPr sz="2200"/>
            </a:pPr>
            <a:r>
              <a:t>2004: Promise Theory, with Mark Burgess</a:t>
            </a:r>
          </a:p>
          <a:p>
            <a:pPr lvl="1" marL="611832" indent="-381000" defTabSz="241300">
              <a:lnSpc>
                <a:spcPct val="120000"/>
              </a:lnSpc>
              <a:spcBef>
                <a:spcPts val="700"/>
              </a:spcBef>
              <a:tabLst>
                <a:tab pos="444500" algn="l"/>
              </a:tabLst>
              <a:defRPr sz="2200"/>
            </a:pPr>
            <a:r>
              <a:t>2005: Thread Algebra</a:t>
            </a:r>
          </a:p>
          <a:p>
            <a:pPr lvl="1" marL="611832" indent="-381000" defTabSz="241300">
              <a:lnSpc>
                <a:spcPct val="120000"/>
              </a:lnSpc>
              <a:spcBef>
                <a:spcPts val="700"/>
              </a:spcBef>
              <a:tabLst>
                <a:tab pos="444500" algn="l"/>
              </a:tabLst>
              <a:defRPr sz="2200"/>
            </a:pPr>
            <a:r>
              <a:t>2010: Proposition Algebra</a:t>
            </a:r>
          </a:p>
          <a:p>
            <a:pPr defTabSz="241300">
              <a:lnSpc>
                <a:spcPct val="120000"/>
              </a:lnSpc>
              <a:tabLst>
                <a:tab pos="381000" algn="l"/>
              </a:tabLst>
              <a:defRPr sz="2200"/>
            </a:pPr>
            <a:r>
              <a:t>2013: Head Informatics Section Academia Europaea</a:t>
            </a:r>
          </a:p>
          <a:p>
            <a:pPr marL="609599" indent="-609599" defTabSz="241300">
              <a:tabLst>
                <a:tab pos="381000" algn="l"/>
              </a:tabLst>
              <a:defRPr sz="2400"/>
            </a:pPr>
            <a:r>
              <a:t>2016: Retiring</a:t>
            </a:r>
          </a:p>
        </p:txBody>
      </p:sp>
      <p:pic>
        <p:nvPicPr>
          <p:cNvPr id="20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70014" y="639674"/>
            <a:ext cx="2313187" cy="3469781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Shape 203"/>
          <p:cNvSpPr/>
          <p:nvPr>
            <p:ph type="sldNum" sz="quarter" idx="2"/>
          </p:nvPr>
        </p:nvSpPr>
        <p:spPr>
          <a:xfrm>
            <a:off x="8428431" y="6469608"/>
            <a:ext cx="258370" cy="24973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title"/>
          </p:nvPr>
        </p:nvSpPr>
        <p:spPr>
          <a:xfrm>
            <a:off x="457200" y="376237"/>
            <a:ext cx="8229600" cy="114300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700"/>
              </a:spcBef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206" name="Shape 206"/>
          <p:cNvSpPr/>
          <p:nvPr>
            <p:ph type="body" idx="1"/>
          </p:nvPr>
        </p:nvSpPr>
        <p:spPr>
          <a:xfrm>
            <a:off x="1902475" y="2104776"/>
            <a:ext cx="6416913" cy="3942806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b="1" sz="1800"/>
            </a:pPr>
            <a:r>
              <a:rPr>
                <a:solidFill>
                  <a:srgbClr val="942192"/>
                </a:solidFill>
              </a:rPr>
              <a:t>ACP</a:t>
            </a:r>
            <a:endParaRPr>
              <a:solidFill>
                <a:srgbClr val="942192"/>
              </a:solidFill>
              <a:uFill>
                <a:solidFill>
                  <a:srgbClr val="942192"/>
                </a:solidFill>
              </a:uFill>
            </a:endParaRPr>
          </a:p>
          <a:p>
            <a:pPr lvl="1" marL="600279">
              <a:defRPr sz="1800"/>
            </a:pPr>
            <a:r>
              <a:rPr>
                <a:uFill>
                  <a:solidFill>
                    <a:srgbClr val="942192"/>
                  </a:solidFill>
                </a:uFill>
              </a:rPr>
              <a:t>Very Applicable to Programming: SubScript</a:t>
            </a:r>
            <a:endParaRPr>
              <a:solidFill>
                <a:srgbClr val="942192"/>
              </a:solidFill>
              <a:uFill>
                <a:solidFill>
                  <a:srgbClr val="942192"/>
                </a:solidFill>
              </a:uFill>
            </a:endParaRPr>
          </a:p>
          <a:p>
            <a:pPr lvl="1" marL="600279">
              <a:defRPr sz="1800"/>
            </a:pPr>
            <a:r>
              <a:rPr>
                <a:uFill>
                  <a:solidFill>
                    <a:srgbClr val="942192"/>
                  </a:solidFill>
                </a:uFill>
              </a:rPr>
              <a:t>Low Acceptance</a:t>
            </a:r>
            <a:endParaRPr>
              <a:uFill>
                <a:solidFill>
                  <a:srgbClr val="942192"/>
                </a:solidFill>
              </a:uFill>
            </a:endParaRPr>
          </a:p>
          <a:p>
            <a:pPr lvl="1" marL="600279">
              <a:defRPr sz="1800"/>
            </a:pPr>
            <a:r>
              <a:rPr>
                <a:uFill>
                  <a:solidFill>
                    <a:srgbClr val="942192"/>
                  </a:solidFill>
                </a:uFill>
              </a:rPr>
              <a:t>Lower than CSP, CCS</a:t>
            </a:r>
          </a:p>
          <a:p>
            <a:pPr lvl="1" marL="600279">
              <a:defRPr sz="1800"/>
            </a:pPr>
          </a:p>
          <a:p>
            <a:pPr marL="342900" indent="-342900">
              <a:defRPr b="1" sz="1800"/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PGA</a:t>
            </a:r>
          </a:p>
          <a:p>
            <a:pPr lvl="1" marL="600279">
              <a:defRPr sz="1800"/>
            </a:pPr>
            <a:r>
              <a:t>Potential Successor of Turing Machine</a:t>
            </a:r>
          </a:p>
          <a:p>
            <a:pPr lvl="1" marL="600279">
              <a:defRPr sz="1800"/>
            </a:pPr>
            <a:r>
              <a:t>Barely Known</a:t>
            </a:r>
          </a:p>
          <a:p>
            <a:pPr lvl="1" marL="600279">
              <a:defRPr sz="1800"/>
            </a:pPr>
            <a:r>
              <a:t>Opportunities</a:t>
            </a:r>
          </a:p>
        </p:txBody>
      </p:sp>
      <p:sp>
        <p:nvSpPr>
          <p:cNvPr id="207" name="Shape 207"/>
          <p:cNvSpPr/>
          <p:nvPr>
            <p:ph type="sldNum" sz="quarter" idx="2"/>
          </p:nvPr>
        </p:nvSpPr>
        <p:spPr>
          <a:xfrm>
            <a:off x="8428431" y="6467475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xfrm>
            <a:off x="457200" y="376237"/>
            <a:ext cx="8229600" cy="114300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700"/>
              </a:spcBef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defRPr>
            </a:lvl1pPr>
          </a:lstStyle>
          <a:p>
            <a:pPr/>
            <a:r>
              <a:t>References</a:t>
            </a:r>
          </a:p>
        </p:txBody>
      </p:sp>
      <p:sp>
        <p:nvSpPr>
          <p:cNvPr id="210" name="Shape 210"/>
          <p:cNvSpPr/>
          <p:nvPr>
            <p:ph type="body" idx="1"/>
          </p:nvPr>
        </p:nvSpPr>
        <p:spPr>
          <a:xfrm>
            <a:off x="1067153" y="1350664"/>
            <a:ext cx="7600195" cy="5528916"/>
          </a:xfrm>
          <a:prstGeom prst="rect">
            <a:avLst/>
          </a:prstGeom>
        </p:spPr>
        <p:txBody>
          <a:bodyPr/>
          <a:lstStyle/>
          <a:p>
            <a:pPr marL="183696" indent="-183696">
              <a:defRPr sz="1500">
                <a:solidFill>
                  <a:srgbClr val="942192"/>
                </a:solidFill>
              </a:defRPr>
            </a:pPr>
            <a:r>
              <a:t>SubScript</a:t>
            </a:r>
          </a:p>
          <a:p>
            <a:pPr lvl="1" marL="498225" indent="-183696">
              <a:spcBef>
                <a:spcPts val="700"/>
              </a:spcBef>
              <a:defRPr sz="1500">
                <a:solidFill>
                  <a:srgbClr val="0433FF"/>
                </a:solidFill>
              </a:defRPr>
            </a:pPr>
            <a:r>
              <a:rPr>
                <a:solidFill>
                  <a:srgbClr val="000000"/>
                </a:solidFill>
              </a:rPr>
              <a:t>Main site: </a:t>
            </a:r>
            <a:r>
              <a:rPr u="sng">
                <a:hlinkClick r:id="rId2" invalidUrl="" action="" tgtFrame="" tooltip="" history="1" highlightClick="0" endSnd="0"/>
              </a:rPr>
              <a:t>subscript-lang.org</a:t>
            </a:r>
          </a:p>
          <a:p>
            <a:pPr lvl="1" marL="498225" indent="-183696">
              <a:spcBef>
                <a:spcPts val="700"/>
              </a:spcBef>
              <a:defRPr sz="1500">
                <a:solidFill>
                  <a:srgbClr val="0433FF"/>
                </a:solidFill>
              </a:defRPr>
            </a:pPr>
            <a:r>
              <a:rPr>
                <a:solidFill>
                  <a:srgbClr val="000000"/>
                </a:solidFill>
              </a:rPr>
              <a:t>Repository: </a:t>
            </a:r>
            <a:r>
              <a:rPr u="sng">
                <a:hlinkClick r:id="rId3" invalidUrl="" action="" tgtFrame="" tooltip="" history="1" highlightClick="0" endSnd="0"/>
              </a:rPr>
              <a:t>github.com/scala-subscript</a:t>
            </a:r>
          </a:p>
          <a:p>
            <a:pPr marL="183696" indent="-183696">
              <a:defRPr sz="600"/>
            </a:pPr>
          </a:p>
          <a:p>
            <a:pPr marL="183696" indent="-183696">
              <a:defRPr sz="1500">
                <a:solidFill>
                  <a:srgbClr val="942192"/>
                </a:solidFill>
              </a:defRPr>
            </a:pPr>
            <a:r>
              <a:t>Jan Bergstra</a:t>
            </a:r>
          </a:p>
          <a:p>
            <a:pPr lvl="1" marL="498225" indent="-183696">
              <a:spcBef>
                <a:spcPts val="700"/>
              </a:spcBef>
              <a:defRPr sz="1500">
                <a:solidFill>
                  <a:srgbClr val="0433FF"/>
                </a:solidFill>
              </a:defRPr>
            </a:pPr>
            <a:r>
              <a:rPr>
                <a:solidFill>
                  <a:srgbClr val="000000"/>
                </a:solidFill>
              </a:rPr>
              <a:t>Personal page: </a:t>
            </a:r>
            <a:r>
              <a:rPr u="sng">
                <a:hlinkClick r:id="rId4" invalidUrl="" action="" tgtFrame="" tooltip="" history="1" highlightClick="0" endSnd="0"/>
              </a:rPr>
              <a:t>staff.fnwi.uva.nl/j.a.bergstra</a:t>
            </a:r>
          </a:p>
          <a:p>
            <a:pPr lvl="1" marL="498225" indent="-183696">
              <a:spcBef>
                <a:spcPts val="700"/>
              </a:spcBef>
              <a:defRPr sz="600"/>
            </a:pPr>
          </a:p>
          <a:p>
            <a:pPr marL="183696" indent="-183696">
              <a:defRPr sz="1500">
                <a:solidFill>
                  <a:srgbClr val="942192"/>
                </a:solidFill>
              </a:defRPr>
            </a:pPr>
            <a:r>
              <a:t>PGA</a:t>
            </a:r>
          </a:p>
          <a:p>
            <a:pPr lvl="1" marL="498225" indent="-183696">
              <a:spcBef>
                <a:spcPts val="700"/>
              </a:spcBef>
              <a:defRPr sz="1500">
                <a:solidFill>
                  <a:srgbClr val="0433FF"/>
                </a:solidFill>
              </a:defRPr>
            </a:pPr>
            <a:r>
              <a:rPr>
                <a:solidFill>
                  <a:srgbClr val="000000"/>
                </a:solidFill>
              </a:rPr>
              <a:t>Main site: </a:t>
            </a:r>
            <a:r>
              <a:rPr u="sng">
                <a:hlinkClick r:id="rId5" invalidUrl="" action="" tgtFrame="" tooltip="" history="1" highlightClick="0" endSnd="0"/>
              </a:rPr>
              <a:t>www.science.uva.nl/research/prog/projects/pga/</a:t>
            </a:r>
          </a:p>
          <a:p>
            <a:pPr lvl="1" marL="498225" indent="-183696">
              <a:spcBef>
                <a:spcPts val="700"/>
              </a:spcBef>
              <a:defRPr sz="1500">
                <a:solidFill>
                  <a:srgbClr val="0433FF"/>
                </a:solidFill>
              </a:defRPr>
            </a:pPr>
            <a:r>
              <a:rPr>
                <a:solidFill>
                  <a:srgbClr val="000000"/>
                </a:solidFill>
              </a:rPr>
              <a:t>Program algebra for sequential code:</a:t>
            </a:r>
            <a:br/>
            <a:r>
              <a:rPr u="sng">
                <a:hlinkClick r:id="rId6" invalidUrl="" action="" tgtFrame="" tooltip="" history="1" highlightClick="0" endSnd="0"/>
              </a:rPr>
              <a:t>staff.fnwi.uva.nl/a.ponse/DPM/JLAP51-125-156.pdf</a:t>
            </a:r>
          </a:p>
          <a:p>
            <a:pPr lvl="1" marL="498225" indent="-183696">
              <a:spcBef>
                <a:spcPts val="700"/>
              </a:spcBef>
              <a:defRPr sz="1500">
                <a:solidFill>
                  <a:srgbClr val="0433FF"/>
                </a:solidFill>
              </a:defRPr>
            </a:pPr>
            <a:r>
              <a:rPr>
                <a:solidFill>
                  <a:srgbClr val="000000"/>
                </a:solidFill>
              </a:rPr>
              <a:t>Projection semantics for multi-file programs:</a:t>
            </a:r>
            <a:br/>
            <a:r>
              <a:rPr u="sng">
                <a:hlinkClick r:id="rId7" invalidUrl="" action="" tgtFrame="" tooltip="" history="1" highlightClick="0" endSnd="0"/>
              </a:rPr>
              <a:t>www.science.uva.nl/research/prog/projects/pga/pub/MF.pdf</a:t>
            </a:r>
          </a:p>
          <a:p>
            <a:pPr lvl="1" marL="498225" indent="-183696">
              <a:spcBef>
                <a:spcPts val="700"/>
              </a:spcBef>
              <a:defRPr sz="1500">
                <a:solidFill>
                  <a:srgbClr val="0433FF"/>
                </a:solidFill>
              </a:defRPr>
            </a:pPr>
            <a:r>
              <a:rPr>
                <a:solidFill>
                  <a:srgbClr val="000000"/>
                </a:solidFill>
              </a:rPr>
              <a:t>A Projection of the Object Oriented Constructs of Ruby to Program Algebra:</a:t>
            </a:r>
            <a:br>
              <a:rPr>
                <a:solidFill>
                  <a:srgbClr val="000000"/>
                </a:solidFill>
              </a:rPr>
            </a:br>
            <a:r>
              <a:rPr u="sng">
                <a:hlinkClick r:id="rId8" invalidUrl="" action="" tgtFrame="" tooltip="" history="1" highlightClick="0" endSnd="0"/>
              </a:rPr>
              <a:t>ivi.fnwi.uva.nl/tcs/pub/mastertheses/RMGeerlings.ps.gz</a:t>
            </a:r>
          </a:p>
          <a:p>
            <a:pPr lvl="1" marL="498225" indent="-183696">
              <a:spcBef>
                <a:spcPts val="700"/>
              </a:spcBef>
              <a:defRPr sz="1500">
                <a:solidFill>
                  <a:srgbClr val="0433FF"/>
                </a:solidFill>
              </a:defRPr>
            </a:pPr>
            <a:r>
              <a:rPr>
                <a:solidFill>
                  <a:srgbClr val="000000"/>
                </a:solidFill>
              </a:rPr>
              <a:t>An Introduction to Program and Thread Algebra</a:t>
            </a:r>
            <a:br>
              <a:rPr>
                <a:solidFill>
                  <a:srgbClr val="000000"/>
                </a:solidFill>
              </a:rPr>
            </a:br>
            <a:r>
              <a:rPr u="sng">
                <a:hlinkClick r:id="rId9" invalidUrl="" action="" tgtFrame="" tooltip="" history="1" highlightClick="0" endSnd="0"/>
              </a:rPr>
              <a:t>www.cs.swan.ac.uk/cie06/files/d133/c06.pdf</a:t>
            </a:r>
          </a:p>
          <a:p>
            <a:pPr lvl="1" marL="498225" indent="-183696">
              <a:spcBef>
                <a:spcPts val="700"/>
              </a:spcBef>
              <a:defRPr sz="1500">
                <a:solidFill>
                  <a:srgbClr val="0433FF"/>
                </a:solidFill>
              </a:defRPr>
            </a:pPr>
            <a:r>
              <a:rPr>
                <a:solidFill>
                  <a:srgbClr val="000000"/>
                </a:solidFill>
              </a:rPr>
              <a:t>A SWOT analysis of Instruction Sequence Theory</a:t>
            </a:r>
            <a:br>
              <a:rPr>
                <a:solidFill>
                  <a:srgbClr val="000000"/>
                </a:solidFill>
              </a:rPr>
            </a:br>
            <a:r>
              <a:rPr u="sng">
                <a:hlinkClick r:id="rId10" invalidUrl="" action="" tgtFrame="" tooltip="" history="1" highlightClick="0" endSnd="0"/>
              </a:rPr>
              <a:t>http://vixra.org/pdf/1502.0231v1.pdf</a:t>
            </a:r>
          </a:p>
        </p:txBody>
      </p:sp>
      <p:sp>
        <p:nvSpPr>
          <p:cNvPr id="211" name="Shape 211"/>
          <p:cNvSpPr/>
          <p:nvPr>
            <p:ph type="sldNum" sz="quarter" idx="2"/>
          </p:nvPr>
        </p:nvSpPr>
        <p:spPr>
          <a:xfrm>
            <a:off x="8428431" y="6467475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defRPr>
            </a:pPr>
            <a:r>
              <a:t>Algebra of Communicating Processes</a:t>
            </a:r>
            <a:r>
              <a:rPr>
                <a:solidFill>
                  <a:srgbClr val="000000"/>
                </a:solidFill>
              </a:rPr>
              <a:t> - 2</a:t>
            </a:r>
          </a:p>
        </p:txBody>
      </p:sp>
      <p:sp>
        <p:nvSpPr>
          <p:cNvPr id="214" name="Shape 214"/>
          <p:cNvSpPr/>
          <p:nvPr>
            <p:ph type="body" sz="half" idx="1"/>
          </p:nvPr>
        </p:nvSpPr>
        <p:spPr>
          <a:xfrm>
            <a:off x="2911270" y="1373981"/>
            <a:ext cx="4826001" cy="49403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452627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520700" algn="l"/>
                <a:tab pos="800100" algn="l"/>
              </a:tabLst>
              <a:defRPr sz="1782"/>
            </a:pPr>
            <a:r>
              <a:t>Less known than CSP, CCS</a:t>
            </a:r>
          </a:p>
          <a:p>
            <a:pPr marL="0" indent="0" defTabSz="452627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520700" algn="l"/>
                <a:tab pos="800100" algn="l"/>
              </a:tabLst>
              <a:defRPr sz="1782"/>
            </a:pPr>
          </a:p>
          <a:p>
            <a:pPr marL="0" indent="0" defTabSz="452627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520700" algn="l"/>
                <a:tab pos="800100" algn="l"/>
              </a:tabLst>
              <a:defRPr sz="1782"/>
            </a:pPr>
            <a:r>
              <a:t>Specification &amp; Verification</a:t>
            </a:r>
          </a:p>
          <a:p>
            <a:pPr marL="0" indent="0" defTabSz="452627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520700" algn="l"/>
                <a:tab pos="800100" algn="l"/>
              </a:tabLst>
              <a:defRPr sz="1782"/>
            </a:pPr>
          </a:p>
          <a:p>
            <a:pPr marL="352044" indent="-352044" defTabSz="452627">
              <a:lnSpc>
                <a:spcPct val="110000"/>
              </a:lnSpc>
              <a:spcBef>
                <a:spcPts val="0"/>
              </a:spcBef>
              <a:buSzPct val="125000"/>
              <a:tabLst>
                <a:tab pos="520700" algn="l"/>
                <a:tab pos="800100" algn="l"/>
              </a:tabLst>
              <a:defRPr sz="1782"/>
            </a:pPr>
            <a:r>
              <a:t>Communication Protocols</a:t>
            </a:r>
          </a:p>
          <a:p>
            <a:pPr marL="352044" indent="-352044" defTabSz="452627">
              <a:lnSpc>
                <a:spcPct val="110000"/>
              </a:lnSpc>
              <a:spcBef>
                <a:spcPts val="0"/>
              </a:spcBef>
              <a:buSzPct val="125000"/>
              <a:tabLst>
                <a:tab pos="520700" algn="l"/>
                <a:tab pos="800100" algn="l"/>
              </a:tabLst>
              <a:defRPr sz="1782"/>
            </a:pPr>
            <a:r>
              <a:t>Production Plants</a:t>
            </a:r>
          </a:p>
          <a:p>
            <a:pPr marL="352044" indent="-352044" defTabSz="452627">
              <a:lnSpc>
                <a:spcPct val="110000"/>
              </a:lnSpc>
              <a:spcBef>
                <a:spcPts val="0"/>
              </a:spcBef>
              <a:buSzPct val="125000"/>
              <a:tabLst>
                <a:tab pos="520700" algn="l"/>
                <a:tab pos="800100" algn="l"/>
              </a:tabLst>
              <a:defRPr sz="1782"/>
            </a:pPr>
            <a:r>
              <a:t>Railways</a:t>
            </a:r>
          </a:p>
          <a:p>
            <a:pPr marL="352044" indent="-352044" defTabSz="452627">
              <a:lnSpc>
                <a:spcPct val="110000"/>
              </a:lnSpc>
              <a:spcBef>
                <a:spcPts val="0"/>
              </a:spcBef>
              <a:buSzPct val="125000"/>
              <a:tabLst>
                <a:tab pos="520700" algn="l"/>
                <a:tab pos="800100" algn="l"/>
              </a:tabLst>
              <a:defRPr sz="1782"/>
            </a:pPr>
            <a:r>
              <a:t>Coins and Coffee Machines</a:t>
            </a:r>
          </a:p>
          <a:p>
            <a:pPr marL="352044" indent="-352044" defTabSz="452627">
              <a:lnSpc>
                <a:spcPct val="110000"/>
              </a:lnSpc>
              <a:spcBef>
                <a:spcPts val="0"/>
              </a:spcBef>
              <a:buSzPct val="125000"/>
              <a:tabLst>
                <a:tab pos="520700" algn="l"/>
                <a:tab pos="800100" algn="l"/>
              </a:tabLst>
              <a:defRPr sz="1782"/>
            </a:pPr>
            <a:r>
              <a:t>Money and Economy</a:t>
            </a:r>
          </a:p>
          <a:p>
            <a:pPr marL="0" indent="0" defTabSz="452627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520700" algn="l"/>
                <a:tab pos="800100" algn="l"/>
              </a:tabLst>
              <a:defRPr sz="1782"/>
            </a:pPr>
          </a:p>
          <a:p>
            <a:pPr marL="0" indent="0" defTabSz="452627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520700" algn="l"/>
                <a:tab pos="800100" algn="l"/>
              </a:tabLst>
              <a:defRPr sz="1782"/>
            </a:pPr>
            <a:r>
              <a:t>Strengths</a:t>
            </a:r>
          </a:p>
          <a:p>
            <a:pPr marL="0" indent="0" defTabSz="452627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520700" algn="l"/>
                <a:tab pos="800100" algn="l"/>
              </a:tabLst>
              <a:defRPr sz="1782"/>
            </a:pPr>
          </a:p>
          <a:p>
            <a:pPr lvl="1" marL="359161" indent="-352044" defTabSz="452627">
              <a:lnSpc>
                <a:spcPct val="110000"/>
              </a:lnSpc>
              <a:spcBef>
                <a:spcPts val="0"/>
              </a:spcBef>
              <a:buClrTx/>
              <a:buSzPct val="125000"/>
              <a:buFontTx/>
              <a:buChar char="•"/>
              <a:tabLst>
                <a:tab pos="520700" algn="l"/>
                <a:tab pos="800100" algn="l"/>
              </a:tabLst>
              <a:defRPr sz="1782"/>
            </a:pPr>
            <a:r>
              <a:t>Familiar syntax</a:t>
            </a:r>
          </a:p>
          <a:p>
            <a:pPr lvl="1" marL="359161" indent="-352044" defTabSz="452627">
              <a:lnSpc>
                <a:spcPct val="110000"/>
              </a:lnSpc>
              <a:spcBef>
                <a:spcPts val="0"/>
              </a:spcBef>
              <a:buClrTx/>
              <a:buSzPct val="125000"/>
              <a:buFontTx/>
              <a:buChar char="•"/>
              <a:tabLst>
                <a:tab pos="520700" algn="l"/>
                <a:tab pos="800100" algn="l"/>
              </a:tabLst>
              <a:defRPr sz="1782"/>
            </a:pPr>
            <a:r>
              <a:t>Precise semantics</a:t>
            </a:r>
          </a:p>
          <a:p>
            <a:pPr lvl="1" marL="359161" indent="-352044" defTabSz="452627">
              <a:lnSpc>
                <a:spcPct val="110000"/>
              </a:lnSpc>
              <a:spcBef>
                <a:spcPts val="0"/>
              </a:spcBef>
              <a:buClrTx/>
              <a:buSzPct val="125000"/>
              <a:buFontTx/>
              <a:buChar char="•"/>
              <a:tabLst>
                <a:tab pos="520700" algn="l"/>
                <a:tab pos="800100" algn="l"/>
              </a:tabLst>
              <a:defRPr sz="1782"/>
            </a:pPr>
            <a:r>
              <a:t>Reasoning by term rewriting</a:t>
            </a:r>
          </a:p>
          <a:p>
            <a:pPr lvl="1" marL="359161" indent="-352044" defTabSz="452627">
              <a:lnSpc>
                <a:spcPct val="110000"/>
              </a:lnSpc>
              <a:spcBef>
                <a:spcPts val="0"/>
              </a:spcBef>
              <a:buClrTx/>
              <a:buSzPct val="125000"/>
              <a:buFontTx/>
              <a:buChar char="•"/>
              <a:tabLst>
                <a:tab pos="520700" algn="l"/>
                <a:tab pos="800100" algn="l"/>
              </a:tabLst>
              <a:defRPr sz="1782"/>
            </a:pPr>
            <a:r>
              <a:t>Events as actions</a:t>
            </a:r>
          </a:p>
        </p:txBody>
      </p:sp>
      <p:sp>
        <p:nvSpPr>
          <p:cNvPr id="215" name="Shape 21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Kleene, 1951</a:t>
            </a:r>
            <a:r>
              <a:rPr>
                <a:solidFill>
                  <a:srgbClr val="000000"/>
                </a:solidFill>
              </a:rPr>
              <a:t> - 1</a:t>
            </a:r>
          </a:p>
        </p:txBody>
      </p:sp>
      <p:pic>
        <p:nvPicPr>
          <p:cNvPr id="218" name="pasted-image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832" y="1495623"/>
            <a:ext cx="9367936" cy="4893869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Shape 219"/>
          <p:cNvSpPr/>
          <p:nvPr>
            <p:ph type="sldNum" sz="quarter" idx="2"/>
          </p:nvPr>
        </p:nvSpPr>
        <p:spPr>
          <a:xfrm>
            <a:off x="8504783" y="6469608"/>
            <a:ext cx="182018" cy="24973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Kleene, 1951</a:t>
            </a:r>
            <a:r>
              <a:rPr>
                <a:solidFill>
                  <a:srgbClr val="000000"/>
                </a:solidFill>
              </a:rPr>
              <a:t> - 2</a:t>
            </a:r>
          </a:p>
        </p:txBody>
      </p:sp>
      <p:pic>
        <p:nvPicPr>
          <p:cNvPr id="222" name="pasted-image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946" y="1905249"/>
            <a:ext cx="8313788" cy="4485926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Shape 223"/>
          <p:cNvSpPr/>
          <p:nvPr>
            <p:ph type="sldNum" sz="quarter" idx="2"/>
          </p:nvPr>
        </p:nvSpPr>
        <p:spPr>
          <a:xfrm>
            <a:off x="8504783" y="6469608"/>
            <a:ext cx="182018" cy="24973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title"/>
          </p:nvPr>
        </p:nvSpPr>
        <p:spPr>
          <a:xfrm>
            <a:off x="457200" y="312737"/>
            <a:ext cx="8229600" cy="1028701"/>
          </a:xfrm>
          <a:prstGeom prst="rect">
            <a:avLst/>
          </a:prstGeom>
        </p:spPr>
        <p:txBody>
          <a:bodyPr/>
          <a:lstStyle>
            <a:lvl1pPr>
              <a:defRPr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Some History</a:t>
            </a:r>
          </a:p>
        </p:txBody>
      </p:sp>
      <p:sp>
        <p:nvSpPr>
          <p:cNvPr id="226" name="Shape 226"/>
          <p:cNvSpPr/>
          <p:nvPr>
            <p:ph type="body" idx="1"/>
          </p:nvPr>
        </p:nvSpPr>
        <p:spPr>
          <a:xfrm>
            <a:off x="74761" y="1383506"/>
            <a:ext cx="8474969" cy="50419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308609" defTabSz="411479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812800" algn="l"/>
                <a:tab pos="3441700" algn="l"/>
              </a:tabLst>
              <a:defRPr sz="1619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1955	Stephen Kleene	~~&gt; regular expressions, *</a:t>
            </a:r>
          </a:p>
          <a:p>
            <a:pPr marL="0" indent="308609" defTabSz="411479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812800" algn="l"/>
                <a:tab pos="3441700" algn="l"/>
              </a:tabLst>
              <a:defRPr sz="1619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Noam Chomsky	~~&gt; language grammars</a:t>
            </a:r>
          </a:p>
          <a:p>
            <a:pPr marL="0" indent="308609" defTabSz="411479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812800" algn="l"/>
                <a:tab pos="3441700" algn="l"/>
              </a:tabLst>
              <a:defRPr sz="1619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308609" defTabSz="411479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812800" algn="l"/>
                <a:tab pos="3441700" algn="l"/>
              </a:tabLst>
              <a:defRPr sz="1619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1960	John Backus &amp; Peter Naur	~~&gt; BNF</a:t>
            </a:r>
          </a:p>
          <a:p>
            <a:pPr marL="0" indent="308609" defTabSz="411479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812800" algn="l"/>
                <a:tab pos="3441700" algn="l"/>
              </a:tabLst>
              <a:defRPr sz="1619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Tony Brooker	~~&gt; Compiler Compiler</a:t>
            </a:r>
          </a:p>
          <a:p>
            <a:pPr marL="0" indent="308609" defTabSz="411479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812800" algn="l"/>
                <a:tab pos="3441700" algn="l"/>
              </a:tabLst>
              <a:defRPr sz="1619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308609" defTabSz="411479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812800" algn="l"/>
                <a:tab pos="3441700" algn="l"/>
              </a:tabLst>
              <a:defRPr sz="1619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1971	Hans Bekič	~~&gt; Algebra of Processes</a:t>
            </a:r>
          </a:p>
          <a:p>
            <a:pPr marL="0" indent="308609" defTabSz="411479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812800" algn="l"/>
                <a:tab pos="3441700" algn="l"/>
              </a:tabLst>
              <a:defRPr sz="1619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308609" defTabSz="411479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812800" algn="l"/>
                <a:tab pos="3441700" algn="l"/>
              </a:tabLst>
              <a:defRPr sz="1619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1973	Stephen Johnson	~~&gt; YACC</a:t>
            </a:r>
          </a:p>
          <a:p>
            <a:pPr marL="0" indent="308609" defTabSz="411479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812800" algn="l"/>
                <a:tab pos="3441700" algn="l"/>
              </a:tabLst>
              <a:defRPr sz="1619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308609" defTabSz="411479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812800" algn="l"/>
                <a:tab pos="3441700" algn="l"/>
              </a:tabLst>
              <a:defRPr sz="1619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1974	</a:t>
            </a:r>
            <a:r>
              <a:rPr spc="-48"/>
              <a:t>Nico Habermann</a:t>
            </a:r>
            <a:r>
              <a:rPr spc="-97"/>
              <a:t> &amp; </a:t>
            </a:r>
            <a:r>
              <a:rPr spc="-48"/>
              <a:t>Roy Campbell</a:t>
            </a:r>
            <a:r>
              <a:t>	~~&gt; Path Expressions</a:t>
            </a:r>
          </a:p>
          <a:p>
            <a:pPr marL="0" indent="308609" defTabSz="411479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812800" algn="l"/>
                <a:tab pos="3441700" algn="l"/>
              </a:tabLst>
              <a:defRPr sz="1619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308609" defTabSz="411479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812800" algn="l"/>
                <a:tab pos="3441700" algn="l"/>
              </a:tabLst>
              <a:defRPr sz="1619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1978	Tony Hoare	~~&gt; </a:t>
            </a:r>
            <a:r>
              <a:rPr spc="-16"/>
              <a:t>Communicating Sequential Processes</a:t>
            </a:r>
            <a:r>
              <a:t> 	(CSP)</a:t>
            </a:r>
          </a:p>
          <a:p>
            <a:pPr marL="0" indent="308609" defTabSz="411479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812800" algn="l"/>
                <a:tab pos="3441700" algn="l"/>
              </a:tabLst>
              <a:defRPr sz="1619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1980	Robin Milner	~~&gt; Calculus of Communicating Systems	(CCS)</a:t>
            </a:r>
          </a:p>
          <a:p>
            <a:pPr marL="0" indent="308609" defTabSz="411479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812800" algn="l"/>
                <a:tab pos="3441700" algn="l"/>
              </a:tabLst>
              <a:defRPr sz="1619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1982	Jan Bergstra &amp; Jan Willem Klop	~~&gt; Algebra of Communicating Processes	(ACP)</a:t>
            </a:r>
          </a:p>
          <a:p>
            <a:pPr marL="0" indent="308609" defTabSz="411479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812800" algn="l"/>
                <a:tab pos="3441700" algn="l"/>
              </a:tabLst>
              <a:defRPr sz="1619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1989	Robin Milner	~~&gt; Pi-Calculus</a:t>
            </a:r>
          </a:p>
          <a:p>
            <a:pPr marL="0" indent="308609" defTabSz="411479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812800" algn="l"/>
                <a:tab pos="3441700" algn="l"/>
              </a:tabLst>
              <a:defRPr sz="1619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Henk Goeman	~~&gt; Self-applicative Processes</a:t>
            </a:r>
          </a:p>
        </p:txBody>
      </p:sp>
      <p:sp>
        <p:nvSpPr>
          <p:cNvPr id="227" name="Shape 227"/>
          <p:cNvSpPr/>
          <p:nvPr>
            <p:ph type="sldNum" sz="quarter" idx="2"/>
          </p:nvPr>
        </p:nvSpPr>
        <p:spPr>
          <a:xfrm>
            <a:off x="8428431" y="6467475"/>
            <a:ext cx="258369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defRPr>
            </a:lvl1pPr>
          </a:lstStyle>
          <a:p>
            <a:pPr/>
            <a:r>
              <a:t>ACP Language Extensions</a:t>
            </a:r>
          </a:p>
        </p:txBody>
      </p:sp>
      <p:sp>
        <p:nvSpPr>
          <p:cNvPr id="230" name="Shape 230"/>
          <p:cNvSpPr/>
          <p:nvPr>
            <p:ph type="body" idx="1"/>
          </p:nvPr>
        </p:nvSpPr>
        <p:spPr>
          <a:xfrm>
            <a:off x="711448" y="1574799"/>
            <a:ext cx="7721104" cy="4902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42900" indent="-342900">
              <a:lnSpc>
                <a:spcPct val="200000"/>
              </a:lnSpc>
              <a:defRPr sz="1800"/>
            </a:pPr>
            <a:r>
              <a:t>1980: Jan van den Bos -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Input Tool Model </a:t>
            </a:r>
            <a:r>
              <a:rPr>
                <a:uFill>
                  <a:solidFill>
                    <a:srgbClr val="942192"/>
                  </a:solidFill>
                </a:uFill>
              </a:rPr>
              <a:t>[Pascal, Modula-2]</a:t>
            </a:r>
          </a:p>
          <a:p>
            <a:pPr marL="342900" indent="-342900">
              <a:lnSpc>
                <a:spcPct val="200000"/>
              </a:lnSpc>
              <a:defRPr sz="1800"/>
            </a:pPr>
            <a:r>
              <a:t>1988-2011: André van Delft - </a:t>
            </a:r>
            <a:r>
              <a:rPr spc="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Scriptic </a:t>
            </a:r>
            <a:r>
              <a:rPr spc="0"/>
              <a:t>[Pascal, Modula-2, C, C++, Java]</a:t>
            </a:r>
          </a:p>
          <a:p>
            <a:pPr marL="342900" indent="-342900">
              <a:lnSpc>
                <a:spcPct val="200000"/>
              </a:lnSpc>
              <a:defRPr sz="1800"/>
            </a:pPr>
            <a:r>
              <a:t>1994: Jan Bergstra &amp; Paul Klint -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Toolbus</a:t>
            </a:r>
          </a:p>
          <a:p>
            <a:pPr marL="342900" indent="-342900">
              <a:lnSpc>
                <a:spcPct val="200000"/>
              </a:lnSpc>
              <a:defRPr sz="1800"/>
            </a:pPr>
            <a:r>
              <a:t>2011-...: André van Delft -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SubScript </a:t>
            </a:r>
            <a:r>
              <a:t>[Scala, JavaScript (?)]</a:t>
            </a:r>
          </a:p>
          <a:p>
            <a:pPr lvl="2" marL="0" indent="457200">
              <a:spcBef>
                <a:spcPts val="700"/>
              </a:spcBef>
              <a:buClrTx/>
              <a:buSzTx/>
              <a:buFontTx/>
              <a:buNone/>
              <a:defRPr sz="1800"/>
            </a:pPr>
            <a:r>
              <a:t>Application Areas:</a:t>
            </a:r>
          </a:p>
          <a:p>
            <a:pPr lvl="2" marL="1143000" indent="-228600">
              <a:spcBef>
                <a:spcPts val="600"/>
              </a:spcBef>
              <a:defRPr sz="1800"/>
            </a:pPr>
            <a:r>
              <a:t>GUI Controllers</a:t>
            </a:r>
          </a:p>
          <a:p>
            <a:pPr lvl="2" marL="1143000" indent="-228600">
              <a:spcBef>
                <a:spcPts val="600"/>
              </a:spcBef>
              <a:defRPr sz="1800"/>
            </a:pPr>
            <a:r>
              <a:t>Text Parsers</a:t>
            </a:r>
          </a:p>
          <a:p>
            <a:pPr lvl="2" marL="1143000" indent="-228600">
              <a:spcBef>
                <a:spcPts val="600"/>
              </a:spcBef>
              <a:defRPr sz="1800"/>
            </a:pPr>
            <a:r>
              <a:t>Discrete Event Simulation</a:t>
            </a:r>
          </a:p>
          <a:p>
            <a:pPr lvl="2" marL="1143000" indent="-228600">
              <a:spcBef>
                <a:spcPts val="600"/>
              </a:spcBef>
              <a:defRPr sz="1800"/>
            </a:pPr>
            <a:r>
              <a:t>Reactive, Actors, Dataflow</a:t>
            </a:r>
          </a:p>
        </p:txBody>
      </p:sp>
      <p:sp>
        <p:nvSpPr>
          <p:cNvPr id="231" name="Shape 23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xfrm>
            <a:off x="457200" y="312737"/>
            <a:ext cx="8229600" cy="1028701"/>
          </a:xfrm>
          <a:prstGeom prst="rect">
            <a:avLst/>
          </a:prstGeom>
        </p:spPr>
        <p:txBody>
          <a:bodyPr/>
          <a:lstStyle/>
          <a:p>
            <a:pPr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defRPr>
            </a:pPr>
            <a:r>
              <a:t>Algebra of Communicating Processes</a:t>
            </a:r>
            <a:r>
              <a:rPr>
                <a:solidFill>
                  <a:srgbClr val="000000"/>
                </a:solidFill>
              </a:rPr>
              <a:t> - 1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2235200" y="1362464"/>
            <a:ext cx="4673600" cy="50419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339470" defTabSz="452627">
              <a:lnSpc>
                <a:spcPct val="110000"/>
              </a:lnSpc>
              <a:spcBef>
                <a:spcPts val="0"/>
              </a:spcBef>
              <a:buSzTx/>
              <a:buNone/>
              <a:defRPr sz="1782"/>
            </a:pPr>
            <a:r>
              <a:t>Bergstra &amp; Klop, Amsterdam, 1982 - ...</a:t>
            </a:r>
          </a:p>
          <a:p>
            <a:pPr marL="0" indent="339470" defTabSz="452627">
              <a:lnSpc>
                <a:spcPct val="110000"/>
              </a:lnSpc>
              <a:spcBef>
                <a:spcPts val="0"/>
              </a:spcBef>
              <a:buSzTx/>
              <a:buNone/>
              <a:defRPr sz="1782"/>
            </a:pPr>
          </a:p>
          <a:p>
            <a:pPr marL="0" indent="339470" defTabSz="452627">
              <a:lnSpc>
                <a:spcPct val="110000"/>
              </a:lnSpc>
              <a:spcBef>
                <a:spcPts val="0"/>
              </a:spcBef>
              <a:buSzTx/>
              <a:buNone/>
              <a:defRPr sz="1782"/>
            </a:pPr>
          </a:p>
          <a:p>
            <a:pPr marL="0" indent="339470" defTabSz="452627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520700" algn="l"/>
                <a:tab pos="800100" algn="l"/>
              </a:tabLst>
              <a:defRPr sz="1782"/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ACP	</a:t>
            </a:r>
            <a:r>
              <a:rPr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~</a:t>
            </a:r>
            <a:r>
              <a:t>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Boolean Algebra</a:t>
            </a:r>
          </a:p>
          <a:p>
            <a:pPr lvl="2" marL="0" indent="1018413" defTabSz="452627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520700" algn="l"/>
                <a:tab pos="800100" algn="l"/>
              </a:tabLst>
              <a:defRPr sz="1782"/>
            </a:pPr>
            <a:r>
              <a:t>+    choice  </a:t>
            </a:r>
          </a:p>
          <a:p>
            <a:pPr lvl="2" marL="0" indent="1018413" defTabSz="452627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520700" algn="l"/>
                <a:tab pos="800100" algn="l"/>
              </a:tabLst>
              <a:defRPr sz="1782"/>
            </a:pPr>
            <a:r>
              <a:t> </a:t>
            </a:r>
            <a:r>
              <a:t>·     sequence </a:t>
            </a:r>
          </a:p>
          <a:p>
            <a:pPr lvl="2" marL="0" indent="1018413" defTabSz="452627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520700" algn="l"/>
                <a:tab pos="800100" algn="l"/>
              </a:tabLst>
              <a:defRPr sz="1782"/>
            </a:pPr>
            <a:r>
              <a:t>0    deadlock</a:t>
            </a:r>
          </a:p>
          <a:p>
            <a:pPr lvl="2" marL="0" indent="1018413" defTabSz="452627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520700" algn="l"/>
                <a:tab pos="800100" algn="l"/>
              </a:tabLst>
              <a:defRPr sz="1782"/>
            </a:pPr>
            <a:r>
              <a:t>1    empty process</a:t>
            </a:r>
          </a:p>
          <a:p>
            <a:pPr lvl="2" marL="0" indent="1018413" defTabSz="452627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520700" algn="l"/>
                <a:tab pos="800100" algn="l"/>
              </a:tabLst>
              <a:defRPr sz="1782"/>
            </a:pPr>
          </a:p>
          <a:p>
            <a:pPr lvl="1" marL="0" indent="678941" defTabSz="452627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520700" algn="l"/>
                <a:tab pos="800100" algn="l"/>
              </a:tabLst>
              <a:defRPr sz="1782"/>
            </a:pPr>
            <a:r>
              <a:t>	   atomic actions  a,b,…</a:t>
            </a:r>
          </a:p>
          <a:p>
            <a:pPr marL="0" indent="339470" defTabSz="452627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520700" algn="l"/>
                <a:tab pos="800100" algn="l"/>
              </a:tabLst>
              <a:defRPr sz="1782"/>
            </a:pPr>
            <a:r>
              <a:t>	 	   parallelism </a:t>
            </a:r>
          </a:p>
          <a:p>
            <a:pPr marL="0" indent="339470" defTabSz="452627">
              <a:lnSpc>
                <a:spcPct val="110000"/>
              </a:lnSpc>
              <a:spcBef>
                <a:spcPts val="0"/>
              </a:spcBef>
              <a:buSzTx/>
              <a:buNone/>
              <a:tabLst>
                <a:tab pos="520700" algn="l"/>
                <a:tab pos="800100" algn="l"/>
              </a:tabLst>
              <a:defRPr sz="1782"/>
            </a:pPr>
            <a:r>
              <a:t>	 	   communication </a:t>
            </a:r>
          </a:p>
          <a:p>
            <a:pPr lvl="1" marL="0" indent="678941" defTabSz="452627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tabLst>
                <a:tab pos="520700" algn="l"/>
                <a:tab pos="800100" algn="l"/>
              </a:tabLst>
              <a:defRPr sz="1782"/>
            </a:pPr>
            <a:r>
              <a:t>	   disruption, interruption</a:t>
            </a:r>
            <a:br/>
            <a:r>
              <a:t>	   time, space, probabilities</a:t>
            </a:r>
          </a:p>
          <a:p>
            <a:pPr lvl="1" marL="0" indent="678941" defTabSz="452627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tabLst>
                <a:tab pos="520700" algn="l"/>
                <a:tab pos="800100" algn="l"/>
              </a:tabLst>
              <a:defRPr sz="1782"/>
            </a:pPr>
            <a:r>
              <a:t>	   money</a:t>
            </a:r>
          </a:p>
          <a:p>
            <a:pPr lvl="1" marL="0" indent="678941" defTabSz="452627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tabLst>
                <a:tab pos="520700" algn="l"/>
                <a:tab pos="800100" algn="l"/>
              </a:tabLst>
              <a:defRPr sz="1782"/>
            </a:pPr>
            <a:r>
              <a:t>	    ...</a:t>
            </a:r>
            <a:br/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Programming Paradigms</a:t>
            </a:r>
          </a:p>
        </p:txBody>
      </p:sp>
      <p:sp>
        <p:nvSpPr>
          <p:cNvPr id="234" name="Shape 234"/>
          <p:cNvSpPr/>
          <p:nvPr/>
        </p:nvSpPr>
        <p:spPr>
          <a:xfrm>
            <a:off x="2107573" y="5137062"/>
            <a:ext cx="469219" cy="54627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35" name="Shape 235"/>
          <p:cNvSpPr/>
          <p:nvPr/>
        </p:nvSpPr>
        <p:spPr>
          <a:xfrm>
            <a:off x="1002965" y="5130799"/>
            <a:ext cx="112222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Imperative</a:t>
            </a:r>
          </a:p>
        </p:txBody>
      </p:sp>
      <p:grpSp>
        <p:nvGrpSpPr>
          <p:cNvPr id="239" name="Group 239"/>
          <p:cNvGrpSpPr/>
          <p:nvPr/>
        </p:nvGrpSpPr>
        <p:grpSpPr>
          <a:xfrm>
            <a:off x="2411321" y="5080000"/>
            <a:ext cx="3506432" cy="685800"/>
            <a:chOff x="0" y="0"/>
            <a:chExt cx="3506430" cy="685799"/>
          </a:xfrm>
        </p:grpSpPr>
        <p:sp>
          <p:nvSpPr>
            <p:cNvPr id="236" name="Shape 236"/>
            <p:cNvSpPr/>
            <p:nvPr/>
          </p:nvSpPr>
          <p:spPr>
            <a:xfrm>
              <a:off x="0" y="330200"/>
              <a:ext cx="3139193" cy="0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237" name="Shape 237"/>
            <p:cNvSpPr/>
            <p:nvPr/>
          </p:nvSpPr>
          <p:spPr>
            <a:xfrm>
              <a:off x="1345819" y="330199"/>
              <a:ext cx="846232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700">
                  <a:solidFill>
                    <a:schemeClr val="accent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Objects</a:t>
              </a:r>
            </a:p>
          </p:txBody>
        </p:sp>
        <p:sp>
          <p:nvSpPr>
            <p:cNvPr id="238" name="Shape 238"/>
            <p:cNvSpPr/>
            <p:nvPr/>
          </p:nvSpPr>
          <p:spPr>
            <a:xfrm>
              <a:off x="2515985" y="0"/>
              <a:ext cx="990446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lnSpc>
                  <a:spcPct val="120000"/>
                </a:lnSpc>
                <a:defRPr sz="17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C++</a:t>
              </a:r>
            </a:p>
            <a:p>
              <a:pPr>
                <a:lnSpc>
                  <a:spcPct val="120000"/>
                </a:lnSpc>
                <a:defRPr sz="17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Java 1..7</a:t>
              </a:r>
            </a:p>
          </p:txBody>
        </p:sp>
      </p:grpSp>
      <p:grpSp>
        <p:nvGrpSpPr>
          <p:cNvPr id="243" name="Group 243"/>
          <p:cNvGrpSpPr/>
          <p:nvPr/>
        </p:nvGrpSpPr>
        <p:grpSpPr>
          <a:xfrm>
            <a:off x="1968431" y="2368901"/>
            <a:ext cx="1271721" cy="2876200"/>
            <a:chOff x="0" y="0"/>
            <a:chExt cx="1271720" cy="2876198"/>
          </a:xfrm>
        </p:grpSpPr>
        <p:sp>
          <p:nvSpPr>
            <p:cNvPr id="240" name="Shape 240"/>
            <p:cNvSpPr/>
            <p:nvPr/>
          </p:nvSpPr>
          <p:spPr>
            <a:xfrm flipV="1">
              <a:off x="373750" y="0"/>
              <a:ext cx="1" cy="2876199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241" name="Shape 241"/>
            <p:cNvSpPr/>
            <p:nvPr/>
          </p:nvSpPr>
          <p:spPr>
            <a:xfrm>
              <a:off x="0" y="1158699"/>
              <a:ext cx="469219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3000">
                  <a:solidFill>
                    <a:schemeClr val="accent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λ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449525" y="101123"/>
              <a:ext cx="822196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17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Lisp</a:t>
              </a:r>
            </a:p>
            <a:p>
              <a:pPr>
                <a:defRPr sz="17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Haskell</a:t>
              </a:r>
            </a:p>
          </p:txBody>
        </p:sp>
      </p:grpSp>
      <p:grpSp>
        <p:nvGrpSpPr>
          <p:cNvPr id="247" name="Group 247"/>
          <p:cNvGrpSpPr/>
          <p:nvPr/>
        </p:nvGrpSpPr>
        <p:grpSpPr>
          <a:xfrm>
            <a:off x="2309721" y="2095562"/>
            <a:ext cx="3438172" cy="3263838"/>
            <a:chOff x="0" y="0"/>
            <a:chExt cx="3438171" cy="3263837"/>
          </a:xfrm>
        </p:grpSpPr>
        <p:sp>
          <p:nvSpPr>
            <p:cNvPr id="244" name="Shape 244"/>
            <p:cNvSpPr/>
            <p:nvPr/>
          </p:nvSpPr>
          <p:spPr>
            <a:xfrm flipV="1">
              <a:off x="3207461" y="387639"/>
              <a:ext cx="1" cy="2876199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245" name="Shape 245"/>
            <p:cNvSpPr/>
            <p:nvPr/>
          </p:nvSpPr>
          <p:spPr>
            <a:xfrm>
              <a:off x="2388058" y="0"/>
              <a:ext cx="1050114" cy="965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lnSpc>
                  <a:spcPct val="120000"/>
                </a:lnSpc>
                <a:defRPr sz="17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Smalltalk</a:t>
              </a:r>
            </a:p>
            <a:p>
              <a:pPr>
                <a:lnSpc>
                  <a:spcPct val="120000"/>
                </a:lnSpc>
                <a:defRPr sz="17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Scala</a:t>
              </a:r>
            </a:p>
            <a:p>
              <a:pPr>
                <a:lnSpc>
                  <a:spcPct val="120000"/>
                </a:lnSpc>
                <a:defRPr sz="17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Java 8</a:t>
              </a:r>
            </a:p>
          </p:txBody>
        </p:sp>
        <p:sp>
          <p:nvSpPr>
            <p:cNvPr id="246" name="Shape 246"/>
            <p:cNvSpPr/>
            <p:nvPr/>
          </p:nvSpPr>
          <p:spPr>
            <a:xfrm>
              <a:off x="0" y="344459"/>
              <a:ext cx="3139194" cy="1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</p:grpSp>
      <p:grpSp>
        <p:nvGrpSpPr>
          <p:cNvPr id="251" name="Group 251"/>
          <p:cNvGrpSpPr/>
          <p:nvPr/>
        </p:nvGrpSpPr>
        <p:grpSpPr>
          <a:xfrm>
            <a:off x="2438399" y="3849231"/>
            <a:ext cx="2378741" cy="1548270"/>
            <a:chOff x="43231" y="-257524"/>
            <a:chExt cx="2378739" cy="1548269"/>
          </a:xfrm>
        </p:grpSpPr>
        <p:sp>
          <p:nvSpPr>
            <p:cNvPr id="248" name="Shape 248"/>
            <p:cNvSpPr/>
            <p:nvPr/>
          </p:nvSpPr>
          <p:spPr>
            <a:xfrm flipV="1">
              <a:off x="43231" y="304728"/>
              <a:ext cx="1550453" cy="986017"/>
            </a:xfrm>
            <a:prstGeom prst="line">
              <a:avLst/>
            </a:prstGeom>
            <a:noFill/>
            <a:ln w="127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249" name="Shape 249"/>
            <p:cNvSpPr/>
            <p:nvPr/>
          </p:nvSpPr>
          <p:spPr>
            <a:xfrm>
              <a:off x="1623600" y="-257525"/>
              <a:ext cx="79837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17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Prolog</a:t>
              </a:r>
            </a:p>
            <a:p>
              <a:pPr>
                <a:defRPr sz="17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YACC</a:t>
              </a:r>
            </a:p>
            <a:p>
              <a:pPr>
                <a:defRPr sz="17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sh</a:t>
              </a:r>
            </a:p>
          </p:txBody>
        </p:sp>
        <p:sp>
          <p:nvSpPr>
            <p:cNvPr id="250" name="Shape 250"/>
            <p:cNvSpPr/>
            <p:nvPr/>
          </p:nvSpPr>
          <p:spPr>
            <a:xfrm rot="19604255">
              <a:off x="317192" y="377659"/>
              <a:ext cx="1194223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700">
                  <a:solidFill>
                    <a:schemeClr val="accent5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Declarative</a:t>
              </a:r>
            </a:p>
          </p:txBody>
        </p:sp>
      </p:grpSp>
      <p:grpSp>
        <p:nvGrpSpPr>
          <p:cNvPr id="255" name="Group 255"/>
          <p:cNvGrpSpPr/>
          <p:nvPr/>
        </p:nvGrpSpPr>
        <p:grpSpPr>
          <a:xfrm>
            <a:off x="4023112" y="4236078"/>
            <a:ext cx="3437666" cy="1161302"/>
            <a:chOff x="0" y="0"/>
            <a:chExt cx="3437665" cy="1161300"/>
          </a:xfrm>
        </p:grpSpPr>
        <p:sp>
          <p:nvSpPr>
            <p:cNvPr id="252" name="Shape 252"/>
            <p:cNvSpPr/>
            <p:nvPr/>
          </p:nvSpPr>
          <p:spPr>
            <a:xfrm flipV="1">
              <a:off x="1514087" y="203988"/>
              <a:ext cx="957314" cy="957313"/>
            </a:xfrm>
            <a:prstGeom prst="line">
              <a:avLst/>
            </a:prstGeom>
            <a:noFill/>
            <a:ln w="127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253" name="Shape 253"/>
            <p:cNvSpPr/>
            <p:nvPr/>
          </p:nvSpPr>
          <p:spPr>
            <a:xfrm>
              <a:off x="0" y="184652"/>
              <a:ext cx="2434248" cy="1"/>
            </a:xfrm>
            <a:prstGeom prst="line">
              <a:avLst/>
            </a:prstGeom>
            <a:noFill/>
            <a:ln w="127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254" name="Shape 254"/>
            <p:cNvSpPr/>
            <p:nvPr/>
          </p:nvSpPr>
          <p:spPr>
            <a:xfrm>
              <a:off x="2555487" y="-1"/>
              <a:ext cx="882179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7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JavaCC</a:t>
              </a:r>
            </a:p>
          </p:txBody>
        </p:sp>
      </p:grpSp>
      <p:grpSp>
        <p:nvGrpSpPr>
          <p:cNvPr id="262" name="Group 262"/>
          <p:cNvGrpSpPr/>
          <p:nvPr/>
        </p:nvGrpSpPr>
        <p:grpSpPr>
          <a:xfrm>
            <a:off x="2414861" y="1950419"/>
            <a:ext cx="5237521" cy="2382606"/>
            <a:chOff x="0" y="38100"/>
            <a:chExt cx="5237519" cy="2382604"/>
          </a:xfrm>
        </p:grpSpPr>
        <p:sp>
          <p:nvSpPr>
            <p:cNvPr id="256" name="Shape 256"/>
            <p:cNvSpPr/>
            <p:nvPr/>
          </p:nvSpPr>
          <p:spPr>
            <a:xfrm flipV="1">
              <a:off x="3122338" y="122598"/>
              <a:ext cx="955078" cy="391914"/>
            </a:xfrm>
            <a:prstGeom prst="line">
              <a:avLst/>
            </a:prstGeom>
            <a:noFill/>
            <a:ln w="127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257" name="Shape 257"/>
            <p:cNvSpPr/>
            <p:nvPr/>
          </p:nvSpPr>
          <p:spPr>
            <a:xfrm flipV="1">
              <a:off x="0" y="87516"/>
              <a:ext cx="1598045" cy="400523"/>
            </a:xfrm>
            <a:prstGeom prst="line">
              <a:avLst/>
            </a:prstGeom>
            <a:noFill/>
            <a:ln w="127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258" name="Shape 258"/>
            <p:cNvSpPr/>
            <p:nvPr/>
          </p:nvSpPr>
          <p:spPr>
            <a:xfrm>
              <a:off x="1608250" y="38100"/>
              <a:ext cx="2434248" cy="0"/>
            </a:xfrm>
            <a:prstGeom prst="line">
              <a:avLst/>
            </a:prstGeom>
            <a:noFill/>
            <a:ln w="127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259" name="Shape 259"/>
            <p:cNvSpPr/>
            <p:nvPr/>
          </p:nvSpPr>
          <p:spPr>
            <a:xfrm flipV="1">
              <a:off x="1554103" y="154524"/>
              <a:ext cx="1" cy="2237463"/>
            </a:xfrm>
            <a:prstGeom prst="line">
              <a:avLst/>
            </a:prstGeom>
            <a:noFill/>
            <a:ln w="127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260" name="Shape 260"/>
            <p:cNvSpPr/>
            <p:nvPr/>
          </p:nvSpPr>
          <p:spPr>
            <a:xfrm flipV="1">
              <a:off x="4056003" y="183242"/>
              <a:ext cx="1" cy="2237463"/>
            </a:xfrm>
            <a:prstGeom prst="line">
              <a:avLst/>
            </a:prstGeom>
            <a:noFill/>
            <a:ln w="127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4000">
                  <a:solidFill>
                    <a:srgbClr val="FFFFFF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sp>
          <p:nvSpPr>
            <p:cNvPr id="261" name="Shape 261"/>
            <p:cNvSpPr/>
            <p:nvPr/>
          </p:nvSpPr>
          <p:spPr>
            <a:xfrm>
              <a:off x="4151037" y="158440"/>
              <a:ext cx="1086483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170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Parboiled</a:t>
              </a:r>
            </a:p>
            <a:p>
              <a:pPr>
                <a:defRPr sz="1700">
                  <a:solidFill>
                    <a:schemeClr val="accent5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SubScript</a:t>
              </a:r>
            </a:p>
          </p:txBody>
        </p:sp>
      </p:grpSp>
      <p:sp>
        <p:nvSpPr>
          <p:cNvPr id="263" name="Shape 263"/>
          <p:cNvSpPr/>
          <p:nvPr/>
        </p:nvSpPr>
        <p:spPr>
          <a:xfrm>
            <a:off x="1574465" y="5676899"/>
            <a:ext cx="131007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Assembly, C</a:t>
            </a:r>
          </a:p>
        </p:txBody>
      </p:sp>
      <p:sp>
        <p:nvSpPr>
          <p:cNvPr id="264" name="Shape 264"/>
          <p:cNvSpPr/>
          <p:nvPr/>
        </p:nvSpPr>
        <p:spPr>
          <a:xfrm>
            <a:off x="6397249" y="1651618"/>
            <a:ext cx="517294" cy="445203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265" name="Shape 265"/>
          <p:cNvSpPr/>
          <p:nvPr>
            <p:ph type="sldNum" sz="quarter" idx="2"/>
          </p:nvPr>
        </p:nvSpPr>
        <p:spPr>
          <a:xfrm>
            <a:off x="8504783" y="6469608"/>
            <a:ext cx="182018" cy="24973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3" grpId="1"/>
      <p:bldP build="whole" bldLvl="1" animBg="1" rev="0" advAuto="0" spid="255" grpId="5"/>
      <p:bldP build="whole" bldLvl="1" animBg="1" rev="0" advAuto="0" spid="251" grpId="4"/>
      <p:bldP build="whole" bldLvl="1" animBg="1" rev="0" advAuto="0" spid="264" grpId="7"/>
      <p:bldP build="whole" bldLvl="1" animBg="1" rev="0" advAuto="0" spid="262" grpId="6"/>
      <p:bldP build="whole" bldLvl="1" animBg="1" rev="0" advAuto="0" spid="239" grpId="2"/>
      <p:bldP build="whole" bldLvl="1" animBg="1" rev="0" advAuto="0" spid="247" grpId="3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body" sz="quarter" idx="1"/>
          </p:nvPr>
        </p:nvSpPr>
        <p:spPr>
          <a:xfrm>
            <a:off x="844550" y="1231899"/>
            <a:ext cx="7454900" cy="431801"/>
          </a:xfrm>
          <a:prstGeom prst="rect">
            <a:avLst/>
          </a:prstGeom>
          <a:ln>
            <a:miter lim="400000"/>
          </a:ln>
        </p:spPr>
        <p:txBody>
          <a:bodyPr/>
          <a:lstStyle/>
          <a:p>
            <a:pPr marL="342900" indent="-342900">
              <a:defRPr sz="1800"/>
            </a:pPr>
            <a:r>
              <a:t>Branch of Scalac: 1300 lines (scanner + parser + typer)</a:t>
            </a:r>
            <a:br/>
          </a:p>
        </p:txBody>
      </p:sp>
      <p:sp>
        <p:nvSpPr>
          <p:cNvPr id="268" name="Shape 268"/>
          <p:cNvSpPr/>
          <p:nvPr>
            <p:ph type="title"/>
          </p:nvPr>
        </p:nvSpPr>
        <p:spPr>
          <a:xfrm>
            <a:off x="457200" y="274637"/>
            <a:ext cx="8229600" cy="914401"/>
          </a:xfrm>
          <a:prstGeom prst="rect">
            <a:avLst/>
          </a:prstGeom>
        </p:spPr>
        <p:txBody>
          <a:bodyPr/>
          <a:lstStyle/>
          <a:p>
            <a:pPr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defRPr>
            </a:pPr>
            <a:r>
              <a:t>Implementation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- 1</a:t>
            </a:r>
          </a:p>
        </p:txBody>
      </p:sp>
      <p:pic>
        <p:nvPicPr>
          <p:cNvPr id="269" name="image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0626" y="3333515"/>
            <a:ext cx="1658075" cy="2425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32200" y="3327400"/>
            <a:ext cx="1873384" cy="2413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Shape 271"/>
          <p:cNvSpPr/>
          <p:nvPr/>
        </p:nvSpPr>
        <p:spPr>
          <a:xfrm>
            <a:off x="812800" y="5803900"/>
            <a:ext cx="6515100" cy="726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1" marL="342900" indent="-342900">
              <a:spcBef>
                <a:spcPts val="700"/>
              </a:spcBef>
              <a:buSzPct val="100000"/>
              <a:buFont typeface="Arial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Swing event handling scripts: 260 lines</a:t>
            </a:r>
          </a:p>
          <a:p>
            <a:pPr lvl="1" marL="342900" indent="-342900">
              <a:spcBef>
                <a:spcPts val="700"/>
              </a:spcBef>
              <a:buSzPct val="100000"/>
              <a:buFont typeface="Arial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Graphical Debugger: 550 lines  (10 in SubScript)</a:t>
            </a:r>
          </a:p>
        </p:txBody>
      </p:sp>
      <p:sp>
        <p:nvSpPr>
          <p:cNvPr id="272" name="Shape 272"/>
          <p:cNvSpPr/>
          <p:nvPr/>
        </p:nvSpPr>
        <p:spPr>
          <a:xfrm>
            <a:off x="850899" y="4165600"/>
            <a:ext cx="3231008" cy="1079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lvl="1" marL="342900" indent="-342900">
              <a:spcBef>
                <a:spcPts val="700"/>
              </a:spcBef>
              <a:buSzPct val="100000"/>
              <a:buFont typeface="Arial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Virtual Machine: 2000 lines</a:t>
            </a:r>
          </a:p>
          <a:p>
            <a:pPr lvl="2" marL="577850" indent="-285750">
              <a:spcBef>
                <a:spcPts val="600"/>
              </a:spcBef>
              <a:buSzPct val="100000"/>
              <a:buFont typeface="Arial"/>
              <a:buChar char="–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static script trees</a:t>
            </a:r>
          </a:p>
          <a:p>
            <a:pPr lvl="2" marL="577850" indent="-285750">
              <a:spcBef>
                <a:spcPts val="600"/>
              </a:spcBef>
              <a:buSzPct val="100000"/>
              <a:buFont typeface="Arial"/>
              <a:buChar char="–"/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dynamic Call Graph</a:t>
            </a:r>
          </a:p>
        </p:txBody>
      </p:sp>
      <p:sp>
        <p:nvSpPr>
          <p:cNvPr id="273" name="Shape 273"/>
          <p:cNvSpPr/>
          <p:nvPr/>
        </p:nvSpPr>
        <p:spPr>
          <a:xfrm>
            <a:off x="1219200" y="1612900"/>
            <a:ext cx="6337300" cy="2006600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>
              <a:spcBef>
                <a:spcPts val="700"/>
              </a:spcBef>
              <a:buClrTx/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script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Main </a:t>
            </a:r>
            <a:r>
              <a:t>=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</a:t>
            </a:r>
            <a:r>
              <a:t>({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Hello</a:t>
            </a:r>
            <a:r>
              <a:t>} + </a:t>
            </a:r>
            <a:r>
              <a:rPr sz="180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ε</a:t>
            </a:r>
            <a:r>
              <a:t>); {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World</a:t>
            </a:r>
            <a:r>
              <a:t>}</a:t>
            </a:r>
          </a:p>
          <a:p>
            <a:pPr>
              <a:spcBef>
                <a:spcPts val="700"/>
              </a:spcBef>
              <a:buClrTx/>
              <a:defRPr sz="1500">
                <a:latin typeface="Monaco"/>
                <a:ea typeface="Monaco"/>
                <a:cs typeface="Monaco"/>
                <a:sym typeface="Monaco"/>
              </a:defRPr>
            </a:pPr>
            <a:br>
              <a:rPr sz="1200"/>
            </a:b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import</a:t>
            </a:r>
            <a:r>
              <a:t> subscript.DSL._</a:t>
            </a:r>
            <a:br/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def</a:t>
            </a: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Main</a:t>
            </a:r>
            <a:r>
              <a:t> =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_script</a:t>
            </a:r>
            <a:r>
              <a:t>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'Main</a:t>
            </a:r>
            <a:r>
              <a:t>) {</a:t>
            </a:r>
            <a:b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</a:br>
            <a:r>
              <a:t>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          _seq</a:t>
            </a:r>
            <a:r>
              <a:t>(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_alt</a:t>
            </a:r>
            <a:r>
              <a:t>(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_normal</a:t>
            </a:r>
            <a:r>
              <a:t>{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here</a:t>
            </a:r>
            <a:r>
              <a:t>=&gt;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Hello</a:t>
            </a:r>
            <a:r>
              <a:t>},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_empty</a:t>
            </a:r>
            <a:r>
              <a:t>),</a:t>
            </a:r>
            <a:br/>
            <a:r>
              <a:t>                   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_normal</a:t>
            </a:r>
            <a:r>
              <a:t>{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here</a:t>
            </a:r>
            <a:r>
              <a:t>=&gt;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World</a:t>
            </a:r>
            <a:r>
              <a:t>}          )</a:t>
            </a:r>
            <a:br/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           </a:t>
            </a:r>
            <a:r>
              <a:t>}</a:t>
            </a:r>
          </a:p>
        </p:txBody>
      </p:sp>
      <p:sp>
        <p:nvSpPr>
          <p:cNvPr id="274" name="Shape 27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6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6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7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7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Class="entr" nodeType="with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2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2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2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2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2" grpId="3"/>
      <p:bldP build="whole" bldLvl="1" animBg="1" rev="0" advAuto="0" spid="270" grpId="4"/>
      <p:bldP build="whole" bldLvl="1" animBg="1" rev="0" advAuto="0" spid="271" grpId="6"/>
      <p:bldP build="p" bldLvl="5" animBg="1" rev="0" advAuto="0" spid="273" grpId="2"/>
      <p:bldP build="p" bldLvl="5" animBg="1" rev="0" advAuto="0" spid="267" grpId="1"/>
      <p:bldP build="whole" bldLvl="1" animBg="1" rev="0" advAuto="0" spid="269" grpId="5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3200"/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Debugger </a:t>
            </a:r>
            <a:r>
              <a:rPr>
                <a:uFill>
                  <a:solidFill>
                    <a:srgbClr val="942192"/>
                  </a:solidFill>
                </a:uFill>
              </a:rPr>
              <a:t>- 1</a:t>
            </a:r>
          </a:p>
        </p:txBody>
      </p:sp>
      <p:pic>
        <p:nvPicPr>
          <p:cNvPr id="277" name="SubScript Debugg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3290" y="978132"/>
            <a:ext cx="7192420" cy="6043629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Shape 27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title"/>
          </p:nvPr>
        </p:nvSpPr>
        <p:spPr>
          <a:xfrm>
            <a:off x="457200" y="274637"/>
            <a:ext cx="8229600" cy="1181101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defRPr>
            </a:lvl1pPr>
          </a:lstStyle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Example: Slick 3</a:t>
            </a:r>
          </a:p>
        </p:txBody>
      </p:sp>
      <p:sp>
        <p:nvSpPr>
          <p:cNvPr id="281" name="Shape 281"/>
          <p:cNvSpPr/>
          <p:nvPr/>
        </p:nvSpPr>
        <p:spPr>
          <a:xfrm>
            <a:off x="974851" y="1235455"/>
            <a:ext cx="7194297" cy="399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Reactive Streams for Asynchronous Database Access in Scala</a:t>
            </a:r>
          </a:p>
        </p:txBody>
      </p:sp>
      <p:sp>
        <p:nvSpPr>
          <p:cNvPr id="282" name="Shape 282"/>
          <p:cNvSpPr/>
          <p:nvPr/>
        </p:nvSpPr>
        <p:spPr>
          <a:xfrm>
            <a:off x="2197478" y="1666900"/>
            <a:ext cx="452125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433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http://www.infoq.com/news/2015/05/slick3</a:t>
            </a:r>
          </a:p>
        </p:txBody>
      </p:sp>
      <p:sp>
        <p:nvSpPr>
          <p:cNvPr id="283" name="Shape 283"/>
          <p:cNvSpPr/>
          <p:nvPr/>
        </p:nvSpPr>
        <p:spPr>
          <a:xfrm>
            <a:off x="1736325" y="2763849"/>
            <a:ext cx="5967413" cy="141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42192"/>
                </a:solidFill>
              </a:rPr>
              <a:t>val</a:t>
            </a:r>
            <a:r>
              <a:t> </a:t>
            </a:r>
            <a:r>
              <a:rPr>
                <a:solidFill>
                  <a:srgbClr val="0433FF"/>
                </a:solidFill>
              </a:rPr>
              <a:t>q</a:t>
            </a:r>
            <a:r>
              <a:t> = </a:t>
            </a:r>
            <a:r>
              <a:rPr>
                <a:solidFill>
                  <a:srgbClr val="942192"/>
                </a:solidFill>
              </a:rPr>
              <a:t>for </a:t>
            </a:r>
            <a:r>
              <a:t>(</a:t>
            </a:r>
            <a:r>
              <a:rPr>
                <a:solidFill>
                  <a:srgbClr val="0433FF"/>
                </a:solidFill>
              </a:rPr>
              <a:t>c</a:t>
            </a:r>
            <a:r>
              <a:t>&lt;-</a:t>
            </a:r>
            <a:r>
              <a:rPr>
                <a:solidFill>
                  <a:srgbClr val="0433FF"/>
                </a:solidFill>
              </a:rPr>
              <a:t>coffees</a:t>
            </a:r>
            <a:r>
              <a:t>) </a:t>
            </a:r>
            <a:r>
              <a:rPr>
                <a:solidFill>
                  <a:srgbClr val="942192"/>
                </a:solidFill>
              </a:rPr>
              <a:t>yield</a:t>
            </a:r>
            <a:r>
              <a:t> </a:t>
            </a:r>
            <a:r>
              <a:rPr>
                <a:solidFill>
                  <a:srgbClr val="0433FF"/>
                </a:solidFill>
              </a:rPr>
              <a:t>c</a:t>
            </a:r>
            <a:r>
              <a:t>.</a:t>
            </a:r>
            <a:r>
              <a:rPr>
                <a:solidFill>
                  <a:srgbClr val="0433FF"/>
                </a:solidFill>
              </a:rPr>
              <a:t>name</a:t>
            </a:r>
          </a:p>
          <a:p>
            <a:pPr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42192"/>
                </a:solidFill>
              </a:rPr>
              <a:t>val</a:t>
            </a:r>
            <a:r>
              <a:t> </a:t>
            </a:r>
            <a:r>
              <a:rPr>
                <a:solidFill>
                  <a:srgbClr val="0433FF"/>
                </a:solidFill>
              </a:rPr>
              <a:t>a</a:t>
            </a:r>
            <a:r>
              <a:t> = </a:t>
            </a:r>
            <a:r>
              <a:rPr>
                <a:solidFill>
                  <a:srgbClr val="0433FF"/>
                </a:solidFill>
              </a:rPr>
              <a:t>q</a:t>
            </a:r>
            <a:r>
              <a:t>.</a:t>
            </a:r>
            <a:r>
              <a:rPr>
                <a:solidFill>
                  <a:srgbClr val="0433FF"/>
                </a:solidFill>
              </a:rPr>
              <a:t>result</a:t>
            </a:r>
          </a:p>
          <a:p>
            <a:pPr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42192"/>
                </a:solidFill>
              </a:rPr>
              <a:t>val</a:t>
            </a:r>
            <a:r>
              <a:t> </a:t>
            </a:r>
            <a:r>
              <a:rPr>
                <a:solidFill>
                  <a:srgbClr val="0433FF"/>
                </a:solidFill>
              </a:rPr>
              <a:t>f</a:t>
            </a:r>
            <a:r>
              <a:t>: </a:t>
            </a:r>
            <a:r>
              <a:rPr>
                <a:solidFill>
                  <a:srgbClr val="0433FF"/>
                </a:solidFill>
              </a:rPr>
              <a:t>Future</a:t>
            </a:r>
            <a:r>
              <a:t>[</a:t>
            </a:r>
            <a:r>
              <a:rPr>
                <a:solidFill>
                  <a:srgbClr val="0433FF"/>
                </a:solidFill>
              </a:rPr>
              <a:t>Seq</a:t>
            </a:r>
            <a:r>
              <a:t>[</a:t>
            </a:r>
            <a:r>
              <a:rPr>
                <a:solidFill>
                  <a:srgbClr val="0433FF"/>
                </a:solidFill>
              </a:rPr>
              <a:t>String</a:t>
            </a:r>
            <a:r>
              <a:t>]] = </a:t>
            </a:r>
            <a:r>
              <a:rPr>
                <a:solidFill>
                  <a:srgbClr val="0433FF"/>
                </a:solidFill>
              </a:rPr>
              <a:t>db</a:t>
            </a:r>
            <a:r>
              <a:t>.</a:t>
            </a:r>
            <a:r>
              <a:rPr>
                <a:solidFill>
                  <a:srgbClr val="0433FF"/>
                </a:solidFill>
              </a:rPr>
              <a:t>run</a:t>
            </a:r>
            <a:r>
              <a:t>(</a:t>
            </a:r>
            <a:r>
              <a:rPr>
                <a:solidFill>
                  <a:srgbClr val="0433FF"/>
                </a:solidFill>
              </a:rPr>
              <a:t>a</a:t>
            </a:r>
            <a:r>
              <a:t>)</a:t>
            </a:r>
          </a:p>
          <a:p>
            <a:pPr>
              <a:defRPr sz="16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</a:rPr>
              <a:t>f</a:t>
            </a:r>
            <a:r>
              <a:t>.</a:t>
            </a:r>
            <a:r>
              <a:rPr>
                <a:solidFill>
                  <a:srgbClr val="0433FF"/>
                </a:solidFill>
              </a:rPr>
              <a:t>onSuccess</a:t>
            </a:r>
            <a:r>
              <a:t> { </a:t>
            </a:r>
            <a:r>
              <a:rPr>
                <a:solidFill>
                  <a:srgbClr val="942192"/>
                </a:solidFill>
              </a:rPr>
              <a:t>case</a:t>
            </a:r>
            <a:r>
              <a:t> </a:t>
            </a:r>
            <a:r>
              <a:rPr>
                <a:solidFill>
                  <a:srgbClr val="0433FF"/>
                </a:solidFill>
              </a:rPr>
              <a:t>s</a:t>
            </a:r>
            <a:r>
              <a:t> =&gt; </a:t>
            </a:r>
            <a:r>
              <a:rPr>
                <a:solidFill>
                  <a:srgbClr val="0433FF"/>
                </a:solidFill>
              </a:rPr>
              <a:t>println</a:t>
            </a:r>
            <a:r>
              <a:t>(</a:t>
            </a:r>
            <a:r>
              <a:rPr>
                <a:solidFill>
                  <a:srgbClr val="0433FF"/>
                </a:solidFill>
              </a:rPr>
              <a:t>s</a:t>
            </a:r>
            <a:r>
              <a:t>"</a:t>
            </a:r>
            <a:r>
              <a:rPr>
                <a:solidFill>
                  <a:srgbClr val="0433FF"/>
                </a:solidFill>
              </a:rPr>
              <a:t>Result: </a:t>
            </a:r>
            <a:r>
              <a:t>$</a:t>
            </a:r>
            <a:r>
              <a:rPr>
                <a:solidFill>
                  <a:srgbClr val="0433FF"/>
                </a:solidFill>
              </a:rPr>
              <a:t>s</a:t>
            </a:r>
            <a:r>
              <a:t>") }</a:t>
            </a:r>
          </a:p>
        </p:txBody>
      </p:sp>
      <p:sp>
        <p:nvSpPr>
          <p:cNvPr id="284" name="Shape 284"/>
          <p:cNvSpPr/>
          <p:nvPr/>
        </p:nvSpPr>
        <p:spPr>
          <a:xfrm>
            <a:off x="1748588" y="4739233"/>
            <a:ext cx="4895355" cy="1443534"/>
          </a:xfrm>
          <a:prstGeom prst="rect">
            <a:avLst/>
          </a:prstGeom>
          <a:solidFill>
            <a:srgbClr val="EBEBE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ts val="4000"/>
              </a:lnSpc>
              <a:tabLst>
                <a:tab pos="139700" algn="l"/>
                <a:tab pos="457200" algn="l"/>
              </a:tabLst>
              <a:defRPr sz="1600">
                <a:solidFill>
                  <a:srgbClr val="942192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lnSpc>
                <a:spcPts val="4000"/>
              </a:lnSpc>
              <a:tabLst>
                <a:tab pos="139700" algn="l"/>
                <a:tab pos="457200" algn="l"/>
              </a:tabLst>
              <a:defRPr sz="1600">
                <a:solidFill>
                  <a:srgbClr val="942192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 val </a:t>
            </a:r>
            <a:r>
              <a:rPr>
                <a:solidFill>
                  <a:srgbClr val="0433FF"/>
                </a:solidFill>
              </a:rPr>
              <a:t>q</a:t>
            </a:r>
            <a:r>
              <a:t> </a:t>
            </a:r>
            <a:r>
              <a:rPr>
                <a:solidFill>
                  <a:srgbClr val="000000"/>
                </a:solidFill>
              </a:rPr>
              <a:t>=</a:t>
            </a:r>
            <a:r>
              <a:t> </a:t>
            </a:r>
            <a:r>
              <a:t>for 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433FF"/>
                </a:solidFill>
              </a:rPr>
              <a:t>c</a:t>
            </a:r>
            <a:r>
              <a:rPr>
                <a:solidFill>
                  <a:srgbClr val="000000"/>
                </a:solidFill>
              </a:rPr>
              <a:t>&lt;-</a:t>
            </a:r>
            <a:r>
              <a:rPr>
                <a:solidFill>
                  <a:srgbClr val="0433FF"/>
                </a:solidFill>
              </a:rPr>
              <a:t>coffees</a:t>
            </a:r>
            <a:r>
              <a:rPr>
                <a:solidFill>
                  <a:srgbClr val="000000"/>
                </a:solidFill>
              </a:rPr>
              <a:t>) </a:t>
            </a:r>
            <a:r>
              <a:t>yield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433FF"/>
                </a:solidFill>
              </a:rPr>
              <a:t>c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0433FF"/>
                </a:solidFill>
              </a:rPr>
              <a:t>name</a:t>
            </a:r>
            <a:endParaRPr>
              <a:solidFill>
                <a:srgbClr val="0433FF"/>
              </a:solidFill>
            </a:endParaRPr>
          </a:p>
          <a:p>
            <a:pPr>
              <a:lnSpc>
                <a:spcPts val="4000"/>
              </a:lnSpc>
              <a:tabLst>
                <a:tab pos="139700" algn="l"/>
                <a:tab pos="457200" algn="l"/>
              </a:tabLst>
              <a:defRPr sz="1600">
                <a:solidFill>
                  <a:srgbClr val="942192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>
              <a:lnSpc>
                <a:spcPts val="4000"/>
              </a:lnSpc>
              <a:tabLst>
                <a:tab pos="139700" algn="l"/>
                <a:tab pos="457200" algn="l"/>
              </a:tabLst>
              <a:defRPr sz="1600">
                <a:solidFill>
                  <a:srgbClr val="942192"/>
                </a:solidFill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433FF"/>
                </a:solidFill>
              </a:rPr>
              <a:t>q</a:t>
            </a:r>
            <a:r>
              <a:t> </a:t>
            </a:r>
            <a:r>
              <a:rPr>
                <a:solidFill>
                  <a:srgbClr val="000000"/>
                </a:solidFill>
              </a:rPr>
              <a:t>~~(</a:t>
            </a:r>
            <a:r>
              <a:rPr>
                <a:solidFill>
                  <a:srgbClr val="0433FF"/>
                </a:solidFill>
              </a:rPr>
              <a:t>s</a:t>
            </a:r>
            <a:r>
              <a:rPr>
                <a:solidFill>
                  <a:srgbClr val="000000"/>
                </a:solidFill>
              </a:rPr>
              <a:t>)~~&gt; </a:t>
            </a:r>
            <a:r>
              <a:rPr>
                <a:solidFill>
                  <a:srgbClr val="0433FF"/>
                </a:solidFill>
              </a:rPr>
              <a:t>println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433FF"/>
                </a:solidFill>
              </a:rPr>
              <a:t>s</a:t>
            </a:r>
            <a:r>
              <a:rPr>
                <a:solidFill>
                  <a:srgbClr val="000000"/>
                </a:solidFill>
              </a:rPr>
              <a:t>"</a:t>
            </a:r>
            <a:r>
              <a:rPr>
                <a:solidFill>
                  <a:srgbClr val="0433FF"/>
                </a:solidFill>
              </a:rPr>
              <a:t>Result: </a:t>
            </a:r>
            <a:r>
              <a:rPr>
                <a:solidFill>
                  <a:srgbClr val="000000"/>
                </a:solidFill>
              </a:rPr>
              <a:t>$</a:t>
            </a:r>
            <a:r>
              <a:rPr>
                <a:solidFill>
                  <a:srgbClr val="0433FF"/>
                </a:solidFill>
              </a:rPr>
              <a:t>s</a:t>
            </a:r>
            <a:r>
              <a:rPr>
                <a:solidFill>
                  <a:srgbClr val="000000"/>
                </a:solidFill>
              </a:rPr>
              <a:t>")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5" name="Shape 28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defRPr>
            </a:pPr>
            <a:r>
              <a:t>Algebra of Communicating Processes</a:t>
            </a:r>
            <a:r>
              <a:rPr>
                <a:solidFill>
                  <a:srgbClr val="000000"/>
                </a:solidFill>
              </a:rPr>
              <a:t> - 2</a:t>
            </a:r>
          </a:p>
        </p:txBody>
      </p:sp>
      <p:sp>
        <p:nvSpPr>
          <p:cNvPr id="71" name="Shape 71"/>
          <p:cNvSpPr/>
          <p:nvPr/>
        </p:nvSpPr>
        <p:spPr>
          <a:xfrm>
            <a:off x="2934162" y="1485527"/>
            <a:ext cx="3073401" cy="3483993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spcBef>
                <a:spcPts val="500"/>
              </a:spcBef>
              <a:buFont typeface="Courier New"/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x+y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=</a:t>
            </a:r>
            <a:r>
              <a:t> y+x </a:t>
            </a:r>
            <a:br/>
            <a:r>
              <a:t>(x+y)+z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=</a:t>
            </a:r>
            <a:r>
              <a:t> x+(y+z) </a:t>
            </a:r>
            <a:br/>
            <a:r>
              <a:t> x+x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=</a:t>
            </a:r>
            <a:r>
              <a:t> x </a:t>
            </a:r>
            <a:br/>
            <a:r>
              <a:t>(x+y)·z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=</a:t>
            </a:r>
            <a:r>
              <a:t> x·z+y·z </a:t>
            </a:r>
            <a:br/>
            <a:r>
              <a:t>(x·y)·z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=</a:t>
            </a:r>
            <a:r>
              <a:t> x·(y·z)</a:t>
            </a:r>
            <a:br/>
          </a:p>
          <a:p>
            <a:pPr>
              <a:buFont typeface="Courier New"/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  0+x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=</a:t>
            </a:r>
            <a:r>
              <a:t> x </a:t>
            </a:r>
            <a:br/>
            <a:r>
              <a:t>   0·x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=</a:t>
            </a:r>
            <a:r>
              <a:t> 0 </a:t>
            </a:r>
            <a:br/>
            <a:r>
              <a:t>   1·x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=</a:t>
            </a:r>
            <a:r>
              <a:t> x </a:t>
            </a:r>
            <a:br/>
            <a:r>
              <a:t>   x·1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=</a:t>
            </a:r>
            <a:r>
              <a:t> x         </a:t>
            </a:r>
          </a:p>
        </p:txBody>
      </p:sp>
      <p:sp>
        <p:nvSpPr>
          <p:cNvPr id="72" name="Shape 72"/>
          <p:cNvSpPr/>
          <p:nvPr/>
        </p:nvSpPr>
        <p:spPr>
          <a:xfrm>
            <a:off x="2882900" y="5359400"/>
            <a:ext cx="1155874" cy="397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Font typeface="Courier New"/>
              <a:defRPr sz="2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(x+1)·y</a:t>
            </a:r>
          </a:p>
        </p:txBody>
      </p:sp>
      <p:sp>
        <p:nvSpPr>
          <p:cNvPr id="73" name="Shape 73"/>
          <p:cNvSpPr/>
          <p:nvPr/>
        </p:nvSpPr>
        <p:spPr>
          <a:xfrm>
            <a:off x="2819400" y="2552700"/>
            <a:ext cx="2895600" cy="342900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38100" tIns="38100" rIns="38100" bIns="38100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4" name="Shape 74"/>
          <p:cNvSpPr/>
          <p:nvPr/>
        </p:nvSpPr>
        <p:spPr>
          <a:xfrm>
            <a:off x="3251200" y="4254500"/>
            <a:ext cx="1536700" cy="342900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38100" tIns="38100" rIns="38100" bIns="38100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</a:defRPr>
            </a:pPr>
          </a:p>
        </p:txBody>
      </p:sp>
      <p:sp>
        <p:nvSpPr>
          <p:cNvPr id="75" name="Shape 75"/>
          <p:cNvSpPr/>
          <p:nvPr/>
        </p:nvSpPr>
        <p:spPr>
          <a:xfrm>
            <a:off x="4166071" y="5359400"/>
            <a:ext cx="1841501" cy="740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buFont typeface="Courier New"/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=</a:t>
            </a:r>
            <a:r>
              <a:t> x·y + 1·y</a:t>
            </a:r>
            <a:br/>
          </a:p>
        </p:txBody>
      </p:sp>
      <p:sp>
        <p:nvSpPr>
          <p:cNvPr id="76" name="Shape 76"/>
          <p:cNvSpPr/>
          <p:nvPr/>
        </p:nvSpPr>
        <p:spPr>
          <a:xfrm>
            <a:off x="4013200" y="5816600"/>
            <a:ext cx="1727200" cy="397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buFont typeface="Courier New"/>
              <a:defRPr sz="2000"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=</a:t>
            </a:r>
            <a:r>
              <a:t> x·y + y</a:t>
            </a:r>
          </a:p>
        </p:txBody>
      </p:sp>
      <p:sp>
        <p:nvSpPr>
          <p:cNvPr id="77" name="Shape 7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2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10" presetID="19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2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1" grpId="1"/>
      <p:bldP build="whole" bldLvl="1" animBg="1" rev="0" advAuto="0" spid="73" grpId="3"/>
      <p:bldP build="whole" bldLvl="1" animBg="1" rev="0" advAuto="0" spid="75" grpId="4"/>
      <p:bldP build="whole" bldLvl="1" animBg="1" rev="0" advAuto="0" spid="74" grpId="5"/>
      <p:bldP build="whole" bldLvl="1" animBg="1" rev="0" advAuto="0" spid="76" grpId="6"/>
      <p:bldP build="whole" bldLvl="1" animBg="1" rev="0" advAuto="0" spid="72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457200" y="274637"/>
            <a:ext cx="8229600" cy="114300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 algn="ctr">
              <a:defRPr b="1" sz="32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Algebra of Communicating Processes</a:t>
            </a:r>
            <a:r>
              <a:rPr>
                <a:solidFill>
                  <a:srgbClr val="000000"/>
                </a:solidFill>
              </a:rPr>
              <a:t> - 3</a:t>
            </a:r>
          </a:p>
        </p:txBody>
      </p:sp>
      <p:sp>
        <p:nvSpPr>
          <p:cNvPr id="80" name="Shape 80"/>
          <p:cNvSpPr/>
          <p:nvPr/>
        </p:nvSpPr>
        <p:spPr>
          <a:xfrm>
            <a:off x="1930400" y="2044700"/>
            <a:ext cx="4927600" cy="3547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lnSpc>
                <a:spcPts val="3800"/>
              </a:lnSpc>
              <a:buClrTx/>
              <a:defRPr sz="20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373737"/>
                </a:solidFill>
              </a:rPr>
              <a:t>    </a:t>
            </a:r>
            <a:r>
              <a:t>x║y     </a:t>
            </a:r>
            <a:r>
              <a:rPr>
                <a:solidFill>
                  <a:srgbClr val="7F0055"/>
                </a:solidFill>
              </a:rPr>
              <a:t>=</a:t>
            </a:r>
            <a:r>
              <a:rPr>
                <a:solidFill>
                  <a:srgbClr val="373737"/>
                </a:solidFill>
              </a:rPr>
              <a:t>  </a:t>
            </a:r>
            <a:r>
              <a:t>x╙y + y╙x + x|y</a:t>
            </a:r>
            <a:br>
              <a:rPr>
                <a:solidFill>
                  <a:srgbClr val="373737"/>
                </a:solidFill>
              </a:rPr>
            </a:br>
            <a:r>
              <a:t> </a:t>
            </a:r>
          </a:p>
          <a:p>
            <a:pPr>
              <a:lnSpc>
                <a:spcPts val="3800"/>
              </a:lnSpc>
              <a:buClrTx/>
              <a:defRPr sz="2000">
                <a:uFillTx/>
                <a:latin typeface="Monaco"/>
                <a:ea typeface="Monaco"/>
                <a:cs typeface="Monaco"/>
                <a:sym typeface="Monaco"/>
              </a:defRPr>
            </a:pPr>
            <a:r>
              <a:t>(</a:t>
            </a:r>
            <a:r>
              <a:rPr>
                <a:solidFill>
                  <a:srgbClr val="FF2600"/>
                </a:solidFill>
              </a:rPr>
              <a:t>x+y</a:t>
            </a:r>
            <a:r>
              <a:t>)╙z     </a:t>
            </a:r>
            <a:r>
              <a:rPr>
                <a:solidFill>
                  <a:srgbClr val="7F0055"/>
                </a:solidFill>
              </a:rPr>
              <a:t>=</a:t>
            </a:r>
            <a:r>
              <a:rPr>
                <a:solidFill>
                  <a:srgbClr val="373737"/>
                </a:solidFill>
              </a:rPr>
              <a:t> </a:t>
            </a:r>
            <a:r>
              <a:t>...</a:t>
            </a:r>
            <a:br>
              <a:rPr>
                <a:solidFill>
                  <a:srgbClr val="373737"/>
                </a:solidFill>
              </a:rPr>
            </a:br>
            <a:r>
              <a:rPr>
                <a:solidFill>
                  <a:srgbClr val="373737"/>
                </a:solidFill>
              </a:rPr>
              <a:t>  </a:t>
            </a:r>
            <a:r>
              <a:rPr>
                <a:solidFill>
                  <a:srgbClr val="FF2600"/>
                </a:solidFill>
              </a:rPr>
              <a:t>a·x</a:t>
            </a:r>
            <a:r>
              <a:t>╙y     </a:t>
            </a:r>
            <a:r>
              <a:rPr>
                <a:solidFill>
                  <a:srgbClr val="7F0055"/>
                </a:solidFill>
              </a:rPr>
              <a:t>=</a:t>
            </a:r>
            <a:r>
              <a:rPr>
                <a:solidFill>
                  <a:srgbClr val="373737"/>
                </a:solidFill>
              </a:rPr>
              <a:t> ...</a:t>
            </a:r>
            <a:br>
              <a:rPr>
                <a:solidFill>
                  <a:srgbClr val="373737"/>
                </a:solidFill>
              </a:rPr>
            </a:br>
            <a:r>
              <a:rPr>
                <a:solidFill>
                  <a:srgbClr val="373737"/>
                </a:solidFill>
              </a:rPr>
              <a:t>    </a:t>
            </a:r>
            <a:r>
              <a:rPr>
                <a:solidFill>
                  <a:srgbClr val="FF2600"/>
                </a:solidFill>
              </a:rPr>
              <a:t>1</a:t>
            </a:r>
            <a:r>
              <a:t>╙x     </a:t>
            </a:r>
            <a:r>
              <a:rPr>
                <a:solidFill>
                  <a:srgbClr val="7F0055"/>
                </a:solidFill>
              </a:rPr>
              <a:t>=</a:t>
            </a:r>
            <a:r>
              <a:rPr>
                <a:solidFill>
                  <a:srgbClr val="373737"/>
                </a:solidFill>
              </a:rPr>
              <a:t> ...</a:t>
            </a:r>
            <a:br>
              <a:rPr>
                <a:solidFill>
                  <a:srgbClr val="373737"/>
                </a:solidFill>
              </a:rPr>
            </a:br>
            <a:r>
              <a:rPr>
                <a:solidFill>
                  <a:srgbClr val="373737"/>
                </a:solidFill>
              </a:rPr>
              <a:t>    </a:t>
            </a:r>
            <a:r>
              <a:rPr>
                <a:solidFill>
                  <a:srgbClr val="FF2600"/>
                </a:solidFill>
              </a:rPr>
              <a:t>0</a:t>
            </a:r>
            <a:r>
              <a:t>╙x     </a:t>
            </a:r>
            <a:r>
              <a:rPr>
                <a:solidFill>
                  <a:srgbClr val="7F0055"/>
                </a:solidFill>
              </a:rPr>
              <a:t>=</a:t>
            </a:r>
            <a:r>
              <a:rPr>
                <a:solidFill>
                  <a:srgbClr val="373737"/>
                </a:solidFill>
              </a:rPr>
              <a:t> ...</a:t>
            </a:r>
            <a:br>
              <a:rPr>
                <a:solidFill>
                  <a:srgbClr val="373737"/>
                </a:solidFill>
              </a:rPr>
            </a:br>
            <a:r>
              <a:t> </a:t>
            </a:r>
            <a:br/>
            <a:r>
              <a:t>(</a:t>
            </a:r>
            <a:r>
              <a:rPr>
                <a:solidFill>
                  <a:srgbClr val="FF2600"/>
                </a:solidFill>
              </a:rPr>
              <a:t>x+y</a:t>
            </a:r>
            <a:r>
              <a:t>)|z     </a:t>
            </a:r>
            <a:r>
              <a:rPr>
                <a:solidFill>
                  <a:srgbClr val="7F0055"/>
                </a:solidFill>
              </a:rPr>
              <a:t>=</a:t>
            </a:r>
            <a:r>
              <a:rPr>
                <a:solidFill>
                  <a:srgbClr val="373737"/>
                </a:solidFill>
              </a:rPr>
              <a:t> </a:t>
            </a:r>
            <a:r>
              <a:t>...</a:t>
            </a:r>
            <a:br>
              <a:rPr>
                <a:solidFill>
                  <a:srgbClr val="373737"/>
                </a:solidFill>
              </a:rPr>
            </a:br>
            <a:r>
              <a:rPr>
                <a:solidFill>
                  <a:srgbClr val="373737"/>
                </a:solidFill>
              </a:rPr>
              <a:t>   </a:t>
            </a:r>
            <a:r>
              <a:t>...      </a:t>
            </a:r>
            <a:r>
              <a:rPr>
                <a:solidFill>
                  <a:srgbClr val="7F0055"/>
                </a:solidFill>
              </a:rPr>
              <a:t>=</a:t>
            </a:r>
            <a:r>
              <a:rPr>
                <a:solidFill>
                  <a:srgbClr val="373737"/>
                </a:solidFill>
              </a:rPr>
              <a:t> </a:t>
            </a:r>
            <a:r>
              <a:t>...</a:t>
            </a:r>
            <a:br>
              <a:rPr>
                <a:solidFill>
                  <a:srgbClr val="373737"/>
                </a:solidFill>
              </a:rPr>
            </a:br>
          </a:p>
        </p:txBody>
      </p:sp>
      <p:sp>
        <p:nvSpPr>
          <p:cNvPr id="81" name="Shape 8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SubScript: GUI application - 1</a:t>
            </a:r>
          </a:p>
        </p:txBody>
      </p:sp>
      <p:sp>
        <p:nvSpPr>
          <p:cNvPr id="86" name="Shape 86"/>
          <p:cNvSpPr/>
          <p:nvPr>
            <p:ph type="body" sz="quarter" idx="1"/>
          </p:nvPr>
        </p:nvSpPr>
        <p:spPr>
          <a:xfrm>
            <a:off x="2658223" y="4369089"/>
            <a:ext cx="3550322" cy="2010977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80000"/>
              </a:lnSpc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Input Field</a:t>
            </a:r>
          </a:p>
          <a:p>
            <a:pPr marL="342900" indent="-342900">
              <a:lnSpc>
                <a:spcPct val="80000"/>
              </a:lnSpc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Search Button</a:t>
            </a:r>
          </a:p>
          <a:p>
            <a:pPr marL="342900" indent="-342900">
              <a:lnSpc>
                <a:spcPct val="80000"/>
              </a:lnSpc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Searching for…</a:t>
            </a:r>
          </a:p>
          <a:p>
            <a:pPr marL="342900" indent="-342900">
              <a:lnSpc>
                <a:spcPct val="80000"/>
              </a:lnSpc>
              <a:defRPr sz="2000">
                <a:latin typeface="Helvetica"/>
                <a:ea typeface="Helvetica"/>
                <a:cs typeface="Helvetica"/>
                <a:sym typeface="Helvetica"/>
              </a:defRPr>
            </a:pPr>
            <a:r>
              <a:t>Results</a:t>
            </a:r>
          </a:p>
        </p:txBody>
      </p:sp>
      <p:pic>
        <p:nvPicPr>
          <p:cNvPr id="87" name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98464" y="1774146"/>
            <a:ext cx="4363520" cy="2373641"/>
          </a:xfrm>
          <a:prstGeom prst="rect">
            <a:avLst/>
          </a:prstGeom>
          <a:ln w="12700"/>
        </p:spPr>
      </p:pic>
      <p:sp>
        <p:nvSpPr>
          <p:cNvPr id="88" name="Shape 8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indent="2867025" algn="l"/>
          </a:lstStyle>
          <a:p>
            <a:pPr/>
            <a:r>
              <a:t>GUI application - 3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280413" y="2020649"/>
            <a:ext cx="8063487" cy="4092273"/>
          </a:xfrm>
          <a:prstGeom prst="rect">
            <a:avLst/>
          </a:prstGeom>
        </p:spPr>
        <p:txBody>
          <a:bodyPr/>
          <a:lstStyle/>
          <a:p>
            <a:pPr marL="0" indent="298450">
              <a:spcBef>
                <a:spcPts val="400"/>
              </a:spcBef>
              <a:buSzTx/>
              <a:buFont typeface="Courier New"/>
              <a:buNone/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298450">
              <a:spcBef>
                <a:spcPts val="400"/>
              </a:spcBef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live</a:t>
            </a:r>
            <a:r>
              <a:t> =      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clicked</a:t>
            </a:r>
            <a:r>
              <a:rPr>
                <a:solidFill>
                  <a:srgbClr val="BF5650"/>
                </a:solidFill>
                <a:uFill>
                  <a:solidFill>
                    <a:srgbClr val="BF5650"/>
                  </a:solidFill>
                </a:uFill>
              </a:rPr>
              <a:t>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searchButton</a:t>
            </a:r>
            <a:r>
              <a:rPr>
                <a:solidFill>
                  <a:srgbClr val="BF5650"/>
                </a:solidFill>
                <a:uFill>
                  <a:solidFill>
                    <a:srgbClr val="BF5650"/>
                  </a:solidFill>
                </a:uFill>
              </a:rPr>
              <a:t>)</a:t>
            </a:r>
            <a:r>
              <a:rPr>
                <a:solidFill>
                  <a:srgbClr val="4180FF"/>
                </a:solidFill>
                <a:uFill>
                  <a:solidFill>
                    <a:srgbClr val="4180FF"/>
                  </a:solidFill>
                </a:uFill>
              </a:rPr>
              <a:t> </a:t>
            </a:r>
          </a:p>
          <a:p>
            <a:pPr marL="0" indent="298450">
              <a:spcBef>
                <a:spcPts val="400"/>
              </a:spcBef>
              <a:buClr>
                <a:srgbClr val="4180FF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4180FF"/>
                </a:solidFill>
                <a:uFill>
                  <a:solidFill>
                    <a:srgbClr val="4180FF"/>
                  </a:solidFill>
                </a:uFill>
              </a:rPr>
              <a:t>   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@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gui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: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{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outputTA.text="Starting search.."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}</a:t>
            </a:r>
            <a:r>
              <a:rPr>
                <a:solidFill>
                  <a:srgbClr val="4180FF"/>
                </a:solidFill>
                <a:uFill>
                  <a:solidFill>
                    <a:srgbClr val="4180FF"/>
                  </a:solidFill>
                </a:uFill>
              </a:rPr>
              <a:t> </a:t>
            </a:r>
          </a:p>
          <a:p>
            <a:pPr marL="0" indent="298450">
              <a:spcBef>
                <a:spcPts val="400"/>
              </a:spcBef>
              <a:buClr>
                <a:srgbClr val="4180FF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4180FF"/>
                </a:solidFill>
                <a:uFill>
                  <a:solidFill>
                    <a:srgbClr val="4180FF"/>
                  </a:solidFill>
                </a:uFill>
              </a:rPr>
              <a:t>         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{*</a:t>
            </a:r>
            <a:r>
              <a:rPr>
                <a:solidFill>
                  <a:srgbClr val="4180FF"/>
                </a:solidFill>
                <a:uFill>
                  <a:solidFill>
                    <a:srgbClr val="4180FF"/>
                  </a:solidFill>
                </a:uFill>
              </a:rP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Thread.sleep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3000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)</a:t>
            </a:r>
            <a:r>
              <a:rPr>
                <a:solidFill>
                  <a:srgbClr val="4180FF"/>
                </a:solidFill>
                <a:uFill>
                  <a:solidFill>
                    <a:srgbClr val="4180FF"/>
                  </a:solidFill>
                </a:uFill>
              </a:rPr>
              <a:t>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*}</a:t>
            </a:r>
            <a:r>
              <a:rPr>
                <a:solidFill>
                  <a:srgbClr val="4180FF"/>
                </a:solidFill>
                <a:uFill>
                  <a:solidFill>
                    <a:srgbClr val="4180FF"/>
                  </a:solidFill>
                </a:uFill>
              </a:rPr>
              <a:t> </a:t>
            </a:r>
          </a:p>
          <a:p>
            <a:pPr marL="0" indent="298450">
              <a:spcBef>
                <a:spcPts val="400"/>
              </a:spcBef>
              <a:buClr>
                <a:srgbClr val="4180FF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4180FF"/>
                </a:solidFill>
                <a:uFill>
                  <a:solidFill>
                    <a:srgbClr val="4180FF"/>
                  </a:solidFill>
                </a:uFill>
              </a:rPr>
              <a:t>   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@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gui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: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{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outputTA.text="Search ready"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}</a:t>
            </a:r>
          </a:p>
          <a:p>
            <a:pPr marL="0" indent="298450">
              <a:spcBef>
                <a:spcPts val="400"/>
              </a:spcBef>
              <a:buClr>
                <a:srgbClr val="4180FF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4180FF"/>
                </a:solidFill>
                <a:uFill>
                  <a:solidFill>
                    <a:srgbClr val="4180FF"/>
                  </a:solidFill>
                </a:uFill>
              </a:rPr>
              <a:t>         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...</a:t>
            </a:r>
            <a:endParaRPr>
              <a:solidFill>
                <a:srgbClr val="942192"/>
              </a:solidFill>
              <a:uFill>
                <a:solidFill>
                  <a:srgbClr val="942192"/>
                </a:solidFill>
              </a:uFill>
            </a:endParaRPr>
          </a:p>
          <a:p>
            <a:pPr marL="0" indent="298450">
              <a:spcBef>
                <a:spcPts val="400"/>
              </a:spcBef>
              <a:buClr>
                <a:srgbClr val="4180FF"/>
              </a:buClr>
              <a:buSzTx/>
              <a:buFont typeface="Courier New"/>
              <a:buNone/>
              <a:defRPr>
                <a:latin typeface="+mn-lt"/>
                <a:ea typeface="+mn-ea"/>
                <a:cs typeface="+mn-cs"/>
                <a:sym typeface="Calibri"/>
              </a:defRPr>
            </a:pPr>
            <a:endParaRPr b="1" sz="2000">
              <a:solidFill>
                <a:srgbClr val="942192"/>
              </a:solidFill>
              <a:uFill>
                <a:solidFill>
                  <a:srgbClr val="942192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marL="477043" indent="-178593">
              <a:spcBef>
                <a:spcPts val="400"/>
              </a:spcBef>
              <a:buFont typeface="Calibri"/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sz="2000">
                <a:latin typeface="Helvetica"/>
                <a:ea typeface="Helvetica"/>
                <a:cs typeface="Helvetica"/>
                <a:sym typeface="Helvetica"/>
              </a:rPr>
              <a:t>Sequence operator: white space and</a:t>
            </a:r>
            <a:r>
              <a:rPr sz="2000"/>
              <a:t> </a:t>
            </a:r>
            <a:r>
              <a:rPr sz="18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  <a:latin typeface="Monaco"/>
                <a:ea typeface="Monaco"/>
                <a:cs typeface="Monaco"/>
                <a:sym typeface="Monaco"/>
              </a:rPr>
              <a:t>;</a:t>
            </a:r>
            <a:endParaRPr sz="2000"/>
          </a:p>
          <a:p>
            <a:pPr marL="441325" indent="-142875">
              <a:spcBef>
                <a:spcPts val="400"/>
              </a:spcBef>
              <a:buFont typeface="Calibri"/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sz="16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gui</a:t>
            </a:r>
            <a:r>
              <a:rPr sz="2000"/>
              <a:t>: </a:t>
            </a:r>
            <a:r>
              <a:rPr sz="2000">
                <a:latin typeface="Helvetica"/>
                <a:ea typeface="Helvetica"/>
                <a:cs typeface="Helvetica"/>
                <a:sym typeface="Helvetica"/>
              </a:rPr>
              <a:t>code executor for</a:t>
            </a:r>
            <a:r>
              <a:rPr sz="2000"/>
              <a:t> </a:t>
            </a:r>
            <a:endParaRPr sz="2000"/>
          </a:p>
          <a:p>
            <a:pPr lvl="1" marL="600075" indent="-142875">
              <a:spcBef>
                <a:spcPts val="400"/>
              </a:spcBef>
              <a:buFont typeface="Calibri"/>
              <a:defRPr sz="3200">
                <a:latin typeface="+mn-lt"/>
                <a:ea typeface="+mn-ea"/>
                <a:cs typeface="+mn-cs"/>
                <a:sym typeface="Calibri"/>
              </a:defRPr>
            </a:pPr>
            <a:r>
              <a:rPr sz="16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SwingUtilities.InvokeLater</a:t>
            </a:r>
            <a:r>
              <a:rPr sz="2000"/>
              <a:t>+</a:t>
            </a:r>
            <a:r>
              <a:rPr sz="16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rPr>
              <a:t>InvokeAndWait</a:t>
            </a:r>
            <a:endParaRPr sz="2000"/>
          </a:p>
          <a:p>
            <a:pPr marL="298450" indent="0">
              <a:spcBef>
                <a:spcPts val="400"/>
              </a:spcBef>
              <a:buFont typeface="Calibri"/>
              <a:defRPr sz="1400">
                <a:latin typeface="Monaco"/>
                <a:ea typeface="Monaco"/>
                <a:cs typeface="Monaco"/>
                <a:sym typeface="Monaco"/>
              </a:defRPr>
            </a:pPr>
            <a:r>
              <a:rPr sz="2000"/>
              <a:t> </a:t>
            </a:r>
            <a:r>
              <a:rPr sz="16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{*</a:t>
            </a:r>
            <a:r>
              <a:rPr sz="1600">
                <a:solidFill>
                  <a:srgbClr val="4180FF"/>
                </a:solidFill>
                <a:uFill>
                  <a:solidFill>
                    <a:srgbClr val="4180FF"/>
                  </a:solidFill>
                </a:uFill>
              </a:rPr>
              <a:t> </a:t>
            </a:r>
            <a:r>
              <a:rPr sz="1600">
                <a:latin typeface="+mn-lt"/>
                <a:ea typeface="+mn-ea"/>
                <a:cs typeface="+mn-cs"/>
                <a:sym typeface="Calibri"/>
              </a:rPr>
              <a:t>...</a:t>
            </a:r>
            <a:r>
              <a:rPr sz="1600">
                <a:solidFill>
                  <a:srgbClr val="4180FF"/>
                </a:solidFill>
                <a:uFill>
                  <a:solidFill>
                    <a:srgbClr val="4180FF"/>
                  </a:solidFill>
                </a:uFill>
              </a:rPr>
              <a:t> </a:t>
            </a:r>
            <a:r>
              <a:rPr sz="16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*}</a:t>
            </a:r>
            <a:r>
              <a:rPr sz="2000">
                <a:latin typeface="+mn-lt"/>
                <a:ea typeface="+mn-ea"/>
                <a:cs typeface="+mn-cs"/>
                <a:sym typeface="Calibri"/>
              </a:rPr>
              <a:t>: </a:t>
            </a:r>
            <a:r>
              <a:rPr sz="2000">
                <a:latin typeface="Helvetica"/>
                <a:ea typeface="Helvetica"/>
                <a:cs typeface="Helvetica"/>
                <a:sym typeface="Helvetica"/>
              </a:rPr>
              <a:t>by executor for</a:t>
            </a:r>
            <a:r>
              <a:rPr sz="200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sz="1600"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new</a:t>
            </a:r>
            <a:r>
              <a:rPr sz="16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Thread</a:t>
            </a:r>
            <a:endParaRPr sz="2000"/>
          </a:p>
          <a:p>
            <a:pPr marL="477043" indent="-178593">
              <a:spcBef>
                <a:spcPts val="400"/>
              </a:spcBef>
              <a:buFont typeface="Calibri"/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sz="2000"/>
              <a:t>Enable/disable button: for free</a:t>
            </a:r>
          </a:p>
        </p:txBody>
      </p:sp>
      <p:pic>
        <p:nvPicPr>
          <p:cNvPr id="94" name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0738" y="300826"/>
            <a:ext cx="2388669" cy="1299374"/>
          </a:xfrm>
          <a:prstGeom prst="rect">
            <a:avLst/>
          </a:prstGeom>
          <a:ln w="12700"/>
        </p:spPr>
      </p:pic>
      <p:sp>
        <p:nvSpPr>
          <p:cNvPr id="95" name="Shape 95"/>
          <p:cNvSpPr/>
          <p:nvPr/>
        </p:nvSpPr>
        <p:spPr>
          <a:xfrm>
            <a:off x="2204423" y="2371047"/>
            <a:ext cx="3429001" cy="330201"/>
          </a:xfrm>
          <a:prstGeom prst="rect">
            <a:avLst/>
          </a:prstGeom>
          <a:solidFill>
            <a:srgbClr val="FFFFFF"/>
          </a:solidFill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>
              <a:buClr>
                <a:srgbClr val="4180FF"/>
              </a:buClr>
              <a:buFont typeface="Courier New"/>
              <a:defRPr sz="16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searchButton</a:t>
            </a:r>
          </a:p>
        </p:txBody>
      </p:sp>
      <p:sp>
        <p:nvSpPr>
          <p:cNvPr id="96" name="Shape 96"/>
          <p:cNvSpPr/>
          <p:nvPr/>
        </p:nvSpPr>
        <p:spPr>
          <a:xfrm>
            <a:off x="2133600" y="2364697"/>
            <a:ext cx="2636750" cy="342901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38100" tIns="38100" rIns="38100" bIns="38100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7" name="Shape 9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19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9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6" grpId="1"/>
      <p:bldP build="whole" bldLvl="1" animBg="1" rev="0" advAuto="0" spid="95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205630" y="274637"/>
            <a:ext cx="8948739" cy="1143001"/>
          </a:xfrm>
          <a:prstGeom prst="rect">
            <a:avLst/>
          </a:prstGeom>
        </p:spPr>
        <p:txBody>
          <a:bodyPr/>
          <a:lstStyle>
            <a:lvl1pPr indent="2867025" algn="l"/>
          </a:lstStyle>
          <a:p>
            <a:pPr/>
            <a:r>
              <a:t>SubScript: GUI application - 2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508000" y="1938993"/>
            <a:ext cx="6728520" cy="4570396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rgbClr val="4180FF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val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searchButton =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new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Button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"Go”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)</a:t>
            </a:r>
            <a:r>
              <a:rPr>
                <a:solidFill>
                  <a:srgbClr val="CD665F"/>
                </a:solidFill>
                <a:uFill>
                  <a:solidFill>
                    <a:srgbClr val="CD665F"/>
                  </a:solidFill>
                </a:uFill>
              </a:rPr>
              <a:t> </a:t>
            </a:r>
            <a:r>
              <a:rPr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rgbClr val="929292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  </a:t>
            </a:r>
            <a:r>
              <a:rPr>
                <a:solidFill>
                  <a:srgbClr val="AA7942"/>
                </a:solidFill>
                <a:uFill>
                  <a:solidFill>
                    <a:srgbClr val="AA7942"/>
                  </a:solidFill>
                </a:uFill>
              </a:rPr>
              <a:t>reactions.+= </a:t>
            </a:r>
            <a:r>
              <a:rPr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rgbClr val="929292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case</a:t>
            </a:r>
            <a:r>
              <a:rPr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ButtonClicked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b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)</a:t>
            </a:r>
            <a:r>
              <a:rPr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 </a:t>
            </a:r>
            <a:r>
              <a:rPr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=&gt;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rgbClr val="929292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     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enabled =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false</a:t>
            </a:r>
            <a:endParaRPr>
              <a:solidFill>
                <a:srgbClr val="0433FF"/>
              </a:solidFill>
              <a:uFill>
                <a:solidFill>
                  <a:srgbClr val="0433FF"/>
                </a:solidFill>
              </a:uFill>
            </a:endParaRPr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rgbClr val="929292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    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outputTA.text = "Starting search...”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rgbClr val="929292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  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new</a:t>
            </a:r>
            <a:r>
              <a:rPr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 </a:t>
            </a:r>
            <a:r>
              <a:rPr>
                <a:solidFill>
                  <a:srgbClr val="AA7942"/>
                </a:solidFill>
                <a:uFill>
                  <a:solidFill>
                    <a:srgbClr val="AA7942"/>
                  </a:solidFill>
                </a:uFill>
              </a:rPr>
              <a:t>Thread</a:t>
            </a:r>
            <a:r>
              <a:rPr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(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new</a:t>
            </a:r>
            <a:r>
              <a:rPr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 </a:t>
            </a:r>
            <a:r>
              <a:rPr>
                <a:solidFill>
                  <a:srgbClr val="AA7942"/>
                </a:solidFill>
                <a:uFill>
                  <a:solidFill>
                    <a:srgbClr val="AA7942"/>
                  </a:solidFill>
                </a:uFill>
              </a:rPr>
              <a:t>Runnable</a:t>
            </a:r>
            <a:r>
              <a:rPr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 </a:t>
            </a:r>
            <a:r>
              <a:rPr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rgbClr val="929292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   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def</a:t>
            </a:r>
            <a:r>
              <a:t> </a:t>
            </a:r>
            <a:r>
              <a:rPr>
                <a:solidFill>
                  <a:srgbClr val="AA7942"/>
                </a:solidFill>
                <a:uFill>
                  <a:solidFill>
                    <a:srgbClr val="AA7942"/>
                  </a:solidFill>
                </a:uFill>
              </a:rPr>
              <a:t>run</a:t>
            </a:r>
            <a:r>
              <a:rPr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()</a:t>
            </a:r>
            <a:r>
              <a:rPr>
                <a:solidFill>
                  <a:srgbClr val="CD665F"/>
                </a:solidFill>
                <a:uFill>
                  <a:solidFill>
                    <a:srgbClr val="CD665F"/>
                  </a:solidFill>
                </a:uFill>
              </a:rPr>
              <a:t> </a:t>
            </a:r>
            <a:r>
              <a:rPr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rgbClr val="929292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       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Thread.sleep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3000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rgbClr val="929292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        </a:t>
            </a:r>
            <a:r>
              <a:rPr>
                <a:solidFill>
                  <a:srgbClr val="AA7942"/>
                </a:solidFill>
                <a:uFill>
                  <a:solidFill>
                    <a:srgbClr val="AA7942"/>
                  </a:solidFill>
                </a:uFill>
              </a:rPr>
              <a:t>SwingUtilities.invokeLater</a:t>
            </a:r>
            <a:r>
              <a:rPr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(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new</a:t>
            </a:r>
            <a:r>
              <a:rPr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 </a:t>
            </a:r>
            <a:r>
              <a:rPr>
                <a:solidFill>
                  <a:srgbClr val="AA7942"/>
                </a:solidFill>
                <a:uFill>
                  <a:solidFill>
                    <a:srgbClr val="AA7942"/>
                  </a:solidFill>
                </a:uFill>
              </a:rPr>
              <a:t>Runnable</a:t>
            </a:r>
            <a:r>
              <a:rPr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rgbClr val="929292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         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def</a:t>
            </a:r>
            <a:r>
              <a:t> </a:t>
            </a:r>
            <a:r>
              <a:rPr>
                <a:solidFill>
                  <a:srgbClr val="AA7942"/>
                </a:solidFill>
                <a:uFill>
                  <a:solidFill>
                    <a:srgbClr val="AA7942"/>
                  </a:solidFill>
                </a:uFill>
              </a:rPr>
              <a:t>run</a:t>
            </a:r>
            <a:r>
              <a:rPr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() {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outputTA.text="Search ready”</a:t>
            </a:r>
            <a:endParaRPr>
              <a:solidFill>
                <a:srgbClr val="0433FF"/>
              </a:solidFill>
              <a:uFill>
                <a:solidFill>
                  <a:srgbClr val="0433FF"/>
                </a:solidFill>
              </a:uFill>
            </a:endParaRPr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rgbClr val="929292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                   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enabled =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true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rgbClr val="929292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        </a:t>
            </a:r>
            <a:r>
              <a:rPr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}})</a:t>
            </a:r>
            <a:endParaRPr>
              <a:solidFill>
                <a:srgbClr val="FF2600"/>
              </a:solidFill>
              <a:uFill>
                <a:solidFill>
                  <a:srgbClr val="FF2600"/>
                </a:solidFill>
              </a:uFill>
            </a:endParaRPr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rgbClr val="CD665F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      </a:t>
            </a:r>
            <a:r>
              <a:rPr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}})</a:t>
            </a:r>
            <a:r>
              <a:rPr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.</a:t>
            </a:r>
            <a:r>
              <a:rPr>
                <a:solidFill>
                  <a:srgbClr val="AA7942"/>
                </a:solidFill>
                <a:uFill>
                  <a:solidFill>
                    <a:srgbClr val="AA7942"/>
                  </a:solidFill>
                </a:uFill>
              </a:rPr>
              <a:t>start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rgbClr val="929292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29292"/>
                </a:solidFill>
                <a:uFill>
                  <a:solidFill>
                    <a:srgbClr val="929292"/>
                  </a:solidFill>
                </a:uFill>
              </a:rPr>
              <a:t>  </a:t>
            </a:r>
            <a:r>
              <a:rPr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}</a:t>
            </a:r>
            <a:endParaRPr>
              <a:solidFill>
                <a:srgbClr val="FF2600"/>
              </a:solidFill>
              <a:uFill>
                <a:solidFill>
                  <a:srgbClr val="FF2600"/>
                </a:solidFill>
              </a:uFill>
            </a:endParaRPr>
          </a:p>
          <a:p>
            <a:pPr marL="0" indent="0">
              <a:lnSpc>
                <a:spcPct val="80000"/>
              </a:lnSpc>
              <a:spcBef>
                <a:spcPts val="400"/>
              </a:spcBef>
              <a:buClr>
                <a:srgbClr val="CD665F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</a:rPr>
              <a:t>}</a:t>
            </a:r>
          </a:p>
        </p:txBody>
      </p:sp>
      <p:pic>
        <p:nvPicPr>
          <p:cNvPr id="103" name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4565" y="288441"/>
            <a:ext cx="2369394" cy="1288889"/>
          </a:xfrm>
          <a:prstGeom prst="rect">
            <a:avLst/>
          </a:prstGeom>
          <a:ln w="12700"/>
        </p:spPr>
      </p:pic>
      <p:pic>
        <p:nvPicPr>
          <p:cNvPr id="104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1085807" y="4573375"/>
            <a:ext cx="1184720" cy="352235"/>
          </a:xfrm>
          <a:prstGeom prst="rect">
            <a:avLst/>
          </a:prstGeom>
        </p:spPr>
      </p:pic>
      <p:pic>
        <p:nvPicPr>
          <p:cNvPr id="106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9726" y="2760071"/>
            <a:ext cx="672609" cy="352235"/>
          </a:xfrm>
          <a:prstGeom prst="rect">
            <a:avLst/>
          </a:prstGeom>
        </p:spPr>
      </p:pic>
      <p:pic>
        <p:nvPicPr>
          <p:cNvPr id="108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5165797">
            <a:off x="305651" y="4222842"/>
            <a:ext cx="2143370" cy="352235"/>
          </a:xfrm>
          <a:prstGeom prst="rect">
            <a:avLst/>
          </a:prstGeom>
        </p:spPr>
      </p:pic>
      <p:pic>
        <p:nvPicPr>
          <p:cNvPr id="110" name="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0800000">
            <a:off x="5040024" y="1905058"/>
            <a:ext cx="1395305" cy="352235"/>
          </a:xfrm>
          <a:prstGeom prst="rect">
            <a:avLst/>
          </a:prstGeom>
        </p:spPr>
      </p:pic>
      <p:pic>
        <p:nvPicPr>
          <p:cNvPr id="112" name="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1148394">
            <a:off x="1704162" y="4277615"/>
            <a:ext cx="1352773" cy="352235"/>
          </a:xfrm>
          <a:prstGeom prst="rect">
            <a:avLst/>
          </a:prstGeom>
        </p:spPr>
      </p:pic>
      <p:sp>
        <p:nvSpPr>
          <p:cNvPr id="114" name="Shape 114"/>
          <p:cNvSpPr/>
          <p:nvPr>
            <p:ph type="sldNum" sz="quarter" idx="2"/>
          </p:nvPr>
        </p:nvSpPr>
        <p:spPr>
          <a:xfrm>
            <a:off x="8430716" y="6454775"/>
            <a:ext cx="243384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4" grpId="4"/>
      <p:bldP build="whole" bldLvl="1" animBg="1" rev="0" advAuto="0" spid="106" grpId="2"/>
      <p:bldP build="whole" bldLvl="1" animBg="1" rev="0" advAuto="0" spid="112" grpId="5"/>
      <p:bldP build="whole" bldLvl="1" animBg="1" rev="0" advAuto="0" spid="110" grpId="1"/>
      <p:bldP build="whole" bldLvl="1" animBg="1" rev="0" advAuto="0" spid="108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xfrm>
            <a:off x="198635" y="274637"/>
            <a:ext cx="8915352" cy="1143001"/>
          </a:xfrm>
          <a:prstGeom prst="rect">
            <a:avLst/>
          </a:prstGeom>
        </p:spPr>
        <p:txBody>
          <a:bodyPr/>
          <a:lstStyle>
            <a:lvl1pPr indent="2867025" algn="l"/>
          </a:lstStyle>
          <a:p>
            <a:pPr/>
            <a:r>
              <a:t>SubScript: GUI application - 3</a:t>
            </a:r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559484" y="2087597"/>
            <a:ext cx="6045201" cy="10033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 typeface="Andale Mono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</a:p>
          <a:p>
            <a:pPr marL="0" indent="0">
              <a:spcBef>
                <a:spcPts val="400"/>
              </a:spcBef>
              <a:buClr>
                <a:srgbClr val="4180FF"/>
              </a:buClr>
              <a:buSzTx/>
              <a:buFont typeface="Courier New"/>
              <a:buNone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live</a:t>
            </a:r>
            <a:r>
              <a:t>              =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searchSequence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...</a:t>
            </a:r>
          </a:p>
        </p:txBody>
      </p:sp>
      <p:pic>
        <p:nvPicPr>
          <p:cNvPr id="120" name="image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0738" y="300826"/>
            <a:ext cx="2388669" cy="1299374"/>
          </a:xfrm>
          <a:prstGeom prst="rect">
            <a:avLst/>
          </a:prstGeom>
          <a:ln w="12700"/>
        </p:spPr>
      </p:pic>
      <p:sp>
        <p:nvSpPr>
          <p:cNvPr id="121" name="Shape 121"/>
          <p:cNvSpPr/>
          <p:nvPr/>
        </p:nvSpPr>
        <p:spPr>
          <a:xfrm>
            <a:off x="559484" y="3104383"/>
            <a:ext cx="6019801" cy="1130301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buClr>
                <a:srgbClr val="4180FF"/>
              </a:buClr>
              <a:buFont typeface="Courier New"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searchSequence</a:t>
            </a:r>
            <a:r>
              <a:t>    =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searchCommand </a:t>
            </a:r>
            <a:endParaRPr>
              <a:solidFill>
                <a:srgbClr val="0433FF"/>
              </a:solidFill>
              <a:uFill>
                <a:solidFill>
                  <a:srgbClr val="0433FF"/>
                </a:solidFill>
              </a:uFill>
            </a:endParaRPr>
          </a:p>
          <a:p>
            <a:pPr>
              <a:buClr>
                <a:srgbClr val="4180FF"/>
              </a:buClr>
              <a:buFont typeface="Courier New"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                   showSearchingText </a:t>
            </a:r>
            <a:endParaRPr>
              <a:solidFill>
                <a:srgbClr val="0433FF"/>
              </a:solidFill>
              <a:uFill>
                <a:solidFill>
                  <a:srgbClr val="0433FF"/>
                </a:solidFill>
              </a:uFill>
            </a:endParaRPr>
          </a:p>
          <a:p>
            <a:pPr>
              <a:buClr>
                <a:srgbClr val="4180FF"/>
              </a:buClr>
              <a:buFont typeface="Courier New"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                   searchInDatabase </a:t>
            </a:r>
            <a:endParaRPr>
              <a:solidFill>
                <a:srgbClr val="0433FF"/>
              </a:solidFill>
              <a:uFill>
                <a:solidFill>
                  <a:srgbClr val="0433FF"/>
                </a:solidFill>
              </a:uFill>
            </a:endParaRPr>
          </a:p>
          <a:p>
            <a:pPr>
              <a:buClr>
                <a:srgbClr val="4180FF"/>
              </a:buClr>
              <a:buFont typeface="Courier New"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                    showSearchResults</a:t>
            </a:r>
          </a:p>
        </p:txBody>
      </p:sp>
      <p:sp>
        <p:nvSpPr>
          <p:cNvPr id="122" name="Shape 122"/>
          <p:cNvSpPr/>
          <p:nvPr/>
        </p:nvSpPr>
        <p:spPr>
          <a:xfrm>
            <a:off x="559484" y="4647203"/>
            <a:ext cx="6369695" cy="1350795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lnSpc>
                <a:spcPct val="130000"/>
              </a:lnSpc>
              <a:buClr>
                <a:srgbClr val="4180FF"/>
              </a:buClr>
              <a:buFont typeface="Courier New"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searchCommand</a:t>
            </a:r>
            <a:r>
              <a:t>     =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searchButton</a:t>
            </a:r>
            <a:endParaRPr>
              <a:solidFill>
                <a:srgbClr val="0433FF"/>
              </a:solidFill>
              <a:uFill>
                <a:solidFill>
                  <a:srgbClr val="0433FF"/>
                </a:solidFill>
              </a:uFill>
            </a:endParaRPr>
          </a:p>
          <a:p>
            <a:pPr>
              <a:lnSpc>
                <a:spcPct val="130000"/>
              </a:lnSpc>
              <a:buClr>
                <a:srgbClr val="4180FF"/>
              </a:buClr>
              <a:buFont typeface="Courier New"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showSearchingText</a:t>
            </a:r>
            <a:r>
              <a:rPr>
                <a:solidFill>
                  <a:srgbClr val="4180FF"/>
                </a:solidFill>
                <a:uFill>
                  <a:solidFill>
                    <a:srgbClr val="4180FF"/>
                  </a:solidFill>
                </a:uFill>
              </a:rPr>
              <a:t> </a:t>
            </a:r>
            <a:r>
              <a:t>=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@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gui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: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{: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outputTA.text = "…"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:}</a:t>
            </a:r>
          </a:p>
          <a:p>
            <a:pPr>
              <a:lnSpc>
                <a:spcPct val="130000"/>
              </a:lnSpc>
              <a:buClr>
                <a:srgbClr val="4180FF"/>
              </a:buClr>
              <a:buFont typeface="Courier New"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showSearchResults</a:t>
            </a:r>
            <a:r>
              <a:rPr>
                <a:solidFill>
                  <a:srgbClr val="4180FF"/>
                </a:solidFill>
                <a:uFill>
                  <a:solidFill>
                    <a:srgbClr val="4180FF"/>
                  </a:solidFill>
                </a:uFill>
              </a:rPr>
              <a:t> </a:t>
            </a:r>
            <a:r>
              <a:t>=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@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gui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: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{: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outputTA.text = "…"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:}</a:t>
            </a:r>
          </a:p>
          <a:p>
            <a:pPr>
              <a:lnSpc>
                <a:spcPct val="130000"/>
              </a:lnSpc>
              <a:buClr>
                <a:srgbClr val="4180FF"/>
              </a:buClr>
              <a:buFont typeface="Courier New"/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searchInDatabase</a:t>
            </a:r>
            <a:r>
              <a:t>  =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{*</a:t>
            </a:r>
            <a:r>
              <a:t> 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Thread.sleep</a:t>
            </a:r>
            <a:r>
              <a:t>(</a:t>
            </a:r>
            <a:r>
              <a:rPr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3000</a:t>
            </a:r>
            <a:r>
              <a:t>)</a:t>
            </a:r>
            <a:r>
              <a:rPr>
                <a:solidFill>
                  <a:srgbClr val="BF5650"/>
                </a:solidFill>
                <a:uFill>
                  <a:solidFill>
                    <a:srgbClr val="BF5650"/>
                  </a:solidFill>
                </a:uFill>
              </a:rPr>
              <a:t> </a:t>
            </a:r>
            <a:r>
              <a:rPr>
                <a:solidFill>
                  <a:srgbClr val="942192"/>
                </a:solidFill>
                <a:uFill>
                  <a:solidFill>
                    <a:srgbClr val="942192"/>
                  </a:solidFill>
                </a:uFill>
              </a:rPr>
              <a:t>*}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2"/>
      <p:bldP build="whole" bldLvl="1" animBg="1" rev="0" advAuto="0" spid="121" grpId="1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