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5" r:id="rId4"/>
    <p:sldId id="271" r:id="rId5"/>
    <p:sldId id="272" r:id="rId6"/>
    <p:sldId id="261" r:id="rId7"/>
    <p:sldId id="264" r:id="rId8"/>
    <p:sldId id="262" r:id="rId9"/>
    <p:sldId id="263" r:id="rId10"/>
    <p:sldId id="257" r:id="rId11"/>
    <p:sldId id="281" r:id="rId12"/>
    <p:sldId id="260" r:id="rId13"/>
    <p:sldId id="273" r:id="rId14"/>
    <p:sldId id="282" r:id="rId15"/>
    <p:sldId id="279" r:id="rId16"/>
    <p:sldId id="283" r:id="rId17"/>
    <p:sldId id="274" r:id="rId18"/>
    <p:sldId id="280" r:id="rId19"/>
    <p:sldId id="276" r:id="rId20"/>
    <p:sldId id="277" r:id="rId21"/>
    <p:sldId id="275" r:id="rId22"/>
    <p:sldId id="284" r:id="rId23"/>
    <p:sldId id="268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4" autoAdjust="0"/>
    <p:restoredTop sz="92749" autoAdjust="0"/>
  </p:normalViewPr>
  <p:slideViewPr>
    <p:cSldViewPr snapToGrid="0">
      <p:cViewPr varScale="1">
        <p:scale>
          <a:sx n="58" d="100"/>
          <a:sy n="58" d="100"/>
        </p:scale>
        <p:origin x="63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A6AC7-8949-4DEC-9ECA-3448E11AD2B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48A616-5EB4-49B0-B89F-FADAE75D8648}">
      <dgm:prSet phldrT="[Text]" custT="1"/>
      <dgm:spPr/>
      <dgm:t>
        <a:bodyPr/>
        <a:lstStyle/>
        <a:p>
          <a:r>
            <a:rPr lang="en-US" sz="3600" b="1" dirty="0"/>
            <a:t>Test</a:t>
          </a:r>
        </a:p>
        <a:p>
          <a:r>
            <a:rPr lang="en-US" sz="4000" b="0" dirty="0">
              <a:sym typeface="Wingdings" panose="05000000000000000000" pitchFamily="2" charset="2"/>
            </a:rPr>
            <a:t></a:t>
          </a:r>
        </a:p>
      </dgm:t>
    </dgm:pt>
    <dgm:pt modelId="{46EF94EF-9985-42C4-8616-D0D260D3464F}" type="parTrans" cxnId="{6D786772-842B-401A-B408-F2BD24C17740}">
      <dgm:prSet/>
      <dgm:spPr/>
      <dgm:t>
        <a:bodyPr/>
        <a:lstStyle/>
        <a:p>
          <a:endParaRPr lang="en-US"/>
        </a:p>
      </dgm:t>
    </dgm:pt>
    <dgm:pt modelId="{F0005AF6-ED52-4742-BDF6-E6DD2FA2657E}" type="sibTrans" cxnId="{6D786772-842B-401A-B408-F2BD24C17740}">
      <dgm:prSet/>
      <dgm:spPr/>
      <dgm:t>
        <a:bodyPr/>
        <a:lstStyle/>
        <a:p>
          <a:endParaRPr lang="en-US"/>
        </a:p>
      </dgm:t>
    </dgm:pt>
    <dgm:pt modelId="{00B59EB6-E0B0-466E-BFFF-CF260F2EA972}">
      <dgm:prSet phldrT="[Text]" custT="1"/>
      <dgm:spPr/>
      <dgm:t>
        <a:bodyPr/>
        <a:lstStyle/>
        <a:p>
          <a:r>
            <a:rPr lang="en-US" sz="3400" b="1" dirty="0"/>
            <a:t>Code</a:t>
          </a:r>
        </a:p>
        <a:p>
          <a:r>
            <a:rPr lang="en-US" sz="4000" b="0" dirty="0">
              <a:sym typeface="Wingdings" panose="05000000000000000000" pitchFamily="2" charset="2"/>
            </a:rPr>
            <a:t></a:t>
          </a:r>
        </a:p>
      </dgm:t>
    </dgm:pt>
    <dgm:pt modelId="{0249B7B5-562E-4470-832B-DB7332F57323}" type="parTrans" cxnId="{9D843C8E-3032-4E6D-8C47-96E46F076EED}">
      <dgm:prSet/>
      <dgm:spPr/>
      <dgm:t>
        <a:bodyPr/>
        <a:lstStyle/>
        <a:p>
          <a:endParaRPr lang="en-US"/>
        </a:p>
      </dgm:t>
    </dgm:pt>
    <dgm:pt modelId="{1521BBCA-677B-48C2-80A7-E7987024D26A}" type="sibTrans" cxnId="{9D843C8E-3032-4E6D-8C47-96E46F076EED}">
      <dgm:prSet/>
      <dgm:spPr/>
      <dgm:t>
        <a:bodyPr/>
        <a:lstStyle/>
        <a:p>
          <a:endParaRPr lang="en-US"/>
        </a:p>
      </dgm:t>
    </dgm:pt>
    <dgm:pt modelId="{8855805F-6EC5-44F0-BD97-FC5A41920C2D}">
      <dgm:prSet phldrT="[Text]" custT="1"/>
      <dgm:spPr/>
      <dgm:t>
        <a:bodyPr/>
        <a:lstStyle/>
        <a:p>
          <a:r>
            <a:rPr lang="en-US" sz="3600" b="1" dirty="0"/>
            <a:t>Deploy</a:t>
          </a:r>
        </a:p>
        <a:p>
          <a:r>
            <a:rPr lang="en-US" sz="4000" b="0" dirty="0">
              <a:sym typeface="Wingdings" panose="05000000000000000000" pitchFamily="2" charset="2"/>
            </a:rPr>
            <a:t></a:t>
          </a:r>
        </a:p>
      </dgm:t>
    </dgm:pt>
    <dgm:pt modelId="{CA494D28-2385-43BB-A833-2F4A8E50308A}" type="parTrans" cxnId="{6502F6A6-CD53-4006-9A02-639E639A6670}">
      <dgm:prSet/>
      <dgm:spPr/>
      <dgm:t>
        <a:bodyPr/>
        <a:lstStyle/>
        <a:p>
          <a:endParaRPr lang="en-US"/>
        </a:p>
      </dgm:t>
    </dgm:pt>
    <dgm:pt modelId="{977B6545-A579-4666-B50D-02074C3A39DD}" type="sibTrans" cxnId="{6502F6A6-CD53-4006-9A02-639E639A6670}">
      <dgm:prSet/>
      <dgm:spPr/>
      <dgm:t>
        <a:bodyPr/>
        <a:lstStyle/>
        <a:p>
          <a:endParaRPr lang="en-US"/>
        </a:p>
      </dgm:t>
    </dgm:pt>
    <dgm:pt modelId="{EDBEABDB-B290-4DC5-BBD1-EABF9B4E1779}">
      <dgm:prSet phldrT="[Text]" custT="1"/>
      <dgm:spPr/>
      <dgm:t>
        <a:bodyPr/>
        <a:lstStyle/>
        <a:p>
          <a:r>
            <a:rPr lang="en-US" sz="3600" b="1" dirty="0"/>
            <a:t>Use</a:t>
          </a:r>
        </a:p>
        <a:p>
          <a:r>
            <a:rPr lang="en-US" sz="3600" b="0" dirty="0"/>
            <a:t>😕</a:t>
          </a:r>
        </a:p>
      </dgm:t>
    </dgm:pt>
    <dgm:pt modelId="{63C4605A-BDB0-4D2B-A2C0-E49E3E46D4D1}" type="parTrans" cxnId="{0C2CF826-D14B-43C4-AE6C-AEC49B803993}">
      <dgm:prSet/>
      <dgm:spPr/>
      <dgm:t>
        <a:bodyPr/>
        <a:lstStyle/>
        <a:p>
          <a:endParaRPr lang="en-US"/>
        </a:p>
      </dgm:t>
    </dgm:pt>
    <dgm:pt modelId="{E7F43DE3-DA04-4A78-9246-054D168E6AF1}" type="sibTrans" cxnId="{0C2CF826-D14B-43C4-AE6C-AEC49B803993}">
      <dgm:prSet/>
      <dgm:spPr/>
      <dgm:t>
        <a:bodyPr/>
        <a:lstStyle/>
        <a:p>
          <a:endParaRPr lang="en-US"/>
        </a:p>
      </dgm:t>
    </dgm:pt>
    <dgm:pt modelId="{AEFD5631-AE6C-4C17-B95E-A067EA058057}" type="pres">
      <dgm:prSet presAssocID="{C40A6AC7-8949-4DEC-9ECA-3448E11AD2B7}" presName="cycle" presStyleCnt="0">
        <dgm:presLayoutVars>
          <dgm:dir/>
          <dgm:resizeHandles val="exact"/>
        </dgm:presLayoutVars>
      </dgm:prSet>
      <dgm:spPr/>
    </dgm:pt>
    <dgm:pt modelId="{41C4D9B8-FC5F-41FF-9EDB-61047B9C1DD6}" type="pres">
      <dgm:prSet presAssocID="{00B59EB6-E0B0-466E-BFFF-CF260F2EA972}" presName="dummy" presStyleCnt="0"/>
      <dgm:spPr/>
    </dgm:pt>
    <dgm:pt modelId="{15E52E6B-6F6F-4998-8F38-3C4F2F9E452E}" type="pres">
      <dgm:prSet presAssocID="{00B59EB6-E0B0-466E-BFFF-CF260F2EA972}" presName="node" presStyleLbl="revTx" presStyleIdx="0" presStyleCnt="4">
        <dgm:presLayoutVars>
          <dgm:bulletEnabled val="1"/>
        </dgm:presLayoutVars>
      </dgm:prSet>
      <dgm:spPr/>
    </dgm:pt>
    <dgm:pt modelId="{B7C8487B-1FE6-4D40-A025-C762C05CE3B9}" type="pres">
      <dgm:prSet presAssocID="{1521BBCA-677B-48C2-80A7-E7987024D26A}" presName="sibTrans" presStyleLbl="node1" presStyleIdx="0" presStyleCnt="4"/>
      <dgm:spPr/>
    </dgm:pt>
    <dgm:pt modelId="{98F05773-9BA2-4BF1-8408-D6C3733A5D61}" type="pres">
      <dgm:prSet presAssocID="{A248A616-5EB4-49B0-B89F-FADAE75D8648}" presName="dummy" presStyleCnt="0"/>
      <dgm:spPr/>
    </dgm:pt>
    <dgm:pt modelId="{8A2960C2-C839-44FE-A068-C2A518D2DE09}" type="pres">
      <dgm:prSet presAssocID="{A248A616-5EB4-49B0-B89F-FADAE75D8648}" presName="node" presStyleLbl="revTx" presStyleIdx="1" presStyleCnt="4">
        <dgm:presLayoutVars>
          <dgm:bulletEnabled val="1"/>
        </dgm:presLayoutVars>
      </dgm:prSet>
      <dgm:spPr/>
    </dgm:pt>
    <dgm:pt modelId="{53C4C765-35C1-458B-87D5-4B7C2B404591}" type="pres">
      <dgm:prSet presAssocID="{F0005AF6-ED52-4742-BDF6-E6DD2FA2657E}" presName="sibTrans" presStyleLbl="node1" presStyleIdx="1" presStyleCnt="4"/>
      <dgm:spPr/>
    </dgm:pt>
    <dgm:pt modelId="{CF72F4A4-B7B5-4AEB-B256-4816A4A90B0C}" type="pres">
      <dgm:prSet presAssocID="{8855805F-6EC5-44F0-BD97-FC5A41920C2D}" presName="dummy" presStyleCnt="0"/>
      <dgm:spPr/>
    </dgm:pt>
    <dgm:pt modelId="{7704EB4C-FCDD-49AC-A431-8F77C905BE46}" type="pres">
      <dgm:prSet presAssocID="{8855805F-6EC5-44F0-BD97-FC5A41920C2D}" presName="node" presStyleLbl="revTx" presStyleIdx="2" presStyleCnt="4">
        <dgm:presLayoutVars>
          <dgm:bulletEnabled val="1"/>
        </dgm:presLayoutVars>
      </dgm:prSet>
      <dgm:spPr/>
    </dgm:pt>
    <dgm:pt modelId="{6494F0FF-DFB1-4C1E-80AA-DCE3E0BB712F}" type="pres">
      <dgm:prSet presAssocID="{977B6545-A579-4666-B50D-02074C3A39DD}" presName="sibTrans" presStyleLbl="node1" presStyleIdx="2" presStyleCnt="4"/>
      <dgm:spPr/>
    </dgm:pt>
    <dgm:pt modelId="{BBE10FCC-0A12-4D2C-A89B-DC4652E328D4}" type="pres">
      <dgm:prSet presAssocID="{EDBEABDB-B290-4DC5-BBD1-EABF9B4E1779}" presName="dummy" presStyleCnt="0"/>
      <dgm:spPr/>
    </dgm:pt>
    <dgm:pt modelId="{D408A729-044E-4A21-81BE-9F198827321D}" type="pres">
      <dgm:prSet presAssocID="{EDBEABDB-B290-4DC5-BBD1-EABF9B4E1779}" presName="node" presStyleLbl="revTx" presStyleIdx="3" presStyleCnt="4">
        <dgm:presLayoutVars>
          <dgm:bulletEnabled val="1"/>
        </dgm:presLayoutVars>
      </dgm:prSet>
      <dgm:spPr/>
    </dgm:pt>
    <dgm:pt modelId="{3FA87D46-E6F4-43BC-B2F3-00EFA6B92827}" type="pres">
      <dgm:prSet presAssocID="{E7F43DE3-DA04-4A78-9246-054D168E6AF1}" presName="sibTrans" presStyleLbl="node1" presStyleIdx="3" presStyleCnt="4"/>
      <dgm:spPr/>
    </dgm:pt>
  </dgm:ptLst>
  <dgm:cxnLst>
    <dgm:cxn modelId="{C075E064-425F-4937-8074-14989836D5AF}" type="presOf" srcId="{8855805F-6EC5-44F0-BD97-FC5A41920C2D}" destId="{7704EB4C-FCDD-49AC-A431-8F77C905BE46}" srcOrd="0" destOrd="0" presId="urn:microsoft.com/office/officeart/2005/8/layout/cycle1"/>
    <dgm:cxn modelId="{F704C0F0-41A3-4035-94B4-0A1582155C0F}" type="presOf" srcId="{EDBEABDB-B290-4DC5-BBD1-EABF9B4E1779}" destId="{D408A729-044E-4A21-81BE-9F198827321D}" srcOrd="0" destOrd="0" presId="urn:microsoft.com/office/officeart/2005/8/layout/cycle1"/>
    <dgm:cxn modelId="{0C2CF826-D14B-43C4-AE6C-AEC49B803993}" srcId="{C40A6AC7-8949-4DEC-9ECA-3448E11AD2B7}" destId="{EDBEABDB-B290-4DC5-BBD1-EABF9B4E1779}" srcOrd="3" destOrd="0" parTransId="{63C4605A-BDB0-4D2B-A2C0-E49E3E46D4D1}" sibTransId="{E7F43DE3-DA04-4A78-9246-054D168E6AF1}"/>
    <dgm:cxn modelId="{48CFAF42-E14C-44D3-86A5-239834DBD818}" type="presOf" srcId="{1521BBCA-677B-48C2-80A7-E7987024D26A}" destId="{B7C8487B-1FE6-4D40-A025-C762C05CE3B9}" srcOrd="0" destOrd="0" presId="urn:microsoft.com/office/officeart/2005/8/layout/cycle1"/>
    <dgm:cxn modelId="{8495CF49-9DFA-4893-BE13-E7C18481B834}" type="presOf" srcId="{C40A6AC7-8949-4DEC-9ECA-3448E11AD2B7}" destId="{AEFD5631-AE6C-4C17-B95E-A067EA058057}" srcOrd="0" destOrd="0" presId="urn:microsoft.com/office/officeart/2005/8/layout/cycle1"/>
    <dgm:cxn modelId="{BA6A9B0E-4DBC-43CB-96B1-46E5E8B15670}" type="presOf" srcId="{977B6545-A579-4666-B50D-02074C3A39DD}" destId="{6494F0FF-DFB1-4C1E-80AA-DCE3E0BB712F}" srcOrd="0" destOrd="0" presId="urn:microsoft.com/office/officeart/2005/8/layout/cycle1"/>
    <dgm:cxn modelId="{76F8321A-DDDE-4E38-B24E-6C3CF6A9B6A3}" type="presOf" srcId="{A248A616-5EB4-49B0-B89F-FADAE75D8648}" destId="{8A2960C2-C839-44FE-A068-C2A518D2DE09}" srcOrd="0" destOrd="0" presId="urn:microsoft.com/office/officeart/2005/8/layout/cycle1"/>
    <dgm:cxn modelId="{B7F43102-328D-4E04-ADA4-2CA48C517810}" type="presOf" srcId="{E7F43DE3-DA04-4A78-9246-054D168E6AF1}" destId="{3FA87D46-E6F4-43BC-B2F3-00EFA6B92827}" srcOrd="0" destOrd="0" presId="urn:microsoft.com/office/officeart/2005/8/layout/cycle1"/>
    <dgm:cxn modelId="{C009B7CF-82CD-4A6A-8EF6-FEBBC6937F90}" type="presOf" srcId="{F0005AF6-ED52-4742-BDF6-E6DD2FA2657E}" destId="{53C4C765-35C1-458B-87D5-4B7C2B404591}" srcOrd="0" destOrd="0" presId="urn:microsoft.com/office/officeart/2005/8/layout/cycle1"/>
    <dgm:cxn modelId="{9D843C8E-3032-4E6D-8C47-96E46F076EED}" srcId="{C40A6AC7-8949-4DEC-9ECA-3448E11AD2B7}" destId="{00B59EB6-E0B0-466E-BFFF-CF260F2EA972}" srcOrd="0" destOrd="0" parTransId="{0249B7B5-562E-4470-832B-DB7332F57323}" sibTransId="{1521BBCA-677B-48C2-80A7-E7987024D26A}"/>
    <dgm:cxn modelId="{F71067D5-CA40-40B7-B3F2-F81D2175A930}" type="presOf" srcId="{00B59EB6-E0B0-466E-BFFF-CF260F2EA972}" destId="{15E52E6B-6F6F-4998-8F38-3C4F2F9E452E}" srcOrd="0" destOrd="0" presId="urn:microsoft.com/office/officeart/2005/8/layout/cycle1"/>
    <dgm:cxn modelId="{6D786772-842B-401A-B408-F2BD24C17740}" srcId="{C40A6AC7-8949-4DEC-9ECA-3448E11AD2B7}" destId="{A248A616-5EB4-49B0-B89F-FADAE75D8648}" srcOrd="1" destOrd="0" parTransId="{46EF94EF-9985-42C4-8616-D0D260D3464F}" sibTransId="{F0005AF6-ED52-4742-BDF6-E6DD2FA2657E}"/>
    <dgm:cxn modelId="{6502F6A6-CD53-4006-9A02-639E639A6670}" srcId="{C40A6AC7-8949-4DEC-9ECA-3448E11AD2B7}" destId="{8855805F-6EC5-44F0-BD97-FC5A41920C2D}" srcOrd="2" destOrd="0" parTransId="{CA494D28-2385-43BB-A833-2F4A8E50308A}" sibTransId="{977B6545-A579-4666-B50D-02074C3A39DD}"/>
    <dgm:cxn modelId="{59B8597C-158D-4619-BBD5-6AB54D6525D9}" type="presParOf" srcId="{AEFD5631-AE6C-4C17-B95E-A067EA058057}" destId="{41C4D9B8-FC5F-41FF-9EDB-61047B9C1DD6}" srcOrd="0" destOrd="0" presId="urn:microsoft.com/office/officeart/2005/8/layout/cycle1"/>
    <dgm:cxn modelId="{91981BC4-6313-48BE-8DAC-00CA72A0297D}" type="presParOf" srcId="{AEFD5631-AE6C-4C17-B95E-A067EA058057}" destId="{15E52E6B-6F6F-4998-8F38-3C4F2F9E452E}" srcOrd="1" destOrd="0" presId="urn:microsoft.com/office/officeart/2005/8/layout/cycle1"/>
    <dgm:cxn modelId="{96E2F050-AD04-4509-B43A-08A03283F52F}" type="presParOf" srcId="{AEFD5631-AE6C-4C17-B95E-A067EA058057}" destId="{B7C8487B-1FE6-4D40-A025-C762C05CE3B9}" srcOrd="2" destOrd="0" presId="urn:microsoft.com/office/officeart/2005/8/layout/cycle1"/>
    <dgm:cxn modelId="{42B7D3C6-D61F-4531-8EC6-39F80778CE69}" type="presParOf" srcId="{AEFD5631-AE6C-4C17-B95E-A067EA058057}" destId="{98F05773-9BA2-4BF1-8408-D6C3733A5D61}" srcOrd="3" destOrd="0" presId="urn:microsoft.com/office/officeart/2005/8/layout/cycle1"/>
    <dgm:cxn modelId="{5DD9C6D8-35E9-410E-A4FF-54BF8B991BC8}" type="presParOf" srcId="{AEFD5631-AE6C-4C17-B95E-A067EA058057}" destId="{8A2960C2-C839-44FE-A068-C2A518D2DE09}" srcOrd="4" destOrd="0" presId="urn:microsoft.com/office/officeart/2005/8/layout/cycle1"/>
    <dgm:cxn modelId="{EB7F8914-4572-4C85-89E9-E705670306A3}" type="presParOf" srcId="{AEFD5631-AE6C-4C17-B95E-A067EA058057}" destId="{53C4C765-35C1-458B-87D5-4B7C2B404591}" srcOrd="5" destOrd="0" presId="urn:microsoft.com/office/officeart/2005/8/layout/cycle1"/>
    <dgm:cxn modelId="{C278A2DE-6751-4109-9147-101D810ED025}" type="presParOf" srcId="{AEFD5631-AE6C-4C17-B95E-A067EA058057}" destId="{CF72F4A4-B7B5-4AEB-B256-4816A4A90B0C}" srcOrd="6" destOrd="0" presId="urn:microsoft.com/office/officeart/2005/8/layout/cycle1"/>
    <dgm:cxn modelId="{618AEC6E-CA3A-4109-BEE2-22975F90F707}" type="presParOf" srcId="{AEFD5631-AE6C-4C17-B95E-A067EA058057}" destId="{7704EB4C-FCDD-49AC-A431-8F77C905BE46}" srcOrd="7" destOrd="0" presId="urn:microsoft.com/office/officeart/2005/8/layout/cycle1"/>
    <dgm:cxn modelId="{6EEF99E9-DDEE-4386-8E41-8E2D92838C10}" type="presParOf" srcId="{AEFD5631-AE6C-4C17-B95E-A067EA058057}" destId="{6494F0FF-DFB1-4C1E-80AA-DCE3E0BB712F}" srcOrd="8" destOrd="0" presId="urn:microsoft.com/office/officeart/2005/8/layout/cycle1"/>
    <dgm:cxn modelId="{ACD91AD8-A1AA-4FB8-9A18-2626BB0E0DB8}" type="presParOf" srcId="{AEFD5631-AE6C-4C17-B95E-A067EA058057}" destId="{BBE10FCC-0A12-4D2C-A89B-DC4652E328D4}" srcOrd="9" destOrd="0" presId="urn:microsoft.com/office/officeart/2005/8/layout/cycle1"/>
    <dgm:cxn modelId="{5A94B232-F523-4A3A-AD7B-735E41731C41}" type="presParOf" srcId="{AEFD5631-AE6C-4C17-B95E-A067EA058057}" destId="{D408A729-044E-4A21-81BE-9F198827321D}" srcOrd="10" destOrd="0" presId="urn:microsoft.com/office/officeart/2005/8/layout/cycle1"/>
    <dgm:cxn modelId="{33949067-92A8-41EF-88E1-359DB9C5C56C}" type="presParOf" srcId="{AEFD5631-AE6C-4C17-B95E-A067EA058057}" destId="{3FA87D46-E6F4-43BC-B2F3-00EFA6B92827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52E6B-6F6F-4998-8F38-3C4F2F9E452E}">
      <dsp:nvSpPr>
        <dsp:cNvPr id="0" name=""/>
        <dsp:cNvSpPr/>
      </dsp:nvSpPr>
      <dsp:spPr>
        <a:xfrm>
          <a:off x="3170021" y="100389"/>
          <a:ext cx="1600858" cy="1600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Code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sym typeface="Wingdings" panose="05000000000000000000" pitchFamily="2" charset="2"/>
            </a:rPr>
            <a:t></a:t>
          </a:r>
        </a:p>
      </dsp:txBody>
      <dsp:txXfrm>
        <a:off x="3170021" y="100389"/>
        <a:ext cx="1600858" cy="1600858"/>
      </dsp:txXfrm>
    </dsp:sp>
    <dsp:sp modelId="{B7C8487B-1FE6-4D40-A025-C762C05CE3B9}">
      <dsp:nvSpPr>
        <dsp:cNvPr id="0" name=""/>
        <dsp:cNvSpPr/>
      </dsp:nvSpPr>
      <dsp:spPr>
        <a:xfrm>
          <a:off x="348616" y="-748"/>
          <a:ext cx="4523401" cy="4523401"/>
        </a:xfrm>
        <a:prstGeom prst="circularArrow">
          <a:avLst>
            <a:gd name="adj1" fmla="val 6901"/>
            <a:gd name="adj2" fmla="val 465281"/>
            <a:gd name="adj3" fmla="val 549715"/>
            <a:gd name="adj4" fmla="val 20585004"/>
            <a:gd name="adj5" fmla="val 805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960C2-C839-44FE-A068-C2A518D2DE09}">
      <dsp:nvSpPr>
        <dsp:cNvPr id="0" name=""/>
        <dsp:cNvSpPr/>
      </dsp:nvSpPr>
      <dsp:spPr>
        <a:xfrm>
          <a:off x="3170021" y="2820656"/>
          <a:ext cx="1600858" cy="1600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Test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sym typeface="Wingdings" panose="05000000000000000000" pitchFamily="2" charset="2"/>
            </a:rPr>
            <a:t></a:t>
          </a:r>
        </a:p>
      </dsp:txBody>
      <dsp:txXfrm>
        <a:off x="3170021" y="2820656"/>
        <a:ext cx="1600858" cy="1600858"/>
      </dsp:txXfrm>
    </dsp:sp>
    <dsp:sp modelId="{53C4C765-35C1-458B-87D5-4B7C2B404591}">
      <dsp:nvSpPr>
        <dsp:cNvPr id="0" name=""/>
        <dsp:cNvSpPr/>
      </dsp:nvSpPr>
      <dsp:spPr>
        <a:xfrm>
          <a:off x="348616" y="-748"/>
          <a:ext cx="4523401" cy="4523401"/>
        </a:xfrm>
        <a:prstGeom prst="circularArrow">
          <a:avLst>
            <a:gd name="adj1" fmla="val 6901"/>
            <a:gd name="adj2" fmla="val 465281"/>
            <a:gd name="adj3" fmla="val 5949715"/>
            <a:gd name="adj4" fmla="val 4385004"/>
            <a:gd name="adj5" fmla="val 805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4EB4C-FCDD-49AC-A431-8F77C905BE46}">
      <dsp:nvSpPr>
        <dsp:cNvPr id="0" name=""/>
        <dsp:cNvSpPr/>
      </dsp:nvSpPr>
      <dsp:spPr>
        <a:xfrm>
          <a:off x="449754" y="2820656"/>
          <a:ext cx="1600858" cy="1600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Deploy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sym typeface="Wingdings" panose="05000000000000000000" pitchFamily="2" charset="2"/>
            </a:rPr>
            <a:t></a:t>
          </a:r>
        </a:p>
      </dsp:txBody>
      <dsp:txXfrm>
        <a:off x="449754" y="2820656"/>
        <a:ext cx="1600858" cy="1600858"/>
      </dsp:txXfrm>
    </dsp:sp>
    <dsp:sp modelId="{6494F0FF-DFB1-4C1E-80AA-DCE3E0BB712F}">
      <dsp:nvSpPr>
        <dsp:cNvPr id="0" name=""/>
        <dsp:cNvSpPr/>
      </dsp:nvSpPr>
      <dsp:spPr>
        <a:xfrm>
          <a:off x="348616" y="-748"/>
          <a:ext cx="4523401" cy="4523401"/>
        </a:xfrm>
        <a:prstGeom prst="circularArrow">
          <a:avLst>
            <a:gd name="adj1" fmla="val 6901"/>
            <a:gd name="adj2" fmla="val 465281"/>
            <a:gd name="adj3" fmla="val 11349715"/>
            <a:gd name="adj4" fmla="val 9785004"/>
            <a:gd name="adj5" fmla="val 805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8A729-044E-4A21-81BE-9F198827321D}">
      <dsp:nvSpPr>
        <dsp:cNvPr id="0" name=""/>
        <dsp:cNvSpPr/>
      </dsp:nvSpPr>
      <dsp:spPr>
        <a:xfrm>
          <a:off x="449754" y="100389"/>
          <a:ext cx="1600858" cy="1600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Use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/>
            <a:t>😕</a:t>
          </a:r>
        </a:p>
      </dsp:txBody>
      <dsp:txXfrm>
        <a:off x="449754" y="100389"/>
        <a:ext cx="1600858" cy="1600858"/>
      </dsp:txXfrm>
    </dsp:sp>
    <dsp:sp modelId="{3FA87D46-E6F4-43BC-B2F3-00EFA6B92827}">
      <dsp:nvSpPr>
        <dsp:cNvPr id="0" name=""/>
        <dsp:cNvSpPr/>
      </dsp:nvSpPr>
      <dsp:spPr>
        <a:xfrm>
          <a:off x="348616" y="-748"/>
          <a:ext cx="4523401" cy="4523401"/>
        </a:xfrm>
        <a:prstGeom prst="circularArrow">
          <a:avLst>
            <a:gd name="adj1" fmla="val 6901"/>
            <a:gd name="adj2" fmla="val 465281"/>
            <a:gd name="adj3" fmla="val 16749715"/>
            <a:gd name="adj4" fmla="val 15185004"/>
            <a:gd name="adj5" fmla="val 805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62A9D-CEEB-40E9-9649-9ED9F8F41C9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C8F37-0ABB-4222-9F28-1B78D21B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5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Opening –</a:t>
            </a:r>
            <a:r>
              <a:rPr lang="en-US" baseline="0" dirty="0"/>
              <a:t> you learn some important lessons about the universe when you work in at a law firm</a:t>
            </a:r>
          </a:p>
          <a:p>
            <a:r>
              <a:rPr lang="en-US" baseline="0" dirty="0"/>
              <a:t>	1. lawyers like to read stuff</a:t>
            </a:r>
          </a:p>
          <a:p>
            <a:r>
              <a:rPr lang="en-US" baseline="0" dirty="0"/>
              <a:t>	2. developers (at least me) don’t like to write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C8F37-0ABB-4222-9F28-1B78D21BE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07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C8F37-0ABB-4222-9F28-1B78D21BEE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28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C8F37-0ABB-4222-9F28-1B78D21BEE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1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C8F37-0ABB-4222-9F28-1B78D21BEE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C8F37-0ABB-4222-9F28-1B78D21BEE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26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C8F37-0ABB-4222-9F28-1B78D21BEE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4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C8F37-0ABB-4222-9F28-1B78D21BEE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9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C8F37-0ABB-4222-9F28-1B78D21BEE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9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C8F37-0ABB-4222-9F28-1B78D21BEE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51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C8F37-0ABB-4222-9F28-1B78D21BEE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85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C8F37-0ABB-4222-9F28-1B78D21BEE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1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C8F37-0ABB-4222-9F28-1B78D21BEE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2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2265-A268-43DD-9C2A-D9E96FACB19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F561-4614-4AD8-8265-C400B208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2265-A268-43DD-9C2A-D9E96FACB19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F561-4614-4AD8-8265-C400B208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2265-A268-43DD-9C2A-D9E96FACB19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F561-4614-4AD8-8265-C400B208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3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2265-A268-43DD-9C2A-D9E96FACB19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F561-4614-4AD8-8265-C400B208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3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2265-A268-43DD-9C2A-D9E96FACB19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F561-4614-4AD8-8265-C400B208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2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2265-A268-43DD-9C2A-D9E96FACB19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F561-4614-4AD8-8265-C400B208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2265-A268-43DD-9C2A-D9E96FACB19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F561-4614-4AD8-8265-C400B208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2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2265-A268-43DD-9C2A-D9E96FACB19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F561-4614-4AD8-8265-C400B208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8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2265-A268-43DD-9C2A-D9E96FACB19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F561-4614-4AD8-8265-C400B208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8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2265-A268-43DD-9C2A-D9E96FACB19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F561-4614-4AD8-8265-C400B208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2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2265-A268-43DD-9C2A-D9E96FACB19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F561-4614-4AD8-8265-C400B208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1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B2265-A268-43DD-9C2A-D9E96FACB19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F561-4614-4AD8-8265-C400B208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2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tmp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tmp"/><Relationship Id="rId5" Type="http://schemas.openxmlformats.org/officeDocument/2006/relationships/image" Target="../media/image15.e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Manuals are for Suckers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Free Arrows to Generate Program Semantics Directly from Source Code</a:t>
            </a:r>
          </a:p>
        </p:txBody>
      </p:sp>
    </p:spTree>
    <p:extLst>
      <p:ext uri="{BB962C8B-B14F-4D97-AF65-F5344CB8AC3E}">
        <p14:creationId xmlns:p14="http://schemas.microsoft.com/office/powerpoint/2010/main" val="416997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GADT for Free Arrows with Semantic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060"/>
            <a:ext cx="10515600" cy="46789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data </a:t>
            </a:r>
            <a:r>
              <a:rPr lang="en-US" dirty="0" err="1">
                <a:latin typeface="Consolas" panose="020B0609020204030204" pitchFamily="49" charset="0"/>
              </a:rPr>
              <a:t>SemanticArrow</a:t>
            </a:r>
            <a:r>
              <a:rPr lang="en-US" dirty="0">
                <a:latin typeface="Consolas" panose="020B0609020204030204" pitchFamily="49" charset="0"/>
              </a:rPr>
              <a:t> a eff b c where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Pure</a:t>
            </a:r>
            <a:r>
              <a:rPr lang="en-US" dirty="0">
                <a:latin typeface="Consolas" panose="020B0609020204030204" pitchFamily="49" charset="0"/>
              </a:rPr>
              <a:t> 	:: (b -&gt; c) -&gt; SA a eff b c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Effect</a:t>
            </a:r>
            <a:r>
              <a:rPr lang="en-US" dirty="0">
                <a:latin typeface="Consolas" panose="020B0609020204030204" pitchFamily="49" charset="0"/>
              </a:rPr>
              <a:t> 	:: (eff b c) -&gt; SA  a eff b c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	:: SA a eff b c -&gt; SA a eff c d -&gt; SA a eff b 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Par</a:t>
            </a:r>
            <a:r>
              <a:rPr lang="en-US" dirty="0">
                <a:latin typeface="Consolas" panose="020B0609020204030204" pitchFamily="49" charset="0"/>
              </a:rPr>
              <a:t>	:: SA a eff b c -&gt; SA a eff c d -&gt; SA a eff b 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dirty="0" err="1">
                <a:latin typeface="Consolas" panose="020B0609020204030204" pitchFamily="49" charset="0"/>
              </a:rPr>
              <a:t>Spl</a:t>
            </a:r>
            <a:r>
              <a:rPr lang="en-US" dirty="0">
                <a:latin typeface="Consolas" panose="020B0609020204030204" pitchFamily="49" charset="0"/>
              </a:rPr>
              <a:t>	:: SA a eff b c -&gt; SA a eff c d -&gt; SA a eff b 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dirty="0" err="1">
                <a:latin typeface="Consolas" panose="020B0609020204030204" pitchFamily="49" charset="0"/>
              </a:rPr>
              <a:t>FanIn</a:t>
            </a:r>
            <a:r>
              <a:rPr lang="en-US" dirty="0">
                <a:latin typeface="Consolas" panose="020B0609020204030204" pitchFamily="49" charset="0"/>
              </a:rPr>
              <a:t>	:: SA a eff b c -&gt; SA a eff c d -&gt; SA a eff b 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(:?)</a:t>
            </a:r>
            <a:r>
              <a:rPr lang="en-US" dirty="0">
                <a:latin typeface="Consolas" panose="020B0609020204030204" pitchFamily="49" charset="0"/>
              </a:rPr>
              <a:t>	:: SA a eff b c -&gt; a b c -&gt; SA a eff b 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7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40" y="203751"/>
            <a:ext cx="10515600" cy="1325563"/>
          </a:xfrm>
        </p:spPr>
        <p:txBody>
          <a:bodyPr/>
          <a:lstStyle/>
          <a:p>
            <a:r>
              <a:rPr lang="en-US" dirty="0"/>
              <a:t>Legal Automation Example (Fill out form)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32097"/>
            <a:ext cx="3861880" cy="44897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942" y="2420535"/>
            <a:ext cx="5174298" cy="39981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9824720" y="3004186"/>
            <a:ext cx="487680" cy="2844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65847" y="4783382"/>
            <a:ext cx="487680" cy="2844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9927" y="4085514"/>
            <a:ext cx="985520" cy="321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846094" y="3533702"/>
            <a:ext cx="1482034" cy="1249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831425" y="1344122"/>
            <a:ext cx="1069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03128" y="1344122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393709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131"/>
            <a:ext cx="10515600" cy="1325563"/>
          </a:xfrm>
        </p:spPr>
        <p:txBody>
          <a:bodyPr/>
          <a:lstStyle/>
          <a:p>
            <a:r>
              <a:rPr lang="en-US" dirty="0"/>
              <a:t>Legal Automation Example in Haskell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711763"/>
              </p:ext>
            </p:extLst>
          </p:nvPr>
        </p:nvGraphicFramePr>
        <p:xfrm>
          <a:off x="646673" y="1014407"/>
          <a:ext cx="11309350" cy="564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Document" r:id="rId4" imgW="8764101" imgH="4384597" progId="Word.Document.12">
                  <p:embed/>
                </p:oleObj>
              </mc:Choice>
              <mc:Fallback>
                <p:oleObj name="Document" r:id="rId4" imgW="8764101" imgH="43845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6673" y="1014407"/>
                        <a:ext cx="11309350" cy="564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838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Free Arrow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996534"/>
              </p:ext>
            </p:extLst>
          </p:nvPr>
        </p:nvGraphicFramePr>
        <p:xfrm>
          <a:off x="838200" y="1792330"/>
          <a:ext cx="10321925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Document" r:id="rId3" imgW="10310304" imgH="4282932" progId="Word.Document.12">
                  <p:embed/>
                </p:oleObj>
              </mc:Choice>
              <mc:Fallback>
                <p:oleObj name="Document" r:id="rId3" imgW="10310304" imgH="42829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792330"/>
                        <a:ext cx="10321925" cy="427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95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Example </a:t>
            </a:r>
            <a:r>
              <a:rPr lang="en-US" sz="3600" dirty="0">
                <a:latin typeface="Consolas" panose="020B0609020204030204" pitchFamily="49" charset="0"/>
              </a:rPr>
              <a:t>(main)</a:t>
            </a:r>
            <a:endParaRPr lang="en-US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90640"/>
              </p:ext>
            </p:extLst>
          </p:nvPr>
        </p:nvGraphicFramePr>
        <p:xfrm>
          <a:off x="1018746" y="1552575"/>
          <a:ext cx="11684000" cy="530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ocument" r:id="rId3" imgW="10310304" imgH="4695362" progId="Word.Document.12">
                  <p:embed/>
                </p:oleObj>
              </mc:Choice>
              <mc:Fallback>
                <p:oleObj name="Document" r:id="rId3" imgW="10310304" imgH="4695362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8746" y="1552575"/>
                        <a:ext cx="11684000" cy="530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15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Free Arrow with Multi-Res Logging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933450" y="1701800"/>
          <a:ext cx="10525125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Document" r:id="rId4" imgW="10310304" imgH="4545027" progId="Word.Document.12">
                  <p:embed/>
                </p:oleObj>
              </mc:Choice>
              <mc:Fallback>
                <p:oleObj name="Document" r:id="rId4" imgW="10310304" imgH="4545027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3450" y="1701800"/>
                        <a:ext cx="10525125" cy="463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36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Multi-Res Logging </a:t>
            </a:r>
            <a:r>
              <a:rPr lang="en-US" sz="4000" dirty="0">
                <a:latin typeface="Consolas" panose="020B0609020204030204" pitchFamily="49" charset="0"/>
              </a:rPr>
              <a:t>(main1)</a:t>
            </a:r>
            <a:endParaRPr lang="en-US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055304"/>
              </p:ext>
            </p:extLst>
          </p:nvPr>
        </p:nvGraphicFramePr>
        <p:xfrm>
          <a:off x="640063" y="1690688"/>
          <a:ext cx="103886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Document" r:id="rId4" imgW="10310304" imgH="4551516" progId="Word.Document.12">
                  <p:embed/>
                </p:oleObj>
              </mc:Choice>
              <mc:Fallback>
                <p:oleObj name="Document" r:id="rId4" imgW="10310304" imgH="4551516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63" y="1690688"/>
                        <a:ext cx="103886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MINGW64:/c/Users/jadas/Projects/semarrow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476" y="2068549"/>
            <a:ext cx="4151869" cy="37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8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Free Arrow to Flowchart w/ </a:t>
            </a:r>
            <a:r>
              <a:rPr lang="en-US" dirty="0" err="1"/>
              <a:t>GraphViz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6046"/>
              </p:ext>
            </p:extLst>
          </p:nvPr>
        </p:nvGraphicFramePr>
        <p:xfrm>
          <a:off x="935038" y="1703388"/>
          <a:ext cx="10501312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Document" r:id="rId4" imgW="10310304" imgH="4574950" progId="Word.Document.12">
                  <p:embed/>
                </p:oleObj>
              </mc:Choice>
              <mc:Fallback>
                <p:oleObj name="Document" r:id="rId4" imgW="10310304" imgH="4574950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5038" y="1703388"/>
                        <a:ext cx="10501312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423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6005" cy="1325563"/>
          </a:xfrm>
        </p:spPr>
        <p:txBody>
          <a:bodyPr/>
          <a:lstStyle/>
          <a:p>
            <a:r>
              <a:rPr lang="en-US" dirty="0"/>
              <a:t>Legal Automation Arrow as a Flowchart </a:t>
            </a:r>
            <a:r>
              <a:rPr lang="en-US" sz="3600" dirty="0">
                <a:latin typeface="Consolas" panose="020B0609020204030204" pitchFamily="49" charset="0"/>
              </a:rPr>
              <a:t>(main3)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" y="2220190"/>
            <a:ext cx="11533102" cy="38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4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0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Free Arrows for “Did you mean” for code evaluation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56" y="1474017"/>
            <a:ext cx="10227020" cy="4123799"/>
          </a:xfrm>
        </p:spPr>
      </p:pic>
      <p:sp>
        <p:nvSpPr>
          <p:cNvPr id="3" name="TextBox 2"/>
          <p:cNvSpPr txBox="1"/>
          <p:nvPr/>
        </p:nvSpPr>
        <p:spPr>
          <a:xfrm flipH="1">
            <a:off x="770093" y="6051516"/>
            <a:ext cx="1038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Could we do something like this for automation functionality?</a:t>
            </a:r>
          </a:p>
        </p:txBody>
      </p:sp>
    </p:spTree>
    <p:extLst>
      <p:ext uri="{BB962C8B-B14F-4D97-AF65-F5344CB8AC3E}">
        <p14:creationId xmlns:p14="http://schemas.microsoft.com/office/powerpoint/2010/main" val="412729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Squishy Part</a:t>
            </a:r>
          </a:p>
          <a:p>
            <a:r>
              <a:rPr lang="en-US" dirty="0"/>
              <a:t>The Arrow Primer/Review Part</a:t>
            </a:r>
          </a:p>
          <a:p>
            <a:r>
              <a:rPr lang="en-US" dirty="0"/>
              <a:t>The Part Where We Look at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08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“Did you mean” Context for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Multiple automation “routes”</a:t>
            </a:r>
          </a:p>
          <a:p>
            <a:pPr lvl="1"/>
            <a:r>
              <a:rPr lang="en-US" dirty="0"/>
              <a:t>fillLegalForm1</a:t>
            </a:r>
          </a:p>
          <a:p>
            <a:pPr lvl="1"/>
            <a:r>
              <a:rPr lang="en-US" dirty="0"/>
              <a:t>fillLegalForm2</a:t>
            </a:r>
          </a:p>
          <a:p>
            <a:pPr lvl="1"/>
            <a:r>
              <a:rPr lang="en-US" dirty="0"/>
              <a:t>fillLegalForm3</a:t>
            </a:r>
          </a:p>
          <a:p>
            <a:r>
              <a:rPr lang="en-US" dirty="0"/>
              <a:t>User asks to </a:t>
            </a:r>
            <a:r>
              <a:rPr lang="en-US" b="1" dirty="0"/>
              <a:t>fillLegalForm1</a:t>
            </a:r>
            <a:r>
              <a:rPr lang="en-US" dirty="0"/>
              <a:t> but actually means </a:t>
            </a:r>
            <a:r>
              <a:rPr lang="en-US" b="1" dirty="0"/>
              <a:t>fillLegalForm2</a:t>
            </a:r>
            <a:endParaRPr lang="en-US" dirty="0"/>
          </a:p>
          <a:p>
            <a:r>
              <a:rPr lang="en-US" dirty="0"/>
              <a:t>Does the provided input “fit” some other route?</a:t>
            </a:r>
          </a:p>
          <a:p>
            <a:endParaRPr lang="en-US" dirty="0"/>
          </a:p>
          <a:p>
            <a:r>
              <a:rPr lang="en-US" dirty="0"/>
              <a:t>Poor man’s solution : gather all errors</a:t>
            </a:r>
          </a:p>
          <a:p>
            <a:pPr lvl="1"/>
            <a:r>
              <a:rPr lang="en-US" dirty="0"/>
              <a:t>fillLegalForm1 : [missing attachment A, missing parameter]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fillLegalForm2 : [incorrect route] *Best Match</a:t>
            </a:r>
          </a:p>
          <a:p>
            <a:pPr lvl="1"/>
            <a:r>
              <a:rPr lang="en-US" dirty="0"/>
              <a:t>fillLegalForm3 : [incorrect route, missing attachment A, missing attachment B]</a:t>
            </a:r>
          </a:p>
        </p:txBody>
      </p:sp>
    </p:spTree>
    <p:extLst>
      <p:ext uri="{BB962C8B-B14F-4D97-AF65-F5344CB8AC3E}">
        <p14:creationId xmlns:p14="http://schemas.microsoft.com/office/powerpoint/2010/main" val="3322512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Multiple Exceptions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770967"/>
              </p:ext>
            </p:extLst>
          </p:nvPr>
        </p:nvGraphicFramePr>
        <p:xfrm>
          <a:off x="838200" y="1690688"/>
          <a:ext cx="1032510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Document" r:id="rId4" imgW="13575792" imgH="7111181" progId="Word.Document.12">
                  <p:embed/>
                </p:oleObj>
              </mc:Choice>
              <mc:Fallback>
                <p:oleObj name="Document" r:id="rId4" imgW="13575792" imgH="7111181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10325100" cy="538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962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Error Gathering </a:t>
            </a:r>
            <a:r>
              <a:rPr lang="en-US" sz="4000" dirty="0">
                <a:latin typeface="Consolas" panose="020B0609020204030204" pitchFamily="49" charset="0"/>
              </a:rPr>
              <a:t>(main3)</a:t>
            </a:r>
            <a:endParaRPr lang="en-US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177063"/>
              </p:ext>
            </p:extLst>
          </p:nvPr>
        </p:nvGraphicFramePr>
        <p:xfrm>
          <a:off x="562447" y="1487917"/>
          <a:ext cx="11850687" cy="527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Document" r:id="rId4" imgW="10310304" imgH="4601267" progId="Word.Document.12">
                  <p:embed/>
                </p:oleObj>
              </mc:Choice>
              <mc:Fallback>
                <p:oleObj name="Document" r:id="rId4" imgW="10310304" imgH="4601267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2447" y="1487917"/>
                        <a:ext cx="11850687" cy="527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MINGW64:/c/Users/jadas/Projects/semarrow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91" y="2813480"/>
            <a:ext cx="5293188" cy="19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39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0937" cy="4514215"/>
          </a:xfrm>
        </p:spPr>
        <p:txBody>
          <a:bodyPr/>
          <a:lstStyle/>
          <a:p>
            <a:r>
              <a:rPr lang="en-US" dirty="0"/>
              <a:t>Out of band splicing of functionality (AspectJ!?)</a:t>
            </a:r>
          </a:p>
          <a:p>
            <a:pPr lvl="1"/>
            <a:r>
              <a:rPr lang="en-US" dirty="0"/>
              <a:t>Instrument execution w/ logging, security, etc.</a:t>
            </a:r>
          </a:p>
          <a:p>
            <a:pPr lvl="1"/>
            <a:r>
              <a:rPr lang="en-US" dirty="0"/>
              <a:t>Pull out a Pure “prefix”</a:t>
            </a:r>
          </a:p>
          <a:p>
            <a:pPr lvl="1"/>
            <a:r>
              <a:rPr lang="en-US" dirty="0"/>
              <a:t>Extract a subset of functionality</a:t>
            </a:r>
          </a:p>
          <a:p>
            <a:pPr lvl="2"/>
            <a:r>
              <a:rPr lang="en-US" dirty="0"/>
              <a:t>A &gt;&gt;&gt; B &gt;&gt;&gt; C </a:t>
            </a:r>
            <a:r>
              <a:rPr lang="en-US" dirty="0">
                <a:sym typeface="Wingdings" panose="05000000000000000000" pitchFamily="2" charset="2"/>
              </a:rPr>
              <a:t> A &gt;&gt;&gt; 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Model for computational semantics</a:t>
            </a:r>
          </a:p>
          <a:p>
            <a:pPr lvl="1"/>
            <a:r>
              <a:rPr lang="en-US" dirty="0"/>
              <a:t>Create a “database” of functionality </a:t>
            </a:r>
          </a:p>
          <a:p>
            <a:pPr lvl="1"/>
            <a:r>
              <a:rPr lang="en-US" dirty="0"/>
              <a:t>Evaluate predicate logic propositions about code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http://www.computational-semantics.eu/images/cswfpC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782" y="2918164"/>
            <a:ext cx="2189273" cy="31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669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Various SO Saints that helped me turn half-baked ideas into something concrete (</a:t>
            </a:r>
            <a:r>
              <a:rPr lang="en-US" dirty="0" err="1"/>
              <a:t>phadej</a:t>
            </a:r>
            <a:r>
              <a:rPr lang="en-US" dirty="0"/>
              <a:t>, Cactus, </a:t>
            </a:r>
            <a:r>
              <a:rPr lang="en-US" dirty="0" err="1"/>
              <a:t>Sjoerd</a:t>
            </a:r>
            <a:r>
              <a:rPr lang="en-US" dirty="0"/>
              <a:t> </a:t>
            </a:r>
            <a:r>
              <a:rPr lang="en-US" dirty="0" err="1"/>
              <a:t>Visscher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LambdaConf</a:t>
            </a:r>
            <a:r>
              <a:rPr lang="en-US" dirty="0"/>
              <a:t> 2016 Organizing Committee</a:t>
            </a:r>
          </a:p>
          <a:p>
            <a:endParaRPr lang="en-US" dirty="0"/>
          </a:p>
          <a:p>
            <a:r>
              <a:rPr lang="en-US" dirty="0"/>
              <a:t>Holland &amp; Hart LLP </a:t>
            </a:r>
          </a:p>
        </p:txBody>
      </p:sp>
    </p:spTree>
    <p:extLst>
      <p:ext uri="{BB962C8B-B14F-4D97-AF65-F5344CB8AC3E}">
        <p14:creationId xmlns:p14="http://schemas.microsoft.com/office/powerpoint/2010/main" val="107253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Truths you learn in a Law Firm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024" y="1891528"/>
            <a:ext cx="5430797" cy="11259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Lawyers like to read stuff 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65556" y="1703989"/>
            <a:ext cx="5354594" cy="871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Software Developers working in Legal world are expected to oblige</a:t>
            </a:r>
          </a:p>
        </p:txBody>
      </p:sp>
      <p:pic>
        <p:nvPicPr>
          <p:cNvPr id="9230" name="Picture 14" descr="http://images.wisegeek.com/attorney-in-white-shirt-at-desk-near-law-boo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97" y="2763520"/>
            <a:ext cx="4047249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http://ecx.images-amazon.com/images/I/51QFZYFNW5L._SX362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116" y="2763520"/>
            <a:ext cx="2381475" cy="310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1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Ups and Downs of Working in a Dev-Ops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476" y="1866801"/>
            <a:ext cx="6600094" cy="4845284"/>
          </a:xfrm>
        </p:spPr>
        <p:txBody>
          <a:bodyPr>
            <a:normAutofit/>
          </a:bodyPr>
          <a:lstStyle/>
          <a:p>
            <a:r>
              <a:rPr lang="en-US" dirty="0"/>
              <a:t>Coders like to </a:t>
            </a:r>
            <a:r>
              <a:rPr lang="en-US" b="1" dirty="0"/>
              <a:t>code</a:t>
            </a:r>
            <a:r>
              <a:rPr lang="en-US" dirty="0"/>
              <a:t>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  <a:p>
            <a:r>
              <a:rPr lang="en-US" b="1" dirty="0"/>
              <a:t>Test</a:t>
            </a:r>
            <a:r>
              <a:rPr lang="en-US" dirty="0"/>
              <a:t> and </a:t>
            </a:r>
            <a:r>
              <a:rPr lang="en-US" b="1" dirty="0"/>
              <a:t>Deploy</a:t>
            </a:r>
            <a:r>
              <a:rPr lang="en-US" dirty="0"/>
              <a:t> are not fun but can be automated from source code</a:t>
            </a:r>
          </a:p>
          <a:p>
            <a:endParaRPr lang="en-US" dirty="0"/>
          </a:p>
          <a:p>
            <a:r>
              <a:rPr lang="en-US" dirty="0"/>
              <a:t>What about </a:t>
            </a:r>
            <a:r>
              <a:rPr lang="en-US" b="1" dirty="0"/>
              <a:t>Use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Someone/something </a:t>
            </a:r>
            <a:r>
              <a:rPr lang="en-US" i="1" dirty="0"/>
              <a:t>other than the developer</a:t>
            </a:r>
            <a:r>
              <a:rPr lang="en-US" dirty="0"/>
              <a:t> does the using</a:t>
            </a:r>
          </a:p>
          <a:p>
            <a:pPr lvl="1"/>
            <a:r>
              <a:rPr lang="en-US" dirty="0"/>
              <a:t>Manuals/training describe the feature</a:t>
            </a:r>
          </a:p>
          <a:p>
            <a:r>
              <a:rPr lang="en-US" dirty="0"/>
              <a:t>Is there anyway to automate this too?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55367132"/>
              </p:ext>
            </p:extLst>
          </p:nvPr>
        </p:nvGraphicFramePr>
        <p:xfrm>
          <a:off x="231842" y="1866801"/>
          <a:ext cx="5220634" cy="4521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846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8800"/>
            <a:ext cx="10515600" cy="14396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What if </a:t>
            </a:r>
            <a:r>
              <a:rPr lang="en-US" sz="4400" b="1" dirty="0"/>
              <a:t>the program itself </a:t>
            </a:r>
            <a:r>
              <a:rPr lang="en-US" sz="4400" dirty="0"/>
              <a:t>could describe its functionality?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</p:txBody>
      </p:sp>
      <p:sp>
        <p:nvSpPr>
          <p:cNvPr id="6" name="Folded Corner 5"/>
          <p:cNvSpPr/>
          <p:nvPr/>
        </p:nvSpPr>
        <p:spPr>
          <a:xfrm>
            <a:off x="819678" y="3010144"/>
            <a:ext cx="2274446" cy="323117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Main.hs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xxxxxxxxxxxxxx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xxxxxxxxxxxxxx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featureX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:: IO()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xxxxxxxxxxxxxx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Xxxxxxxxxxxxxx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xxxxxxxxxxxxxx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279721" y="4272936"/>
            <a:ext cx="1993072" cy="840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</a:t>
            </a:r>
          </a:p>
        </p:txBody>
      </p:sp>
      <p:sp>
        <p:nvSpPr>
          <p:cNvPr id="8" name="Cube 7"/>
          <p:cNvSpPr/>
          <p:nvPr/>
        </p:nvSpPr>
        <p:spPr>
          <a:xfrm>
            <a:off x="5643988" y="3734784"/>
            <a:ext cx="1975938" cy="178189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Mr. Computer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8513096" y="5289687"/>
            <a:ext cx="2276276" cy="1286915"/>
          </a:xfrm>
          <a:prstGeom prst="wedgeRoundRectCallout">
            <a:avLst>
              <a:gd name="adj1" fmla="val -81552"/>
              <a:gd name="adj2" fmla="val -556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Well, now I can do X.</a:t>
            </a:r>
          </a:p>
          <a:p>
            <a:pPr algn="ctr"/>
            <a:r>
              <a:rPr lang="en-US" dirty="0"/>
              <a:t>Here’s what X involves…</a:t>
            </a:r>
          </a:p>
        </p:txBody>
      </p:sp>
      <p:sp>
        <p:nvSpPr>
          <p:cNvPr id="11" name="Smiley Face 10"/>
          <p:cNvSpPr/>
          <p:nvPr/>
        </p:nvSpPr>
        <p:spPr>
          <a:xfrm>
            <a:off x="9866473" y="3925995"/>
            <a:ext cx="914400" cy="914400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7857939" y="2729016"/>
            <a:ext cx="2276276" cy="1005768"/>
          </a:xfrm>
          <a:prstGeom prst="wedgeRoundRectCallout">
            <a:avLst>
              <a:gd name="adj1" fmla="val 35062"/>
              <a:gd name="adj2" fmla="val 771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Mr. Computer,</a:t>
            </a:r>
          </a:p>
          <a:p>
            <a:pPr algn="ctr"/>
            <a:r>
              <a:rPr lang="en-US" dirty="0"/>
              <a:t>What sorts of things can you do for me?</a:t>
            </a:r>
          </a:p>
        </p:txBody>
      </p:sp>
    </p:spTree>
    <p:extLst>
      <p:ext uri="{BB962C8B-B14F-4D97-AF65-F5344CB8AC3E}">
        <p14:creationId xmlns:p14="http://schemas.microsoft.com/office/powerpoint/2010/main" val="251544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Arrows in Brief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62793"/>
            <a:ext cx="10515600" cy="461417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 err="1"/>
              <a:t>Effectful</a:t>
            </a:r>
            <a:r>
              <a:rPr lang="en-US" sz="3600" dirty="0"/>
              <a:t> Computations with typed input </a:t>
            </a:r>
            <a:r>
              <a:rPr lang="en-US" sz="3600" b="1" dirty="0"/>
              <a:t>a</a:t>
            </a:r>
            <a:r>
              <a:rPr lang="en-US" sz="3600" dirty="0"/>
              <a:t> and output </a:t>
            </a:r>
            <a:r>
              <a:rPr lang="en-US" sz="3600" b="1" dirty="0"/>
              <a:t>b</a:t>
            </a:r>
          </a:p>
          <a:p>
            <a:pPr marL="0" indent="0" algn="ctr">
              <a:buNone/>
            </a:pP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Examples</a:t>
            </a:r>
          </a:p>
          <a:p>
            <a:pPr lvl="1"/>
            <a:r>
              <a:rPr lang="en-US" sz="3200" dirty="0"/>
              <a:t>Pure Functions : (a -&gt; b) </a:t>
            </a:r>
          </a:p>
          <a:p>
            <a:pPr lvl="1"/>
            <a:r>
              <a:rPr lang="en-US" sz="3200" dirty="0" err="1"/>
              <a:t>Kleisli</a:t>
            </a:r>
            <a:r>
              <a:rPr lang="en-US" sz="3200" dirty="0"/>
              <a:t> arrows    : Monad m =&gt; (a -&gt; m b)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2272" y="2517174"/>
            <a:ext cx="1931422" cy="1467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f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45316" y="3308374"/>
            <a:ext cx="896956" cy="10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852810" y="3318681"/>
            <a:ext cx="896956" cy="10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8915" y="2662043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78926" y="2682657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1199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Arrows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For all their usefulness, monads are limited to a specific kind of library. In this paper [Hughes 00], I introduced a richer and more widely applicable interface, the "arrow" interface, drawing inspiration from category theory…Since I wrote the paper, </a:t>
            </a:r>
            <a:r>
              <a:rPr lang="en-US" b="1" i="1" dirty="0"/>
              <a:t>arrows have turned out to be particularly useful for process-like abstractions.  </a:t>
            </a:r>
            <a:r>
              <a:rPr lang="en-US" i="1" dirty="0"/>
              <a:t>They're used, for example, for functional reactive programming, and are now supported via special syntax in Haskell implementations.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r">
              <a:buNone/>
            </a:pPr>
            <a:r>
              <a:rPr lang="en-US" i="1" dirty="0"/>
              <a:t>- John Hughes (comments on </a:t>
            </a:r>
            <a:r>
              <a:rPr lang="en-US" cap="small" dirty="0"/>
              <a:t>Generalizing monads to arrows</a:t>
            </a:r>
            <a:r>
              <a:rPr lang="en-US" dirty="0"/>
              <a:t>)</a:t>
            </a:r>
            <a:r>
              <a:rPr lang="en-US" i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3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069"/>
          </a:xfrm>
        </p:spPr>
        <p:txBody>
          <a:bodyPr>
            <a:normAutofit/>
          </a:bodyPr>
          <a:lstStyle/>
          <a:p>
            <a:r>
              <a:rPr lang="en-US" sz="3600" dirty="0"/>
              <a:t>Arrows in (slightly more) detail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08614"/>
              </p:ext>
            </p:extLst>
          </p:nvPr>
        </p:nvGraphicFramePr>
        <p:xfrm>
          <a:off x="838200" y="1210235"/>
          <a:ext cx="10409148" cy="5486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713">
                  <a:extLst>
                    <a:ext uri="{9D8B030D-6E8A-4147-A177-3AD203B41FA5}">
                      <a16:colId xmlns:a16="http://schemas.microsoft.com/office/drawing/2014/main" val="1523122291"/>
                    </a:ext>
                  </a:extLst>
                </a:gridCol>
                <a:gridCol w="6767513">
                  <a:extLst>
                    <a:ext uri="{9D8B030D-6E8A-4147-A177-3AD203B41FA5}">
                      <a16:colId xmlns:a16="http://schemas.microsoft.com/office/drawing/2014/main" val="260728438"/>
                    </a:ext>
                  </a:extLst>
                </a:gridCol>
                <a:gridCol w="2131922">
                  <a:extLst>
                    <a:ext uri="{9D8B030D-6E8A-4147-A177-3AD203B41FA5}">
                      <a16:colId xmlns:a16="http://schemas.microsoft.com/office/drawing/2014/main" val="2471900940"/>
                    </a:ext>
                  </a:extLst>
                </a:gridCol>
              </a:tblGrid>
              <a:tr h="437608">
                <a:tc>
                  <a:txBody>
                    <a:bodyPr/>
                    <a:lstStyle/>
                    <a:p>
                      <a:r>
                        <a:rPr lang="en-US" sz="20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Haskell Type</a:t>
                      </a:r>
                      <a:r>
                        <a:rPr lang="en-US" sz="2000" baseline="0" dirty="0"/>
                        <a:t> Signature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973676"/>
                  </a:ext>
                </a:extLst>
              </a:tr>
              <a:tr h="1009834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Lift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:: (b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-&gt; c) -&gt; a b c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215725"/>
                  </a:ext>
                </a:extLst>
              </a:tr>
              <a:tr h="1009834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Composition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(&gt;&gt;&gt;)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:: a b c -&gt; a c d -&gt; a b 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59979"/>
                  </a:ext>
                </a:extLst>
              </a:tr>
              <a:tr h="100983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Parallel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(***) :: a b c -&gt; a b’ c’ -&gt; a (b, b’)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(c, c’)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91805"/>
                  </a:ext>
                </a:extLst>
              </a:tr>
              <a:tr h="100983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(+++)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 :: a b c -&gt; a b’ c’ -&gt; a (Either b b’) (Either c c’)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89451"/>
                  </a:ext>
                </a:extLst>
              </a:tr>
              <a:tr h="1009834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FanIn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(|||)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 :: a b c -&gt; a b’ c -&gt; a (Either b b’) c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63255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500231" y="5506643"/>
            <a:ext cx="1980633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ArrowChoice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010077" y="2927201"/>
            <a:ext cx="3000324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Arrow</a:t>
            </a:r>
          </a:p>
        </p:txBody>
      </p:sp>
      <p:sp>
        <p:nvSpPr>
          <p:cNvPr id="7" name="Rectangle 6"/>
          <p:cNvSpPr/>
          <p:nvPr/>
        </p:nvSpPr>
        <p:spPr>
          <a:xfrm>
            <a:off x="9795193" y="1973677"/>
            <a:ext cx="515799" cy="409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Diamond 11"/>
          <p:cNvSpPr/>
          <p:nvPr/>
        </p:nvSpPr>
        <p:spPr>
          <a:xfrm>
            <a:off x="9334231" y="5021862"/>
            <a:ext cx="364310" cy="3643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42861" y="4782009"/>
            <a:ext cx="435953" cy="304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42861" y="5312782"/>
            <a:ext cx="435953" cy="304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9" name="Elbow Connector 18"/>
          <p:cNvCxnSpPr>
            <a:stCxn id="12" idx="2"/>
            <a:endCxn id="15" idx="1"/>
          </p:cNvCxnSpPr>
          <p:nvPr/>
        </p:nvCxnSpPr>
        <p:spPr>
          <a:xfrm rot="16200000" flipH="1">
            <a:off x="9690082" y="5212475"/>
            <a:ext cx="79082" cy="4264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0"/>
            <a:endCxn id="14" idx="1"/>
          </p:cNvCxnSpPr>
          <p:nvPr/>
        </p:nvCxnSpPr>
        <p:spPr>
          <a:xfrm rot="5400000" flipH="1" flipV="1">
            <a:off x="9685933" y="4764935"/>
            <a:ext cx="87381" cy="4264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114341" y="5204017"/>
            <a:ext cx="2198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376223" y="4934480"/>
            <a:ext cx="282252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376223" y="5465254"/>
            <a:ext cx="282252" cy="91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9840562" y="5779319"/>
            <a:ext cx="1079615" cy="839116"/>
            <a:chOff x="10013518" y="5776190"/>
            <a:chExt cx="1079615" cy="839116"/>
          </a:xfrm>
        </p:grpSpPr>
        <p:sp>
          <p:nvSpPr>
            <p:cNvPr id="29" name="Oval 28"/>
            <p:cNvSpPr/>
            <p:nvPr/>
          </p:nvSpPr>
          <p:spPr>
            <a:xfrm>
              <a:off x="10620375" y="6061075"/>
              <a:ext cx="252868" cy="24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013518" y="5776190"/>
              <a:ext cx="435953" cy="30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019065" y="6310363"/>
              <a:ext cx="435953" cy="30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cxnSp>
          <p:nvCxnSpPr>
            <p:cNvPr id="36" name="Elbow Connector 35"/>
            <p:cNvCxnSpPr>
              <a:stCxn id="30" idx="3"/>
              <a:endCxn id="29" idx="0"/>
            </p:cNvCxnSpPr>
            <p:nvPr/>
          </p:nvCxnSpPr>
          <p:spPr>
            <a:xfrm>
              <a:off x="10449471" y="5928662"/>
              <a:ext cx="297338" cy="132413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1" idx="3"/>
              <a:endCxn id="29" idx="4"/>
            </p:cNvCxnSpPr>
            <p:nvPr/>
          </p:nvCxnSpPr>
          <p:spPr>
            <a:xfrm flipV="1">
              <a:off x="10455018" y="6307457"/>
              <a:ext cx="291791" cy="155378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0873243" y="6184266"/>
              <a:ext cx="21989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>
            <a:off x="9612430" y="5926067"/>
            <a:ext cx="2198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612430" y="6465963"/>
            <a:ext cx="2198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820123" y="4716381"/>
            <a:ext cx="661254" cy="955675"/>
          </a:xfrm>
          <a:prstGeom prst="rect">
            <a:avLst/>
          </a:prstGeom>
          <a:solidFill>
            <a:schemeClr val="accent1">
              <a:lumMod val="40000"/>
              <a:lumOff val="60000"/>
              <a:alpha val="38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846109" y="3769477"/>
            <a:ext cx="435953" cy="304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9846109" y="4219279"/>
            <a:ext cx="435953" cy="304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0276515" y="3921948"/>
            <a:ext cx="2198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0276515" y="4391330"/>
            <a:ext cx="2198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9612430" y="3921948"/>
            <a:ext cx="2198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626219" y="4391330"/>
            <a:ext cx="2198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0169933" y="2995710"/>
            <a:ext cx="435953" cy="38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9494442" y="3005235"/>
            <a:ext cx="435953" cy="36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0573853" y="3185095"/>
            <a:ext cx="2198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7" idx="3"/>
            <a:endCxn id="66" idx="1"/>
          </p:cNvCxnSpPr>
          <p:nvPr/>
        </p:nvCxnSpPr>
        <p:spPr>
          <a:xfrm>
            <a:off x="9930395" y="3185804"/>
            <a:ext cx="239538" cy="2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266622" y="3184926"/>
            <a:ext cx="2198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9533838" y="2176053"/>
            <a:ext cx="239538" cy="2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0305415" y="2197333"/>
            <a:ext cx="239538" cy="2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96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Arrows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501396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200" dirty="0"/>
              <a:t>Free arrows can be put together from other free arrows </a:t>
            </a:r>
          </a:p>
          <a:p>
            <a:pPr marL="457200" lvl="1" indent="0" algn="ctr">
              <a:buNone/>
            </a:pPr>
            <a:r>
              <a:rPr lang="en-US" sz="3200" b="1" dirty="0"/>
              <a:t>and </a:t>
            </a:r>
          </a:p>
          <a:p>
            <a:pPr marL="457200" lvl="1" indent="0" algn="ctr">
              <a:buNone/>
            </a:pPr>
            <a:r>
              <a:rPr lang="en-US" sz="3200" u="sng" dirty="0"/>
              <a:t>can be pulled apart again</a:t>
            </a:r>
          </a:p>
          <a:p>
            <a:pPr marL="457200" lvl="1" indent="0" algn="ctr">
              <a:buNone/>
            </a:pPr>
            <a:endParaRPr lang="en-US" u="sng" dirty="0"/>
          </a:p>
          <a:p>
            <a:pPr marL="457200" lvl="1" indent="0" algn="ctr">
              <a:buNone/>
            </a:pPr>
            <a:endParaRPr lang="en-US" u="sng" dirty="0"/>
          </a:p>
          <a:p>
            <a:pPr marL="457200" lvl="1" indent="0" algn="ctr">
              <a:buNone/>
            </a:pPr>
            <a:endParaRPr lang="en-US" u="sng" dirty="0"/>
          </a:p>
          <a:p>
            <a:pPr marL="457200" lvl="1" indent="0" algn="ctr">
              <a:buNone/>
            </a:pPr>
            <a:endParaRPr lang="en-US" u="sng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Not Free as in freedom, Not Free as in beer, </a:t>
            </a:r>
            <a:r>
              <a:rPr lang="en-US" sz="2400" b="1" dirty="0"/>
              <a:t>Free as in free monad!</a:t>
            </a:r>
          </a:p>
        </p:txBody>
      </p:sp>
      <p:sp>
        <p:nvSpPr>
          <p:cNvPr id="5" name="Rectangle 4"/>
          <p:cNvSpPr/>
          <p:nvPr/>
        </p:nvSpPr>
        <p:spPr>
          <a:xfrm>
            <a:off x="3320633" y="3920879"/>
            <a:ext cx="910877" cy="806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r>
              <a:rPr lang="en-US" sz="2400" b="1" baseline="-25000" dirty="0"/>
              <a:t>2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314907" y="3956020"/>
            <a:ext cx="910877" cy="75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r>
              <a:rPr lang="en-US" sz="2400" b="1" baseline="-25000" dirty="0"/>
              <a:t>1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64581" y="4316579"/>
            <a:ext cx="4594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2225784" y="4318923"/>
            <a:ext cx="451421" cy="143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38902" y="4331465"/>
            <a:ext cx="4594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473778" y="3886429"/>
            <a:ext cx="1272202" cy="84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r>
              <a:rPr lang="en-US" sz="2400" b="1" baseline="-25000" dirty="0"/>
              <a:t>1 </a:t>
            </a:r>
            <a:r>
              <a:rPr lang="en-US" sz="2400" b="1" dirty="0"/>
              <a:t>&gt;&gt;&gt; a</a:t>
            </a:r>
            <a:r>
              <a:rPr lang="en-US" sz="2400" b="1" baseline="-25000" dirty="0"/>
              <a:t>2</a:t>
            </a:r>
            <a:endParaRPr lang="en-US" sz="24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932420" y="4305621"/>
            <a:ext cx="496167" cy="59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743986" y="4349699"/>
            <a:ext cx="496167" cy="59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36018" y="4316579"/>
            <a:ext cx="463859" cy="74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-Right Arrow 26"/>
          <p:cNvSpPr/>
          <p:nvPr/>
        </p:nvSpPr>
        <p:spPr>
          <a:xfrm>
            <a:off x="5189757" y="3901441"/>
            <a:ext cx="2139027" cy="815898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2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</TotalTime>
  <Words>676</Words>
  <Application>Microsoft Office PowerPoint</Application>
  <PresentationFormat>Widescreen</PresentationFormat>
  <Paragraphs>172</Paragraphs>
  <Slides>24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Wingdings</vt:lpstr>
      <vt:lpstr>Office Theme</vt:lpstr>
      <vt:lpstr>Document</vt:lpstr>
      <vt:lpstr>Microsoft Word Document</vt:lpstr>
      <vt:lpstr>Manuals are for Suckers </vt:lpstr>
      <vt:lpstr>Outline</vt:lpstr>
      <vt:lpstr>Universal Truths you learn in a Law Firm</vt:lpstr>
      <vt:lpstr>The Ups and Downs of Working in a Dev-Ops Environment</vt:lpstr>
      <vt:lpstr>PowerPoint Presentation</vt:lpstr>
      <vt:lpstr>Arrows in Brief</vt:lpstr>
      <vt:lpstr>A Brief History of Arrows</vt:lpstr>
      <vt:lpstr>Arrows in (slightly more) detail</vt:lpstr>
      <vt:lpstr>Free Arrows</vt:lpstr>
      <vt:lpstr>GADT for Free Arrows with Semantic Annotation</vt:lpstr>
      <vt:lpstr>Legal Automation Example (Fill out form)</vt:lpstr>
      <vt:lpstr>Legal Automation Example in Haskell</vt:lpstr>
      <vt:lpstr>Run a Free Arrow</vt:lpstr>
      <vt:lpstr>Run the Example (main)</vt:lpstr>
      <vt:lpstr>Run a Free Arrow with Multi-Res Logging </vt:lpstr>
      <vt:lpstr>Example with Multi-Res Logging (main1)</vt:lpstr>
      <vt:lpstr>Convert Free Arrow to Flowchart w/ GraphViz</vt:lpstr>
      <vt:lpstr>Legal Automation Arrow as a Flowchart (main3)</vt:lpstr>
      <vt:lpstr>Free Arrows for “Did you mean” for code evaluation</vt:lpstr>
      <vt:lpstr>“Did you mean” Context for Example</vt:lpstr>
      <vt:lpstr>Gathering Multiple Exceptions</vt:lpstr>
      <vt:lpstr>Example with Error Gathering (main3)</vt:lpstr>
      <vt:lpstr>More tricks</vt:lpstr>
      <vt:lpstr>Special Thanks 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Manuals are for Suckers</dc:title>
  <dc:creator>Jason Adaska</dc:creator>
  <cp:lastModifiedBy>Jason Adaska</cp:lastModifiedBy>
  <cp:revision>92</cp:revision>
  <dcterms:created xsi:type="dcterms:W3CDTF">2016-05-23T14:21:29Z</dcterms:created>
  <dcterms:modified xsi:type="dcterms:W3CDTF">2016-05-28T05:32:50Z</dcterms:modified>
</cp:coreProperties>
</file>