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3429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0287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17145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2057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24003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Example: a typical search application.</a:t>
            </a:r>
            <a:r>
              <a:t> Simple on the outside, but still hard to program.</a:t>
            </a:r>
          </a:p>
          <a:p>
            <a:pPr>
              <a:buClr>
                <a:srgbClr val="000000"/>
              </a:buClr>
            </a:pPr>
            <a:r>
              <a:t>On clicking the search button, a message “Searching for: …” appears in the text area, and the button is disabled. </a:t>
            </a:r>
          </a:p>
          <a:p>
            <a:pPr>
              <a:buClr>
                <a:srgbClr val="000000"/>
              </a:buClr>
            </a:pPr>
            <a:r>
              <a:t>Meanwhile a background task starts to search on the Internet or in a database. This may last some time.</a:t>
            </a:r>
          </a:p>
          <a:p>
            <a:pPr>
              <a:buClr>
                <a:srgbClr val="000000"/>
              </a:buClr>
            </a:pPr>
            <a:r>
              <a:t>When the background task is ready the results should be displayed, and the buttun should be enabled again. This must happen in the GUI thread.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A typical solution in </a:t>
            </a:r>
            <a:r>
              <a:t>Scala; in Java it would be similar. </a:t>
            </a:r>
          </a:p>
          <a:p>
            <a:pPr>
              <a:buClr>
                <a:srgbClr val="000000"/>
              </a:buClr>
            </a:pPr>
            <a:r>
              <a:t>Much indentation and many braces.</a:t>
            </a:r>
          </a:p>
          <a:p>
            <a:pPr>
              <a:buClr>
                <a:srgbClr val="000000"/>
              </a:buClr>
            </a:pPr>
            <a:r>
              <a:t>Hard program code.</a:t>
            </a:r>
          </a:p>
          <a:p>
            <a:pPr>
              <a:buClr>
                <a:srgbClr val="000000"/>
              </a:buClr>
            </a:pPr>
            <a:r>
              <a:t>The text suggests top-down order, but there is some flow in the opposite direction.</a:t>
            </a:r>
          </a:p>
          <a:p>
            <a:pPr>
              <a:buClr>
                <a:srgbClr val="000000"/>
              </a:buClr>
            </a:pPr>
            <a:r>
              <a:t>Costly, boring and error-prone.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SubScript. 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None of the lines are executed in normal mode:</a:t>
            </a:r>
          </a:p>
          <a:p>
            <a:pPr>
              <a:buClr>
                <a:srgbClr val="000000"/>
              </a:buClr>
            </a:pPr>
            <a:r>
              <a:t>“clicked” is a user action</a:t>
            </a:r>
          </a:p>
          <a:p>
            <a:pPr>
              <a:buClr>
                <a:srgbClr val="000000"/>
              </a:buClr>
            </a:pPr>
            <a:r>
              <a:t>@gui: indicates execution in GUI thread</a:t>
            </a:r>
          </a:p>
          <a:p>
            <a:pPr>
              <a:buClr>
                <a:srgbClr val="000000"/>
              </a:buClr>
            </a:pPr>
            <a:r>
              <a:t>“{* …* *} indicates execution in new thread</a:t>
            </a:r>
          </a:p>
          <a:p>
            <a:pPr>
              <a:buClr>
                <a:srgbClr val="000000"/>
              </a:buClr>
            </a:pPr>
            <a:r>
              <a:t>“…” is “etcetera”; “while(true)” would do the same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Definitions using “=“, just like in algebra, and in Scala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 with more refinements.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Extra</a:t>
            </a:r>
            <a:r>
              <a:t> requirements to make the application more user friendly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live– 2 parallel process, with “or” logic: ready when exit is ready.</a:t>
            </a:r>
          </a:p>
          <a:p>
            <a:pPr>
              <a:buClr>
                <a:srgbClr val="000000"/>
              </a:buClr>
            </a:pPr>
            <a:r>
              <a:t>Exit</a:t>
            </a:r>
            <a:r>
              <a:t> awaits command; then asks “Are you sure”. Stops after “Yes”, else iterates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Command: button or key</a:t>
            </a:r>
            <a:r>
              <a:t> or close box</a:t>
            </a:r>
          </a:p>
          <a:p>
            <a:pPr>
              <a:buClr>
                <a:srgbClr val="000000"/>
              </a:buClr>
            </a:pPr>
            <a:r>
              <a:t>searchGuard: guards searchCommand – only active when text field is non empty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white space – sequence, strong binding</a:t>
            </a:r>
          </a:p>
          <a:p>
            <a:pPr>
              <a:buClr>
                <a:srgbClr val="000000"/>
              </a:buClr>
            </a:pPr>
            <a:r>
              <a:t>; - sequence, weak binding</a:t>
            </a:r>
          </a:p>
          <a:p>
            <a:pPr>
              <a:buClr>
                <a:srgbClr val="000000"/>
              </a:buClr>
            </a:pPr>
            <a:r>
              <a:t>/ - right hand side may disrupt left hand side</a:t>
            </a:r>
          </a:p>
          <a:p>
            <a:pPr>
              <a:buClr>
                <a:srgbClr val="000000"/>
              </a:buClr>
            </a:pPr>
            <a:r>
              <a:t>progressMonitor: wait ¼ sec; write counter to text area; iterated. Or-parallel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Process terms</a:t>
            </a:r>
            <a:r>
              <a:t> are rewritable to 4 simple forms.</a:t>
            </a:r>
          </a:p>
          <a:p>
            <a:pPr>
              <a:buClr>
                <a:srgbClr val="000000"/>
              </a:buClr>
            </a:pPr>
            <a:r>
              <a:t>This eases axiomatic definition of new operators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Parallelism</a:t>
            </a:r>
            <a:r>
              <a:t> is a choice: left first and then the rest in parallel, or right first and then the rest in parallel, or communicatieirst and then the rest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/>
            <a:lvl3pPr marL="1143000" indent="-228600"/>
            <a:lvl5pPr marL="2082800" indent="-2540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428431" y="6467475"/>
            <a:ext cx="258416" cy="254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2143329" indent="-444500"/>
            <a:lvl4pPr marL="1625600" indent="-254000"/>
            <a:lvl5pPr marL="2082800" indent="-2540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defRPr sz="2800"/>
            </a:lvl2pPr>
            <a:lvl3pPr marL="1219200" indent="-3048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defRPr sz="2000"/>
            </a:lvl4pPr>
            <a:lvl5pPr marL="2057400" indent="-228600">
              <a:spcBef>
                <a:spcPts val="4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384" y="6467475"/>
            <a:ext cx="258416" cy="254000"/>
          </a:xfrm>
          <a:prstGeom prst="rect">
            <a:avLst/>
          </a:prstGeom>
          <a:ln w="12700"/>
        </p:spPr>
        <p:txBody>
          <a:bodyPr wrap="none" lIns="38100" tIns="38100" rIns="38100" bIns="38100" anchor="ctr">
            <a:spAutoFit/>
          </a:bodyPr>
          <a:lstStyle>
            <a:lvl1pPr algn="r">
              <a:buClrTx/>
              <a:defRPr sz="1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1pPr>
      <a:lvl2pPr marL="0" marR="0" indent="228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2pPr>
      <a:lvl3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3pPr>
      <a:lvl4pPr marL="0" marR="0" indent="685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4pPr>
      <a:lvl5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5pPr>
      <a:lvl6pPr marL="0" marR="0" indent="11430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6pPr>
      <a:lvl7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7pPr>
      <a:lvl8pPr marL="0" marR="0" indent="1600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9pPr>
    </p:titleStyle>
    <p:bodyStyle>
      <a:lvl1pPr marL="577515" marR="0" indent="-577515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1pPr>
      <a:lvl2pPr marL="2206829" marR="0" indent="-508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2pPr>
      <a:lvl3pPr marL="13208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3pPr>
      <a:lvl4pPr marL="17780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4pPr>
      <a:lvl5pPr marL="22352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5pPr>
      <a:lvl6pPr marL="34671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6pPr>
      <a:lvl7pPr marL="38227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7pPr>
      <a:lvl8pPr marL="41783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8pPr>
      <a:lvl9pPr marL="45339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ubscript-lang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Relationship Id="rId3" Type="http://schemas.openxmlformats.org/officeDocument/2006/relationships/hyperlink" Target="https://github.com/scala-subscript/koans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cala-subscript/examples" TargetMode="External"/><Relationship Id="rId3" Type="http://schemas.openxmlformats.org/officeDocument/2006/relationships/hyperlink" Target="https://github.com/scala-subscript/koans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koans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koans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examples" TargetMode="Externa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eye-test" TargetMode="External"/><Relationship Id="rId3" Type="http://schemas.openxmlformats.org/officeDocument/2006/relationships/image" Target="../media/image20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ubscript/" TargetMode="External"/><Relationship Id="rId3" Type="http://schemas.openxmlformats.org/officeDocument/2006/relationships/hyperlink" Target="http://github.com/scala-subscript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haoyi.com/fastparse/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4.03719" TargetMode="External"/><Relationship Id="rId3" Type="http://schemas.openxmlformats.org/officeDocument/2006/relationships/hyperlink" Target="mailto:andre.vandelft@gmail.com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Shape 59"/>
          <p:cNvSpPr/>
          <p:nvPr/>
        </p:nvSpPr>
        <p:spPr>
          <a:xfrm>
            <a:off x="685800" y="1397069"/>
            <a:ext cx="7772400" cy="1460849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Programming with Algebra</a:t>
            </a:r>
          </a:p>
        </p:txBody>
      </p:sp>
      <p:sp>
        <p:nvSpPr>
          <p:cNvPr id="60" name="Shape 60"/>
          <p:cNvSpPr/>
          <p:nvPr/>
        </p:nvSpPr>
        <p:spPr>
          <a:xfrm>
            <a:off x="1371600" y="2650373"/>
            <a:ext cx="6400800" cy="3003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André van Delft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Anatoliy Kmetyuk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LambdaConf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Boulder, Colorado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26 May 2016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www.subscript-lang.org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- 6</a:t>
            </a:r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442102" y="4991177"/>
            <a:ext cx="8120095" cy="520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 typeface="Courier New"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</a:t>
            </a:r>
            <a:r>
              <a:t>    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if </a:t>
            </a:r>
            <a:r>
              <a:t>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searchTF.text.isEmpty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then break?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anyEvent</a:t>
            </a:r>
            <a:r>
              <a:t>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r>
              <a:t> </a:t>
            </a:r>
          </a:p>
        </p:txBody>
      </p:sp>
      <p:pic>
        <p:nvPicPr>
          <p:cNvPr id="16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036" y="274638"/>
            <a:ext cx="2489599" cy="1257248"/>
          </a:xfrm>
          <a:prstGeom prst="rect">
            <a:avLst/>
          </a:prstGeom>
          <a:ln w="12700"/>
        </p:spPr>
      </p:pic>
      <p:sp>
        <p:nvSpPr>
          <p:cNvPr id="162" name="Shape 162"/>
          <p:cNvSpPr/>
          <p:nvPr/>
        </p:nvSpPr>
        <p:spPr>
          <a:xfrm>
            <a:off x="511952" y="1716117"/>
            <a:ext cx="61722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</a:p>
        </p:txBody>
      </p:sp>
      <p:sp>
        <p:nvSpPr>
          <p:cNvPr id="163" name="Shape 163"/>
          <p:cNvSpPr/>
          <p:nvPr/>
        </p:nvSpPr>
        <p:spPr>
          <a:xfrm>
            <a:off x="511953" y="2227201"/>
            <a:ext cx="3619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780621" y="2227201"/>
            <a:ext cx="1333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Andale Mono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Key.Enter</a:t>
            </a:r>
          </a:p>
        </p:txBody>
      </p:sp>
      <p:sp>
        <p:nvSpPr>
          <p:cNvPr id="165" name="Shape 165"/>
          <p:cNvSpPr/>
          <p:nvPr/>
        </p:nvSpPr>
        <p:spPr>
          <a:xfrm>
            <a:off x="511953" y="2534978"/>
            <a:ext cx="60960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</a:p>
        </p:txBody>
      </p:sp>
      <p:sp>
        <p:nvSpPr>
          <p:cNvPr id="166" name="Shape 166"/>
          <p:cNvSpPr/>
          <p:nvPr/>
        </p:nvSpPr>
        <p:spPr>
          <a:xfrm>
            <a:off x="499253" y="2867879"/>
            <a:ext cx="49276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windowClosing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511952" y="3161372"/>
            <a:ext cx="8120096" cy="27831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t>       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 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t> ~~&gt;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while </a:t>
            </a:r>
            <a:r>
              <a:t>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_</a:t>
            </a:r>
          </a:p>
        </p:txBody>
      </p:sp>
      <p:sp>
        <p:nvSpPr>
          <p:cNvPr id="168" name="Shape 168"/>
          <p:cNvSpPr/>
          <p:nvPr/>
        </p:nvSpPr>
        <p:spPr>
          <a:xfrm>
            <a:off x="511954" y="4008330"/>
            <a:ext cx="7588697" cy="71011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 searchCommand</a:t>
            </a:r>
            <a:r>
              <a:t> 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 searchInDatabase showSearchResults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/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</a:p>
        </p:txBody>
      </p:sp>
      <p:sp>
        <p:nvSpPr>
          <p:cNvPr id="169" name="Shape 169"/>
          <p:cNvSpPr/>
          <p:nvPr/>
        </p:nvSpPr>
        <p:spPr>
          <a:xfrm>
            <a:off x="435752" y="5579496"/>
            <a:ext cx="7391401" cy="1054032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  <a:r>
              <a:t>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250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 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</a:t>
            </a:r>
            <a:r>
              <a:t>+=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.pass</a:t>
            </a:r>
            <a:r>
              <a:t> 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70" name="Shape 170"/>
          <p:cNvSpPr/>
          <p:nvPr/>
        </p:nvSpPr>
        <p:spPr>
          <a:xfrm>
            <a:off x="511954" y="3517674"/>
            <a:ext cx="67818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  <a:r>
              <a:t>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showCanceledText</a:t>
            </a:r>
          </a:p>
        </p:txBody>
      </p:sp>
      <p:sp>
        <p:nvSpPr>
          <p:cNvPr id="171" name="Shape 171"/>
          <p:cNvSpPr/>
          <p:nvPr/>
        </p:nvSpPr>
        <p:spPr>
          <a:xfrm>
            <a:off x="511954" y="1713724"/>
            <a:ext cx="51943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8"/>
      <p:bldP build="whole" bldLvl="1" animBg="1" rev="0" advAuto="0" spid="165" grpId="3"/>
      <p:bldP build="whole" bldLvl="1" animBg="1" rev="0" advAuto="0" spid="167" grpId="5"/>
      <p:bldP build="whole" bldLvl="1" animBg="1" rev="0" advAuto="0" spid="164" grpId="2"/>
      <p:bldP build="whole" bldLvl="1" animBg="1" rev="0" advAuto="0" spid="163" grpId="1"/>
      <p:bldP build="whole" bldLvl="1" animBg="1" rev="0" advAuto="0" spid="170" grpId="7"/>
      <p:bldP build="whole" bldLvl="1" animBg="1" rev="0" advAuto="0" spid="160" grpId="9"/>
      <p:bldP build="whole" bldLvl="1" animBg="1" rev="0" advAuto="0" spid="169" grpId="10"/>
      <p:bldP build="whole" bldLvl="1" animBg="1" rev="0" advAuto="0" spid="166" grpId="4"/>
      <p:bldP build="whole" bldLvl="1" animBg="1" rev="0" advAuto="0" spid="162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Slick 3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8439621" y="6467475"/>
            <a:ext cx="24717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/>
        </p:nvSpPr>
        <p:spPr>
          <a:xfrm>
            <a:off x="974851" y="1235455"/>
            <a:ext cx="719429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Reactive Streams for Asynchronous Database Access in Scala</a:t>
            </a:r>
          </a:p>
        </p:txBody>
      </p:sp>
      <p:sp>
        <p:nvSpPr>
          <p:cNvPr id="179" name="Shape 179"/>
          <p:cNvSpPr/>
          <p:nvPr/>
        </p:nvSpPr>
        <p:spPr>
          <a:xfrm>
            <a:off x="2197478" y="1666900"/>
            <a:ext cx="452125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http://www.infoq.com/news/2015/05/slick3</a:t>
            </a:r>
          </a:p>
        </p:txBody>
      </p:sp>
      <p:sp>
        <p:nvSpPr>
          <p:cNvPr id="180" name="Shape 180"/>
          <p:cNvSpPr/>
          <p:nvPr/>
        </p:nvSpPr>
        <p:spPr>
          <a:xfrm>
            <a:off x="1736325" y="2763849"/>
            <a:ext cx="5967413" cy="141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= </a:t>
            </a:r>
            <a:r>
              <a:rPr>
                <a:solidFill>
                  <a:srgbClr val="942192"/>
                </a:solidFill>
              </a:rPr>
              <a:t>for </a:t>
            </a:r>
            <a: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t>) </a:t>
            </a:r>
            <a:r>
              <a:rPr>
                <a:solidFill>
                  <a:srgbClr val="942192"/>
                </a:solidFill>
              </a:rPr>
              <a:t>yield</a:t>
            </a:r>
            <a: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name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a</a:t>
            </a:r>
            <a:r>
              <a:t> = </a:t>
            </a:r>
            <a:r>
              <a:rPr>
                <a:solidFill>
                  <a:srgbClr val="0433FF"/>
                </a:solidFill>
              </a:rPr>
              <a:t>q</a:t>
            </a:r>
            <a:r>
              <a:t>.</a:t>
            </a:r>
            <a:r>
              <a:rPr>
                <a:solidFill>
                  <a:srgbClr val="0433FF"/>
                </a:solidFill>
              </a:rPr>
              <a:t>result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f</a:t>
            </a:r>
            <a:r>
              <a:t>: </a:t>
            </a:r>
            <a:r>
              <a:rPr>
                <a:solidFill>
                  <a:srgbClr val="0433FF"/>
                </a:solidFill>
              </a:rPr>
              <a:t>Future</a:t>
            </a:r>
            <a:r>
              <a:t>[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]] = </a:t>
            </a:r>
            <a:r>
              <a:rPr>
                <a:solidFill>
                  <a:srgbClr val="0433FF"/>
                </a:solidFill>
              </a:rPr>
              <a:t>db</a:t>
            </a:r>
            <a:r>
              <a:t>.</a:t>
            </a:r>
            <a:r>
              <a:rPr>
                <a:solidFill>
                  <a:srgbClr val="0433FF"/>
                </a:solidFill>
              </a:rPr>
              <a:t>run</a:t>
            </a:r>
            <a:r>
              <a:t>(</a:t>
            </a:r>
            <a:r>
              <a:rPr>
                <a:solidFill>
                  <a:srgbClr val="0433FF"/>
                </a:solidFill>
              </a:rPr>
              <a:t>a</a:t>
            </a:r>
            <a:r>
              <a:t>)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</a:t>
            </a:r>
            <a:r>
              <a:t>.</a:t>
            </a:r>
            <a:r>
              <a:rPr>
                <a:solidFill>
                  <a:srgbClr val="0433FF"/>
                </a:solidFill>
              </a:rPr>
              <a:t>onSuccess</a:t>
            </a:r>
            <a:r>
              <a:t> {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</a:t>
            </a:r>
            <a:r>
              <a:rPr>
                <a:solidFill>
                  <a:srgbClr val="0433FF"/>
                </a:solidFill>
              </a:rPr>
              <a:t>s</a:t>
            </a:r>
            <a: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t>") }</a:t>
            </a:r>
          </a:p>
        </p:txBody>
      </p:sp>
      <p:sp>
        <p:nvSpPr>
          <p:cNvPr id="181" name="Shape 181"/>
          <p:cNvSpPr/>
          <p:nvPr/>
        </p:nvSpPr>
        <p:spPr>
          <a:xfrm>
            <a:off x="1748588" y="4739233"/>
            <a:ext cx="4895355" cy="144353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val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t> </a:t>
            </a:r>
            <a:r>
              <a:t>for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rPr>
                <a:solidFill>
                  <a:srgbClr val="000000"/>
                </a:solidFill>
              </a:rPr>
              <a:t>)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name</a:t>
            </a:r>
            <a:endParaRPr>
              <a:solidFill>
                <a:srgbClr val="0433FF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~~(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rPr>
                <a:solidFill>
                  <a:srgbClr val="000000"/>
                </a:solidFill>
              </a:rP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Shape 184"/>
          <p:cNvSpPr/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Ping Pong</a:t>
            </a:r>
          </a:p>
        </p:txBody>
      </p:sp>
      <p:sp>
        <p:nvSpPr>
          <p:cNvPr id="185" name="Shape 185"/>
          <p:cNvSpPr/>
          <p:nvPr/>
        </p:nvSpPr>
        <p:spPr>
          <a:xfrm>
            <a:off x="381000" y="3093259"/>
            <a:ext cx="8382001" cy="1698595"/>
          </a:xfrm>
          <a:prstGeom prst="rect">
            <a:avLst/>
          </a:prstGeom>
          <a:solidFill>
            <a:srgbClr val="F4F4F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Pong1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t>{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override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 = {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rPr>
                <a:uFill>
                  <a:solidFill>
                    <a:srgbClr val="000000"/>
                  </a:solidFill>
                </a:uFill>
              </a:rPr>
              <a:t>"    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t>")</a:t>
            </a:r>
            <a:endParaRPr>
              <a:solidFill>
                <a:srgbClr val="000080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Terminate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("</a:t>
            </a:r>
            <a:r>
              <a:rPr>
                <a:solidFill>
                  <a:srgbClr val="0433FF"/>
                </a:solidFill>
              </a:rPr>
              <a:t>Done</a:t>
            </a:r>
            <a:r>
              <a:t>" );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.</a:t>
            </a:r>
            <a:r>
              <a:rPr>
                <a:solidFill>
                  <a:srgbClr val="0433FF"/>
                </a:solidFill>
              </a:rPr>
              <a:t>stop</a:t>
            </a:r>
            <a:r>
              <a:t>(</a:t>
            </a:r>
            <a:r>
              <a:rPr>
                <a:solidFill>
                  <a:srgbClr val="0433FF"/>
                </a:solidFill>
              </a:rPr>
              <a:t>self</a:t>
            </a:r>
            <a:r>
              <a:t>)</a:t>
            </a:r>
            <a:endParaRPr>
              <a:solidFill>
                <a:srgbClr val="000080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80"/>
                </a:solidFill>
              </a:rPr>
              <a:t>  </a:t>
            </a:r>
            <a:r>
              <a:t>}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6" name="Shape 186"/>
          <p:cNvSpPr/>
          <p:nvPr/>
        </p:nvSpPr>
        <p:spPr>
          <a:xfrm>
            <a:off x="381000" y="5100652"/>
            <a:ext cx="8382001" cy="1431895"/>
          </a:xfrm>
          <a:prstGeom prst="rect">
            <a:avLst/>
          </a:prstGeom>
          <a:solidFill>
            <a:srgbClr val="F4F4F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Pong2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t>{</a:t>
            </a:r>
            <a:r>
              <a:rPr>
                <a:solidFill>
                  <a:srgbClr val="ACACAC"/>
                </a:solidFill>
              </a:rPr>
              <a:t>  </a:t>
            </a:r>
            <a:r>
              <a:t>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ActorRef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rPr>
                <a:solidFill>
                  <a:srgbClr val="0000FF"/>
                </a:solidFill>
              </a:rPr>
              <a:t> ..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FF"/>
                </a:solidFill>
              </a:rPr>
              <a:t>   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</a:t>
            </a:r>
            <a:r>
              <a:rPr>
                <a:solidFill>
                  <a:srgbClr val="000080"/>
                </a:solidFill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 </a:t>
            </a:r>
            <a:r>
              <a:rPr>
                <a:uFill>
                  <a:solidFill>
                    <a:srgbClr val="000000"/>
                  </a:solidFill>
                </a:uFill>
              </a:rPr>
              <a:t>~~(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rPr>
                <a:uFill>
                  <a:solidFill>
                    <a:srgbClr val="000000"/>
                  </a:solidFill>
                </a:uFill>
              </a:rPr>
              <a:t>"    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: 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t>"</a:t>
            </a:r>
            <a:r>
              <a:t>  ... 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/ </a:t>
            </a:r>
            <a:r>
              <a:rPr>
                <a:solidFill>
                  <a:srgbClr val="0433FF"/>
                </a:solidFill>
              </a:rPr>
              <a:t>ping </a:t>
            </a:r>
            <a:r>
              <a:rPr>
                <a:uFill>
                  <a:solidFill>
                    <a:srgbClr val="000000"/>
                  </a:solidFill>
                </a:uFill>
              </a:rPr>
              <a:t>~~("</a:t>
            </a:r>
            <a:r>
              <a:rPr>
                <a:solidFill>
                  <a:srgbClr val="0433FF"/>
                </a:solidFill>
              </a:rPr>
              <a:t>Terminate</a:t>
            </a:r>
            <a:r>
              <a:rPr>
                <a:uFill>
                  <a:solidFill>
                    <a:srgbClr val="000000"/>
                  </a:solidFill>
                </a:uFill>
              </a:rPr>
              <a:t>")~~&gt;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: "</a:t>
            </a:r>
            <a:r>
              <a:rPr>
                <a:solidFill>
                  <a:srgbClr val="0433FF"/>
                </a:solidFill>
              </a:rPr>
              <a:t>Done</a:t>
            </a:r>
            <a:r>
              <a:t>"</a:t>
            </a:r>
            <a:endParaRPr>
              <a:solidFill>
                <a:srgbClr val="ACACAC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7" name="Shape 187"/>
          <p:cNvSpPr/>
          <p:nvPr/>
        </p:nvSpPr>
        <p:spPr>
          <a:xfrm>
            <a:off x="374045" y="1328752"/>
            <a:ext cx="7862510" cy="160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</a:t>
            </a:r>
            <a:r>
              <a:t>(</a:t>
            </a:r>
            <a:r>
              <a:rPr>
                <a:solidFill>
                  <a:srgbClr val="0433FF"/>
                </a:solidFill>
              </a:rPr>
              <a:t>pong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</a:t>
            </a:r>
            <a:r>
              <a:t>{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  </a:t>
            </a:r>
            <a:r>
              <a:rPr>
                <a:solidFill>
                  <a:srgbClr val="942192"/>
                </a:solidFill>
              </a:rPr>
              <a:t>override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 = {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00080"/>
                </a:solidFill>
              </a:rPr>
              <a:t>_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</a:t>
            </a:r>
            <a:r>
              <a:t>}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 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"Hello"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 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"Hello"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 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"Terminate"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- 1</a:t>
            </a:r>
          </a:p>
        </p:txBody>
      </p:sp>
      <p:sp>
        <p:nvSpPr>
          <p:cNvPr id="191" name="Shape 191"/>
          <p:cNvSpPr/>
          <p:nvPr/>
        </p:nvSpPr>
        <p:spPr>
          <a:xfrm>
            <a:off x="860555" y="4039672"/>
            <a:ext cx="6409445" cy="201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  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name</a:t>
            </a:r>
            <a:r>
              <a:t>) =&gt; </a:t>
            </a:r>
            <a:r>
              <a:rPr>
                <a:solidFill>
                  <a:srgbClr val="0433FF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getData</a:t>
            </a:r>
            <a:r>
              <a:t>   (</a:t>
            </a:r>
            <a:r>
              <a:rPr>
                <a:solidFill>
                  <a:srgbClr val="0433FF"/>
                </a:solidFill>
              </a:rPr>
              <a:t>name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 =&gt; </a:t>
            </a:r>
            <a:r>
              <a:rPr>
                <a:solidFill>
                  <a:srgbClr val="0433FF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getDetails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495300" y="1530350"/>
            <a:ext cx="8128000" cy="1527658"/>
            <a:chOff x="0" y="961656"/>
            <a:chExt cx="8128000" cy="1527657"/>
          </a:xfrm>
        </p:grpSpPr>
        <p:sp>
          <p:nvSpPr>
            <p:cNvPr id="192" name="Shape 192"/>
            <p:cNvSpPr/>
            <p:nvPr/>
          </p:nvSpPr>
          <p:spPr>
            <a:xfrm>
              <a:off x="4772092" y="961656"/>
              <a:ext cx="1863295" cy="76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DataRequest</a:t>
              </a:r>
            </a:p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data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2258" y="1101356"/>
              <a:ext cx="2091894" cy="1187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DataRequest</a:t>
              </a: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    (data, details)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340100" y="1145806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Proxy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6858000" y="1151363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Store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275872" y="1933918"/>
              <a:ext cx="205835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flipH="1">
              <a:off x="1205582" y="1612295"/>
              <a:ext cx="2164334" cy="190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flipV="1">
              <a:off x="4481094" y="1404866"/>
              <a:ext cx="2511567" cy="3591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4399827" y="1285086"/>
              <a:ext cx="2693902" cy="240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1151363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An Actor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911792" y="1724215"/>
              <a:ext cx="1761339" cy="76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DetailsRequest</a:t>
              </a:r>
            </a:p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details</a:t>
              </a:r>
            </a:p>
          </p:txBody>
        </p:sp>
        <p:sp>
          <p:nvSpPr>
            <p:cNvPr id="202" name="Shape 202"/>
            <p:cNvSpPr/>
            <p:nvPr/>
          </p:nvSpPr>
          <p:spPr>
            <a:xfrm flipV="1">
              <a:off x="4469991" y="2180287"/>
              <a:ext cx="2546342" cy="232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4539527" y="2052060"/>
              <a:ext cx="2382802" cy="195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- 2</a:t>
            </a:r>
          </a:p>
        </p:txBody>
      </p:sp>
      <p:sp>
        <p:nvSpPr>
          <p:cNvPr id="208" name="Shape 208"/>
          <p:cNvSpPr/>
          <p:nvPr/>
        </p:nvSpPr>
        <p:spPr>
          <a:xfrm>
            <a:off x="1090711" y="1486972"/>
            <a:ext cx="6622840" cy="49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76532C"/>
                </a:solidFill>
              </a:rPr>
              <a:t>waitingForRequest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req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0A907"/>
                </a:solidFill>
              </a:rPr>
              <a:t>waitingForData</a:t>
            </a:r>
            <a:r>
              <a:t>(</a:t>
            </a:r>
            <a:r>
              <a:rPr>
                <a:solidFill>
                  <a:srgbClr val="FF2600"/>
                </a:solidFill>
              </a:rPr>
              <a:t>sender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0A907"/>
                </a:solidFill>
              </a:rPr>
              <a:t>waitingForData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AA7A9C"/>
                </a:solidFill>
              </a:rPr>
              <a:t>waitingForDetails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,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AA7A9C"/>
                </a:solidFill>
              </a:rPr>
              <a:t>waitingForDetails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,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: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 !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t> </a:t>
            </a:r>
            <a:r>
              <a:rPr>
                <a:solidFill>
                  <a:srgbClr val="76532C"/>
                </a:solidFill>
              </a:rPr>
              <a:t>waitingForRequest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- 3</a:t>
            </a:r>
          </a:p>
        </p:txBody>
      </p:sp>
      <p:sp>
        <p:nvSpPr>
          <p:cNvPr id="212" name="Shape 212"/>
          <p:cNvSpPr/>
          <p:nvPr/>
        </p:nvSpPr>
        <p:spPr>
          <a:xfrm>
            <a:off x="140258" y="3587585"/>
            <a:ext cx="8863484" cy="2499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?</a:t>
            </a:r>
            <a:r>
              <a:rPr>
                <a:solidFill>
                  <a:srgbClr val="0433FF"/>
                </a:solidFill>
                <a:uFillTx/>
              </a:rPr>
              <a:t>anActor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ActorRef </a:t>
            </a:r>
            <a:r>
              <a:t>~~(   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)~~&gt; {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?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}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~~(   </a:t>
            </a:r>
            <a:r>
              <a:rPr>
                <a:solidFill>
                  <a:srgbClr val="0433FF"/>
                </a:solidFill>
                <a:uFillTx/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Data       </a:t>
            </a:r>
            <a:r>
              <a:t>)~~&gt; {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?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: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~~(</a:t>
            </a:r>
            <a:r>
              <a:rPr>
                <a:solidFill>
                  <a:srgbClr val="0433FF"/>
                </a:solidFill>
                <a:uFillTx/>
              </a:rPr>
              <a:t>details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Details    </a:t>
            </a:r>
            <a:r>
              <a:t>)~~&gt; </a:t>
            </a:r>
            <a:r>
              <a:rPr>
                <a:solidFill>
                  <a:srgbClr val="942192"/>
                </a:solidFill>
              </a:rPr>
              <a:t>do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anActor</a:t>
            </a:r>
            <a:r>
              <a:t> !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5267392" y="1530350"/>
            <a:ext cx="1863295" cy="76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DataRequest</a:t>
            </a:r>
          </a:p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data</a:t>
            </a:r>
          </a:p>
        </p:txBody>
      </p:sp>
      <p:sp>
        <p:nvSpPr>
          <p:cNvPr id="214" name="Shape 214"/>
          <p:cNvSpPr/>
          <p:nvPr/>
        </p:nvSpPr>
        <p:spPr>
          <a:xfrm>
            <a:off x="1697558" y="1670050"/>
            <a:ext cx="2091894" cy="11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DataRequest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(data, details)</a:t>
            </a:r>
          </a:p>
        </p:txBody>
      </p:sp>
      <p:sp>
        <p:nvSpPr>
          <p:cNvPr id="215" name="Shape 215"/>
          <p:cNvSpPr/>
          <p:nvPr/>
        </p:nvSpPr>
        <p:spPr>
          <a:xfrm>
            <a:off x="3835400" y="1714500"/>
            <a:ext cx="1270000" cy="1270000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Proxy</a:t>
            </a:r>
          </a:p>
        </p:txBody>
      </p:sp>
      <p:sp>
        <p:nvSpPr>
          <p:cNvPr id="216" name="Shape 216"/>
          <p:cNvSpPr/>
          <p:nvPr/>
        </p:nvSpPr>
        <p:spPr>
          <a:xfrm>
            <a:off x="7353300" y="1720056"/>
            <a:ext cx="1270000" cy="1270001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Store</a:t>
            </a:r>
          </a:p>
        </p:txBody>
      </p:sp>
      <p:sp>
        <p:nvSpPr>
          <p:cNvPr id="217" name="Shape 217"/>
          <p:cNvSpPr/>
          <p:nvPr/>
        </p:nvSpPr>
        <p:spPr>
          <a:xfrm>
            <a:off x="1771172" y="2502611"/>
            <a:ext cx="205835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H="1">
            <a:off x="1700882" y="2180988"/>
            <a:ext cx="2164334" cy="1909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4976394" y="1973560"/>
            <a:ext cx="2511567" cy="3591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Shape 220"/>
          <p:cNvSpPr/>
          <p:nvPr/>
        </p:nvSpPr>
        <p:spPr>
          <a:xfrm flipH="1">
            <a:off x="4895127" y="1853779"/>
            <a:ext cx="2693902" cy="2400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95300" y="1720056"/>
            <a:ext cx="1270000" cy="1270001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 Actor</a:t>
            </a:r>
          </a:p>
        </p:txBody>
      </p:sp>
      <p:sp>
        <p:nvSpPr>
          <p:cNvPr id="222" name="Shape 222"/>
          <p:cNvSpPr/>
          <p:nvPr/>
        </p:nvSpPr>
        <p:spPr>
          <a:xfrm>
            <a:off x="5407092" y="2292908"/>
            <a:ext cx="1761339" cy="76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DetailsRequest</a:t>
            </a:r>
          </a:p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details</a:t>
            </a:r>
          </a:p>
        </p:txBody>
      </p:sp>
      <p:sp>
        <p:nvSpPr>
          <p:cNvPr id="223" name="Shape 223"/>
          <p:cNvSpPr/>
          <p:nvPr/>
        </p:nvSpPr>
        <p:spPr>
          <a:xfrm flipV="1">
            <a:off x="4965291" y="2748980"/>
            <a:ext cx="2546342" cy="2321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H="1">
            <a:off x="5034827" y="2620753"/>
            <a:ext cx="2382802" cy="19589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Algebra can be easy and fun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8" name="Table 228"/>
          <p:cNvGraphicFramePr/>
          <p:nvPr/>
        </p:nvGraphicFramePr>
        <p:xfrm>
          <a:off x="677143" y="1600200"/>
          <a:ext cx="7568457" cy="27962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1506649"/>
                <a:gridCol w="2410234"/>
                <a:gridCol w="2113917"/>
                <a:gridCol w="1524955"/>
              </a:tblGrid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Rules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 1, ...,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  ･  -  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x+y = y+x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F, T,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∨  ∧ 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x∨y = y∨x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 1, a, b,...,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  ･  &amp;  |  &amp;&amp;  ||  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x+y = y+x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2" y="1495623"/>
            <a:ext cx="9367936" cy="4893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946" y="1905249"/>
            <a:ext cx="8313788" cy="4485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Some History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74761" y="1383506"/>
            <a:ext cx="8474969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1955	Stephen Kleene	~~&gt; regular expressions, *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Noam Chomsky	~~&gt; language grammars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1960	John Backus &amp; Peter Naur	~~&gt; BNF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Tony Brooker	~~&gt; Compiler Compiler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1971	Hans Bekič	~~&gt; Algebra of Processes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1973	Stephen Johnson	~~&gt; YACC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1974	</a:t>
            </a:r>
            <a:r>
              <a:rPr spc="-48"/>
              <a:t>Nico Habermann</a:t>
            </a:r>
            <a:r>
              <a:rPr spc="-97"/>
              <a:t> &amp; </a:t>
            </a:r>
            <a:r>
              <a:rPr spc="-48"/>
              <a:t>Roy Campbell</a:t>
            </a:r>
            <a:r>
              <a:t>	~~&gt; Path Expressions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1978	Tony Hoare	~~&gt; </a:t>
            </a:r>
            <a:r>
              <a:rPr spc="-16"/>
              <a:t>Communicating Sequential Processes</a:t>
            </a:r>
            <a:r>
              <a:t> 	(CSP)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1980	Robin Milner	~~&gt; Calculus of Communicating Systems	(CCS)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1982	Jan Bergstra &amp; Jan Willem Klop	~~&gt; Algebra of Communicating Processes	(ACP)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1989	Robin Milner	~~&gt; Pi-Calculus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Henk Goeman	~~&gt; Self-applicative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2271111" y="1602581"/>
            <a:ext cx="5958136" cy="4813301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Introduction </a:t>
            </a: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SubScript Examples</a:t>
            </a: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Semantic Model</a:t>
            </a:r>
            <a:endParaRPr>
              <a:uFill>
                <a:solidFill>
                  <a:srgbClr val="942192"/>
                </a:solidFill>
              </a:uFill>
            </a:endParaRPr>
          </a:p>
          <a:p>
            <a:pPr lvl="1" marL="651101" indent="-193901">
              <a:lnSpc>
                <a:spcPct val="120000"/>
              </a:lnSpc>
              <a:spcBef>
                <a:spcPts val="700"/>
              </a:spcBef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Algebra of Communicating Processes</a:t>
            </a:r>
            <a:endParaRPr>
              <a:uFill>
                <a:solidFill>
                  <a:srgbClr val="942192"/>
                </a:solidFill>
              </a:uFill>
            </a:endParaRPr>
          </a:p>
          <a:p>
            <a:pPr lvl="1" marL="651101" indent="-193901">
              <a:lnSpc>
                <a:spcPct val="120000"/>
              </a:lnSpc>
              <a:spcBef>
                <a:spcPts val="700"/>
              </a:spcBef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VM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Hands on: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lvl="2" marL="0" indent="457200">
              <a:spcBef>
                <a:spcPts val="0"/>
              </a:spcBef>
              <a:buClrTx/>
              <a:buSzTx/>
              <a:buFontTx/>
              <a:buNone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  <a:endParaRPr u="none">
              <a:solidFill>
                <a:srgbClr val="000000"/>
              </a:solidFill>
            </a:endParaRPr>
          </a:p>
          <a:p>
            <a:pPr lvl="2" marL="0" indent="457200">
              <a:spcBef>
                <a:spcPts val="0"/>
              </a:spcBef>
              <a:buClrTx/>
              <a:buSzTx/>
              <a:buFontTx/>
              <a:buNone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https://github.com/scala-subscript/koans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Hands on: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Koans, Example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Conclusion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4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endParaRPr u="none">
              <a:solidFill>
                <a:srgbClr val="000000"/>
              </a:solidFill>
            </a:endParaR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Goeman 1989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140" y="1226880"/>
            <a:ext cx="7001720" cy="1624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189299"/>
            <a:ext cx="8229600" cy="319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Goeman 1989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1609504"/>
            <a:ext cx="6873490" cy="442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>
            <p:ph type="body" sz="half" idx="1"/>
          </p:nvPr>
        </p:nvSpPr>
        <p:spPr>
          <a:xfrm>
            <a:off x="2235200" y="1362464"/>
            <a:ext cx="4673600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Bergstra &amp; Klop, Amsterdam, 1982 - ...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ACP	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~</a:t>
            </a:r>
            <a:r>
              <a:t>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Boolean Algebra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    choice 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:r>
              <a:t>·     sequence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0    deadlock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    empty process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atomic actions  a,b,…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	   parallelism 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	   communication 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disruption, interruption</a:t>
            </a:r>
            <a:br/>
            <a:r>
              <a:t>	   time, space, probabilities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money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 ...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>
            <p:ph type="body" sz="half" idx="1"/>
          </p:nvPr>
        </p:nvSpPr>
        <p:spPr>
          <a:xfrm>
            <a:off x="2911270" y="1373981"/>
            <a:ext cx="4826001" cy="4940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Less known than CSP, CCS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Specification &amp; Verification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Communication Protocols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Production Plants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Railways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Coins and Coffee Machines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Money and Economy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Strengths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Familiar syntax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Precise semantics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Reasoning by term rewriting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Events as actions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- 3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Shape 261"/>
          <p:cNvSpPr/>
          <p:nvPr/>
        </p:nvSpPr>
        <p:spPr>
          <a:xfrm>
            <a:off x="2934162" y="1485527"/>
            <a:ext cx="3073401" cy="348399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500"/>
              </a:spcBef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x+y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y+x </a:t>
            </a:r>
            <a:br/>
            <a:r>
              <a:t>(x+y)+z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x+(y+z) </a:t>
            </a:r>
            <a:br/>
            <a:r>
              <a:t> x+x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(x+y)·z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x·z+y·z </a:t>
            </a:r>
            <a:br/>
            <a:r>
              <a:t>(x·y)·z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x·(y·z)</a:t>
            </a:r>
            <a:br/>
          </a:p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0+x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0·x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0 </a:t>
            </a:r>
            <a:br/>
            <a:r>
              <a:t>   1·x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x·1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        </a:t>
            </a:r>
          </a:p>
        </p:txBody>
      </p:sp>
      <p:sp>
        <p:nvSpPr>
          <p:cNvPr id="262" name="Shape 262"/>
          <p:cNvSpPr/>
          <p:nvPr/>
        </p:nvSpPr>
        <p:spPr>
          <a:xfrm>
            <a:off x="2882900" y="5359400"/>
            <a:ext cx="1155874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(x+1)·y</a:t>
            </a:r>
          </a:p>
        </p:txBody>
      </p:sp>
      <p:sp>
        <p:nvSpPr>
          <p:cNvPr id="263" name="Shape 263"/>
          <p:cNvSpPr/>
          <p:nvPr/>
        </p:nvSpPr>
        <p:spPr>
          <a:xfrm>
            <a:off x="2819400" y="2552700"/>
            <a:ext cx="28956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251200" y="4254500"/>
            <a:ext cx="15367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166071" y="5359400"/>
            <a:ext cx="1841501" cy="74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+ 1·y</a:t>
            </a:r>
            <a:br/>
          </a:p>
        </p:txBody>
      </p:sp>
      <p:sp>
        <p:nvSpPr>
          <p:cNvPr id="266" name="Shape 266"/>
          <p:cNvSpPr/>
          <p:nvPr/>
        </p:nvSpPr>
        <p:spPr>
          <a:xfrm>
            <a:off x="4013200" y="5816600"/>
            <a:ext cx="1727200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64" grpId="5"/>
      <p:bldP build="whole" bldLvl="1" animBg="1" rev="0" advAuto="0" spid="265" grpId="4"/>
      <p:bldP build="whole" bldLvl="1" animBg="1" rev="0" advAuto="0" spid="266" grpId="6"/>
      <p:bldP build="p" bldLvl="5" animBg="1" rev="0" advAuto="0" spid="261" grpId="1"/>
      <p:bldP build="whole" bldLvl="1" animBg="1" rev="0" advAuto="0" spid="26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- 4</a:t>
            </a:r>
          </a:p>
        </p:txBody>
      </p:sp>
      <p:sp>
        <p:nvSpPr>
          <p:cNvPr id="270" name="Shape 270"/>
          <p:cNvSpPr/>
          <p:nvPr/>
        </p:nvSpPr>
        <p:spPr>
          <a:xfrm>
            <a:off x="1930400" y="2044700"/>
            <a:ext cx="4927600" cy="3547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73737"/>
                </a:solidFill>
              </a:rPr>
              <a:t>    </a:t>
            </a:r>
            <a:r>
              <a:t>x║y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 </a:t>
            </a:r>
            <a:r>
              <a:t>x╙y + y╙x + x|y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</a:p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)╙z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</a:t>
            </a:r>
            <a:r>
              <a:rPr>
                <a:solidFill>
                  <a:srgbClr val="FF2600"/>
                </a:solidFill>
              </a:rPr>
              <a:t>a·x</a:t>
            </a:r>
            <a:r>
              <a:t>╙y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1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0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  <a:br/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)|z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 </a:t>
            </a:r>
            <a:r>
              <a:t>...   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57200" y="274637"/>
            <a:ext cx="8229600" cy="9144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Implementation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- 1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797" y="4178300"/>
            <a:ext cx="1658074" cy="2425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900" y="4184650"/>
            <a:ext cx="1873384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965200" y="4338039"/>
            <a:ext cx="3167414" cy="164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1" indent="228600">
              <a:lnSpc>
                <a:spcPct val="120000"/>
              </a:lnSpc>
              <a:spcBef>
                <a:spcPts val="7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Virtual Machine: 2500 code lines</a:t>
            </a:r>
          </a:p>
          <a:p>
            <a:pPr lvl="2" marL="577850" indent="-285750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static script trees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dynamic Call Graph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here  there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onActivate</a:t>
            </a:r>
            <a:r>
              <a:t> </a:t>
            </a:r>
            <a:r>
              <a:rPr>
                <a:solidFill>
                  <a:srgbClr val="0433FF"/>
                </a:solidFill>
              </a:rPr>
              <a:t>onSuccess</a:t>
            </a:r>
          </a:p>
        </p:txBody>
      </p:sp>
      <p:sp>
        <p:nvSpPr>
          <p:cNvPr id="279" name="Shape 279"/>
          <p:cNvSpPr/>
          <p:nvPr/>
        </p:nvSpPr>
        <p:spPr>
          <a:xfrm>
            <a:off x="1231900" y="1791444"/>
            <a:ext cx="6337300" cy="22973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subscript.DSL._</a:t>
            </a: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args</a:t>
            </a:r>
            <a:r>
              <a:t>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Array</a:t>
            </a:r>
            <a:r>
              <a:t>[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String</a:t>
            </a:r>
            <a:r>
              <a:t>]):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Unit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)</a:t>
            </a:r>
          </a:p>
        </p:txBody>
      </p:sp>
      <p:sp>
        <p:nvSpPr>
          <p:cNvPr id="280" name="Shape 280"/>
          <p:cNvSpPr/>
          <p:nvPr/>
        </p:nvSpPr>
        <p:spPr>
          <a:xfrm>
            <a:off x="3017276" y="1123146"/>
            <a:ext cx="3122148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9" grpId="1"/>
      <p:bldP build="whole" bldLvl="1" animBg="1" rev="0" advAuto="0" spid="276" grpId="4"/>
      <p:bldP build="whole" bldLvl="1" animBg="1" rev="0" advAuto="0" spid="278" grpId="2"/>
      <p:bldP build="whole" bldLvl="1" animBg="1" rev="0" advAuto="0" spid="277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 </a:t>
            </a:r>
            <a:r>
              <a:rPr>
                <a:uFill>
                  <a:solidFill>
                    <a:srgbClr val="942192"/>
                  </a:solidFill>
                </a:uFill>
              </a:rPr>
              <a:t>- 1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4" name="SubScript Debug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90" y="978132"/>
            <a:ext cx="7192420" cy="6043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- 1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668250" y="1866899"/>
            <a:ext cx="661634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942192"/>
                </a:solidFill>
              </a:defRPr>
            </a:pPr>
            <a:r>
              <a:t>git clone https://github.com/scala-subscript/examples.git</a:t>
            </a:r>
          </a:p>
          <a:p>
            <a:pPr>
              <a:defRPr>
                <a:solidFill>
                  <a:srgbClr val="942192"/>
                </a:solidFill>
              </a:defRPr>
            </a:pPr>
            <a:r>
              <a:t>cd examples</a:t>
            </a:r>
          </a:p>
          <a:p>
            <a:pPr>
              <a:defRPr>
                <a:solidFill>
                  <a:srgbClr val="942192"/>
                </a:solidFill>
              </a:defRPr>
            </a:pPr>
          </a:p>
          <a:p>
            <a:pPr>
              <a:defRPr>
                <a:solidFill>
                  <a:srgbClr val="942192"/>
                </a:solidFill>
              </a:defRPr>
            </a:pPr>
            <a:r>
              <a:t>sbt</a:t>
            </a:r>
          </a:p>
          <a:p>
            <a:pPr/>
            <a:r>
              <a:t>&gt; project helloworld</a:t>
            </a:r>
          </a:p>
          <a:p>
            <a:pPr/>
            <a:r>
              <a:t>&gt; set mainClass in Compile := Some("subscript.example.Hello")</a:t>
            </a:r>
          </a:p>
          <a:p>
            <a:pPr/>
            <a:r>
              <a:t>&gt; ssDebug</a:t>
            </a:r>
          </a:p>
        </p:txBody>
      </p:sp>
      <p:sp>
        <p:nvSpPr>
          <p:cNvPr id="289" name="Shape 289"/>
          <p:cNvSpPr/>
          <p:nvPr/>
        </p:nvSpPr>
        <p:spPr>
          <a:xfrm>
            <a:off x="655550" y="4356100"/>
            <a:ext cx="780097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Edit file: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examples/helloworld-example/src/main/scala/subscript/example/Hello.scala</a:t>
            </a:r>
          </a:p>
          <a:p>
            <a:pPr/>
          </a:p>
          <a:p>
            <a:pPr>
              <a:defRPr>
                <a:solidFill>
                  <a:srgbClr val="FF2600"/>
                </a:solidFill>
              </a:defRPr>
            </a:pPr>
            <a:r>
              <a:t>Hello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Hello; World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Hello+[+];  World</a:t>
            </a:r>
          </a:p>
        </p:txBody>
      </p:sp>
      <p:sp>
        <p:nvSpPr>
          <p:cNvPr id="290" name="Shape 290"/>
          <p:cNvSpPr/>
          <p:nvPr/>
        </p:nvSpPr>
        <p:spPr>
          <a:xfrm>
            <a:off x="206502" y="1254918"/>
            <a:ext cx="50057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ACP Language Extensions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711448" y="1574799"/>
            <a:ext cx="7721104" cy="4902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1980: Jan van den Bos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Input Tool Model </a:t>
            </a:r>
            <a:r>
              <a:rPr>
                <a:uFill>
                  <a:solidFill>
                    <a:srgbClr val="942192"/>
                  </a:solidFill>
                </a:uFill>
              </a:rPr>
              <a:t>[Pascal, Modula-2]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1988-2011: André van Delft - </a:t>
            </a:r>
            <a:r>
              <a:rPr spc="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Scriptic </a:t>
            </a:r>
            <a:r>
              <a:rPr spc="0"/>
              <a:t>[Pascal, Modula-2, C, C++, Java]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1994: Jan Bergstra &amp; Paul Klint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Toolbus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2011-...: André van Delft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</a:t>
            </a:r>
            <a:r>
              <a:t>[Scala, JavaScript (?)]</a:t>
            </a:r>
          </a:p>
          <a:p>
            <a:pPr lvl="2" marL="0" indent="457200">
              <a:spcBef>
                <a:spcPts val="700"/>
              </a:spcBef>
              <a:buClrTx/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Application Areas: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GUI Controllers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Text Parsers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Discrete Event Simulation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Reactive, Actors, Dataflow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Programming is Still Hard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1130300" y="1270000"/>
            <a:ext cx="7099300" cy="4114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marL="462195">
              <a:lnSpc>
                <a:spcPct val="11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Mainstream programming languages: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imperative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good in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batch</a:t>
            </a:r>
            <a:r>
              <a:t> processing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not good in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parsing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concurrency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event handling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Callback Hell</a:t>
            </a:r>
          </a:p>
          <a:p>
            <a:pPr lvl="2" marL="1503595" indent="-355600">
              <a:lnSpc>
                <a:spcPct val="110000"/>
              </a:lnSpc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62195">
              <a:lnSpc>
                <a:spcPct val="11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Neglected idioms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Non-imperative choice: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BNF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YACC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 flow: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Unix</a:t>
            </a:r>
            <a:r>
              <a:t> pipes</a:t>
            </a:r>
          </a:p>
        </p:txBody>
      </p:sp>
      <p:sp>
        <p:nvSpPr>
          <p:cNvPr id="69" name="Shape 69"/>
          <p:cNvSpPr/>
          <p:nvPr/>
        </p:nvSpPr>
        <p:spPr>
          <a:xfrm>
            <a:off x="1905000" y="4927600"/>
            <a:ext cx="1409700" cy="54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32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Math!</a:t>
            </a:r>
          </a:p>
        </p:txBody>
      </p:sp>
      <p:sp>
        <p:nvSpPr>
          <p:cNvPr id="70" name="Shape 70"/>
          <p:cNvSpPr/>
          <p:nvPr/>
        </p:nvSpPr>
        <p:spPr>
          <a:xfrm>
            <a:off x="1476502" y="6121400"/>
            <a:ext cx="48193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  <a:endParaRPr u="none">
              <a:solidFill>
                <a:srgbClr val="000000"/>
              </a:solidFill>
            </a:endParaRPr>
          </a:p>
          <a:p>
            <a:pPr lvl="2" indent="457200">
              <a:buClrTx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https://github.com/scala-subscript/koans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</a:t>
            </a:r>
            <a:r>
              <a:t> </a:t>
            </a:r>
            <a:r>
              <a:rPr>
                <a:uFill>
                  <a:solidFill>
                    <a:srgbClr val="942192"/>
                  </a:solidFill>
                </a:uFill>
              </a:rPr>
              <a:t>- 2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503943" y="1790700"/>
            <a:ext cx="8342786" cy="4546601"/>
          </a:xfrm>
          <a:prstGeom prst="rect">
            <a:avLst/>
          </a:prstGeom>
        </p:spPr>
        <p:txBody>
          <a:bodyPr/>
          <a:lstStyle/>
          <a:p>
            <a:pPr marL="0" indent="24979">
              <a:lnSpc>
                <a:spcPct val="110000"/>
              </a:lnSpc>
              <a:spcBef>
                <a:spcPts val="600"/>
              </a:spcBef>
              <a:buSzTx/>
              <a:buNone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stepping </a:t>
            </a:r>
            <a:r>
              <a:t>||</a:t>
            </a:r>
            <a:r>
              <a:t> </a:t>
            </a:r>
            <a:r>
              <a:rPr>
                <a:solidFill>
                  <a:srgbClr val="0433FF"/>
                </a:solidFill>
              </a:rPr>
              <a:t>exit</a:t>
            </a:r>
            <a:br>
              <a:rPr>
                <a:solidFill>
                  <a:srgbClr val="0433FF"/>
                </a:solidFill>
              </a:rPr>
            </a:br>
            <a:endParaRPr>
              <a:solidFill>
                <a:srgbClr val="0433FF"/>
              </a:solidFill>
            </a:endParaRPr>
          </a:p>
          <a:p>
            <a:pPr lvl="1" marL="0" indent="32810">
              <a:lnSpc>
                <a:spcPct val="110000"/>
              </a:lnSpc>
              <a:buSzTx/>
              <a:buNone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stepping</a:t>
            </a:r>
            <a:r>
              <a:t>    = </a:t>
            </a:r>
            <a:r>
              <a:t>{*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awaitMessageBeingHandled </a:t>
            </a:r>
            <a:r>
              <a:t>*}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42192"/>
                </a:solidFill>
              </a:rPr>
              <a:t>if</a:t>
            </a:r>
            <a:r>
              <a:t> </a:t>
            </a:r>
            <a:r>
              <a:rPr>
                <a:solidFill>
                  <a:srgbClr val="0433FF"/>
                </a:solidFill>
              </a:rPr>
              <a:t>shouldStep </a:t>
            </a:r>
            <a:r>
              <a:rPr>
                <a:solidFill>
                  <a:srgbClr val="942192"/>
                </a:solidFill>
              </a:rPr>
              <a:t>then </a:t>
            </a:r>
            <a:r>
              <a:rPr>
                <a:uFill>
                  <a:solidFill>
                    <a:srgbClr val="000000"/>
                  </a:solidFill>
                </a:uFill>
              </a:rPr>
              <a:t>[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  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</a:t>
            </a:r>
            <a:r>
              <a:t>{: </a:t>
            </a:r>
            <a:r>
              <a:rPr>
                <a:solidFill>
                  <a:srgbClr val="0433FF"/>
                </a:solidFill>
              </a:rPr>
              <a:t>updateDisplay </a:t>
            </a:r>
            <a:r>
              <a:t>:}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 spc="-14">
                <a:solidFill>
                  <a:srgbClr val="0433FF"/>
                </a:solidFill>
              </a:rPr>
              <a:t>stepCommand </a:t>
            </a:r>
            <a:r>
              <a:rPr spc="-14"/>
              <a:t>||</a:t>
            </a:r>
            <a:r>
              <a:rPr spc="-14">
                <a:solidFill>
                  <a:srgbClr val="942192"/>
                </a:solidFill>
              </a:rPr>
              <a:t> if </a:t>
            </a:r>
            <a:r>
              <a:rPr spc="-14">
                <a:solidFill>
                  <a:srgbClr val="0433FF"/>
                </a:solidFill>
              </a:rPr>
              <a:t>autoCheckBox.selected </a:t>
            </a:r>
            <a:r>
              <a:rPr spc="-14">
                <a:solidFill>
                  <a:srgbClr val="942192"/>
                </a:solidFill>
              </a:rPr>
              <a:t>then</a:t>
            </a:r>
            <a:r>
              <a:rPr spc="-14"/>
              <a:t> </a:t>
            </a:r>
            <a:r>
              <a:rPr spc="-14">
                <a:solidFill>
                  <a:srgbClr val="0433FF"/>
                </a:solidFill>
              </a:rPr>
              <a:t>sleepStepTimeout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]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{: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messageBeingHandled(</a:t>
            </a:r>
            <a:r>
              <a:rPr>
                <a:solidFill>
                  <a:srgbClr val="942192"/>
                </a:solidFill>
              </a:rPr>
              <a:t>false</a:t>
            </a:r>
            <a:r>
              <a:t>)</a:t>
            </a:r>
            <a:r>
              <a:rPr>
                <a:solidFill>
                  <a:srgbClr val="0433FF"/>
                </a:solidFill>
              </a:rPr>
              <a:t> :</a:t>
            </a:r>
            <a:r>
              <a:t>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...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 spc="-14">
                <a:solidFill>
                  <a:srgbClr val="0433FF"/>
                </a:solidFill>
              </a:rPr>
              <a:t>exit</a:t>
            </a:r>
            <a:r>
              <a:rPr>
                <a:solidFill>
                  <a:srgbClr val="0433FF"/>
                </a:solidFill>
              </a:rPr>
              <a:t>       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   </a:t>
            </a:r>
            <a:r>
              <a:rPr>
                <a:solidFill>
                  <a:srgbClr val="0433FF"/>
                </a:solidFill>
              </a:rPr>
              <a:t>isSure </a:t>
            </a:r>
            <a:r>
              <a:t>= </a:t>
            </a:r>
            <a:r>
              <a:rPr>
                <a:solidFill>
                  <a:srgbClr val="931A68"/>
                </a:solidFill>
              </a:rPr>
              <a:t>false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</a:t>
            </a:r>
            <a:r>
              <a:t>{!</a:t>
            </a:r>
            <a:r>
              <a:rPr>
                <a:solidFill>
                  <a:srgbClr val="0433FF"/>
                </a:solidFill>
              </a:rPr>
              <a:t>isSure</a:t>
            </a:r>
            <a:r>
              <a:rPr>
                <a:solidFill>
                  <a:srgbClr val="FF2600"/>
                </a:solidFill>
              </a:rPr>
              <a:t> </a:t>
            </a:r>
            <a:r>
              <a:t>=</a:t>
            </a:r>
            <a:r>
              <a:rPr>
                <a:solidFill>
                  <a:srgbClr val="0433FF"/>
                </a:solidFill>
              </a:rPr>
              <a:t> confirmExit</a:t>
            </a:r>
            <a:r>
              <a:t>!}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0433FF"/>
                </a:solidFill>
              </a:rPr>
              <a:t>while  </a:t>
            </a:r>
            <a:r>
              <a:t>!</a:t>
            </a:r>
            <a:r>
              <a:rPr>
                <a:solidFill>
                  <a:srgbClr val="0433FF"/>
                </a:solidFill>
              </a:rPr>
              <a:t>isSure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exitCommand</a:t>
            </a:r>
            <a:r>
              <a:t> = </a:t>
            </a:r>
            <a:r>
              <a:rPr>
                <a:solidFill>
                  <a:srgbClr val="0433FF"/>
                </a:solidFill>
              </a:rPr>
              <a:t>exitButton</a:t>
            </a:r>
            <a:r>
              <a:t> + </a:t>
            </a:r>
            <a:r>
              <a:rPr>
                <a:solidFill>
                  <a:srgbClr val="0433FF"/>
                </a:solidFill>
              </a:rPr>
              <a:t>windowClosing</a:t>
            </a:r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3462616" y="1231900"/>
            <a:ext cx="2218768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built using 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- 1</a:t>
            </a:r>
          </a:p>
        </p:txBody>
      </p:sp>
      <p:sp>
        <p:nvSpPr>
          <p:cNvPr id="302" name="Shape 302"/>
          <p:cNvSpPr/>
          <p:nvPr/>
        </p:nvSpPr>
        <p:spPr>
          <a:xfrm>
            <a:off x="1367146" y="3727842"/>
            <a:ext cx="6630740" cy="2932799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2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</a:t>
            </a:r>
            <a:r>
              <a:rPr sz="1700"/>
              <a:t>mprove with specific syntax; mainly </a:t>
            </a:r>
            <a:r>
              <a:rPr b="1" sz="1700"/>
              <a:t>simple</a:t>
            </a:r>
            <a:r>
              <a:rPr sz="1700"/>
              <a:t> Sugar</a:t>
            </a:r>
            <a:endParaRPr sz="1700"/>
          </a:p>
          <a:p>
            <a:pPr>
              <a:lnSpc>
                <a:spcPct val="120000"/>
              </a:lnSpc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lnSpc>
                <a:spcPct val="1200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Goals: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DRY, less Boilerplate code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Few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t>Parentheses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t>Braces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t>Brackets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Few vars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Refinement support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Base layer with symbols, not keywords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Top layer with well readable words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Clear boundaries Scala &lt;==&gt; SubScript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ape 304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05" name="Shape 305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- 2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10" name="Shape 310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graphicFrame>
        <p:nvGraphicFramePr>
          <p:cNvPr id="311" name="Table 311"/>
          <p:cNvGraphicFramePr/>
          <p:nvPr/>
        </p:nvGraphicFramePr>
        <p:xfrm>
          <a:off x="1663700" y="4134436"/>
          <a:ext cx="6119912" cy="1963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715524"/>
                <a:gridCol w="5391687"/>
              </a:tblGrid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Solution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subscript.DSL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Scalac branch: scanner, parser, typer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Parboiled2 preprocessor + macros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2016...
2016...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FastParse + Dotty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- 3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Shape 315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16" name="Shape 316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sp>
        <p:nvSpPr>
          <p:cNvPr id="317" name="Shape 317"/>
          <p:cNvSpPr/>
          <p:nvPr/>
        </p:nvSpPr>
        <p:spPr>
          <a:xfrm>
            <a:off x="1329046" y="3785782"/>
            <a:ext cx="2081461" cy="275288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200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Influences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ACP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YACC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Prolog, Linda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Basic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Smalltalk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Unix sh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FastParse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- 4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21" name="Table 321"/>
          <p:cNvGraphicFramePr/>
          <p:nvPr/>
        </p:nvGraphicFramePr>
        <p:xfrm>
          <a:off x="736600" y="1336985"/>
          <a:ext cx="7378700" cy="49778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455333"/>
                <a:gridCol w="1191038"/>
                <a:gridCol w="4138926"/>
              </a:tblGrid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Deadlock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[-]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[+]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0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</a:t>
                      </a:r>
                      <a:r>
                        <a:t>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{:</a:t>
                      </a:r>
                      <a:r>
                        <a:t> scala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Atomic actions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a, b,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{!</a:t>
                      </a:r>
                      <a:r>
                        <a:t> scala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!}    {*</a:t>
                      </a: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*}    {. .}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Choice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x+y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Sequence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x·y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 y        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Expression parentheses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(x+y)·z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t> z    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Parallelism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x‖y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&amp;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&amp;&amp;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Sequential Iteration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x*y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..?</a:t>
                      </a:r>
                      <a:r>
                        <a:t>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 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4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∑  </a:t>
                      </a:r>
                      <a:r>
                        <a:rPr b="1"/>
                        <a:t>∏  </a:t>
                      </a:r>
                      <a:r>
                        <a:rPr sz="1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‖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..?       ...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while</a:t>
                      </a:r>
                      <a:r>
                        <a:t> 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Break from expression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break?    break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launching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cr(x)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[*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*]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Communication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a,b = 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shared scripts: multiple callers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- 5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25" name="Table 325"/>
          <p:cNvGraphicFramePr/>
          <p:nvPr/>
        </p:nvGraphicFramePr>
        <p:xfrm>
          <a:off x="736600" y="1336985"/>
          <a:ext cx="7797999" cy="484647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898809"/>
                <a:gridCol w="4886489"/>
              </a:tblGrid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N-ary Operators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whitespace ; + &amp; &amp;&amp; | || /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Special terms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[+] [-] [] ..? ... while for break? break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 fragments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</a:t>
                      </a:r>
                      <a:r>
                        <a:t> 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}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</a:t>
                      </a:r>
                      <a:r>
                        <a:t> 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</a:t>
                      </a: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?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Annotations, call graph node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there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.onDeactivate{...}</a:t>
                      </a:r>
                      <a:r>
                        <a:t>:   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here.pass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Declarations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val</a:t>
                      </a:r>
                      <a: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var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Output parameters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</a:rPr>
                        <a:t>s</a:t>
                      </a:r>
                      <a:r>
                        <a:t>(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:Int)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)   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          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j</a:t>
                      </a:r>
                      <a:r>
                        <a:t>:Int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Constrained parameters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:Int)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 ?if(_&gt;3))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(5)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if-then-else     do-then-else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Dataflow 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~~^      ~/~^    ~~^ +~/~^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Dataflow flatmap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~~&gt;      ~/~&gt;    ~~&gt; +~/~&gt;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Result values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Script</a:t>
                      </a:r>
                      <a:r>
                        <a:t>[T]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^^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^^1   ^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1700">
                          <a:solidFill>
                            <a:srgbClr val="FF26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Scala terms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true 1 'a' "A"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.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q 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.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q</a:t>
                      </a:r>
                      <a:r>
                        <a:t>(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r</a:t>
                      </a:r>
                      <a:r>
                        <a:t>)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(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)</a:t>
                      </a: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{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- 6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/>
        </p:nvSpPr>
        <p:spPr>
          <a:xfrm>
            <a:off x="576414" y="1499494"/>
            <a:ext cx="8229601" cy="444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) =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 match {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t</a:t>
            </a:r>
            <a:r>
              <a:rPr>
                <a:solidFill>
                  <a:srgbClr val="942192"/>
                </a:solidFill>
              </a:rPr>
              <a:t>: </a:t>
            </a:r>
            <a:r>
              <a:rPr>
                <a:solidFill>
                  <a:srgbClr val="FF2600"/>
                </a:solidFill>
              </a:rPr>
              <a:t>Unit</a:t>
            </a:r>
            <a:r>
              <a:t>  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</a:t>
            </a:r>
            <a:r>
              <a:rPr>
                <a:solidFill>
                  <a:srgbClr val="FF2600"/>
                </a:solidFill>
              </a:rPr>
              <a:t>neutralCodeFragment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</a:t>
            </a:r>
            <a:r>
              <a:rPr>
                <a:solidFill>
                  <a:srgbClr val="942192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FF2600"/>
                </a:solidFill>
              </a:rPr>
              <a:t>scriptCall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other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findImplicitConversionsFor(</a:t>
            </a:r>
            <a:r>
              <a:rPr>
                <a:solidFill>
                  <a:srgbClr val="0433FF"/>
                </a:solidFill>
              </a:rPr>
              <a:t>other) match {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case List(</a:t>
            </a:r>
            <a:r>
              <a:rPr>
                <a:solidFill>
                  <a:srgbClr val="0433FF"/>
                </a:solidFill>
              </a:rPr>
              <a:t>c</a:t>
            </a:r>
            <a:r>
              <a:t>) if </a:t>
            </a:r>
            <a:r>
              <a:rPr>
                <a:solidFill>
                  <a:srgbClr val="0433FF"/>
                </a:solidFill>
              </a:rPr>
              <a:t>c 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Unit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||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[_]]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                              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</a:t>
            </a: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t>.type)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case _ =&gt;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error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}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- 7</a:t>
            </a:r>
          </a:p>
        </p:txBody>
      </p:sp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hape 333"/>
          <p:cNvSpPr/>
          <p:nvPr/>
        </p:nvSpPr>
        <p:spPr>
          <a:xfrm>
            <a:off x="576414" y="1495518"/>
            <a:ext cx="8229601" cy="407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) =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^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~~(t: </a:t>
            </a:r>
            <a:r>
              <a:rPr>
                <a:solidFill>
                  <a:srgbClr val="FF2600"/>
                </a:solidFill>
              </a:rPr>
              <a:t>Unit</a:t>
            </a:r>
            <a:r>
              <a:t>    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neutralCodeFragment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42192"/>
                </a:solidFill>
              </a:rPr>
              <a:t>+~~(t: 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scriptCall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42192"/>
                </a:solidFill>
              </a:rPr>
              <a:t>+~~(</a:t>
            </a:r>
            <a:r>
              <a:rPr>
                <a:solidFill>
                  <a:srgbClr val="0433FF"/>
                </a:solidFill>
              </a:rPr>
              <a:t>other   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^findImplicitConversionsFor: </a:t>
            </a:r>
            <a:r>
              <a:rPr>
                <a:solidFill>
                  <a:srgbClr val="0433FF"/>
                </a:solidFill>
              </a:rPr>
              <a:t>other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</a:t>
            </a:r>
            <a:r>
              <a:rPr>
                <a:solidFill>
                  <a:srgbClr val="942192"/>
                </a:solidFill>
              </a:rPr>
              <a:t>~~(</a:t>
            </a:r>
            <a:r>
              <a:t>List(</a:t>
            </a:r>
            <a:r>
              <a:rPr>
                <a:solidFill>
                  <a:srgbClr val="0433FF"/>
                </a:solidFill>
              </a:rPr>
              <a:t>c</a:t>
            </a:r>
            <a:r>
              <a:t>) if </a:t>
            </a:r>
            <a:r>
              <a:rPr>
                <a:solidFill>
                  <a:srgbClr val="0433FF"/>
                </a:solidFill>
              </a:rPr>
              <a:t>c 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Unit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||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[_]]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                               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resolve</a:t>
            </a:r>
            <a:r>
              <a:t>: </a:t>
            </a:r>
            <a:r>
              <a:rPr>
                <a:solidFill>
                  <a:srgbClr val="0433FF"/>
                </a:solidFill>
              </a:rPr>
              <a:t>c</a:t>
            </a:r>
            <a:r>
              <a:t>.type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</a:t>
            </a:r>
            <a:r>
              <a:rPr>
                <a:solidFill>
                  <a:srgbClr val="942192"/>
                </a:solidFill>
              </a:rPr>
              <a:t>+~~^  </a:t>
            </a:r>
            <a:r>
              <a:t>  </a:t>
            </a:r>
            <a:r>
              <a:rPr>
                <a:solidFill>
                  <a:srgbClr val="FF2600"/>
                </a:solidFill>
              </a:rPr>
              <a:t>error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079431" y="5847326"/>
            <a:ext cx="2964645" cy="649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</a:t>
            </a:r>
            <a:r>
              <a:t> = ???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2057184" y="3670465"/>
            <a:ext cx="6133199" cy="1862715"/>
            <a:chOff x="0" y="0"/>
            <a:chExt cx="6133198" cy="1862714"/>
          </a:xfrm>
        </p:grpSpPr>
        <p:sp>
          <p:nvSpPr>
            <p:cNvPr id="336" name="Shape 336"/>
            <p:cNvSpPr/>
            <p:nvPr/>
          </p:nvSpPr>
          <p:spPr>
            <a:xfrm>
              <a:off x="118460" y="997499"/>
              <a:ext cx="4792711" cy="86521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import</a:t>
              </a:r>
              <a:r>
                <a:t> subscript.</a:t>
              </a:r>
              <a:r>
                <a:rPr>
                  <a:solidFill>
                    <a:srgbClr val="FF2600"/>
                  </a:solidFill>
                </a:rPr>
                <a:t>language</a:t>
              </a:r>
            </a:p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br>
                <a:rPr sz="200"/>
              </a:b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def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Main</a:t>
              </a:r>
              <a:r>
                <a:t> =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[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t>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Hello</a:t>
              </a:r>
              <a:r>
                <a:t>!} + </a:t>
              </a:r>
              <a:r>
                <a:rPr sz="1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[]</a:t>
              </a:r>
              <a:r>
                <a:t>;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World</a:t>
              </a:r>
              <a:r>
                <a:t>!}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]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729535" y="103215"/>
              <a:ext cx="340366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Process 𝝺 in Scala expressions</a:t>
              </a: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 </a:t>
              </a:r>
              <a:r>
                <a:rPr i="1"/>
                <a:t>subscript expression syntax 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  <a:r>
                <a:t>  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14815" y="0"/>
              <a:ext cx="1" cy="961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168698"/>
              <a:ext cx="2476173" cy="624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Less boilerplate code,</a:t>
              </a:r>
            </a:p>
            <a:p>
              <a:pPr>
                <a:lnSpc>
                  <a:spcPct val="120000"/>
                </a:lnSpc>
                <a:buClrTx/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(</a:t>
              </a:r>
              <a:r>
                <a:t>Parentheses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)</a:t>
              </a:r>
              <a:r>
                <a:t>,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{</a:t>
              </a:r>
              <a:r>
                <a:t>Braces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}</a:t>
              </a:r>
            </a:p>
          </p:txBody>
        </p:sp>
      </p:grpSp>
      <p:sp>
        <p:nvSpPr>
          <p:cNvPr id="341" name="Shape 341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- 8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sp>
        <p:nvSpPr>
          <p:cNvPr id="344" name="Shape 344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grpSp>
        <p:nvGrpSpPr>
          <p:cNvPr id="350" name="Group 350"/>
          <p:cNvGrpSpPr/>
          <p:nvPr/>
        </p:nvGrpSpPr>
        <p:grpSpPr>
          <a:xfrm>
            <a:off x="2220497" y="5073649"/>
            <a:ext cx="4689742" cy="1586200"/>
            <a:chOff x="0" y="0"/>
            <a:chExt cx="4689741" cy="1586198"/>
          </a:xfrm>
        </p:grpSpPr>
        <p:sp>
          <p:nvSpPr>
            <p:cNvPr id="345" name="Shape 345"/>
            <p:cNvSpPr/>
            <p:nvPr/>
          </p:nvSpPr>
          <p:spPr>
            <a:xfrm>
              <a:off x="13264" y="1173485"/>
              <a:ext cx="4676478" cy="41271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script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Main</a:t>
              </a:r>
              <a:r>
                <a:t> =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Hello</a:t>
              </a:r>
              <a:r>
                <a:t>!} + </a:t>
              </a:r>
              <a:r>
                <a:rPr sz="1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[]</a:t>
              </a:r>
              <a:r>
                <a:t>;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World</a:t>
              </a:r>
              <a:r>
                <a:t>!}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2351502" y="495117"/>
              <a:ext cx="1" cy="6560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03761" y="635865"/>
              <a:ext cx="1739684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Few 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Brackets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2459561" y="635865"/>
              <a:ext cx="1617117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script</a:t>
              </a:r>
              <a:r>
                <a:t> keyword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0" y="-1"/>
              <a:ext cx="4663778" cy="393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    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  <p:bldP build="whole" bldLvl="1" animBg="1" rev="0" advAuto="0" spid="350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6"/>
          <p:cNvGrpSpPr/>
          <p:nvPr/>
        </p:nvGrpSpPr>
        <p:grpSpPr>
          <a:xfrm>
            <a:off x="1319038" y="4107494"/>
            <a:ext cx="6800355" cy="2250576"/>
            <a:chOff x="0" y="0"/>
            <a:chExt cx="6800353" cy="2250575"/>
          </a:xfrm>
        </p:grpSpPr>
        <p:sp>
          <p:nvSpPr>
            <p:cNvPr id="352" name="Shape 352"/>
            <p:cNvSpPr/>
            <p:nvPr/>
          </p:nvSpPr>
          <p:spPr>
            <a:xfrm>
              <a:off x="0" y="596949"/>
              <a:ext cx="6800354" cy="165362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..</a:t>
              </a:r>
              <a:endPara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endParaRPr>
            </a:p>
            <a:p>
              <a:pPr>
                <a:spcBef>
                  <a:spcPts val="700"/>
                </a:spcBef>
                <a:buClrTx/>
                <a:defRPr sz="700">
                  <a:latin typeface="Monaco"/>
                  <a:ea typeface="Monaco"/>
                  <a:cs typeface="Monaco"/>
                  <a:sym typeface="Monaco"/>
                </a:defRPr>
              </a:pP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   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showSearchingText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showSearchResults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let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searchInDatabase</a:t>
              </a:r>
              <a:r>
                <a:t>  =     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do*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Thread.sleep</a:t>
              </a:r>
              <a:r>
                <a:t>(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3000</a:t>
              </a:r>
              <a:r>
                <a:t>)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164061" y="0"/>
              <a:ext cx="1" cy="58333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547850" y="101168"/>
              <a:ext cx="59293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DRY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3290813" y="142474"/>
              <a:ext cx="2057717" cy="339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.. </a:t>
              </a:r>
              <a:r>
                <a:rPr>
                  <a:uFill>
                    <a:solidFill>
                      <a:srgbClr val="942192"/>
                    </a:solidFill>
                  </a:uFill>
                </a:rPr>
                <a:t>section</a:t>
              </a:r>
            </a:p>
          </p:txBody>
        </p:sp>
      </p:grpSp>
      <p:sp>
        <p:nvSpPr>
          <p:cNvPr id="357" name="Shape 35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- 9</a:t>
            </a:r>
          </a:p>
        </p:txBody>
      </p:sp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Shape 359"/>
          <p:cNvSpPr/>
          <p:nvPr/>
        </p:nvSpPr>
        <p:spPr>
          <a:xfrm>
            <a:off x="1319038" y="1222722"/>
            <a:ext cx="6800356" cy="1130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showSearchResults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{: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</a:p>
        </p:txBody>
      </p:sp>
      <p:sp>
        <p:nvSpPr>
          <p:cNvPr id="360" name="Shape 360"/>
          <p:cNvSpPr/>
          <p:nvPr/>
        </p:nvSpPr>
        <p:spPr>
          <a:xfrm>
            <a:off x="3649588" y="4780643"/>
            <a:ext cx="43379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1F723B"/>
                </a:solidFill>
              </a:defRPr>
            </a:lvl1pPr>
          </a:lstStyle>
          <a:p>
            <a:pPr/>
            <a:r>
              <a:t>// .. also for Scala (trait, class, def, val, var, ...)?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1130231" y="2344805"/>
            <a:ext cx="6989163" cy="1749079"/>
            <a:chOff x="0" y="0"/>
            <a:chExt cx="6989161" cy="1749077"/>
          </a:xfrm>
        </p:grpSpPr>
        <p:sp>
          <p:nvSpPr>
            <p:cNvPr id="361" name="Shape 361"/>
            <p:cNvSpPr/>
            <p:nvPr/>
          </p:nvSpPr>
          <p:spPr>
            <a:xfrm>
              <a:off x="3365568" y="0"/>
              <a:ext cx="1" cy="626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0" y="122997"/>
              <a:ext cx="359576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Top layer with well readable words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3479620" y="164303"/>
              <a:ext cx="1676721" cy="339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uFill>
                    <a:solidFill>
                      <a:srgbClr val="942192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rPr>
                <a:t>Use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uFill>
                    <a:solidFill>
                      <a:srgbClr val="942192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rPr>
                <a:t>and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do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88806" y="618777"/>
              <a:ext cx="6800356" cy="11303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   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showSearchingText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showSearchResults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let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searchInDatabase</a:t>
              </a:r>
              <a:r>
                <a:t>  =     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do*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Thread.sleep</a:t>
              </a:r>
              <a:r>
                <a:t>(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3000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3"/>
      <p:bldP build="whole" bldLvl="1" animBg="1" rev="0" advAuto="0" spid="365" grpId="1"/>
      <p:bldP build="whole" bldLvl="1" animBg="1" rev="0" advAuto="0" spid="35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Paradigms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513142" y="6467475"/>
            <a:ext cx="173658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Shape 74"/>
          <p:cNvSpPr/>
          <p:nvPr/>
        </p:nvSpPr>
        <p:spPr>
          <a:xfrm>
            <a:off x="2107573" y="5137062"/>
            <a:ext cx="469219" cy="5462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002965" y="5130799"/>
            <a:ext cx="11222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Imperative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2411321" y="5080000"/>
            <a:ext cx="3506432" cy="685800"/>
            <a:chOff x="0" y="0"/>
            <a:chExt cx="3506430" cy="685799"/>
          </a:xfrm>
        </p:grpSpPr>
        <p:sp>
          <p:nvSpPr>
            <p:cNvPr id="76" name="Shape 76"/>
            <p:cNvSpPr/>
            <p:nvPr/>
          </p:nvSpPr>
          <p:spPr>
            <a:xfrm>
              <a:off x="0" y="330200"/>
              <a:ext cx="3139193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1345819" y="330199"/>
              <a:ext cx="84623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Objects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2515985" y="0"/>
              <a:ext cx="990446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C++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1..7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968431" y="2368901"/>
            <a:ext cx="1271721" cy="2876200"/>
            <a:chOff x="0" y="0"/>
            <a:chExt cx="1271720" cy="2876198"/>
          </a:xfrm>
        </p:grpSpPr>
        <p:sp>
          <p:nvSpPr>
            <p:cNvPr id="80" name="Shape 80"/>
            <p:cNvSpPr/>
            <p:nvPr/>
          </p:nvSpPr>
          <p:spPr>
            <a:xfrm flipV="1">
              <a:off x="373750" y="0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158699"/>
              <a:ext cx="469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λ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449525" y="101123"/>
              <a:ext cx="82219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Lisp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Haskell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309721" y="2095562"/>
            <a:ext cx="3438172" cy="3263838"/>
            <a:chOff x="0" y="0"/>
            <a:chExt cx="3438171" cy="3263837"/>
          </a:xfrm>
        </p:grpSpPr>
        <p:sp>
          <p:nvSpPr>
            <p:cNvPr id="84" name="Shape 84"/>
            <p:cNvSpPr/>
            <p:nvPr/>
          </p:nvSpPr>
          <p:spPr>
            <a:xfrm flipV="1">
              <a:off x="3207461" y="387639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2388058" y="0"/>
              <a:ext cx="1050114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Smalltalk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Scala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8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344459"/>
              <a:ext cx="313919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4023112" y="4236078"/>
            <a:ext cx="3437666" cy="1161302"/>
            <a:chOff x="0" y="0"/>
            <a:chExt cx="3437665" cy="1161300"/>
          </a:xfrm>
        </p:grpSpPr>
        <p:sp>
          <p:nvSpPr>
            <p:cNvPr id="88" name="Shape 88"/>
            <p:cNvSpPr/>
            <p:nvPr/>
          </p:nvSpPr>
          <p:spPr>
            <a:xfrm flipV="1">
              <a:off x="1514087" y="203988"/>
              <a:ext cx="957314" cy="95731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184652"/>
              <a:ext cx="2434248" cy="1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2555487" y="-1"/>
              <a:ext cx="88217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JavaCC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2414861" y="1816760"/>
            <a:ext cx="5309207" cy="2516265"/>
            <a:chOff x="0" y="-95559"/>
            <a:chExt cx="5309205" cy="2516263"/>
          </a:xfrm>
        </p:grpSpPr>
        <p:sp>
          <p:nvSpPr>
            <p:cNvPr id="92" name="Shape 92"/>
            <p:cNvSpPr/>
            <p:nvPr/>
          </p:nvSpPr>
          <p:spPr>
            <a:xfrm flipV="1">
              <a:off x="3122338" y="122598"/>
              <a:ext cx="955078" cy="391914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 flipV="1">
              <a:off x="0" y="87516"/>
              <a:ext cx="1598045" cy="40052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1608250" y="38100"/>
              <a:ext cx="2434248" cy="0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 flipV="1">
              <a:off x="1554103" y="154524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 flipV="1">
              <a:off x="4056003" y="183242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4151037" y="-95560"/>
              <a:ext cx="1158169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Parboiled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FastParse</a:t>
              </a:r>
            </a:p>
            <a:p>
              <a: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SubScript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574465" y="5676899"/>
            <a:ext cx="13100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Assembly, C</a:t>
            </a:r>
          </a:p>
        </p:txBody>
      </p:sp>
      <p:sp>
        <p:nvSpPr>
          <p:cNvPr id="100" name="Shape 100"/>
          <p:cNvSpPr/>
          <p:nvPr/>
        </p:nvSpPr>
        <p:spPr>
          <a:xfrm>
            <a:off x="6397249" y="1651618"/>
            <a:ext cx="517294" cy="44520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7" name="Group 107"/>
          <p:cNvGrpSpPr/>
          <p:nvPr/>
        </p:nvGrpSpPr>
        <p:grpSpPr>
          <a:xfrm>
            <a:off x="2421645" y="3429000"/>
            <a:ext cx="2951291" cy="2050576"/>
            <a:chOff x="0" y="0"/>
            <a:chExt cx="2951289" cy="2050575"/>
          </a:xfrm>
        </p:grpSpPr>
        <p:sp>
          <p:nvSpPr>
            <p:cNvPr id="101" name="Shape 101"/>
            <p:cNvSpPr/>
            <p:nvPr/>
          </p:nvSpPr>
          <p:spPr>
            <a:xfrm flipV="1">
              <a:off x="-1" y="256950"/>
              <a:ext cx="2353100" cy="1586507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092892" y="0"/>
              <a:ext cx="858398" cy="355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Prolog</a:t>
              </a:r>
            </a:p>
          </p:txBody>
        </p:sp>
        <p:sp>
          <p:nvSpPr>
            <p:cNvPr id="103" name="Shape 103"/>
            <p:cNvSpPr/>
            <p:nvPr/>
          </p:nvSpPr>
          <p:spPr>
            <a:xfrm rot="19604255">
              <a:off x="990093" y="354692"/>
              <a:ext cx="1234152" cy="38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Declarative</a:t>
              </a: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48767" y="343144"/>
              <a:ext cx="2122765" cy="1505578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466451" y="972711"/>
              <a:ext cx="75820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YACC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sh</a:t>
              </a:r>
            </a:p>
          </p:txBody>
        </p:sp>
        <p:sp>
          <p:nvSpPr>
            <p:cNvPr id="106" name="Shape 106"/>
            <p:cNvSpPr/>
            <p:nvPr/>
          </p:nvSpPr>
          <p:spPr>
            <a:xfrm rot="19496186">
              <a:off x="305477" y="1398161"/>
              <a:ext cx="11456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Imperative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1"/>
      <p:bldP build="whole" bldLvl="1" animBg="1" rev="0" advAuto="0" spid="98" grpId="6"/>
      <p:bldP build="whole" bldLvl="1" animBg="1" rev="0" advAuto="0" spid="87" grpId="3"/>
      <p:bldP build="whole" bldLvl="1" animBg="1" rev="0" advAuto="0" spid="91" grpId="5"/>
      <p:bldP build="whole" bldLvl="1" animBg="1" rev="0" advAuto="0" spid="79" grpId="2"/>
      <p:bldP build="whole" bldLvl="1" animBg="1" rev="0" advAuto="0" spid="107" grpId="4"/>
      <p:bldP build="whole" bldLvl="1" animBg="1" rev="0" advAuto="0" spid="100" grpId="7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- 10</a:t>
            </a:r>
          </a:p>
        </p:txBody>
      </p:sp>
      <p:sp>
        <p:nvSpPr>
          <p:cNvPr id="368" name="Shape 3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69" name="Table 369"/>
          <p:cNvGraphicFramePr/>
          <p:nvPr/>
        </p:nvGraphicFramePr>
        <p:xfrm>
          <a:off x="731539" y="1332961"/>
          <a:ext cx="7812039" cy="23095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493187"/>
                <a:gridCol w="3005896"/>
                <a:gridCol w="2300254"/>
              </a:tblGrid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Base form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Less </a:t>
                      </a:r>
                      <a:r>
                        <a:rPr b="0" sz="1500">
                          <a:solidFill>
                            <a:srgbClr val="942192"/>
                          </a:solidFill>
                          <a:uFill>
                            <a:solidFill>
                              <a:srgbClr val="942192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{</a:t>
                      </a:r>
                      <a:r>
                        <a:t>Braces</a:t>
                      </a:r>
                      <a:r>
                        <a:rPr b="0" sz="1500">
                          <a:solidFill>
                            <a:srgbClr val="942192"/>
                          </a:solidFill>
                          <a:uFill>
                            <a:solidFill>
                              <a:srgbClr val="942192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{: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let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Atomic action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{!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do!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Threaded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{*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do*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 handling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{.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do.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Persistent event handler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{...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...}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do...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- 2</a:t>
            </a:r>
          </a:p>
        </p:txBody>
      </p:sp>
      <p:sp>
        <p:nvSpPr>
          <p:cNvPr id="372" name="Shape 3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Shape 373"/>
          <p:cNvSpPr/>
          <p:nvPr/>
        </p:nvSpPr>
        <p:spPr>
          <a:xfrm>
            <a:off x="1959102" y="1807368"/>
            <a:ext cx="46374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https://github.com/scala-subscript/koans</a:t>
            </a:r>
          </a:p>
        </p:txBody>
      </p:sp>
      <p:sp>
        <p:nvSpPr>
          <p:cNvPr id="374" name="Shape 374"/>
          <p:cNvSpPr/>
          <p:nvPr/>
        </p:nvSpPr>
        <p:spPr>
          <a:xfrm>
            <a:off x="2445661" y="2768599"/>
            <a:ext cx="316416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Download; unzip to koans/</a:t>
            </a: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cd koans</a:t>
            </a:r>
          </a:p>
          <a:p>
            <a:pPr>
              <a:defRPr sz="2000"/>
            </a:pP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sbt</a:t>
            </a:r>
          </a:p>
          <a:p>
            <a:pPr>
              <a:defRPr sz="20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koans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Edit; retry; ...</a:t>
            </a:r>
          </a:p>
          <a:p>
            <a:pPr>
              <a:defRPr sz="2000"/>
            </a:pPr>
          </a:p>
          <a:p>
            <a:pPr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github.com/scala-subscript/koans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Shape 378"/>
          <p:cNvSpPr/>
          <p:nvPr/>
        </p:nvSpPr>
        <p:spPr>
          <a:xfrm>
            <a:off x="631874" y="1232972"/>
            <a:ext cx="8498186" cy="561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package subscript.koans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subscript.language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subscript.Predef._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subscript.koans.util.KoanSuite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class AboutSubScript extends KoanSuite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koan(1)</a:t>
            </a:r>
            <a:r>
              <a:t>(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07F15"/>
                </a:solidFill>
              </a:rPr>
              <a:t> """</a:t>
            </a:r>
            <a:endParaRPr>
              <a:solidFill>
                <a:srgbClr val="007F15"/>
              </a:solidFill>
            </a:endParaRP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Imports, scripts and atomic actions: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To use SubScript in a file, it should have these two import statements: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`import subscript.language`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...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"""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    flag = false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script foo  = {! flag = true !}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</a:rPr>
              <a:t> test(1) { runScript(foo); flag shouldBe </a:t>
            </a:r>
            <a:r>
              <a:rPr>
                <a:solidFill>
                  <a:srgbClr val="FF2600"/>
                </a:solidFill>
              </a:rPr>
              <a:t>__</a:t>
            </a:r>
            <a:r>
              <a:rPr>
                <a:solidFill>
                  <a:srgbClr val="0433FF"/>
                </a:solidFill>
              </a:rPr>
              <a:t> }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- 11</a:t>
            </a:r>
          </a:p>
        </p:txBody>
      </p:sp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Shape 382"/>
          <p:cNvSpPr/>
          <p:nvPr/>
        </p:nvSpPr>
        <p:spPr>
          <a:xfrm>
            <a:off x="3168501" y="2142298"/>
            <a:ext cx="2806998" cy="3640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someA_B </a:t>
            </a:r>
            <a:r>
              <a:t>=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[</a:t>
            </a:r>
            <a:r>
              <a:t>..?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;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];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2768531" y="2509905"/>
            <a:ext cx="4490843" cy="1388523"/>
            <a:chOff x="0" y="0"/>
            <a:chExt cx="4490841" cy="1388522"/>
          </a:xfrm>
        </p:grpSpPr>
        <p:sp>
          <p:nvSpPr>
            <p:cNvPr id="383" name="Shape 383"/>
            <p:cNvSpPr/>
            <p:nvPr/>
          </p:nvSpPr>
          <p:spPr>
            <a:xfrm flipH="1">
              <a:off x="1816168" y="0"/>
              <a:ext cx="1" cy="9856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303418"/>
              <a:ext cx="1727302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20991" y="1019346"/>
              <a:ext cx="2590354" cy="36917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someA_B </a:t>
              </a:r>
              <a:r>
                <a:t>=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[</a:t>
              </a:r>
              <a:r>
                <a:t>..?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]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b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1955800" y="304472"/>
              <a:ext cx="2535042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whitespace instead of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;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2754719" y="3904777"/>
            <a:ext cx="4280225" cy="1392122"/>
            <a:chOff x="0" y="0"/>
            <a:chExt cx="4280223" cy="1392120"/>
          </a:xfrm>
        </p:grpSpPr>
        <p:sp>
          <p:nvSpPr>
            <p:cNvPr id="388" name="Shape 388"/>
            <p:cNvSpPr/>
            <p:nvPr/>
          </p:nvSpPr>
          <p:spPr>
            <a:xfrm>
              <a:off x="0" y="316768"/>
              <a:ext cx="1754926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Few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Brackets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545593" y="1022945"/>
              <a:ext cx="2543375" cy="36917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someA_B </a:t>
              </a:r>
              <a:r>
                <a:t>=   ..?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;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b</a:t>
              </a:r>
            </a:p>
          </p:txBody>
        </p:sp>
        <p:sp>
          <p:nvSpPr>
            <p:cNvPr id="390" name="Shape 390"/>
            <p:cNvSpPr/>
            <p:nvPr/>
          </p:nvSpPr>
          <p:spPr>
            <a:xfrm flipH="1">
              <a:off x="1829980" y="0"/>
              <a:ext cx="1" cy="9856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39720" y="334979"/>
              <a:ext cx="2340504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mix whitespace and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;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3944336" y="1253298"/>
            <a:ext cx="1255327" cy="3640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ACP: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a*b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1"/>
      <p:bldP build="whole" bldLvl="1" animBg="1" rev="0" advAuto="0" spid="392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- 12</a:t>
            </a:r>
          </a:p>
        </p:txBody>
      </p:sp>
      <p:sp>
        <p:nvSpPr>
          <p:cNvPr id="396" name="Shape 3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Shape 397"/>
          <p:cNvSpPr/>
          <p:nvPr/>
        </p:nvSpPr>
        <p:spPr>
          <a:xfrm>
            <a:off x="942448" y="1281151"/>
            <a:ext cx="7672388" cy="1130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16052">
              <a:lnSpc>
                <a:spcPct val="120000"/>
              </a:lnSpc>
              <a:spcBef>
                <a:spcPts val="600"/>
              </a:spcBef>
              <a:buClrTx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 </a:t>
            </a:r>
            <a:r>
              <a:t>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r>
              <a:t>)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pressed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16052">
              <a:lnSpc>
                <a:spcPct val="120000"/>
              </a:lnSpc>
              <a:buFont typeface="Courier New"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cancelCommand </a:t>
            </a:r>
            <a:r>
              <a:t>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cancelButton</a:t>
            </a:r>
            <a:r>
              <a:t>)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pressed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16052">
              <a:lnSpc>
                <a:spcPct val="120000"/>
              </a:lnSpc>
              <a:buFont typeface="Courier New"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exitCommand</a:t>
            </a:r>
            <a:r>
              <a:t>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exitButton</a:t>
            </a:r>
            <a:r>
              <a:t>)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windowClosing</a:t>
            </a:r>
          </a:p>
        </p:txBody>
      </p:sp>
      <p:grpSp>
        <p:nvGrpSpPr>
          <p:cNvPr id="402" name="Group 402"/>
          <p:cNvGrpSpPr/>
          <p:nvPr/>
        </p:nvGrpSpPr>
        <p:grpSpPr>
          <a:xfrm>
            <a:off x="2166435" y="2396381"/>
            <a:ext cx="5224414" cy="1511737"/>
            <a:chOff x="210815" y="0"/>
            <a:chExt cx="5224412" cy="1511736"/>
          </a:xfrm>
        </p:grpSpPr>
        <p:sp>
          <p:nvSpPr>
            <p:cNvPr id="398" name="Shape 398"/>
            <p:cNvSpPr/>
            <p:nvPr/>
          </p:nvSpPr>
          <p:spPr>
            <a:xfrm>
              <a:off x="2823021" y="0"/>
              <a:ext cx="1" cy="5778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111889" y="102327"/>
              <a:ext cx="57150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210815" y="538783"/>
              <a:ext cx="5224414" cy="97295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 defTabSz="452627">
                <a:lnSpc>
                  <a:spcPct val="120000"/>
                </a:lnSpc>
                <a:spcBef>
                  <a:spcPts val="700"/>
                </a:spcBef>
                <a:buClrTx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Key.Escape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 defTabSz="452627">
                <a:lnSpc>
                  <a:spcPct val="120000"/>
                </a:lnSpc>
                <a:buFont typeface="Courier New"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cancelCommand</a:t>
              </a:r>
              <a:r>
                <a:t>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cancelButton</a:t>
              </a: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Key.Escape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 defTabSz="452627">
                <a:lnSpc>
                  <a:spcPct val="120000"/>
                </a:lnSpc>
                <a:buFont typeface="Courier New"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 exitCommand</a:t>
              </a:r>
              <a:r>
                <a:t> = 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exitButton</a:t>
              </a: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windowClosing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2962653" y="102327"/>
              <a:ext cx="2188846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Conversions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- 13</a:t>
            </a:r>
          </a:p>
        </p:txBody>
      </p:sp>
      <p:sp>
        <p:nvSpPr>
          <p:cNvPr id="405" name="Shape 4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Shape 406"/>
          <p:cNvSpPr/>
          <p:nvPr/>
        </p:nvSpPr>
        <p:spPr>
          <a:xfrm>
            <a:off x="4698999" y="3449006"/>
            <a:ext cx="1" cy="9856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1879531" y="3754533"/>
            <a:ext cx="2686737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DRY, Refinement support</a:t>
            </a:r>
          </a:p>
        </p:txBody>
      </p:sp>
      <p:sp>
        <p:nvSpPr>
          <p:cNvPr id="408" name="Shape 408"/>
          <p:cNvSpPr/>
          <p:nvPr/>
        </p:nvSpPr>
        <p:spPr>
          <a:xfrm>
            <a:off x="2739206" y="4461016"/>
            <a:ext cx="3919588" cy="19903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c: Int) </a:t>
            </a:r>
            <a:r>
              <a:t>= 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top</a:t>
            </a:r>
            <a:r>
              <a:t>, 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??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 sz="1500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=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 sz="1500"/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 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?if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(_&lt;64)</a:t>
            </a:r>
            <a:r>
              <a:rPr sz="1500"/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'x'</a:t>
            </a:r>
            <a:r>
              <a:rPr sz="1500"/>
              <a:t>)</a:t>
            </a:r>
          </a:p>
        </p:txBody>
      </p:sp>
      <p:sp>
        <p:nvSpPr>
          <p:cNvPr id="409" name="Shape 409"/>
          <p:cNvSpPr/>
          <p:nvPr/>
        </p:nvSpPr>
        <p:spPr>
          <a:xfrm>
            <a:off x="735806" y="1260971"/>
            <a:ext cx="7672388" cy="2161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8911">
              <a:lnSpc>
                <a:spcPct val="120000"/>
              </a:lnSpc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FormalConstrainedParameter</a:t>
            </a:r>
            <a: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Int</a:t>
            </a:r>
            <a:r>
              <a:t>])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t>= </a:t>
            </a:r>
          </a:p>
          <a:p>
            <a:pPr defTabSz="438911">
              <a:lnSpc>
                <a:spcPct val="120000"/>
              </a:lnSpc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top</a:t>
            </a:r>
            <a:r>
              <a:t>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AdaptingParameter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t>))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768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ActualOutputParameter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    c,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ActualConstraintParameter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(c,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, {_&lt;64})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ActualValueParameter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'x'</a:t>
            </a:r>
            <a:r>
              <a:t>))</a:t>
            </a:r>
          </a:p>
        </p:txBody>
      </p:sp>
      <p:sp>
        <p:nvSpPr>
          <p:cNvPr id="410" name="Shape 410"/>
          <p:cNvSpPr/>
          <p:nvPr/>
        </p:nvSpPr>
        <p:spPr>
          <a:xfrm>
            <a:off x="4831732" y="3614833"/>
            <a:ext cx="2256969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Shorthand notations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Prolog, Linda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- 14</a:t>
            </a:r>
          </a:p>
        </p:txBody>
      </p:sp>
      <p:sp>
        <p:nvSpPr>
          <p:cNvPr id="413" name="Shape 4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Shape 414"/>
          <p:cNvSpPr/>
          <p:nvPr/>
        </p:nvSpPr>
        <p:spPr>
          <a:xfrm>
            <a:off x="3724275" y="1698327"/>
            <a:ext cx="1381522" cy="7561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 sz="1500"/>
              <a:t>)</a:t>
            </a:r>
          </a:p>
        </p:txBody>
      </p:sp>
      <p:grpSp>
        <p:nvGrpSpPr>
          <p:cNvPr id="419" name="Group 419"/>
          <p:cNvGrpSpPr/>
          <p:nvPr/>
        </p:nvGrpSpPr>
        <p:grpSpPr>
          <a:xfrm>
            <a:off x="3724275" y="2474259"/>
            <a:ext cx="1982301" cy="1402615"/>
            <a:chOff x="0" y="0"/>
            <a:chExt cx="1982300" cy="1402614"/>
          </a:xfrm>
        </p:grpSpPr>
        <p:sp>
          <p:nvSpPr>
            <p:cNvPr id="415" name="Shape 415"/>
            <p:cNvSpPr/>
            <p:nvPr/>
          </p:nvSpPr>
          <p:spPr>
            <a:xfrm flipH="1">
              <a:off x="690761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720656" y="126041"/>
              <a:ext cx="1261645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call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2156" y="126041"/>
              <a:ext cx="57150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646468"/>
              <a:ext cx="1381522" cy="75614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0433FF"/>
                    </a:solidFill>
                  </a:uFill>
                </a:rPr>
                <a:t>var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c </a:t>
              </a:r>
              <a:r>
                <a:t>=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0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lnSpc>
                  <a:spcPct val="120000"/>
                </a:lnSpc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?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</a:t>
              </a:r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3746431" y="3858559"/>
            <a:ext cx="2396314" cy="1049486"/>
            <a:chOff x="0" y="0"/>
            <a:chExt cx="2396312" cy="1049484"/>
          </a:xfrm>
        </p:grpSpPr>
        <p:sp>
          <p:nvSpPr>
            <p:cNvPr id="420" name="Shape 420"/>
            <p:cNvSpPr/>
            <p:nvPr/>
          </p:nvSpPr>
          <p:spPr>
            <a:xfrm flipH="1">
              <a:off x="6686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8500" y="126042"/>
              <a:ext cx="1697813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val decl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0" y="126042"/>
              <a:ext cx="571500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211056" y="687585"/>
              <a:ext cx="915096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?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</a:t>
              </a:r>
              <a:r>
                <a:t>: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2"/>
      <p:bldP build="whole" bldLvl="1" animBg="1" rev="0" advAuto="0" spid="41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- 15</a:t>
            </a:r>
          </a:p>
        </p:txBody>
      </p:sp>
      <p:sp>
        <p:nvSpPr>
          <p:cNvPr id="427" name="Shape 427"/>
          <p:cNvSpPr/>
          <p:nvPr/>
        </p:nvSpPr>
        <p:spPr>
          <a:xfrm>
            <a:off x="2732459" y="1647527"/>
            <a:ext cx="3679082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</a:t>
            </a:r>
            <a:r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?i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: Int</a:t>
            </a:r>
            <a:r>
              <a:t>) = {: i= 10 :}</a:t>
            </a:r>
          </a:p>
        </p:txBody>
      </p:sp>
      <p:grpSp>
        <p:nvGrpSpPr>
          <p:cNvPr id="432" name="Group 432"/>
          <p:cNvGrpSpPr/>
          <p:nvPr/>
        </p:nvGrpSpPr>
        <p:grpSpPr>
          <a:xfrm>
            <a:off x="2727377" y="2029759"/>
            <a:ext cx="3689246" cy="996215"/>
            <a:chOff x="0" y="0"/>
            <a:chExt cx="3689244" cy="996214"/>
          </a:xfrm>
        </p:grpSpPr>
        <p:sp>
          <p:nvSpPr>
            <p:cNvPr id="428" name="Shape 428"/>
            <p:cNvSpPr/>
            <p:nvPr/>
          </p:nvSpPr>
          <p:spPr>
            <a:xfrm>
              <a:off x="18497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879600" y="126041"/>
              <a:ext cx="1359027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Result value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126041"/>
              <a:ext cx="1727302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0163" y="634315"/>
              <a:ext cx="3679082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compute: Int</a:t>
              </a:r>
              <a:r>
                <a:t> = {: 10 :}</a:t>
              </a:r>
              <a:r>
                <a:rPr>
                  <a:solidFill>
                    <a:srgbClr val="FF2600"/>
                  </a:solidFill>
                </a:rPr>
                <a:t>^</a:t>
              </a:r>
            </a:p>
          </p:txBody>
        </p:sp>
      </p:grpSp>
      <p:sp>
        <p:nvSpPr>
          <p:cNvPr id="433" name="Shape 433"/>
          <p:cNvSpPr/>
          <p:nvPr/>
        </p:nvSpPr>
        <p:spPr>
          <a:xfrm>
            <a:off x="2732459" y="4036767"/>
            <a:ext cx="3679082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compute: Int</a:t>
            </a:r>
            <a:r>
              <a:t> = </a:t>
            </a:r>
            <a:r>
              <a:rPr>
                <a:solidFill>
                  <a:srgbClr val="FF2600"/>
                </a:solidFill>
              </a:rPr>
              <a:t>^</a:t>
            </a:r>
            <a:r>
              <a:t>10</a:t>
            </a:r>
          </a:p>
        </p:txBody>
      </p:sp>
      <p:grpSp>
        <p:nvGrpSpPr>
          <p:cNvPr id="438" name="Group 438"/>
          <p:cNvGrpSpPr/>
          <p:nvPr/>
        </p:nvGrpSpPr>
        <p:grpSpPr>
          <a:xfrm>
            <a:off x="2727377" y="3039955"/>
            <a:ext cx="3689246" cy="996216"/>
            <a:chOff x="0" y="0"/>
            <a:chExt cx="3689244" cy="996214"/>
          </a:xfrm>
        </p:grpSpPr>
        <p:sp>
          <p:nvSpPr>
            <p:cNvPr id="434" name="Shape 434"/>
            <p:cNvSpPr/>
            <p:nvPr/>
          </p:nvSpPr>
          <p:spPr>
            <a:xfrm>
              <a:off x="18497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126041"/>
              <a:ext cx="1727302" cy="37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163" y="634315"/>
              <a:ext cx="3679082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compute: Int</a:t>
              </a:r>
              <a:r>
                <a:t> = {: 10 :}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1930400" y="139700"/>
              <a:ext cx="1181405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Shorthand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3164408" y="4646367"/>
            <a:ext cx="2815184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</a:t>
            </a:r>
            <a:r>
              <a:rPr>
                <a:solidFill>
                  <a:srgbClr val="FF2600"/>
                </a:solidFill>
              </a:rPr>
              <a:t>^ </a:t>
            </a:r>
            <a:r>
              <a:rPr>
                <a:solidFill>
                  <a:srgbClr val="0433FF"/>
                </a:solidFill>
              </a:rPr>
              <a:t>println:"Ok"</a:t>
            </a:r>
          </a:p>
        </p:txBody>
      </p:sp>
      <p:sp>
        <p:nvSpPr>
          <p:cNvPr id="440" name="Shape 440"/>
          <p:cNvSpPr/>
          <p:nvPr/>
        </p:nvSpPr>
        <p:spPr>
          <a:xfrm>
            <a:off x="1820416" y="5415811"/>
            <a:ext cx="4947940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</a:t>
            </a:r>
            <a:r>
              <a:rPr>
                <a:solidFill>
                  <a:srgbClr val="FF2600"/>
                </a:solidFill>
              </a:rPr>
              <a:t>^</a:t>
            </a:r>
            <a:r>
              <a:t>pass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5"/>
      <p:bldP build="whole" bldLvl="1" animBg="1" rev="0" advAuto="0" spid="433" grpId="3"/>
      <p:bldP build="whole" bldLvl="1" animBg="1" rev="0" advAuto="0" spid="438" grpId="2"/>
      <p:bldP build="whole" bldLvl="1" animBg="1" rev="0" advAuto="0" spid="432" grpId="1"/>
      <p:bldP build="whole" bldLvl="1" animBg="1" rev="0" advAuto="0" spid="439" grpId="4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- 16</a:t>
            </a:r>
          </a:p>
        </p:txBody>
      </p:sp>
      <p:sp>
        <p:nvSpPr>
          <p:cNvPr id="443" name="Shape 4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4" name="Shape 444"/>
          <p:cNvSpPr/>
          <p:nvPr/>
        </p:nvSpPr>
        <p:spPr>
          <a:xfrm>
            <a:off x="3547554" y="2384127"/>
            <a:ext cx="1252687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16052">
              <a:lnSpc>
                <a:spcPct val="120000"/>
              </a:lnSpc>
              <a:spcBef>
                <a:spcPts val="600"/>
              </a:spcBef>
              <a:buClrTx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</a:t>
            </a:r>
            <a:r>
              <a:t> = x   </a:t>
            </a:r>
          </a:p>
        </p:txBody>
      </p:sp>
      <p:sp>
        <p:nvSpPr>
          <p:cNvPr id="445" name="Shape 445"/>
          <p:cNvSpPr/>
          <p:nvPr/>
        </p:nvSpPr>
        <p:spPr>
          <a:xfrm>
            <a:off x="2098030" y="1560129"/>
            <a:ext cx="4947940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</a:t>
            </a:r>
            <a:r>
              <a:rPr>
                <a:solidFill>
                  <a:srgbClr val="FF2600"/>
                </a:solidFill>
              </a:rPr>
              <a:t>^</a:t>
            </a:r>
            <a:r>
              <a:t>pass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  <p:sp>
        <p:nvSpPr>
          <p:cNvPr id="446" name="Shape 446"/>
          <p:cNvSpPr/>
          <p:nvPr/>
        </p:nvSpPr>
        <p:spPr>
          <a:xfrm>
            <a:off x="791716" y="4234094"/>
            <a:ext cx="7560569" cy="8984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naturalsWithSquaresUpTo(n: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[ </a:t>
            </a:r>
            <a:r>
              <a:rPr>
                <a:solidFill>
                  <a:srgbClr val="FF2600"/>
                </a:solidFill>
              </a:rPr>
              <a:t>^</a:t>
            </a:r>
            <a:r>
              <a:t> pass      </a:t>
            </a:r>
            <a:r>
              <a:rPr>
                <a:solidFill>
                  <a:srgbClr val="FF2600"/>
                </a:solidFill>
              </a:rPr>
              <a:t>^^1</a:t>
            </a:r>
          </a:p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</a:t>
            </a:r>
            <a:r>
              <a:rPr>
                <a:solidFill>
                  <a:srgbClr val="FF2600"/>
                </a:solidFill>
              </a:rPr>
              <a:t>^</a:t>
            </a:r>
            <a:r>
              <a:t>(pass*pass)</a:t>
            </a:r>
            <a:r>
              <a:rPr>
                <a:solidFill>
                  <a:srgbClr val="FF2600"/>
                </a:solidFill>
              </a:rPr>
              <a:t>^^2</a:t>
            </a:r>
            <a:r>
              <a:t> ]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  <p:sp>
        <p:nvSpPr>
          <p:cNvPr id="447" name="Shape 447"/>
          <p:cNvSpPr/>
          <p:nvPr/>
        </p:nvSpPr>
        <p:spPr>
          <a:xfrm>
            <a:off x="4932644" y="2342827"/>
            <a:ext cx="66865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700"/>
              </a:spcBef>
              <a:buClrTx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in a 𝝺</a:t>
            </a:r>
          </a:p>
        </p:txBody>
      </p:sp>
      <p:sp>
        <p:nvSpPr>
          <p:cNvPr id="448" name="Shape 448"/>
          <p:cNvSpPr/>
          <p:nvPr/>
        </p:nvSpPr>
        <p:spPr>
          <a:xfrm>
            <a:off x="3306254" y="3406678"/>
            <a:ext cx="2531492" cy="4461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[</a:t>
            </a:r>
            <a:r>
              <a:t>x</a:t>
            </a:r>
            <a:r>
              <a:rPr>
                <a:solidFill>
                  <a:srgbClr val="FF2600"/>
                </a:solidFill>
              </a:rPr>
              <a:t>]^</a:t>
            </a:r>
            <a:r>
              <a:t> =def= </a:t>
            </a: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])^</a:t>
            </a: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6" grpId="2"/>
      <p:bldP build="whole" bldLvl="1" animBg="1" rev="0" advAuto="0" spid="44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- 17</a:t>
            </a:r>
          </a:p>
        </p:txBody>
      </p:sp>
      <p:sp>
        <p:nvSpPr>
          <p:cNvPr id="451" name="Shape 4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Shape 452"/>
          <p:cNvSpPr/>
          <p:nvPr/>
        </p:nvSpPr>
        <p:spPr>
          <a:xfrm>
            <a:off x="6990736" y="3984650"/>
            <a:ext cx="1909453" cy="203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match+catch</a:t>
            </a:r>
          </a:p>
          <a:p>
            <a:pPr>
              <a:defRPr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flatmap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map</a:t>
            </a:r>
            <a:r>
              <a:t>: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x ~~^ toString</a:t>
            </a:r>
          </a:p>
        </p:txBody>
      </p:sp>
      <p:sp>
        <p:nvSpPr>
          <p:cNvPr id="453" name="Shape 453"/>
          <p:cNvSpPr/>
          <p:nvPr/>
        </p:nvSpPr>
        <p:spPr>
          <a:xfrm>
            <a:off x="793123" y="3811602"/>
            <a:ext cx="5962050" cy="23843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def </a:t>
            </a:r>
            <a:r>
              <a:rPr>
                <a:solidFill>
                  <a:srgbClr val="0433FF"/>
                </a:solidFill>
              </a:rPr>
              <a:t>x</a:t>
            </a:r>
            <a:r>
              <a:t> ~~&gt; </a:t>
            </a:r>
            <a:r>
              <a:rPr>
                <a:solidFill>
                  <a:srgbClr val="0433FF"/>
                </a:solidFill>
              </a:rPr>
              <a:t>y</a:t>
            </a:r>
            <a:r>
              <a:t> +~/~&gt; </a:t>
            </a:r>
            <a:r>
              <a:rPr>
                <a:solidFill>
                  <a:srgbClr val="0433FF"/>
                </a:solidFill>
              </a:rPr>
              <a:t>z</a:t>
            </a:r>
            <a:r>
              <a:t>  </a:t>
            </a:r>
            <a:r>
              <a:rPr>
                <a:solidFill>
                  <a:srgbClr val="FF2600"/>
                </a:solidFill>
              </a:rPr>
              <a:t>=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   </a:t>
            </a:r>
            <a:r>
              <a:rPr>
                <a:solidFill>
                  <a:srgbClr val="0433FF"/>
                </a:solidFill>
              </a:rPr>
              <a:t>x_node</a:t>
            </a:r>
            <a:r>
              <a:t>: N_call[Any] = </a:t>
            </a:r>
            <a:r>
              <a:rPr>
                <a:solidFill>
                  <a:srgbClr val="942192"/>
                </a:solidFill>
              </a:rPr>
              <a:t>null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[ </a:t>
            </a:r>
            <a:r>
              <a:rPr>
                <a:solidFill>
                  <a:srgbClr val="942192"/>
                </a:solidFill>
              </a:rPr>
              <a:t>do</a:t>
            </a:r>
            <a:r>
              <a:t> @{</a:t>
            </a:r>
            <a:r>
              <a:rPr>
                <a:solidFill>
                  <a:srgbClr val="0433FF"/>
                </a:solidFill>
              </a:rPr>
              <a:t>x_node</a:t>
            </a:r>
            <a:r>
              <a:t> =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t>.asInstanceOf[N_call[Any]]}: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rgbClr val="0433FF"/>
                </a:solidFill>
              </a:rPr>
              <a:t>x</a:t>
            </a:r>
            <a:r>
              <a:t>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then</a:t>
            </a:r>
            <a:r>
              <a:t> </a:t>
            </a:r>
            <a:r>
              <a:rPr>
                <a:solidFill>
                  <a:srgbClr val="0433FF"/>
                </a:solidFill>
              </a:rPr>
              <a:t>y</a:t>
            </a:r>
            <a:r>
              <a:t>:x_node.$success ^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else</a:t>
            </a:r>
            <a:r>
              <a:t> </a:t>
            </a:r>
            <a:r>
              <a:rPr>
                <a:solidFill>
                  <a:srgbClr val="0433FF"/>
                </a:solidFill>
              </a:rPr>
              <a:t>z</a:t>
            </a:r>
            <a:r>
              <a:t>:x_node.$failure ^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4" name="Shape 454"/>
          <p:cNvSpPr/>
          <p:nvPr/>
        </p:nvSpPr>
        <p:spPr>
          <a:xfrm>
            <a:off x="802233" y="1457356"/>
            <a:ext cx="2984966" cy="18604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&lt;10)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</a:p>
        </p:txBody>
      </p:sp>
      <p:sp>
        <p:nvSpPr>
          <p:cNvPr id="455" name="Shape 455"/>
          <p:cNvSpPr/>
          <p:nvPr/>
        </p:nvSpPr>
        <p:spPr>
          <a:xfrm>
            <a:off x="4599533" y="1425605"/>
            <a:ext cx="4013833" cy="19239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&lt;10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case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 </a:t>
            </a:r>
            <a:endParaRPr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+~/~&gt;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 application - 1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2658223" y="4369089"/>
            <a:ext cx="3550322" cy="201097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defRPr sz="2000"/>
            </a:pPr>
            <a:r>
              <a:t>Input Field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Search Button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Searching for…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Results</a:t>
            </a:r>
          </a:p>
        </p:txBody>
      </p:sp>
      <p:pic>
        <p:nvPicPr>
          <p:cNvPr id="111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464" y="1774146"/>
            <a:ext cx="4363520" cy="2373641"/>
          </a:xfrm>
          <a:prstGeom prst="rect">
            <a:avLst/>
          </a:prstGeom>
          <a:ln w="12700"/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- 17</a:t>
            </a:r>
          </a:p>
        </p:txBody>
      </p:sp>
      <p:sp>
        <p:nvSpPr>
          <p:cNvPr id="458" name="Shape 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Shape 459"/>
          <p:cNvSpPr/>
          <p:nvPr/>
        </p:nvSpPr>
        <p:spPr>
          <a:xfrm>
            <a:off x="966220" y="1635636"/>
            <a:ext cx="7211560" cy="3630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4340">
              <a:lnSpc>
                <a:spcPct val="120000"/>
              </a:lnSpc>
              <a:spcBef>
                <a:spcPts val="700"/>
              </a:spcBef>
              <a:buClrTx/>
              <a:defRPr sz="1425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everyIntervalLaunch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uFill>
                  <a:solidFill>
                    <a:srgbClr val="0433FF"/>
                  </a:solidFill>
                </a:uFill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 Duration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,</a:t>
            </a:r>
            <a:r>
              <a:rPr>
                <a:uFill>
                  <a:solidFill>
                    <a:srgbClr val="0433FF"/>
                  </a:solidFill>
                </a:uFill>
              </a:rPr>
              <a:t> p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Script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[_]) = </a:t>
            </a:r>
            <a:r>
              <a:rPr>
                <a:uFill>
                  <a:solidFill>
                    <a:srgbClr val="0433FF"/>
                  </a:solidFill>
                </a:uFill>
              </a:rPr>
              <a:t>wait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d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[*</a:t>
            </a:r>
            <a:r>
              <a:rPr>
                <a:uFill>
                  <a:solidFill>
                    <a:srgbClr val="0433FF"/>
                  </a:solidFill>
                </a:uFill>
              </a:rPr>
              <a:t>p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*]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...</a:t>
            </a:r>
          </a:p>
        </p:txBody>
      </p:sp>
      <p:grpSp>
        <p:nvGrpSpPr>
          <p:cNvPr id="464" name="Group 464"/>
          <p:cNvGrpSpPr/>
          <p:nvPr/>
        </p:nvGrpSpPr>
        <p:grpSpPr>
          <a:xfrm>
            <a:off x="1724322" y="3305566"/>
            <a:ext cx="5088797" cy="1044531"/>
            <a:chOff x="-336225" y="0"/>
            <a:chExt cx="5088796" cy="1044529"/>
          </a:xfrm>
        </p:grpSpPr>
        <p:sp>
          <p:nvSpPr>
            <p:cNvPr id="460" name="Shape 460"/>
            <p:cNvSpPr/>
            <p:nvPr/>
          </p:nvSpPr>
          <p:spPr>
            <a:xfrm>
              <a:off x="2376285" y="0"/>
              <a:ext cx="1" cy="6813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2456981" y="153357"/>
              <a:ext cx="2140596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Smalltalk-style calls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-336226" y="153357"/>
              <a:ext cx="2717008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Less </a:t>
              </a:r>
              <a:r>
                <a:rPr i="1"/>
                <a:t>nested</a:t>
              </a:r>
              <a:r>
                <a:t> parentheses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698594"/>
              <a:ext cx="4752572" cy="34593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solidFill>
                    <a:srgbClr val="04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everyInterval</a:t>
              </a:r>
              <a:r>
                <a:rPr>
                  <a:solidFill>
                    <a:srgbClr val="FF2600"/>
                  </a:solidFill>
                </a:rPr>
                <a:t>:</a:t>
              </a:r>
              <a:r>
                <a:t> </a:t>
              </a:r>
              <a:r>
                <a:rPr>
                  <a:solidFill>
                    <a:srgbClr val="FF2600"/>
                  </a:solidFill>
                </a:rPr>
                <a:t>(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5*second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),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FF2600"/>
                  </a:solidFill>
                </a:rPr>
                <a:t>l</a:t>
              </a:r>
              <a:r>
                <a:t>aunch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: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[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x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;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y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]</a:t>
              </a:r>
            </a:p>
          </p:txBody>
        </p:sp>
      </p:grpSp>
      <p:sp>
        <p:nvSpPr>
          <p:cNvPr id="465" name="Shape 465"/>
          <p:cNvSpPr/>
          <p:nvPr/>
        </p:nvSpPr>
        <p:spPr>
          <a:xfrm>
            <a:off x="2060547" y="2925236"/>
            <a:ext cx="4752572" cy="3630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everyIntervalLaunch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uFill>
                  <a:solidFill>
                    <a:srgbClr val="0433FF"/>
                  </a:solidFill>
                </a:uFill>
              </a:rPr>
              <a:t>5*second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,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</a:t>
            </a:r>
            <a:r>
              <a:rPr>
                <a:uFill>
                  <a:solidFill>
                    <a:srgbClr val="0433FF"/>
                  </a:solidFill>
                </a:uFill>
              </a:rPr>
              <a:t>x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;</a:t>
            </a:r>
            <a:r>
              <a:rPr>
                <a:uFill>
                  <a:solidFill>
                    <a:srgbClr val="0433FF"/>
                  </a:solidFill>
                </a:uFill>
              </a:rPr>
              <a:t>y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]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github.com/scala-subscript/examples</a:t>
            </a:r>
          </a:p>
        </p:txBody>
      </p:sp>
      <p:sp>
        <p:nvSpPr>
          <p:cNvPr id="468" name="Shape 4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Shape 469"/>
          <p:cNvSpPr/>
          <p:nvPr/>
        </p:nvSpPr>
        <p:spPr>
          <a:xfrm>
            <a:off x="3141501" y="2057400"/>
            <a:ext cx="3171146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helloworld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lookupframe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life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filedownloader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pingpong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subscript-twitter-search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taskprocessor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github.com/scala-subscript/eye-test</a:t>
            </a:r>
          </a:p>
        </p:txBody>
      </p:sp>
      <p:sp>
        <p:nvSpPr>
          <p:cNvPr id="472" name="Shape 4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3350" y="1257300"/>
            <a:ext cx="3369697" cy="1816437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/>
          <p:nvPr/>
        </p:nvSpPr>
        <p:spPr>
          <a:xfrm>
            <a:off x="293352" y="1554531"/>
            <a:ext cx="8835084" cy="405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..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</a:t>
            </a:r>
            <a:r>
              <a:rPr>
                <a:solidFill>
                  <a:srgbClr val="0433FF"/>
                </a:solidFill>
              </a:rPr>
              <a:t>mainTestProcess</a:t>
            </a:r>
            <a:r>
              <a:t>^ / </a:t>
            </a:r>
            <a:r>
              <a:rPr>
                <a:solidFill>
                  <a:srgbClr val="0433FF"/>
                </a:solidFill>
              </a:rPr>
              <a:t>cancelBtn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mainTestProcess</a:t>
            </a:r>
            <a:r>
              <a:t> =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07F00"/>
                </a:solidFill>
              </a:rPr>
              <a:t>"Right"</a:t>
            </a:r>
            <a:r>
              <a:t>)^^1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07F00"/>
                </a:solidFill>
              </a:rPr>
              <a:t>"Left"</a:t>
            </a:r>
            <a:r>
              <a:t> )^^2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eyeName</a:t>
            </a:r>
            <a:r>
              <a:t>: 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) 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=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testArea</a:t>
            </a:r>
            <a:r>
              <a:t>.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       = </a:t>
            </a:r>
            <a:r>
              <a:rPr>
                <a:solidFill>
                  <a:srgbClr val="942192"/>
                </a:solidFill>
              </a:rPr>
              <a:t>new</a:t>
            </a:r>
            <a:r>
              <a:t> 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("Ariel", </a:t>
            </a:r>
            <a:r>
              <a:rPr>
                <a:solidFill>
                  <a:srgbClr val="0433FF"/>
                </a:solidFill>
              </a:rPr>
              <a:t>java</a:t>
            </a:r>
            <a:r>
              <a:t>.</a:t>
            </a:r>
            <a:r>
              <a:rPr>
                <a:solidFill>
                  <a:srgbClr val="0433FF"/>
                </a:solidFill>
              </a:rPr>
              <a:t>awt</a:t>
            </a:r>
            <a:r>
              <a:t>.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.</a:t>
            </a:r>
            <a:r>
              <a:rPr>
                <a:solidFill>
                  <a:srgbClr val="0433FF"/>
                </a:solidFill>
              </a:rPr>
              <a:t>PLAIN</a:t>
            </a:r>
            <a:r>
              <a:t>, </a:t>
            </a:r>
            <a:r>
              <a:rPr>
                <a:solidFill>
                  <a:srgbClr val="0433FF"/>
                </a:solidFill>
              </a:rPr>
              <a:t>20</a:t>
            </a:r>
            <a:r>
              <a:t>)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testArea</a:t>
            </a:r>
            <a:r>
              <a:t>.</a:t>
            </a:r>
            <a:r>
              <a:rPr>
                <a:solidFill>
                  <a:srgbClr val="0433FF"/>
                </a:solidFill>
              </a:rPr>
              <a:t>text</a:t>
            </a:r>
            <a:r>
              <a:t>       = s</a:t>
            </a:r>
            <a:r>
              <a:rPr>
                <a:solidFill>
                  <a:srgbClr val="007F00"/>
                </a:solidFill>
              </a:rPr>
              <a:t>"&lt;html&gt;Look with your $eyeName eye.&lt;/html&gt;"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answerField</a:t>
            </a:r>
            <a:r>
              <a:t>.</a:t>
            </a:r>
            <a:r>
              <a:rPr>
                <a:solidFill>
                  <a:srgbClr val="0433FF"/>
                </a:solidFill>
              </a:rPr>
              <a:t>enabled</a:t>
            </a:r>
            <a:r>
              <a:t> = </a:t>
            </a:r>
            <a:r>
              <a:rPr>
                <a:solidFill>
                  <a:srgbClr val="942192"/>
                </a:solidFill>
              </a:rPr>
              <a:t>false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sleep</a:t>
            </a:r>
            <a:r>
              <a:t>: </a:t>
            </a:r>
            <a:r>
              <a:rPr>
                <a:solidFill>
                  <a:srgbClr val="0433FF"/>
                </a:solidFill>
              </a:rPr>
              <a:t>250</a:t>
            </a:r>
            <a:r>
              <a:t>  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FF2600"/>
                </a:solidFill>
              </a:rPr>
              <a:t>Key.Enter + okBtn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doTest</a:t>
            </a:r>
            <a:r>
              <a:t>( </a:t>
            </a:r>
            <a:r>
              <a:rPr>
                <a:solidFill>
                  <a:srgbClr val="942192"/>
                </a:solidFill>
              </a:rPr>
              <a:t>if</a:t>
            </a:r>
            <a:r>
              <a:t>(</a:t>
            </a:r>
            <a:r>
              <a:rPr>
                <a:solidFill>
                  <a:srgbClr val="0433FF"/>
                </a:solidFill>
              </a:rPr>
              <a:t>eyeName</a:t>
            </a:r>
            <a:r>
              <a:t>==</a:t>
            </a:r>
            <a:r>
              <a:rPr>
                <a:solidFill>
                  <a:srgbClr val="007F00"/>
                </a:solidFill>
              </a:rPr>
              <a:t>"Right"</a:t>
            </a:r>
            <a:r>
              <a:t>) </a:t>
            </a:r>
            <a:r>
              <a:rPr>
                <a:solidFill>
                  <a:srgbClr val="0433FF"/>
                </a:solidFill>
              </a:rPr>
              <a:t>previousScoreRight</a:t>
            </a:r>
            <a:r>
              <a:t> </a:t>
            </a:r>
            <a:r>
              <a:rPr>
                <a:solidFill>
                  <a:srgbClr val="942192"/>
                </a:solidFill>
              </a:rPr>
              <a:t>else</a:t>
            </a:r>
            <a:r>
              <a:t> </a:t>
            </a:r>
            <a:r>
              <a:rPr>
                <a:solidFill>
                  <a:srgbClr val="0433FF"/>
                </a:solidFill>
              </a:rPr>
              <a:t>previousScoreLeft</a:t>
            </a:r>
            <a:r>
              <a:t> )^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- 3</a:t>
            </a:r>
          </a:p>
        </p:txBody>
      </p:sp>
      <p:sp>
        <p:nvSpPr>
          <p:cNvPr id="477" name="Shape 4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Shape 478"/>
          <p:cNvSpPr/>
          <p:nvPr/>
        </p:nvSpPr>
        <p:spPr>
          <a:xfrm>
            <a:off x="2333603" y="1588294"/>
            <a:ext cx="4609605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942192"/>
                </a:solidFill>
              </a:defRPr>
            </a:pPr>
            <a:r>
              <a:t>cd examples</a:t>
            </a:r>
          </a:p>
          <a:p>
            <a:pPr>
              <a:defRPr sz="1600">
                <a:solidFill>
                  <a:srgbClr val="942192"/>
                </a:solidFill>
              </a:defRPr>
            </a:pPr>
            <a:r>
              <a:t>sbt</a:t>
            </a:r>
          </a:p>
          <a:p>
            <a:pPr>
              <a:defRPr sz="16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projects</a:t>
            </a:r>
          </a:p>
          <a:p>
            <a:pPr>
              <a:defRPr sz="1600"/>
            </a:pPr>
            <a:r>
              <a:rPr>
                <a:solidFill>
                  <a:srgbClr val="942192"/>
                </a:solidFill>
              </a:rPr>
              <a:t>&gt; </a:t>
            </a:r>
            <a:r>
              <a:t>project lookupframe</a:t>
            </a:r>
          </a:p>
          <a:p>
            <a:pPr>
              <a:defRPr sz="16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run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Multiple main classes detected, select one to run: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[1] subscript.example.LookupFrame</a:t>
            </a:r>
          </a:p>
          <a:p>
            <a:pPr>
              <a:defRPr sz="1600"/>
            </a:pPr>
            <a:r>
              <a:t> [2] subscript.example.LookupFrame2</a:t>
            </a:r>
          </a:p>
          <a:p>
            <a:pPr>
              <a:defRPr sz="1600">
                <a:solidFill>
                  <a:srgbClr val="942192"/>
                </a:solidFill>
              </a:defRPr>
            </a:pPr>
            <a:r>
              <a:t> [3] subscript.example.LookupFrame</a:t>
            </a:r>
            <a:r>
              <a:rPr>
                <a:solidFill>
                  <a:srgbClr val="FF2600"/>
                </a:solidFill>
              </a:rPr>
              <a:t>2TBD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Enter number: </a:t>
            </a:r>
            <a:r>
              <a:rPr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479" name="Shape 479"/>
          <p:cNvSpPr/>
          <p:nvPr/>
        </p:nvSpPr>
        <p:spPr>
          <a:xfrm>
            <a:off x="718690" y="4997450"/>
            <a:ext cx="788441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700">
                <a:solidFill>
                  <a:srgbClr val="0433FF"/>
                </a:solidFill>
              </a:defRPr>
            </a:pPr>
            <a:r>
              <a:t>Edit file according to guidelines:</a:t>
            </a:r>
          </a:p>
          <a:p>
            <a:pPr>
              <a:defRPr sz="1700">
                <a:solidFill>
                  <a:srgbClr val="FF2600"/>
                </a:solidFill>
              </a:defRPr>
            </a:pPr>
          </a:p>
          <a:p>
            <a:pPr>
              <a:defRPr sz="1700">
                <a:solidFill>
                  <a:srgbClr val="0433FF"/>
                </a:solidFill>
              </a:defRPr>
            </a:pPr>
            <a:r>
              <a:rPr>
                <a:solidFill>
                  <a:srgbClr val="FF2600"/>
                </a:solidFill>
              </a:rPr>
              <a:t>lookup-example</a:t>
            </a:r>
            <a:r>
              <a:t>/src/main/scala/subscript/example/</a:t>
            </a:r>
            <a:r>
              <a:rPr>
                <a:solidFill>
                  <a:srgbClr val="FF2600"/>
                </a:solidFill>
              </a:rPr>
              <a:t>LookupFrame2</a:t>
            </a:r>
            <a:r>
              <a:rPr>
                <a:solidFill>
                  <a:srgbClr val="942192"/>
                </a:solidFill>
              </a:rPr>
              <a:t>TBD</a:t>
            </a:r>
            <a:r>
              <a:t>.scala</a:t>
            </a:r>
          </a:p>
          <a:p>
            <a:pPr>
              <a:defRPr sz="1700">
                <a:solidFill>
                  <a:srgbClr val="0433FF"/>
                </a:solidFill>
              </a:defRPr>
            </a:pPr>
            <a:r>
              <a:t>             </a:t>
            </a:r>
            <a:r>
              <a:rPr>
                <a:solidFill>
                  <a:srgbClr val="FF2600"/>
                </a:solidFill>
              </a:rPr>
              <a:t>storage</a:t>
            </a:r>
            <a:r>
              <a:t>/src/main/scala/subscript/example/</a:t>
            </a:r>
            <a:r>
              <a:rPr>
                <a:solidFill>
                  <a:srgbClr val="FF2600"/>
                </a:solidFill>
              </a:rPr>
              <a:t>Storage</a:t>
            </a:r>
            <a:r>
              <a:rPr>
                <a:solidFill>
                  <a:srgbClr val="942192"/>
                </a:solidFill>
              </a:rPr>
              <a:t>TBD</a:t>
            </a:r>
            <a:r>
              <a:t>.scala</a:t>
            </a:r>
          </a:p>
          <a:p>
            <a:pPr>
              <a:defRPr sz="1700">
                <a:solidFill>
                  <a:srgbClr val="0433FF"/>
                </a:solidFill>
              </a:defRPr>
            </a:pPr>
            <a:r>
              <a:rPr>
                <a:solidFill>
                  <a:srgbClr val="FF2600"/>
                </a:solidFill>
              </a:rPr>
              <a:t>subscript-twitter-search</a:t>
            </a:r>
            <a:r>
              <a:t>/src/main/scala/subscript/twitter/app/controller/</a:t>
            </a:r>
          </a:p>
          <a:p>
            <a:pPr lvl="8">
              <a:defRPr sz="1700">
                <a:solidFill>
                  <a:srgbClr val="0433FF"/>
                </a:solidFill>
              </a:defRPr>
            </a:pPr>
            <a:r>
              <a:rPr>
                <a:solidFill>
                  <a:srgbClr val="FF2600"/>
                </a:solidFill>
              </a:rPr>
              <a:t>SubScriptController</a:t>
            </a:r>
            <a:r>
              <a:rPr>
                <a:solidFill>
                  <a:srgbClr val="942192"/>
                </a:solidFill>
              </a:rPr>
              <a:t>TBD</a:t>
            </a:r>
            <a:r>
              <a:rPr>
                <a:solidFill>
                  <a:srgbClr val="FF2600"/>
                </a:solidFill>
              </a:rPr>
              <a:t>_Futures</a:t>
            </a:r>
            <a:r>
              <a:t>.scala</a:t>
            </a:r>
          </a:p>
        </p:txBody>
      </p:sp>
      <p:sp>
        <p:nvSpPr>
          <p:cNvPr id="480" name="Shape 480"/>
          <p:cNvSpPr/>
          <p:nvPr/>
        </p:nvSpPr>
        <p:spPr>
          <a:xfrm>
            <a:off x="1870202" y="1254918"/>
            <a:ext cx="50057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 Source Project</a:t>
            </a:r>
          </a:p>
        </p:txBody>
      </p:sp>
      <p:sp>
        <p:nvSpPr>
          <p:cNvPr id="483" name="Shape 483"/>
          <p:cNvSpPr/>
          <p:nvPr>
            <p:ph type="body" idx="1"/>
          </p:nvPr>
        </p:nvSpPr>
        <p:spPr>
          <a:xfrm>
            <a:off x="1509216" y="1436545"/>
            <a:ext cx="7012981" cy="493479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subscript-lang.org</a:t>
            </a:r>
            <a:br/>
            <a:r>
              <a:rPr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hlinkClick r:id="rId3" invalidUrl="" action="" tgtFrame="" tooltip="" history="1" highlightClick="0" endSnd="0"/>
              </a:rPr>
              <a:t>github.com/scala-subscript</a:t>
            </a:r>
            <a:r>
              <a:t> 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10^4...10^5 actions per second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Simple implementation: 6000 lines, 50%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Scalac branch ~~&gt; Parboiled + Macro's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VM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scripts for actors, swing</a:t>
            </a:r>
          </a:p>
          <a:p>
            <a:pPr marL="324852" indent="-324852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Jetbrains - IntelliJ Plugin 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ScalaParse + Dotty</a:t>
            </a:r>
          </a:p>
        </p:txBody>
      </p:sp>
      <p:sp>
        <p:nvSpPr>
          <p:cNvPr id="484" name="Shape 4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FastParse &amp; ScalaParse</a:t>
            </a:r>
          </a:p>
        </p:txBody>
      </p:sp>
      <p:sp>
        <p:nvSpPr>
          <p:cNvPr id="487" name="Shape 487"/>
          <p:cNvSpPr/>
          <p:nvPr>
            <p:ph type="body" sz="half" idx="1"/>
          </p:nvPr>
        </p:nvSpPr>
        <p:spPr>
          <a:xfrm>
            <a:off x="1509216" y="1436545"/>
            <a:ext cx="7012981" cy="297715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http://www.lihaoyi.com/fastparse/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Better error messages than Parboiled2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Inspiration for SubScript: 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 - normal result value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^^ - result values into List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^^1, ^^2 - result values into tuple</a:t>
            </a:r>
          </a:p>
        </p:txBody>
      </p:sp>
      <p:sp>
        <p:nvSpPr>
          <p:cNvPr id="488" name="Shape 4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Shape 489"/>
          <p:cNvSpPr/>
          <p:nvPr/>
        </p:nvSpPr>
        <p:spPr>
          <a:xfrm>
            <a:off x="60777" y="4688433"/>
            <a:ext cx="9022446" cy="1951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..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s =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i</a:t>
            </a:r>
            <a:r>
              <a:rPr>
                <a:solidFill>
                  <a:srgbClr val="000000"/>
                </a:solidFill>
              </a:rPr>
              <a:t>=</a:t>
            </a:r>
            <a:r>
              <a:t> 0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j</a:t>
            </a:r>
            <a:r>
              <a:rPr>
                <a:solidFill>
                  <a:srgbClr val="000000"/>
                </a:solidFill>
              </a:rPr>
              <a:t>=</a:t>
            </a:r>
            <a:r>
              <a:t>10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942192"/>
                </a:solidFill>
              </a:rPr>
              <a:t>while</a:t>
            </a:r>
            <a:r>
              <a:rPr>
                <a:solidFill>
                  <a:srgbClr val="000000"/>
                </a:solidFill>
              </a:rPr>
              <a:t>(</a:t>
            </a:r>
            <a:r>
              <a:t>i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3</a:t>
            </a:r>
            <a:r>
              <a:rPr>
                <a:solidFill>
                  <a:srgbClr val="000000"/>
                </a:solidFill>
              </a:rPr>
              <a:t>)</a:t>
            </a:r>
            <a:r>
              <a:t> </a:t>
            </a:r>
            <a:r>
              <a:rPr>
                <a:solidFill>
                  <a:srgbClr val="000000"/>
                </a:solidFill>
              </a:rPr>
              <a:t>[^</a:t>
            </a:r>
            <a:r>
              <a:t>i</a:t>
            </a:r>
            <a:r>
              <a:rPr>
                <a:solidFill>
                  <a:srgbClr val="000000"/>
                </a:solidFill>
              </a:rPr>
              <a:t>^^1</a:t>
            </a:r>
            <a:r>
              <a:t> </a:t>
            </a:r>
            <a:r>
              <a:rPr>
                <a:solidFill>
                  <a:srgbClr val="000000"/>
                </a:solidFill>
              </a:rPr>
              <a:t>^</a:t>
            </a:r>
            <a:r>
              <a:t>j</a:t>
            </a:r>
            <a:r>
              <a:rPr>
                <a:solidFill>
                  <a:srgbClr val="000000"/>
                </a:solidFill>
              </a:rPr>
              <a:t>^^2]^^</a:t>
            </a:r>
            <a:r>
              <a:t>  </a:t>
            </a:r>
            <a:r>
              <a:rPr>
                <a:solidFill>
                  <a:srgbClr val="000000"/>
                </a:solidFill>
              </a:rPr>
              <a:t>{!</a:t>
            </a:r>
            <a:r>
              <a:t> i</a:t>
            </a:r>
            <a:r>
              <a:rPr>
                <a:solidFill>
                  <a:srgbClr val="000000"/>
                </a:solidFill>
              </a:rPr>
              <a:t>+=</a:t>
            </a:r>
            <a:r>
              <a:t>1; j</a:t>
            </a:r>
            <a:r>
              <a:rPr>
                <a:solidFill>
                  <a:srgbClr val="000000"/>
                </a:solidFill>
              </a:rPr>
              <a:t>-=</a:t>
            </a:r>
            <a:r>
              <a:t>1 </a:t>
            </a:r>
            <a:r>
              <a:rPr>
                <a:solidFill>
                  <a:srgbClr val="000000"/>
                </a:solidFill>
              </a:rPr>
              <a:t>!}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test(1) </a:t>
            </a:r>
            <a:r>
              <a:rPr>
                <a:solidFill>
                  <a:srgbClr val="000000"/>
                </a:solidFill>
              </a:rPr>
              <a:t>{</a:t>
            </a:r>
            <a:r>
              <a:t>runScript</a:t>
            </a:r>
            <a:r>
              <a:rPr>
                <a:solidFill>
                  <a:srgbClr val="000000"/>
                </a:solidFill>
              </a:rPr>
              <a:t>(</a:t>
            </a:r>
            <a:r>
              <a:t>s</a:t>
            </a:r>
            <a:r>
              <a:rPr>
                <a:solidFill>
                  <a:srgbClr val="000000"/>
                </a:solidFill>
              </a:rPr>
              <a:t>).</a:t>
            </a:r>
            <a:r>
              <a:t>$ shouldBe Success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FF2600"/>
                </a:solidFill>
              </a:rPr>
              <a:t>List((0,10),(1,9),(2,8))</a:t>
            </a:r>
            <a:r>
              <a:rPr>
                <a:solidFill>
                  <a:srgbClr val="000000"/>
                </a:solidFill>
              </a:rPr>
              <a:t>)}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492" name="Shape 492"/>
          <p:cNvSpPr/>
          <p:nvPr>
            <p:ph type="body" idx="1"/>
          </p:nvPr>
        </p:nvSpPr>
        <p:spPr>
          <a:xfrm>
            <a:off x="1264294" y="1712075"/>
            <a:ext cx="7283303" cy="4764039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Programming great again with Algebra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Still much to do: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ScalaParse &amp; Dotty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JS, NodeJS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ACP style communication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...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to discover: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programming patterns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arXiv paper "</a:t>
            </a:r>
            <a:r>
              <a:rPr u="sng">
                <a:solidFill>
                  <a:srgbClr val="0433FF"/>
                </a:solidFill>
                <a:hlinkClick r:id="rId2" invalidUrl="" action="" tgtFrame="" tooltip="" history="1" highlightClick="0" endSnd="0"/>
              </a:rPr>
              <a:t>Some New Directions in ACP Research</a:t>
            </a:r>
            <a:r>
              <a:t>"</a:t>
            </a:r>
          </a:p>
          <a:p>
            <a:pPr marL="342900" indent="-342900">
              <a:lnSpc>
                <a:spcPct val="120000"/>
              </a:lnSpc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To join the project: </a:t>
            </a:r>
            <a:r>
              <a:rPr u="sng">
                <a:hlinkClick r:id="rId3" invalidUrl="" action="" tgtFrame="" tooltip="" history="1" highlightClick="0" endSnd="0"/>
              </a:rPr>
              <a:t>andre.vandelft@gmail.com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900" indent="-342900">
              <a:lnSpc>
                <a:spcPct val="120000"/>
              </a:lnSpc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</a:rPr>
              <a:t>Sponsors also welcome</a:t>
            </a:r>
          </a:p>
        </p:txBody>
      </p:sp>
      <p:sp>
        <p:nvSpPr>
          <p:cNvPr id="493" name="Shape 4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One-time Dataflow</a:t>
            </a:r>
            <a:r>
              <a:t> - 1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863390" y="1435100"/>
            <a:ext cx="7638280" cy="4994375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/>
          <a:lstStyle/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</a:t>
            </a:r>
            <a:r>
              <a:t> </a:t>
            </a:r>
            <a:br/>
            <a:r>
              <a:t>   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   </a:t>
            </a:r>
            <a:r>
              <a:rPr>
                <a:solidFill>
                  <a:srgbClr val="FF2600"/>
                </a:solidFill>
              </a:rPr>
              <a:t>isSure</a:t>
            </a:r>
            <a:r>
              <a:rPr>
                <a:solidFill>
                  <a:srgbClr val="0433FF"/>
                </a:solidFill>
              </a:rPr>
              <a:t> </a:t>
            </a:r>
            <a:r>
              <a:t>= </a:t>
            </a:r>
            <a:r>
              <a:rPr>
                <a:solidFill>
                  <a:srgbClr val="931A68"/>
                </a:solidFill>
              </a:rPr>
              <a:t>false</a:t>
            </a:r>
            <a:br>
              <a:rPr>
                <a:solidFill>
                  <a:srgbClr val="931A68"/>
                </a:solidFill>
              </a:rPr>
            </a:br>
            <a:r>
              <a:t>     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{:</a:t>
            </a:r>
            <a:r>
              <a:t> </a:t>
            </a:r>
            <a:r>
              <a:rPr>
                <a:solidFill>
                  <a:srgbClr val="FF2600"/>
                </a:solidFill>
              </a:rPr>
              <a:t>isSure </a:t>
            </a:r>
            <a:r>
              <a:rPr>
                <a:solidFill>
                  <a:srgbClr val="0433FF"/>
                </a:solidFill>
              </a:rPr>
              <a:t>= confirmExit </a:t>
            </a:r>
            <a:r>
              <a:rPr>
                <a:solidFill>
                  <a:srgbClr val="942192"/>
                </a:solidFill>
              </a:rPr>
              <a:t>:}</a:t>
            </a:r>
            <a:r>
              <a:t> </a:t>
            </a:r>
            <a:br/>
            <a:r>
              <a:t>       </a:t>
            </a:r>
            <a:r>
              <a:rPr>
                <a:solidFill>
                  <a:srgbClr val="0433FF"/>
                </a:solidFill>
              </a:rPr>
              <a:t>while </a:t>
            </a:r>
            <a:r>
              <a:t> !</a:t>
            </a:r>
            <a:r>
              <a:rPr>
                <a:solidFill>
                  <a:srgbClr val="FF2600"/>
                </a:solidFill>
              </a:rPr>
              <a:t>isSure</a:t>
            </a:r>
            <a:br/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 sz="1800">
                <a:latin typeface="Helvetica Neue"/>
                <a:ea typeface="Helvetica Neue"/>
                <a:cs typeface="Helvetica Neue"/>
                <a:sym typeface="Helvetica Neue"/>
              </a:rPr>
              <a:t>Arrows</a:t>
            </a:r>
            <a:r>
              <a:t> </a:t>
            </a:r>
            <a:r>
              <a:rPr sz="1600"/>
              <a:t>+</a:t>
            </a:r>
            <a:r>
              <a:t> </a:t>
            </a: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𝝺</a:t>
            </a:r>
            <a:r>
              <a:rPr sz="1800">
                <a:latin typeface="Helvetica Neue"/>
                <a:ea typeface="Helvetica Neue"/>
                <a:cs typeface="Helvetica Neue"/>
                <a:sym typeface="Helvetica Neue"/>
              </a:rPr>
              <a:t>'s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 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 =&gt; [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]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 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 ==&gt;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_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 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~~(</a:t>
            </a:r>
            <a:r>
              <a:rPr>
                <a:solidFill>
                  <a:srgbClr val="0433FF"/>
                </a:solidFill>
              </a:rPr>
              <a:t>r</a:t>
            </a:r>
            <a:r>
              <a:t>)~~&gt;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 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97" name="Shape 49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6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One-time Dataflow</a:t>
            </a:r>
            <a:r>
              <a:t> - 2</a:t>
            </a:r>
          </a:p>
        </p:txBody>
      </p:sp>
      <p:sp>
        <p:nvSpPr>
          <p:cNvPr id="500" name="Shape 500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Shape 501"/>
          <p:cNvSpPr/>
          <p:nvPr/>
        </p:nvSpPr>
        <p:spPr>
          <a:xfrm>
            <a:off x="1396007" y="1588830"/>
            <a:ext cx="6351986" cy="438943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Script result type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confirmExit:Boolean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...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342900" indent="-34290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Result values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$</a:t>
            </a: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: Try[T]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342900" indent="-34290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Result propagation   </a:t>
            </a: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call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^  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{: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result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:}^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Data Flow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Exception Flow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~/~&gt;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Ternary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</a:t>
            </a:r>
            <a:endParaRPr sz="140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Tx/>
              <a:defRPr sz="6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8757" indent="-288757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>
                <a:uFill>
                  <a:solidFill>
                    <a:srgbClr val="0433FF"/>
                  </a:solidFill>
                </a:uFill>
              </a:rPr>
              <a:t>Matching flow:</a:t>
            </a:r>
            <a:r>
              <a:rPr sz="1200">
                <a:uFill>
                  <a:solidFill>
                    <a:srgbClr val="0433FF"/>
                  </a:solidFill>
                </a:uFill>
              </a:rPr>
              <a:t> </a:t>
            </a:r>
            <a:r>
              <a:rPr sz="1400"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&lt;10)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 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1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- 1</a:t>
            </a:r>
          </a:p>
        </p:txBody>
      </p:sp>
      <p:sp>
        <p:nvSpPr>
          <p:cNvPr id="504" name="Shape 50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57" y="1129280"/>
            <a:ext cx="7163243" cy="5830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- 2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08000" y="1938993"/>
            <a:ext cx="6728520" cy="457039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val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searchButton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Button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"Go”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reactions.+=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case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ButtonClicked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=&gt;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false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"Starting search...”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Thread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SwingUtilities.invokeLater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 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ready”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true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.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start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</a:p>
        </p:txBody>
      </p:sp>
      <p:pic>
        <p:nvPicPr>
          <p:cNvPr id="118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565" y="288441"/>
            <a:ext cx="2369394" cy="1288889"/>
          </a:xfrm>
          <a:prstGeom prst="rect">
            <a:avLst/>
          </a:prstGeom>
          <a:ln w="12700"/>
        </p:spPr>
      </p:pic>
      <p:sp>
        <p:nvSpPr>
          <p:cNvPr id="119" name="Shape 119"/>
          <p:cNvSpPr/>
          <p:nvPr>
            <p:ph type="sldNum" sz="quarter" idx="2"/>
          </p:nvPr>
        </p:nvSpPr>
        <p:spPr>
          <a:xfrm>
            <a:off x="8430716" y="64547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085807" y="4573375"/>
            <a:ext cx="1184720" cy="352235"/>
          </a:xfrm>
          <a:prstGeom prst="rect">
            <a:avLst/>
          </a:prstGeom>
        </p:spPr>
      </p:pic>
      <p:pic>
        <p:nvPicPr>
          <p:cNvPr id="12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726" y="2760071"/>
            <a:ext cx="672609" cy="352235"/>
          </a:xfrm>
          <a:prstGeom prst="rect">
            <a:avLst/>
          </a:prstGeom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165797">
            <a:off x="305651" y="4222842"/>
            <a:ext cx="2143370" cy="352235"/>
          </a:xfrm>
          <a:prstGeom prst="rect">
            <a:avLst/>
          </a:prstGeom>
        </p:spPr>
      </p:pic>
      <p:pic>
        <p:nvPicPr>
          <p:cNvPr id="12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040024" y="1905058"/>
            <a:ext cx="1395305" cy="352235"/>
          </a:xfrm>
          <a:prstGeom prst="rect">
            <a:avLst/>
          </a:prstGeom>
        </p:spPr>
      </p:pic>
      <p:pic>
        <p:nvPicPr>
          <p:cNvPr id="12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148394">
            <a:off x="1704162" y="4277615"/>
            <a:ext cx="1352773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4" grpId="3"/>
      <p:bldP build="whole" bldLvl="1" animBg="1" rev="0" advAuto="0" spid="122" grpId="2"/>
      <p:bldP build="whole" bldLvl="1" animBg="1" rev="0" advAuto="0" spid="128" grpId="5"/>
      <p:bldP build="whole" bldLvl="1" animBg="1" rev="0" advAuto="0" spid="120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Shape 508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- 2</a:t>
            </a:r>
          </a:p>
        </p:txBody>
      </p:sp>
      <p:sp>
        <p:nvSpPr>
          <p:cNvPr id="509" name="Shape 509"/>
          <p:cNvSpPr/>
          <p:nvPr/>
        </p:nvSpPr>
        <p:spPr>
          <a:xfrm>
            <a:off x="457200" y="1556822"/>
            <a:ext cx="8229600" cy="394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PureController</a:t>
            </a:r>
            <a:r>
              <a:t>(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</a:t>
            </a:r>
            <a:r>
              <a:rPr>
                <a:solidFill>
                  <a:srgbClr val="931A68"/>
                </a:solidFill>
                <a:uFillTx/>
              </a:rPr>
              <a:t>with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Reactor </a:t>
            </a:r>
            <a:r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{</a:t>
            </a:r>
            <a:r>
              <a:rPr>
                <a:solidFill>
                  <a:srgbClr val="0433FF"/>
                </a:solidFill>
                <a:uFillTx/>
              </a:rPr>
              <a:t>initialize; bindInputCallback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bindInputCallback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listenTo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keys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  <a:r>
              <a:t>  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Thread sleep keyTypeDelay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searchTweets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  <a:uFillTx/>
              </a:rPr>
              <a:t>reactions</a:t>
            </a:r>
            <a:r>
              <a:t> += 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_                       =&gt; </a:t>
            </a:r>
            <a:r>
              <a:rPr>
                <a:solidFill>
                  <a:srgbClr val="0433FF"/>
                </a:solidFill>
                <a:uFillTx/>
              </a:rPr>
              <a:t>fWait  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execute</a:t>
            </a:r>
            <a:r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.</a:t>
            </a:r>
            <a:r>
              <a:rPr>
                <a:solidFill>
                  <a:srgbClr val="0433FF"/>
                </a:solidFill>
                <a:uFillTx/>
              </a:rPr>
              <a:t>flatMap</a:t>
            </a:r>
            <a:r>
              <a:t>   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_                       =&gt;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execute</a:t>
            </a:r>
            <a:r>
              <a:t>()</a:t>
            </a:r>
            <a:r>
              <a:rPr>
                <a:solidFill>
                  <a:srgbClr val="FF2600"/>
                </a:solidFill>
              </a:rP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.</a:t>
            </a:r>
            <a:r>
              <a:rPr>
                <a:solidFill>
                  <a:srgbClr val="0433FF"/>
                </a:solidFill>
                <a:uFillTx/>
              </a:rPr>
              <a:t>onComplete</a:t>
            </a:r>
            <a:r>
              <a:t>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Success(tweets)   </a:t>
            </a:r>
            <a:r>
              <a:t>      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Failure(</a:t>
            </a:r>
            <a:r>
              <a:rPr sz="1200">
                <a:solidFill>
                  <a:srgbClr val="0433FF"/>
                </a:solidFill>
                <a:uFillTx/>
              </a:rPr>
              <a:t>e:CancelException</a:t>
            </a:r>
            <a:r>
              <a:rPr>
                <a:solidFill>
                  <a:srgbClr val="0433FF"/>
                </a:solidFill>
                <a:uFillTx/>
              </a:rPr>
              <a:t>)</a:t>
            </a:r>
            <a:r>
              <a:rPr sz="1000"/>
              <a:t> </a:t>
            </a:r>
            <a:r>
              <a:t>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Failure(</a:t>
            </a:r>
            <a:r>
              <a:rPr sz="1200">
                <a:solidFill>
                  <a:srgbClr val="0433FF"/>
                </a:solidFill>
                <a:uFillTx/>
              </a:rPr>
              <a:t> e               </a:t>
            </a:r>
            <a:r>
              <a:rPr>
                <a:solidFill>
                  <a:srgbClr val="0433FF"/>
                </a:solidFill>
                <a:uFillTx/>
              </a:rPr>
              <a:t>)</a:t>
            </a:r>
            <a:r>
              <a:rPr sz="1000"/>
              <a:t> </a:t>
            </a:r>
            <a:r>
              <a:t>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} } }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Shape 512"/>
          <p:cNvSpPr/>
          <p:nvPr/>
        </p:nvSpPr>
        <p:spPr>
          <a:xfrm>
            <a:off x="457200" y="1480622"/>
            <a:ext cx="8229600" cy="4671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SubScriptController</a:t>
            </a:r>
            <a:r>
              <a:t>(val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</a:t>
            </a:r>
            <a:r>
              <a:rPr>
                <a:solidFill>
                  <a:srgbClr val="0433FF"/>
                </a:solidFill>
                <a:uFillTx/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_live</a:t>
            </a:r>
            <a:r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script</a:t>
            </a:r>
            <a:r>
              <a:t>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live</a:t>
            </a:r>
            <a:r>
              <a:t>         = </a:t>
            </a:r>
            <a:r>
              <a:rPr>
                <a:solidFill>
                  <a:srgbClr val="0433FF"/>
                </a:solidFill>
                <a:uFillTx/>
              </a:rPr>
              <a:t>initialize</a:t>
            </a:r>
            <a:r>
              <a:t>; [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/..?]...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anyEvent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waitForDelay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searchInBG</a:t>
            </a:r>
            <a:r>
              <a:t> ~~(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  <a:uFillTx/>
              </a:rPr>
              <a:t>Tweet</a:t>
            </a:r>
            <a:r>
              <a:t>])~~&gt; </a:t>
            </a:r>
            <a:r>
              <a:rPr>
                <a:solidFill>
                  <a:srgbClr val="0433FF"/>
                </a:solidFill>
                <a:uFillTx/>
              </a:rPr>
              <a:t>updateTweetsView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+~/~(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)~~&gt;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:</a:t>
            </a:r>
            <a:r>
              <a:rPr>
                <a:solidFill>
                  <a:srgbClr val="0433FF"/>
                </a:solidFill>
              </a:rPr>
              <a:t>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waitForDelay</a:t>
            </a:r>
            <a:r>
              <a:t> = {* </a:t>
            </a:r>
            <a:r>
              <a:rPr>
                <a:solidFill>
                  <a:srgbClr val="0433FF"/>
                </a:solidFill>
              </a:rPr>
              <a:t>Thread</a:t>
            </a:r>
            <a:r>
              <a:t> </a:t>
            </a:r>
            <a:r>
              <a:rPr>
                <a:solidFill>
                  <a:srgbClr val="0433FF"/>
                </a:solidFill>
              </a:rPr>
              <a:t>sleep</a:t>
            </a:r>
            <a:r>
              <a:t> </a:t>
            </a:r>
            <a:r>
              <a:rPr>
                <a:solidFill>
                  <a:srgbClr val="0433FF"/>
                </a:solidFill>
              </a:rPr>
              <a:t>keyTypeDelay</a:t>
            </a:r>
            <a:r>
              <a:t> *}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searchInBG</a:t>
            </a:r>
            <a:r>
              <a:t>   = {* </a:t>
            </a:r>
            <a:r>
              <a:rPr>
                <a:solidFill>
                  <a:srgbClr val="0433FF"/>
                </a:solidFill>
              </a:rPr>
              <a:t>searchTweets</a:t>
            </a:r>
            <a:r>
              <a:t> *}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updateTweetsView</a:t>
            </a:r>
            <a:r>
              <a:t>(</a:t>
            </a:r>
            <a:r>
              <a:rPr>
                <a:solidFill>
                  <a:srgbClr val="0433FF"/>
                </a:solidFill>
              </a:rPr>
              <a:t>ts</a:t>
            </a:r>
            <a:r>
              <a:t>: 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Tweet</a:t>
            </a:r>
            <a:r>
              <a:t>])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setTweets: 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     (</a:t>
            </a:r>
            <a:r>
              <a:rPr>
                <a:solidFill>
                  <a:srgbClr val="0433FF"/>
                </a:solidFill>
              </a:rPr>
              <a:t>t</a:t>
            </a:r>
            <a:r>
              <a:t> 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setErrorMsg: 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3" name="Shape 513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Shape 516"/>
          <p:cNvSpPr/>
          <p:nvPr/>
        </p:nvSpPr>
        <p:spPr>
          <a:xfrm>
            <a:off x="457200" y="1480622"/>
            <a:ext cx="8229600" cy="4671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SubScriptController</a:t>
            </a:r>
            <a:r>
              <a:t>(val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</a:t>
            </a:r>
            <a:r>
              <a:rPr>
                <a:solidFill>
                  <a:srgbClr val="0433FF"/>
                </a:solidFill>
                <a:uFillTx/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_live</a:t>
            </a:r>
            <a:r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  <a:r>
              <a:t>  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Thread sleep keyTypeDelay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searchTweets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script</a:t>
            </a:r>
            <a:r>
              <a:t>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live</a:t>
            </a:r>
            <a:r>
              <a:t>         = </a:t>
            </a:r>
            <a:r>
              <a:rPr>
                <a:solidFill>
                  <a:srgbClr val="0433FF"/>
                </a:solidFill>
                <a:uFillTx/>
              </a:rPr>
              <a:t>initialize</a:t>
            </a:r>
            <a:r>
              <a:t>; [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/..?]...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anyEvent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fSearch   </a:t>
            </a:r>
            <a:r>
              <a:t> ~~(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  <a:uFillTx/>
              </a:rPr>
              <a:t>Tweet</a:t>
            </a:r>
            <a:r>
              <a:t>])~~&gt; </a:t>
            </a:r>
            <a:r>
              <a:rPr>
                <a:solidFill>
                  <a:srgbClr val="0433FF"/>
                </a:solidFill>
                <a:uFillTx/>
              </a:rPr>
              <a:t>updateTweetsView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+~/~(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)~~&gt;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:</a:t>
            </a:r>
            <a:r>
              <a:rPr>
                <a:solidFill>
                  <a:srgbClr val="0433FF"/>
                </a:solidFill>
              </a:rPr>
              <a:t>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endParaRPr>
              <a:solidFill>
                <a:srgbClr val="0433FF"/>
              </a:solidFill>
            </a:endParaR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updateTweetsView</a:t>
            </a:r>
            <a:r>
              <a:t>(</a:t>
            </a:r>
            <a:r>
              <a:rPr>
                <a:solidFill>
                  <a:srgbClr val="0433FF"/>
                </a:solidFill>
              </a:rPr>
              <a:t>ts</a:t>
            </a:r>
            <a:r>
              <a:t>: 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Tweet</a:t>
            </a:r>
            <a:r>
              <a:t>])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setTweets: 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     (</a:t>
            </a:r>
            <a:r>
              <a:rPr>
                <a:solidFill>
                  <a:srgbClr val="0433FF"/>
                </a:solidFill>
              </a:rPr>
              <a:t>t</a:t>
            </a:r>
            <a:r>
              <a:t> 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setErrorMsg: 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- 4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435836" y="2439962"/>
            <a:ext cx="7867664" cy="9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implicit 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future2script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Interruptable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]):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endParaRPr>
              <a:solidFill>
                <a:srgbClr val="04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@{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execute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()</a:t>
            </a:r>
            <a:b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onComplete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aTry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there.executeForTry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aTry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)}}: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{.  .}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522" name="Shape 522"/>
          <p:cNvSpPr/>
          <p:nvPr/>
        </p:nvSpPr>
        <p:spPr>
          <a:xfrm>
            <a:off x="435836" y="4627957"/>
            <a:ext cx="7867664" cy="6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implicit def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script2future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]): 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Interruptable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</a:t>
            </a:r>
            <a:endParaRPr>
              <a:solidFill>
                <a:srgbClr val="04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{ ...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1"/>
      <p:bldP build="whole" bldLvl="1" animBg="1" rev="0" advAuto="0" spid="522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5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- 3</a:t>
            </a:r>
          </a:p>
        </p:txBody>
      </p:sp>
      <p:sp>
        <p:nvSpPr>
          <p:cNvPr id="526" name="Shape 526"/>
          <p:cNvSpPr/>
          <p:nvPr/>
        </p:nvSpPr>
        <p:spPr>
          <a:xfrm>
            <a:off x="607404" y="1918772"/>
            <a:ext cx="7929191" cy="394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&lt;&lt;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InformationRequest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==&gt;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: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= </a:t>
            </a:r>
            <a:r>
              <a:rPr>
                <a:solidFill>
                  <a:srgbClr val="942192"/>
                </a:solidFill>
              </a:rPr>
              <a:t>null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&lt;&lt;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=&gt;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:</a:t>
            </a:r>
            <a:r>
              <a:rPr>
                <a:solidFill>
                  <a:srgbClr val="0433FF"/>
                </a:solidFill>
              </a:rPr>
              <a:t>data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==&gt;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&lt;&lt;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: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 =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&gt;&gt;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&gt;&gt;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{:</a:t>
            </a:r>
            <a:r>
              <a:rPr>
                <a:solidFill>
                  <a:srgbClr val="FF2600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:}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&gt;&gt;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9" name="Shape 5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Implementation</a:t>
            </a:r>
            <a:r>
              <a:rPr>
                <a:uFill>
                  <a:solidFill>
                    <a:srgbClr val="942192"/>
                  </a:solidFill>
                </a:uFill>
              </a:rPr>
              <a:t> - 1</a:t>
            </a:r>
          </a:p>
        </p:txBody>
      </p:sp>
      <p:sp>
        <p:nvSpPr>
          <p:cNvPr id="530" name="Shape 530"/>
          <p:cNvSpPr/>
          <p:nvPr/>
        </p:nvSpPr>
        <p:spPr>
          <a:xfrm>
            <a:off x="638305" y="1290122"/>
            <a:ext cx="8009906" cy="515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trait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= </a:t>
            </a:r>
            <a:r>
              <a:rPr>
                <a:solidFill>
                  <a:srgbClr val="0433FF"/>
                </a:solidFill>
              </a:rPr>
              <a:t>ListBuffer</a:t>
            </a:r>
            <a:r>
              <a:t>[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 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]]()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FF2600"/>
                </a:solidFill>
              </a:rPr>
              <a:t>_live</a:t>
            </a:r>
            <a:r>
              <a:t>(): 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script </a:t>
            </a:r>
            <a:r>
              <a:rPr>
                <a:solidFill>
                  <a:srgbClr val="FF2600"/>
                </a:solidFill>
              </a:rPr>
              <a:t>terminate</a:t>
            </a:r>
            <a:r>
              <a:t> = </a:t>
            </a:r>
            <a:r>
              <a:rPr>
                <a:solidFill>
                  <a:srgbClr val="0433FF"/>
                </a:solidFill>
              </a:rPr>
              <a:t>Terminator</a:t>
            </a:r>
            <a:r>
              <a:t>.</a:t>
            </a:r>
            <a:r>
              <a:rPr>
                <a:solidFill>
                  <a:srgbClr val="0433FF"/>
                </a:solidFill>
              </a:rPr>
              <a:t>block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script </a:t>
            </a:r>
            <a:r>
              <a:rPr>
                <a:solidFill>
                  <a:srgbClr val="FF2600"/>
                </a:solidFill>
              </a:rPr>
              <a:t>die</a:t>
            </a:r>
            <a:r>
              <a:t>       = {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0433FF"/>
                </a:solidFill>
              </a:rPr>
              <a:t>ne</a:t>
            </a:r>
            <a:r>
              <a:t>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0433FF"/>
                </a:solidFill>
              </a:rPr>
              <a:t>stop</a:t>
            </a:r>
            <a:r>
              <a:t> </a:t>
            </a:r>
            <a:r>
              <a:rPr>
                <a:solidFill>
                  <a:srgbClr val="0433FF"/>
                </a:solidFill>
              </a:rPr>
              <a:t>self</a:t>
            </a:r>
            <a:r>
              <a:t>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override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aroundPreStart</a:t>
            </a:r>
            <a:r>
              <a:t>() {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</a:rPr>
              <a:t>runner</a:t>
            </a:r>
            <a:r>
              <a:t>.</a:t>
            </a:r>
            <a:r>
              <a:rPr>
                <a:solidFill>
                  <a:srgbClr val="0433FF"/>
                </a:solidFill>
              </a:rPr>
              <a:t>launch</a:t>
            </a:r>
            <a:r>
              <a:rPr>
                <a:solidFill>
                  <a:srgbClr val="000000"/>
                </a:solidFill>
              </a:rPr>
              <a:t>( [</a:t>
            </a:r>
            <a:r>
              <a:t> </a:t>
            </a:r>
            <a:r>
              <a:rPr>
                <a:solidFill>
                  <a:srgbClr val="FF2600"/>
                </a:solidFill>
              </a:rPr>
              <a:t>live || terminate ; die </a:t>
            </a:r>
            <a:r>
              <a:rPr>
                <a:solidFill>
                  <a:srgbClr val="000000"/>
                </a:solidFill>
              </a:rPr>
              <a:t>]</a:t>
            </a:r>
            <a:r>
              <a:t> 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.</a:t>
            </a:r>
            <a:r>
              <a:rPr>
                <a:solidFill>
                  <a:srgbClr val="0433FF"/>
                </a:solidFill>
              </a:rPr>
              <a:t>aroundPreStart</a:t>
            </a:r>
            <a:r>
              <a:t>()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override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t>(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.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,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: </a:t>
            </a:r>
            <a:r>
              <a:rPr>
                <a:solidFill>
                  <a:srgbClr val="0433FF"/>
                </a:solidFill>
              </a:rPr>
              <a:t>Any</a:t>
            </a:r>
            <a:r>
              <a:t>)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.</a:t>
            </a:r>
            <a:r>
              <a:rPr>
                <a:solidFill>
                  <a:srgbClr val="0433FF"/>
                </a:solidFill>
              </a:rPr>
              <a:t>collectFirst</a:t>
            </a:r>
            <a:r>
              <a:t> { 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 </a:t>
            </a:r>
            <a:r>
              <a:rPr>
                <a:solidFill>
                  <a:srgbClr val="0433FF"/>
                </a:solidFill>
              </a:rPr>
              <a:t>isDefinedAt</a:t>
            </a:r>
            <a:r>
              <a:t>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(</a:t>
            </a:r>
            <a:r>
              <a:rPr>
                <a:solidFill>
                  <a:srgbClr val="0433FF"/>
                </a:solidFill>
              </a:rPr>
              <a:t>msg</a:t>
            </a:r>
            <a:r>
              <a:t>) } </a:t>
            </a:r>
            <a:r>
              <a:rPr>
                <a:solidFill>
                  <a:srgbClr val="931A68"/>
                </a:solidFill>
              </a:rPr>
              <a:t>match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None</a:t>
            </a:r>
            <a:r>
              <a:t>    =&gt;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.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t>(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        ,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)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Some</a:t>
            </a:r>
            <a:r>
              <a:rPr>
                <a:solidFill>
                  <a:srgbClr val="000000"/>
                </a:solidFill>
              </a:rPr>
              <a:t>(_) =&gt;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rPr>
                <a:solidFill>
                  <a:srgbClr val="000000"/>
                </a:solidFill>
              </a:rPr>
              <a:t>({</a:t>
            </a:r>
            <a:r>
              <a:rPr>
                <a:solidFill>
                  <a:srgbClr val="931A68"/>
                </a:solidFill>
              </a:rPr>
              <a:t>case</a:t>
            </a:r>
            <a:r>
              <a:rPr>
                <a:solidFill>
                  <a:srgbClr val="000000"/>
                </a:solidFill>
              </a:rPr>
              <a:t> _: </a:t>
            </a:r>
            <a:r>
              <a:rPr>
                <a:solidFill>
                  <a:srgbClr val="0433FF"/>
                </a:solidFill>
              </a:rPr>
              <a:t>Any</a:t>
            </a:r>
            <a:r>
              <a:rPr>
                <a:solidFill>
                  <a:srgbClr val="000000"/>
                </a:solidFill>
              </a:rPr>
              <a:t> =&gt;}, </a:t>
            </a:r>
            <a:r>
              <a:rPr>
                <a:solidFill>
                  <a:srgbClr val="0433FF"/>
                </a:solidFill>
              </a:rPr>
              <a:t>msg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t>} 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Shape 5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Implementation</a:t>
            </a:r>
            <a:r>
              <a:rPr>
                <a:uFill>
                  <a:solidFill>
                    <a:srgbClr val="942192"/>
                  </a:solidFill>
                </a:uFill>
              </a:rPr>
              <a:t> - 2</a:t>
            </a:r>
          </a:p>
        </p:txBody>
      </p:sp>
      <p:sp>
        <p:nvSpPr>
          <p:cNvPr id="534" name="Shape 534"/>
          <p:cNvSpPr/>
          <p:nvPr/>
        </p:nvSpPr>
        <p:spPr>
          <a:xfrm>
            <a:off x="399442" y="1544122"/>
            <a:ext cx="3434619" cy="10646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&lt;&lt;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a1</a:t>
            </a:r>
            <a:r>
              <a:t>: </a:t>
            </a:r>
            <a:r>
              <a:rPr>
                <a:solidFill>
                  <a:srgbClr val="0433FF"/>
                </a:solidFill>
              </a:rPr>
              <a:t>T1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b1 </a:t>
            </a:r>
            <a:r>
              <a:t>==&gt;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s1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a2</a:t>
            </a:r>
            <a:r>
              <a:t>: </a:t>
            </a:r>
            <a:r>
              <a:rPr>
                <a:solidFill>
                  <a:srgbClr val="0433FF"/>
                </a:solidFill>
              </a:rPr>
              <a:t>T2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b2 </a:t>
            </a:r>
            <a:r>
              <a:t>==&gt;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...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an</a:t>
            </a:r>
            <a:r>
              <a:t>: </a:t>
            </a:r>
            <a:r>
              <a:rPr>
                <a:solidFill>
                  <a:srgbClr val="0433FF"/>
                </a:solidFill>
              </a:rPr>
              <a:t>Tn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bn </a:t>
            </a:r>
            <a:r>
              <a:t>==&gt;</a:t>
            </a:r>
            <a:r>
              <a:rPr>
                <a:solidFill>
                  <a:srgbClr val="0433FF"/>
                </a:solidFill>
              </a:rPr>
              <a:t> sn</a:t>
            </a:r>
            <a:r>
              <a:t> &gt;&gt; </a:t>
            </a:r>
          </a:p>
        </p:txBody>
      </p:sp>
      <p:sp>
        <p:nvSpPr>
          <p:cNvPr id="535" name="Shape 535"/>
          <p:cNvSpPr/>
          <p:nvPr/>
        </p:nvSpPr>
        <p:spPr>
          <a:xfrm>
            <a:off x="4971442" y="1544122"/>
            <a:ext cx="3114527" cy="10646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r$</a:t>
            </a:r>
            <a:r>
              <a:t>(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a1</a:t>
            </a:r>
            <a:r>
              <a:t>: </a:t>
            </a:r>
            <a:r>
              <a:rPr>
                <a:solidFill>
                  <a:srgbClr val="0433FF"/>
                </a:solidFill>
              </a:rPr>
              <a:t>T1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b1; [</a:t>
            </a:r>
            <a:r>
              <a:rPr>
                <a:solidFill>
                  <a:srgbClr val="FF2600"/>
                </a:solidFill>
              </a:rPr>
              <a:t>s1</a:t>
            </a:r>
            <a:r>
              <a:t>]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a2</a:t>
            </a:r>
            <a:r>
              <a:t>: </a:t>
            </a:r>
            <a:r>
              <a:rPr>
                <a:solidFill>
                  <a:srgbClr val="0433FF"/>
                </a:solidFill>
              </a:rPr>
              <a:t>T2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b2</a:t>
            </a:r>
            <a:r>
              <a:t>;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null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...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an</a:t>
            </a:r>
            <a:r>
              <a:t>: </a:t>
            </a:r>
            <a:r>
              <a:rPr>
                <a:solidFill>
                  <a:srgbClr val="0433FF"/>
                </a:solidFill>
              </a:rPr>
              <a:t>Tn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bn; [</a:t>
            </a:r>
            <a:r>
              <a:rPr>
                <a:solidFill>
                  <a:srgbClr val="FF2600"/>
                </a:solidFill>
              </a:rPr>
              <a:t>sn</a:t>
            </a:r>
            <a:r>
              <a:t>]) </a:t>
            </a:r>
          </a:p>
        </p:txBody>
      </p:sp>
      <p:sp>
        <p:nvSpPr>
          <p:cNvPr id="536" name="Shape 536"/>
          <p:cNvSpPr/>
          <p:nvPr/>
        </p:nvSpPr>
        <p:spPr>
          <a:xfrm>
            <a:off x="4008406" y="1895127"/>
            <a:ext cx="775991" cy="362646"/>
          </a:xfrm>
          <a:prstGeom prst="rightArrow">
            <a:avLst>
              <a:gd name="adj1" fmla="val 32000"/>
              <a:gd name="adj2" fmla="val 136948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246955" y="3245922"/>
            <a:ext cx="8650090" cy="322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trait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FF2600"/>
                </a:solidFill>
              </a:rPr>
              <a:t>r$</a:t>
            </a:r>
            <a:r>
              <a:t>(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 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]]) =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s</a:t>
            </a:r>
            <a:r>
              <a:t>: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]=</a:t>
            </a:r>
            <a:r>
              <a:rPr>
                <a:solidFill>
                  <a:srgbClr val="931A68"/>
                </a:solidFill>
              </a:rPr>
              <a:t>null</a:t>
            </a:r>
          </a:p>
          <a:p>
            <a:pPr>
              <a:buClrTx/>
              <a:defRPr sz="1400">
                <a:solidFill>
                  <a:srgbClr val="4E907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@{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 = </a:t>
            </a:r>
            <a:r>
              <a:rPr>
                <a:solidFill>
                  <a:srgbClr val="0433FF"/>
                </a:solidFill>
              </a:rPr>
              <a:t>handler andThen</a:t>
            </a:r>
            <a:r>
              <a:t>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0433FF"/>
                </a:solidFill>
              </a:rPr>
              <a:t>hr</a:t>
            </a:r>
            <a:r>
              <a:rPr>
                <a:solidFill>
                  <a:srgbClr val="000000"/>
                </a:solidFill>
              </a:rPr>
              <a:t> =&gt; {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0433FF"/>
                </a:solidFill>
              </a:rPr>
              <a:t>hr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eventHappened</a:t>
            </a:r>
            <a:r>
              <a:rPr>
                <a:solidFill>
                  <a:srgbClr val="000000"/>
                </a:solidFill>
              </a:rPr>
              <a:t>}}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</a:t>
            </a:r>
            <a:r>
              <a:rPr>
                <a:solidFill>
                  <a:srgbClr val="942192"/>
                </a:solidFill>
              </a:rPr>
              <a:t>synchronized</a:t>
            </a:r>
            <a:r>
              <a:t> {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+=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t>.</a:t>
            </a:r>
            <a:r>
              <a:rPr>
                <a:solidFill>
                  <a:srgbClr val="0433FF"/>
                </a:solidFill>
              </a:rPr>
              <a:t>onDeactivate</a:t>
            </a:r>
            <a:r>
              <a:t> {</a:t>
            </a:r>
            <a:r>
              <a:rPr>
                <a:solidFill>
                  <a:srgbClr val="942192"/>
                </a:solidFill>
              </a:rPr>
              <a:t>synchronized</a:t>
            </a:r>
            <a:r>
              <a:t> {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-=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}}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}: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{. .}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s !=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 </a:t>
            </a:r>
            <a:r>
              <a:rPr>
                <a:solidFill>
                  <a:srgbClr val="942192"/>
                </a:solidFill>
              </a:rPr>
              <a:t>then</a:t>
            </a:r>
            <a:r>
              <a:t> 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</a:t>
            </a:r>
            <a:r>
              <a:t> Features</a:t>
            </a:r>
          </a:p>
        </p:txBody>
      </p:sp>
      <p:sp>
        <p:nvSpPr>
          <p:cNvPr id="540" name="Shape 540"/>
          <p:cNvSpPr/>
          <p:nvPr/>
        </p:nvSpPr>
        <p:spPr>
          <a:xfrm>
            <a:off x="1355785" y="1441300"/>
            <a:ext cx="7010401" cy="520904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"Scripts" – process refinements as class members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Font typeface="Arial"/>
              <a:tabLst>
                <a:tab pos="2743200" algn="l"/>
              </a:tabLst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a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b</a:t>
            </a:r>
            <a:r>
              <a:t>;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Much like methods: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override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implicit</a:t>
            </a:r>
            <a:r>
              <a:t>, named args, varargs,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Invoked from Scala: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_execute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aScriptExecutor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br>
              <a:rPr sz="1600">
                <a:latin typeface="Monaco"/>
                <a:ea typeface="Monaco"/>
                <a:cs typeface="Monaco"/>
                <a:sym typeface="Monaco"/>
              </a:rPr>
            </a:br>
            <a:r>
              <a:t>Default executor:    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_execute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Body: process expression</a:t>
            </a:r>
            <a:br/>
            <a:r>
              <a:t>Operators: 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+  ;  &amp;  |  &amp;&amp;  ||  /   </a:t>
            </a:r>
            <a:r>
              <a:t>...</a:t>
            </a:r>
            <a:br/>
            <a:r>
              <a:t>Operands: script call, code fragment,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if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while</a:t>
            </a:r>
            <a:r>
              <a:t>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Output parameters: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?</a:t>
            </a:r>
            <a:r>
              <a:t>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Shared scripts: 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send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receive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{}</a:t>
            </a:r>
          </a:p>
        </p:txBody>
      </p:sp>
      <p:sp>
        <p:nvSpPr>
          <p:cNvPr id="541" name="Shape 541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- 3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280413" y="2020649"/>
            <a:ext cx="8063487" cy="4092273"/>
          </a:xfrm>
          <a:prstGeom prst="rect">
            <a:avLst/>
          </a:prstGeom>
        </p:spPr>
        <p:txBody>
          <a:bodyPr/>
          <a:lstStyle/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=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outputTA.text="Starting search.."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ready"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>
                <a:latin typeface="+mn-lt"/>
                <a:ea typeface="+mn-ea"/>
                <a:cs typeface="+mn-cs"/>
                <a:sym typeface="Calibri"/>
              </a:defRPr>
            </a:pPr>
            <a:endParaRPr b="1" sz="2000"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Sequence operator: </a:t>
            </a:r>
            <a:r>
              <a: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white space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 and</a:t>
            </a:r>
            <a:r>
              <a:rPr sz="2000"/>
              <a:t> </a:t>
            </a:r>
            <a:r>
              <a:rPr sz="1800"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;</a:t>
            </a:r>
            <a:endParaRPr sz="2000"/>
          </a:p>
          <a:p>
            <a:pPr marL="441325" indent="-142875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gui</a:t>
            </a:r>
            <a:r>
              <a:rPr sz="2000"/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code executor for</a:t>
            </a:r>
            <a:r>
              <a:rPr sz="2000"/>
              <a:t> </a:t>
            </a:r>
            <a:endParaRPr sz="2000"/>
          </a:p>
          <a:p>
            <a:pPr lvl="1" marL="600075" indent="-142875">
              <a:spcBef>
                <a:spcPts val="400"/>
              </a:spcBef>
              <a:buFont typeface="Calibri"/>
              <a:defRPr sz="3200"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SwingUtilities.InvokeLater</a:t>
            </a:r>
            <a:r>
              <a:rPr sz="2000"/>
              <a:t>+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InvokeAndWait</a:t>
            </a:r>
            <a:endParaRPr sz="2000"/>
          </a:p>
          <a:p>
            <a:pPr marL="298450" indent="0">
              <a:spcBef>
                <a:spcPts val="400"/>
              </a:spcBef>
              <a:buFont typeface="Calibri"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1600">
                <a:latin typeface="+mn-lt"/>
                <a:ea typeface="+mn-ea"/>
                <a:cs typeface="+mn-cs"/>
                <a:sym typeface="Calibri"/>
              </a:rPr>
              <a:t>...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by executor for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Thread</a:t>
            </a:r>
            <a:endParaRPr sz="2000"/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/>
              <a:t>Enable/disable button: for free</a:t>
            </a:r>
          </a:p>
        </p:txBody>
      </p:sp>
      <p:pic>
        <p:nvPicPr>
          <p:cNvPr id="13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136" name="Shape 136"/>
          <p:cNvSpPr/>
          <p:nvPr/>
        </p:nvSpPr>
        <p:spPr>
          <a:xfrm>
            <a:off x="2204423" y="2371047"/>
            <a:ext cx="3429001" cy="330201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4180FF"/>
              </a:buClr>
              <a:buFont typeface="Courier New"/>
              <a:def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searchButton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Shape 138"/>
          <p:cNvSpPr/>
          <p:nvPr/>
        </p:nvSpPr>
        <p:spPr>
          <a:xfrm>
            <a:off x="2133600" y="2364697"/>
            <a:ext cx="2636750" cy="34290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- 4</a:t>
            </a:r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559484" y="2087597"/>
            <a:ext cx="6045201" cy="1003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 typeface="Andale Mono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pic>
        <p:nvPicPr>
          <p:cNvPr id="14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145" name="Shape 145"/>
          <p:cNvSpPr/>
          <p:nvPr/>
        </p:nvSpPr>
        <p:spPr>
          <a:xfrm>
            <a:off x="559484" y="3104383"/>
            <a:ext cx="6019801" cy="11303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showSearchingText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searchInDatabase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showSearchResults</a:t>
            </a:r>
          </a:p>
        </p:txBody>
      </p:sp>
      <p:sp>
        <p:nvSpPr>
          <p:cNvPr id="146" name="Shape 146"/>
          <p:cNvSpPr/>
          <p:nvPr/>
        </p:nvSpPr>
        <p:spPr>
          <a:xfrm>
            <a:off x="559484" y="4647203"/>
            <a:ext cx="6541592" cy="135079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showSearchResults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let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424113" algn="l"/>
          </a:lstStyle>
          <a:p>
            <a:pPr/>
            <a:r>
              <a:t>GUI application - 5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972168" y="4195336"/>
            <a:ext cx="6681370" cy="2260951"/>
          </a:xfrm>
          <a:prstGeom prst="rect">
            <a:avLst/>
          </a:prstGeom>
        </p:spPr>
        <p:txBody>
          <a:bodyPr/>
          <a:lstStyle/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Enter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Escape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rPr sz="2200"/>
              <a:t>:	button or       ; ; “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Are you sure?</a:t>
            </a:r>
            <a:r>
              <a:rPr sz="2200"/>
              <a:t>”…</a:t>
            </a:r>
          </a:p>
          <a:p>
            <a:pPr marL="235743" indent="-235743">
              <a:spcBef>
                <a:spcPts val="500"/>
              </a:spcBef>
            </a:pPr>
            <a:r>
              <a:rPr sz="2200"/>
              <a:t>Search only allowed when input field </a:t>
            </a:r>
            <a:r>
              <a:rPr b="1" sz="2200"/>
              <a:t>not</a:t>
            </a:r>
            <a:r>
              <a:rPr sz="2200"/>
              <a:t> empty</a:t>
            </a:r>
          </a:p>
          <a:p>
            <a:pPr marL="235743" indent="-235743">
              <a:spcBef>
                <a:spcPts val="500"/>
              </a:spcBef>
            </a:pPr>
            <a:r>
              <a:rPr sz="2200"/>
              <a:t>Progress indication</a:t>
            </a:r>
          </a:p>
        </p:txBody>
      </p:sp>
      <p:pic>
        <p:nvPicPr>
          <p:cNvPr id="15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119" y="1430337"/>
            <a:ext cx="4947468" cy="2498472"/>
          </a:xfrm>
          <a:prstGeom prst="rect">
            <a:avLst/>
          </a:prstGeom>
          <a:ln w="12700"/>
        </p:spPr>
      </p:pic>
      <p:pic>
        <p:nvPicPr>
          <p:cNvPr id="15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6474" y="5081589"/>
            <a:ext cx="304654" cy="286190"/>
          </a:xfrm>
          <a:prstGeom prst="rect">
            <a:avLst/>
          </a:prstGeom>
          <a:ln w="12700"/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xfrm>
            <a:off x="8451554" y="6467475"/>
            <a:ext cx="243385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