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Oswald Light"/>
      <p:regular r:id="rId47"/>
      <p:bold r:id="rId48"/>
    </p:embeddedFont>
    <p:embeddedFont>
      <p:font typeface="Average"/>
      <p:regular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swaldLight-bold.fntdata"/><Relationship Id="rId47" Type="http://schemas.openxmlformats.org/officeDocument/2006/relationships/font" Target="fonts/OswaldLight-regular.fntdata"/><Relationship Id="rId4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1C1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30.jpg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3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62.png"/><Relationship Id="rId5" Type="http://schemas.openxmlformats.org/officeDocument/2006/relationships/image" Target="../media/image45.png"/><Relationship Id="rId6" Type="http://schemas.openxmlformats.org/officeDocument/2006/relationships/image" Target="../media/image6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Relationship Id="rId4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66.png"/><Relationship Id="rId5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0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bfj7.com/blog/alpha-beta-pruning.html" TargetMode="External"/><Relationship Id="rId4" Type="http://schemas.openxmlformats.org/officeDocument/2006/relationships/hyperlink" Target="https://www.cs.kent.ac.uk/people/staff/dat/miranda/whyfp90.pdf" TargetMode="External"/><Relationship Id="rId9" Type="http://schemas.openxmlformats.org/officeDocument/2006/relationships/hyperlink" Target="https://stackoverflow.com/questions/6273621/understanding-a-recursively-defined-list-fibs-in-terms-of-zipwith" TargetMode="External"/><Relationship Id="rId5" Type="http://schemas.openxmlformats.org/officeDocument/2006/relationships/hyperlink" Target="https://mitpress.mit.edu/sicp/full-text/book/book.html" TargetMode="External"/><Relationship Id="rId6" Type="http://schemas.openxmlformats.org/officeDocument/2006/relationships/hyperlink" Target="https://www.amazon.com/Haskell-Logic-Programming-Second-Computing/dp/0954300696" TargetMode="External"/><Relationship Id="rId7" Type="http://schemas.openxmlformats.org/officeDocument/2006/relationships/hyperlink" Target="https://www.amazon.com/Artificial-Intelligence-Modern-Approach-3rd/dp/0136042597" TargetMode="External"/><Relationship Id="rId8" Type="http://schemas.openxmlformats.org/officeDocument/2006/relationships/hyperlink" Target="http://www.tac-tics.net/blog/data-vs-codat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45900" y="6530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= co : Co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2728350" y="2456025"/>
            <a:ext cx="39123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 Carlos Rodrigues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B8A9"/>
                </a:solidFill>
                <a:latin typeface="Courier New"/>
                <a:ea typeface="Courier New"/>
                <a:cs typeface="Courier New"/>
                <a:sym typeface="Courier New"/>
              </a:rPr>
              <a:t>@carlos1nsr</a:t>
            </a:r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671250" y="1686675"/>
            <a:ext cx="8026500" cy="5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8B8A9"/>
                </a:solidFill>
                <a:latin typeface="Cambria"/>
                <a:ea typeface="Cambria"/>
                <a:cs typeface="Cambria"/>
                <a:sym typeface="Cambria"/>
              </a:rPr>
              <a:t>Corecursion, Codata, and some Combinatorial Game Theory</a:t>
            </a:r>
          </a:p>
        </p:txBody>
      </p:sp>
      <p:pic>
        <p:nvPicPr>
          <p:cNvPr descr="crock-pot-skinny-hot-cocoa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50" y="2866450"/>
            <a:ext cx="2423550" cy="181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List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09925" y="1008750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finite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has a length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zero or more cons cells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ends in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values independent from each other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only as much as you get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792875" y="1999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Stream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054700" y="1008762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co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data type</a:t>
            </a:r>
            <a:r>
              <a:rPr lang="en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nfinite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o length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zero or infinite cons cells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no ending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each value is ‘successor’ of the previous value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as much as you want</a:t>
            </a:r>
          </a:p>
        </p:txBody>
      </p:sp>
      <p:pic>
        <p:nvPicPr>
          <p:cNvPr descr="list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2" y="3422449"/>
            <a:ext cx="4114075" cy="130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62" y="3447650"/>
            <a:ext cx="4177275" cy="12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606450" y="4652900"/>
            <a:ext cx="2316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* this type exists in Idris, not in Haskell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86000"/>
            <a:ext cx="3824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Types are defined by: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09925" y="1464775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Rule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ow it is created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akes objects of that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unctions that return the type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onstructor is on the </a:t>
            </a:r>
            <a:r>
              <a:rPr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of the equals sign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903825" y="1464775"/>
            <a:ext cx="3824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Elimination Rule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it is consumed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allows using objects of that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functions that take the type as a parameter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constructor is on the </a:t>
            </a:r>
            <a:r>
              <a:rPr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left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of the equals sign</a:t>
            </a:r>
          </a:p>
        </p:txBody>
      </p:sp>
      <p:pic>
        <p:nvPicPr>
          <p:cNvPr descr="introducer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25" y="2939275"/>
            <a:ext cx="3910275" cy="66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minator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824" y="2921776"/>
            <a:ext cx="3824099" cy="70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164375" y="140700"/>
            <a:ext cx="3660000" cy="1263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Rules &amp; Elimination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36150" y="1008775"/>
            <a:ext cx="3869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	Apply constructors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Elimination: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	Well-founded recursion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List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792875" y="1999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Stream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880925" y="1008775"/>
            <a:ext cx="3869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Oswald"/>
                <a:ea typeface="Oswald"/>
                <a:cs typeface="Oswald"/>
                <a:sym typeface="Oswald"/>
              </a:rPr>
              <a:t>Elimination: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	Pattern matching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Oswald"/>
                <a:ea typeface="Oswald"/>
                <a:cs typeface="Oswald"/>
                <a:sym typeface="Oswald"/>
              </a:rPr>
              <a:t>Introduction: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	Corecursion</a:t>
            </a:r>
          </a:p>
        </p:txBody>
      </p:sp>
      <p:pic>
        <p:nvPicPr>
          <p:cNvPr descr="create_list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75" y="1834900"/>
            <a:ext cx="3914724" cy="647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m_stream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300" y="1852883"/>
            <a:ext cx="3914724" cy="611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m_list.pn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75" y="3526193"/>
            <a:ext cx="3914724" cy="974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e_stream.png"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299" y="3526187"/>
            <a:ext cx="3914724" cy="62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48100" y="19525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What is Corecursion?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792875" y="1952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The Dual of Recursion</a:t>
            </a:r>
          </a:p>
        </p:txBody>
      </p:sp>
      <p:pic>
        <p:nvPicPr>
          <p:cNvPr descr="brothers.jpe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088950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Recursion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792875" y="1999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Corecursion</a:t>
            </a:r>
          </a:p>
        </p:txBody>
      </p:sp>
      <p:pic>
        <p:nvPicPr>
          <p:cNvPr descr="russian-dolls-growing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01" y="1015199"/>
            <a:ext cx="4045200" cy="2143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ssian-doll-mould.JP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587" y="3193924"/>
            <a:ext cx="2937222" cy="177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ssian-dolls-shrinking.jpg"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37" y="1015350"/>
            <a:ext cx="4006124" cy="21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36150" y="1008775"/>
            <a:ext cx="3869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must always terminate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analytic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start big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reduce down to a base case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consumes a data type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Latin for </a:t>
            </a:r>
            <a:r>
              <a:rPr i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“run back, return”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terminating base case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rules to reduce all other cases   to that base case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Recursion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792875" y="1999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Corecursion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880925" y="1008850"/>
            <a:ext cx="3869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spirals on and on from a seed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synthetic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start small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xpand bigger and bigger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constructs a data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i="1"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“co” 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because it is the dual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1C1A"/>
                </a:solidFill>
                <a:latin typeface="Oswald"/>
                <a:ea typeface="Oswald"/>
                <a:cs typeface="Oswald"/>
                <a:sym typeface="Oswald"/>
              </a:rPr>
              <a:t>Properties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tarting base case (i.e. seed)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rules to produce all other cases   from that base case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52400" y="199925"/>
            <a:ext cx="4270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Recursion</a:t>
            </a:r>
          </a:p>
        </p:txBody>
      </p:sp>
      <p:pic>
        <p:nvPicPr>
          <p:cNvPr descr="fibonacci-recursion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350"/>
            <a:ext cx="4270199" cy="151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4721400" y="199925"/>
            <a:ext cx="4270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41C1A"/>
                </a:solidFill>
              </a:rPr>
              <a:t>Cor</a:t>
            </a:r>
            <a:r>
              <a:rPr lang="en">
                <a:solidFill>
                  <a:srgbClr val="241C1A"/>
                </a:solidFill>
              </a:rPr>
              <a:t>ecursion</a:t>
            </a:r>
          </a:p>
        </p:txBody>
      </p:sp>
      <p:pic>
        <p:nvPicPr>
          <p:cNvPr descr="fibonacci-corecursion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400" y="1015350"/>
            <a:ext cx="4270200" cy="251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52400" y="2624025"/>
            <a:ext cx="1951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Note: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solver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function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Cambria"/>
              <a:buChar char="●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terminates</a:t>
            </a:r>
          </a:p>
        </p:txBody>
      </p:sp>
      <p:pic>
        <p:nvPicPr>
          <p:cNvPr descr="spacer.png"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400" y="4078500"/>
            <a:ext cx="1951752" cy="88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4721400" y="3597575"/>
            <a:ext cx="1951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Note:</a:t>
            </a:r>
          </a:p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generator</a:t>
            </a:r>
          </a:p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</a:p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non-terminating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360700" y="2624025"/>
            <a:ext cx="20619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O(n!)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With memoization: O(n)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05900" y="3597575"/>
            <a:ext cx="1951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Performance: </a:t>
            </a:r>
            <a:r>
              <a:rPr b="1" lang="en" sz="1800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O(n)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74EA7"/>
                </a:solidFill>
                <a:latin typeface="Cambria"/>
                <a:ea typeface="Cambria"/>
                <a:cs typeface="Cambria"/>
                <a:sym typeface="Cambria"/>
              </a:rPr>
              <a:t>What?! How?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74EA7"/>
                </a:solidFill>
                <a:latin typeface="Cambria"/>
                <a:ea typeface="Cambria"/>
                <a:cs typeface="Cambria"/>
                <a:sym typeface="Cambria"/>
              </a:rPr>
              <a:t>How many lists?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74EA7"/>
                </a:solidFill>
                <a:latin typeface="Cambria"/>
                <a:ea typeface="Cambria"/>
                <a:cs typeface="Cambria"/>
                <a:sym typeface="Cambria"/>
              </a:rPr>
              <a:t>Surely, lists in lists in lists in lists...?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35500" y="292625"/>
            <a:ext cx="4902600" cy="10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241C1A"/>
                </a:solidFill>
              </a:rPr>
              <a:t>How does it work in O(n)?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Lazy Evaluation!</a:t>
            </a:r>
          </a:p>
        </p:txBody>
      </p:sp>
      <p:pic>
        <p:nvPicPr>
          <p:cNvPr descr="tuple-memory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25" y="2062150"/>
            <a:ext cx="4274575" cy="2085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ple-repl.png"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2062149"/>
            <a:ext cx="4309950" cy="20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235500" y="1602025"/>
            <a:ext cx="2965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Quick general example:</a:t>
            </a:r>
          </a:p>
        </p:txBody>
      </p:sp>
      <p:pic>
        <p:nvPicPr>
          <p:cNvPr descr="how_does_it_work.png"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025" y="292625"/>
            <a:ext cx="1395374" cy="20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35500" y="216425"/>
            <a:ext cx="57060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41C1A"/>
                </a:solidFill>
              </a:rPr>
              <a:t>The Miracle Explained:</a:t>
            </a:r>
          </a:p>
        </p:txBody>
      </p:sp>
      <p:pic>
        <p:nvPicPr>
          <p:cNvPr descr="fibs-repl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931900"/>
            <a:ext cx="4309950" cy="1108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s-memory.png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50" y="931900"/>
            <a:ext cx="4309950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5581200" y="2097000"/>
            <a:ext cx="338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Magic Trick: </a:t>
            </a:r>
            <a:r>
              <a:rPr i="1" lang="en">
                <a:latin typeface="Oswald Light"/>
                <a:ea typeface="Oswald Light"/>
                <a:cs typeface="Oswald Light"/>
                <a:sym typeface="Oswald Light"/>
              </a:rPr>
              <a:t>That’s the </a:t>
            </a:r>
            <a:r>
              <a:rPr b="1" i="1" lang="en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same </a:t>
            </a:r>
            <a:r>
              <a:rPr b="1" i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&lt;thunk&gt;</a:t>
            </a:r>
            <a:r>
              <a:rPr b="1" i="1" lang="en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! 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latin typeface="Oswald Light"/>
                <a:ea typeface="Oswald Light"/>
                <a:cs typeface="Oswald Light"/>
                <a:sym typeface="Oswald Light"/>
              </a:rPr>
              <a:t>Each reference is actually pointing to the same list!!!  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latin typeface="Oswald Light"/>
                <a:ea typeface="Oswald Light"/>
                <a:cs typeface="Oswald Light"/>
                <a:sym typeface="Oswald Light"/>
              </a:rPr>
              <a:t>Just shifted left once or twice</a:t>
            </a:r>
          </a:p>
        </p:txBody>
      </p:sp>
      <p:pic>
        <p:nvPicPr>
          <p:cNvPr descr="fibs-4-memory.png"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100" y="2913100"/>
            <a:ext cx="6157064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s-4-repl.png"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500" y="2913100"/>
            <a:ext cx="2426425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s-3-repl.png" id="216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500" y="4173775"/>
            <a:ext cx="1824024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155300" y="4173775"/>
            <a:ext cx="1938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← Zero calculations done.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Answer is already in memory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329475" y="4101700"/>
            <a:ext cx="1577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Stats:</a:t>
            </a: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   O(n) additions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             O(n) space</a:t>
            </a:r>
          </a:p>
        </p:txBody>
      </p:sp>
      <p:pic>
        <p:nvPicPr>
          <p:cNvPr descr="magic_hat.png" id="219" name="Shape 2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2825" y="1911500"/>
            <a:ext cx="982599" cy="9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35500" y="292625"/>
            <a:ext cx="84762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241C1A"/>
                </a:solidFill>
              </a:rPr>
              <a:t>Creating your own </a:t>
            </a:r>
            <a:r>
              <a:rPr lang="en" sz="3400">
                <a:solidFill>
                  <a:srgbClr val="FFFFFF"/>
                </a:solidFill>
              </a:rPr>
              <a:t>infinitely repeating </a:t>
            </a:r>
            <a:r>
              <a:rPr lang="en" sz="3400">
                <a:solidFill>
                  <a:srgbClr val="241C1A"/>
                </a:solidFill>
              </a:rPr>
              <a:t>corecursions: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09837" y="964750"/>
            <a:ext cx="866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Pattern:</a:t>
            </a:r>
          </a:p>
        </p:txBody>
      </p:sp>
      <p:cxnSp>
        <p:nvCxnSpPr>
          <p:cNvPr id="226" name="Shape 226"/>
          <p:cNvCxnSpPr>
            <a:stCxn id="227" idx="0"/>
            <a:endCxn id="228" idx="2"/>
          </p:cNvCxnSpPr>
          <p:nvPr/>
        </p:nvCxnSpPr>
        <p:spPr>
          <a:xfrm rot="10800000">
            <a:off x="4473587" y="1426662"/>
            <a:ext cx="0" cy="246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example1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500" y="1140825"/>
            <a:ext cx="21621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3279137" y="1673262"/>
            <a:ext cx="23889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nitial constructor (i.e. seed)</a:t>
            </a:r>
          </a:p>
        </p:txBody>
      </p:sp>
      <p:sp>
        <p:nvSpPr>
          <p:cNvPr id="229" name="Shape 229"/>
          <p:cNvSpPr/>
          <p:nvPr/>
        </p:nvSpPr>
        <p:spPr>
          <a:xfrm>
            <a:off x="5857412" y="1310650"/>
            <a:ext cx="15363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orecursive step</a:t>
            </a:r>
          </a:p>
        </p:txBody>
      </p:sp>
      <p:sp>
        <p:nvSpPr>
          <p:cNvPr id="230" name="Shape 230"/>
          <p:cNvSpPr/>
          <p:nvPr/>
        </p:nvSpPr>
        <p:spPr>
          <a:xfrm>
            <a:off x="2176237" y="1310650"/>
            <a:ext cx="9135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identifier</a:t>
            </a:r>
          </a:p>
        </p:txBody>
      </p:sp>
      <p:cxnSp>
        <p:nvCxnSpPr>
          <p:cNvPr id="231" name="Shape 231"/>
          <p:cNvCxnSpPr>
            <a:stCxn id="229" idx="1"/>
            <a:endCxn id="228" idx="3"/>
          </p:cNvCxnSpPr>
          <p:nvPr/>
        </p:nvCxnSpPr>
        <p:spPr>
          <a:xfrm rot="10800000">
            <a:off x="5554712" y="1283800"/>
            <a:ext cx="302700" cy="189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30" idx="3"/>
            <a:endCxn id="228" idx="1"/>
          </p:cNvCxnSpPr>
          <p:nvPr/>
        </p:nvCxnSpPr>
        <p:spPr>
          <a:xfrm flipH="1" rot="10800000">
            <a:off x="3089737" y="1283800"/>
            <a:ext cx="302700" cy="189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ones-repeat.png"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112" y="2139662"/>
            <a:ext cx="22669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1309850" y="2677000"/>
            <a:ext cx="866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Pattern:</a:t>
            </a:r>
          </a:p>
        </p:txBody>
      </p:sp>
      <p:sp>
        <p:nvSpPr>
          <p:cNvPr id="235" name="Shape 235"/>
          <p:cNvSpPr/>
          <p:nvPr/>
        </p:nvSpPr>
        <p:spPr>
          <a:xfrm>
            <a:off x="3133350" y="3599675"/>
            <a:ext cx="26805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nitial sequence of constructors </a:t>
            </a:r>
          </a:p>
        </p:txBody>
      </p:sp>
      <p:sp>
        <p:nvSpPr>
          <p:cNvPr id="236" name="Shape 236"/>
          <p:cNvSpPr/>
          <p:nvPr/>
        </p:nvSpPr>
        <p:spPr>
          <a:xfrm>
            <a:off x="6251625" y="3406350"/>
            <a:ext cx="15363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corecursive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1613500" y="3406350"/>
            <a:ext cx="9135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identifier</a:t>
            </a:r>
          </a:p>
        </p:txBody>
      </p:sp>
      <p:cxnSp>
        <p:nvCxnSpPr>
          <p:cNvPr id="238" name="Shape 238"/>
          <p:cNvCxnSpPr>
            <a:stCxn id="236" idx="0"/>
            <a:endCxn id="239" idx="3"/>
          </p:cNvCxnSpPr>
          <p:nvPr/>
        </p:nvCxnSpPr>
        <p:spPr>
          <a:xfrm rot="10800000">
            <a:off x="6492975" y="3167250"/>
            <a:ext cx="526800" cy="2391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37" idx="0"/>
            <a:endCxn id="239" idx="1"/>
          </p:cNvCxnSpPr>
          <p:nvPr/>
        </p:nvCxnSpPr>
        <p:spPr>
          <a:xfrm flipH="1" rot="10800000">
            <a:off x="2070250" y="3167250"/>
            <a:ext cx="384000" cy="2391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example2.png"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287" y="2986325"/>
            <a:ext cx="40386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2606550" y="2133412"/>
            <a:ext cx="526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...or:</a:t>
            </a:r>
          </a:p>
        </p:txBody>
      </p:sp>
      <p:cxnSp>
        <p:nvCxnSpPr>
          <p:cNvPr id="242" name="Shape 242"/>
          <p:cNvCxnSpPr>
            <a:stCxn id="235" idx="0"/>
          </p:cNvCxnSpPr>
          <p:nvPr/>
        </p:nvCxnSpPr>
        <p:spPr>
          <a:xfrm rot="10800000">
            <a:off x="4185900" y="3302075"/>
            <a:ext cx="287700" cy="297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>
            <a:stCxn id="235" idx="0"/>
          </p:cNvCxnSpPr>
          <p:nvPr/>
        </p:nvCxnSpPr>
        <p:spPr>
          <a:xfrm flipH="1" rot="10800000">
            <a:off x="4473600" y="3296975"/>
            <a:ext cx="191100" cy="3027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2066550" y="4058987"/>
            <a:ext cx="526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...or:</a:t>
            </a:r>
          </a:p>
        </p:txBody>
      </p:sp>
      <p:pic>
        <p:nvPicPr>
          <p:cNvPr descr="one_twos-cycle.png"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5750" y="4076375"/>
            <a:ext cx="33242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362850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Who am I?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27325" y="1247875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Portuguese South African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Live in Denver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Write Elixir for Blinker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Have dog: Molly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Chess player &amp; Rock climber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Academic?</a:t>
            </a:r>
          </a:p>
        </p:txBody>
      </p:sp>
      <p:pic>
        <p:nvPicPr>
          <p:cNvPr descr="blinker_logo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75" y="2222000"/>
            <a:ext cx="2920124" cy="69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los-galvanize_balcony-cropped_47_percent_face-400x400.jpe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50" y="194975"/>
            <a:ext cx="1997275" cy="199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lly.jpg"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287" y="3004375"/>
            <a:ext cx="1917199" cy="1917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_benoni.jpg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387" y="3004375"/>
            <a:ext cx="1917199" cy="1917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logo.png"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3250" y="169775"/>
            <a:ext cx="1997275" cy="19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35500" y="292625"/>
            <a:ext cx="87090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>
                <a:solidFill>
                  <a:srgbClr val="241C1A"/>
                </a:solidFill>
              </a:rPr>
              <a:t>Creating your own </a:t>
            </a:r>
            <a:r>
              <a:rPr lang="en" sz="3300">
                <a:solidFill>
                  <a:srgbClr val="FFFFFF"/>
                </a:solidFill>
              </a:rPr>
              <a:t>successively changing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241C1A"/>
                </a:solidFill>
              </a:rPr>
              <a:t>corecursions: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309837" y="1040950"/>
            <a:ext cx="866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Pattern:</a:t>
            </a:r>
          </a:p>
        </p:txBody>
      </p:sp>
      <p:sp>
        <p:nvSpPr>
          <p:cNvPr id="252" name="Shape 252"/>
          <p:cNvSpPr/>
          <p:nvPr/>
        </p:nvSpPr>
        <p:spPr>
          <a:xfrm>
            <a:off x="3242800" y="1932687"/>
            <a:ext cx="23889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constructor (i.e. seed)</a:t>
            </a:r>
          </a:p>
        </p:txBody>
      </p:sp>
      <p:sp>
        <p:nvSpPr>
          <p:cNvPr id="253" name="Shape 253"/>
          <p:cNvSpPr/>
          <p:nvPr/>
        </p:nvSpPr>
        <p:spPr>
          <a:xfrm>
            <a:off x="6487112" y="1658912"/>
            <a:ext cx="15363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corecursive step</a:t>
            </a:r>
          </a:p>
        </p:txBody>
      </p:sp>
      <p:sp>
        <p:nvSpPr>
          <p:cNvPr id="254" name="Shape 254"/>
          <p:cNvSpPr/>
          <p:nvPr/>
        </p:nvSpPr>
        <p:spPr>
          <a:xfrm>
            <a:off x="1473887" y="1614750"/>
            <a:ext cx="9135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identifier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60300" y="2310550"/>
            <a:ext cx="2965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...what about generic functions?</a:t>
            </a:r>
          </a:p>
        </p:txBody>
      </p:sp>
      <p:pic>
        <p:nvPicPr>
          <p:cNvPr descr="iterate.pn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37" y="2743975"/>
            <a:ext cx="57245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s.pn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175" y="1040950"/>
            <a:ext cx="37528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>
            <a:stCxn id="252" idx="0"/>
          </p:cNvCxnSpPr>
          <p:nvPr/>
        </p:nvCxnSpPr>
        <p:spPr>
          <a:xfrm rot="10800000">
            <a:off x="3855250" y="1658187"/>
            <a:ext cx="582000" cy="274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3" idx="1"/>
          </p:cNvCxnSpPr>
          <p:nvPr/>
        </p:nvCxnSpPr>
        <p:spPr>
          <a:xfrm rot="10800000">
            <a:off x="6074012" y="1568162"/>
            <a:ext cx="413100" cy="252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stCxn id="254" idx="3"/>
          </p:cNvCxnSpPr>
          <p:nvPr/>
        </p:nvCxnSpPr>
        <p:spPr>
          <a:xfrm flipH="1" rot="10800000">
            <a:off x="2387387" y="1645500"/>
            <a:ext cx="313500" cy="1314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nats-repeat.png"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487" y="3989000"/>
            <a:ext cx="38195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35500" y="216425"/>
            <a:ext cx="84762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241C1A"/>
                </a:solidFill>
              </a:rPr>
              <a:t>What else can one do with infinite lists?</a:t>
            </a:r>
          </a:p>
        </p:txBody>
      </p:sp>
      <p:pic>
        <p:nvPicPr>
          <p:cNvPr descr="every_other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9" y="4166300"/>
            <a:ext cx="6087879" cy="50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_list_ops.png"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9" y="1798257"/>
            <a:ext cx="6806689" cy="1952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inite_lists.png"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900250"/>
            <a:ext cx="2383808" cy="5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914400" y="1401075"/>
            <a:ext cx="297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Create new infinite lists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914400" y="3736925"/>
            <a:ext cx="3562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Or select only the values that one wants</a:t>
            </a:r>
          </a:p>
        </p:txBody>
      </p:sp>
      <p:pic>
        <p:nvPicPr>
          <p:cNvPr descr="pinkie.gif" id="272" name="Shape 2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850" y="439299"/>
            <a:ext cx="1759749" cy="1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35500" y="216425"/>
            <a:ext cx="84762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>
                <a:solidFill>
                  <a:srgbClr val="241C1A"/>
                </a:solidFill>
              </a:rPr>
              <a:t>Creating your own </a:t>
            </a:r>
            <a:r>
              <a:rPr lang="en" sz="3300">
                <a:solidFill>
                  <a:srgbClr val="FFFFFF"/>
                </a:solidFill>
              </a:rPr>
              <a:t>successively larger boss monsters:</a:t>
            </a:r>
          </a:p>
        </p:txBody>
      </p:sp>
      <p:pic>
        <p:nvPicPr>
          <p:cNvPr descr="boss-monster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62" y="880750"/>
            <a:ext cx="7388862" cy="39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Shape 279"/>
          <p:cNvCxnSpPr>
            <a:stCxn id="280" idx="2"/>
          </p:cNvCxnSpPr>
          <p:nvPr/>
        </p:nvCxnSpPr>
        <p:spPr>
          <a:xfrm>
            <a:off x="1022511" y="2670841"/>
            <a:ext cx="740400" cy="675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 rot="-2700000">
            <a:off x="568597" y="2529610"/>
            <a:ext cx="790828" cy="165462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nfinite list</a:t>
            </a:r>
          </a:p>
        </p:txBody>
      </p:sp>
      <p:pic>
        <p:nvPicPr>
          <p:cNvPr descr="hero_attack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5" y="3219700"/>
            <a:ext cx="2155350" cy="1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709300" y="75750"/>
            <a:ext cx="42309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C0000"/>
                </a:solidFill>
              </a:rPr>
              <a:t>unproductive lists </a:t>
            </a:r>
          </a:p>
        </p:txBody>
      </p:sp>
      <p:pic>
        <p:nvPicPr>
          <p:cNvPr descr="beware-small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5" y="285775"/>
            <a:ext cx="2924825" cy="146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iacs-small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225" y="3452699"/>
            <a:ext cx="1533425" cy="1339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ductive.png"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450" y="742174"/>
            <a:ext cx="4931399" cy="241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_productive.png" id="290" name="Shape 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000" y="3293975"/>
            <a:ext cx="4610174" cy="15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C8B8A9"/>
                </a:solidFill>
              </a:rPr>
              <a:t>Non-trivial Example: </a:t>
            </a:r>
            <a:r>
              <a:rPr lang="en" sz="3400">
                <a:solidFill>
                  <a:srgbClr val="FFFFFF"/>
                </a:solidFill>
              </a:rPr>
              <a:t>Newton-Raphson Square Roots</a:t>
            </a:r>
          </a:p>
        </p:txBody>
      </p:sp>
      <p:sp>
        <p:nvSpPr>
          <p:cNvPr id="296" name="Shape 296"/>
          <p:cNvSpPr/>
          <p:nvPr/>
        </p:nvSpPr>
        <p:spPr>
          <a:xfrm>
            <a:off x="803250" y="1963398"/>
            <a:ext cx="7537500" cy="125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r_eq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87" y="2117448"/>
            <a:ext cx="7091824" cy="94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/>
          <p:nvPr/>
        </p:nvCxnSpPr>
        <p:spPr>
          <a:xfrm>
            <a:off x="1127675" y="1790450"/>
            <a:ext cx="123600" cy="591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339875" y="1472337"/>
            <a:ext cx="1699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next approximation</a:t>
            </a:r>
          </a:p>
        </p:txBody>
      </p:sp>
      <p:cxnSp>
        <p:nvCxnSpPr>
          <p:cNvPr id="300" name="Shape 300"/>
          <p:cNvCxnSpPr/>
          <p:nvPr/>
        </p:nvCxnSpPr>
        <p:spPr>
          <a:xfrm flipH="1" rot="10800000">
            <a:off x="5334076" y="2917975"/>
            <a:ext cx="1004100" cy="4428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4641075" y="3322762"/>
            <a:ext cx="1699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approximation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4504925" y="2954025"/>
            <a:ext cx="834300" cy="411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" name="Shape 303"/>
          <p:cNvCxnSpPr/>
          <p:nvPr/>
        </p:nvCxnSpPr>
        <p:spPr>
          <a:xfrm flipH="1">
            <a:off x="5666625" y="1733800"/>
            <a:ext cx="383100" cy="589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5589400" y="1290156"/>
            <a:ext cx="2236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number that we want the square root of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720475" y="3770325"/>
            <a:ext cx="4656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Converges quickly to the answer </a:t>
            </a:r>
            <a:r>
              <a:rPr i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768900" y="445025"/>
            <a:ext cx="3154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C8B8A9"/>
                </a:solidFill>
              </a:rPr>
              <a:t>In Imperative Language:</a:t>
            </a:r>
          </a:p>
        </p:txBody>
      </p:sp>
      <p:pic>
        <p:nvPicPr>
          <p:cNvPr descr="nrsqrt_js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00" y="550737"/>
            <a:ext cx="4179074" cy="25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3923700" y="3464875"/>
            <a:ext cx="43578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Note: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generation of the approximation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        is mixed into the logic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5874300" y="521225"/>
            <a:ext cx="3084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C8B8A9"/>
                </a:solidFill>
              </a:rPr>
              <a:t>Use Corecursion!</a:t>
            </a:r>
          </a:p>
        </p:txBody>
      </p:sp>
      <p:sp>
        <p:nvSpPr>
          <p:cNvPr id="318" name="Shape 318"/>
          <p:cNvSpPr/>
          <p:nvPr/>
        </p:nvSpPr>
        <p:spPr>
          <a:xfrm>
            <a:off x="591464" y="1065700"/>
            <a:ext cx="3953100" cy="345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966864" y="1487891"/>
            <a:ext cx="1572000" cy="311099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516039" y="523025"/>
            <a:ext cx="46563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approximations are a list of </a:t>
            </a:r>
            <a:r>
              <a:rPr lang="en" sz="24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successively applied functions</a:t>
            </a: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to an </a:t>
            </a:r>
            <a:r>
              <a:rPr lang="en" sz="24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initial value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x="3477139" y="1388250"/>
            <a:ext cx="264000" cy="369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3025564" y="1652300"/>
            <a:ext cx="157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corecursive step!</a:t>
            </a: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1876939" y="1769250"/>
            <a:ext cx="264000" cy="369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x="1789014" y="2055800"/>
            <a:ext cx="638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seed!</a:t>
            </a:r>
          </a:p>
        </p:txBody>
      </p:sp>
      <p:pic>
        <p:nvPicPr>
          <p:cNvPr descr="approx.png"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02399"/>
            <a:ext cx="8493075" cy="17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089775" y="675425"/>
            <a:ext cx="46563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want an answer that 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within a certain tolerance</a:t>
            </a: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616500" y="445025"/>
            <a:ext cx="311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C8B8A9"/>
                </a:solidFill>
              </a:rPr>
              <a:t>Write the consumer</a:t>
            </a:r>
          </a:p>
        </p:txBody>
      </p:sp>
      <p:pic>
        <p:nvPicPr>
          <p:cNvPr descr="within_eps.png"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2549525"/>
            <a:ext cx="7067149" cy="18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3613050" y="675425"/>
            <a:ext cx="48213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Separating the generator from the logic simplified our solution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Can reuse the consumer or generator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Can swap out the consumer or generator</a:t>
            </a: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616500" y="445025"/>
            <a:ext cx="311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C8B8A9"/>
                </a:solidFill>
              </a:rPr>
              <a:t>Woot!</a:t>
            </a:r>
          </a:p>
        </p:txBody>
      </p:sp>
      <p:pic>
        <p:nvPicPr>
          <p:cNvPr descr="relative_eps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36125"/>
            <a:ext cx="81343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35500" y="292625"/>
            <a:ext cx="84762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41C1A"/>
                </a:solidFill>
              </a:rPr>
              <a:t>Creating your own </a:t>
            </a:r>
            <a:r>
              <a:rPr lang="en" sz="3600">
                <a:solidFill>
                  <a:srgbClr val="FFFFFF"/>
                </a:solidFill>
              </a:rPr>
              <a:t>infinite trees</a:t>
            </a:r>
            <a:r>
              <a:rPr lang="en" sz="3600">
                <a:solidFill>
                  <a:srgbClr val="241C1A"/>
                </a:solidFill>
              </a:rPr>
              <a:t>: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56252" y="1128600"/>
            <a:ext cx="102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Reminder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:</a:t>
            </a:r>
          </a:p>
        </p:txBody>
      </p:sp>
      <p:sp>
        <p:nvSpPr>
          <p:cNvPr id="346" name="Shape 346"/>
          <p:cNvSpPr/>
          <p:nvPr/>
        </p:nvSpPr>
        <p:spPr>
          <a:xfrm>
            <a:off x="1001687" y="2244550"/>
            <a:ext cx="23889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constructor (i.e. seed)</a:t>
            </a:r>
          </a:p>
        </p:txBody>
      </p:sp>
      <p:sp>
        <p:nvSpPr>
          <p:cNvPr id="347" name="Shape 347"/>
          <p:cNvSpPr/>
          <p:nvPr/>
        </p:nvSpPr>
        <p:spPr>
          <a:xfrm>
            <a:off x="6057362" y="2191925"/>
            <a:ext cx="15363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corecursive step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56250" y="2753200"/>
            <a:ext cx="866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Pattern:</a:t>
            </a:r>
          </a:p>
        </p:txBody>
      </p:sp>
      <p:pic>
        <p:nvPicPr>
          <p:cNvPr descr="iterate.png"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62" y="1054612"/>
            <a:ext cx="57245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Shape 350"/>
          <p:cNvCxnSpPr>
            <a:stCxn id="346" idx="0"/>
          </p:cNvCxnSpPr>
          <p:nvPr/>
        </p:nvCxnSpPr>
        <p:spPr>
          <a:xfrm flipH="1" rot="10800000">
            <a:off x="2196137" y="1673350"/>
            <a:ext cx="1388400" cy="5712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47" idx="1"/>
          </p:cNvCxnSpPr>
          <p:nvPr/>
        </p:nvCxnSpPr>
        <p:spPr>
          <a:xfrm rot="10800000">
            <a:off x="5531162" y="1726475"/>
            <a:ext cx="526200" cy="627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terate_tree.png"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513" y="2753199"/>
            <a:ext cx="7450074" cy="14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2596751" y="4309000"/>
            <a:ext cx="2388899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constructor (i.e. seed)</a:t>
            </a:r>
          </a:p>
        </p:txBody>
      </p:sp>
      <p:cxnSp>
        <p:nvCxnSpPr>
          <p:cNvPr id="354" name="Shape 354"/>
          <p:cNvCxnSpPr>
            <a:stCxn id="353" idx="0"/>
          </p:cNvCxnSpPr>
          <p:nvPr/>
        </p:nvCxnSpPr>
        <p:spPr>
          <a:xfrm flipH="1" rot="10800000">
            <a:off x="3791201" y="4031500"/>
            <a:ext cx="942000" cy="277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6242737" y="4174900"/>
            <a:ext cx="1536300" cy="324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corecursive step</a:t>
            </a:r>
          </a:p>
        </p:txBody>
      </p:sp>
      <p:cxnSp>
        <p:nvCxnSpPr>
          <p:cNvPr id="356" name="Shape 356"/>
          <p:cNvCxnSpPr/>
          <p:nvPr/>
        </p:nvCxnSpPr>
        <p:spPr>
          <a:xfrm>
            <a:off x="5267050" y="4096025"/>
            <a:ext cx="3378300" cy="6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362850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Why this Talk?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7325" y="1247875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Interested in FP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Support LambdaConf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List of FP proficiencies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Corecursion sounds cool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Codata is related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Chess =&gt; game trees!</a:t>
            </a:r>
          </a:p>
        </p:txBody>
      </p:sp>
      <p:pic>
        <p:nvPicPr>
          <p:cNvPr descr="lambdaconf-logo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425" y="930825"/>
            <a:ext cx="4008124" cy="30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35500" y="292625"/>
            <a:ext cx="30714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241C1A"/>
                </a:solidFill>
              </a:rPr>
              <a:t>Tree Example: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683425" y="292625"/>
            <a:ext cx="48975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Which is deadlier? One giant horse?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Or an infinite army of tiny horses?</a:t>
            </a:r>
          </a:p>
        </p:txBody>
      </p:sp>
      <p:pic>
        <p:nvPicPr>
          <p:cNvPr descr="horse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0" y="1403500"/>
            <a:ext cx="5905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2023936" y="1339030"/>
            <a:ext cx="738900" cy="3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800 lbs.</a:t>
            </a:r>
          </a:p>
        </p:txBody>
      </p:sp>
      <p:pic>
        <p:nvPicPr>
          <p:cNvPr descr="horse.png"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975" y="2740450"/>
            <a:ext cx="454825" cy="5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792250" y="2664250"/>
            <a:ext cx="73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</a:t>
            </a:r>
            <a:r>
              <a:rPr lang="en" sz="1200"/>
              <a:t>00 lbs.</a:t>
            </a:r>
          </a:p>
        </p:txBody>
      </p:sp>
      <p:pic>
        <p:nvPicPr>
          <p:cNvPr descr="horse.png"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75" y="3731500"/>
            <a:ext cx="339450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178126" y="3584963"/>
            <a:ext cx="73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2</a:t>
            </a:r>
            <a:r>
              <a:rPr lang="en" sz="1200"/>
              <a:t>00 lbs.</a:t>
            </a:r>
          </a:p>
        </p:txBody>
      </p:sp>
      <p:pic>
        <p:nvPicPr>
          <p:cNvPr descr="horse.png"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50" y="3731512"/>
            <a:ext cx="339450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1597426" y="3584976"/>
            <a:ext cx="73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200 lbs.</a:t>
            </a:r>
          </a:p>
        </p:txBody>
      </p:sp>
      <p:cxnSp>
        <p:nvCxnSpPr>
          <p:cNvPr id="371" name="Shape 371"/>
          <p:cNvCxnSpPr/>
          <p:nvPr/>
        </p:nvCxnSpPr>
        <p:spPr>
          <a:xfrm flipH="1" rot="10800000">
            <a:off x="1038575" y="3344925"/>
            <a:ext cx="316500" cy="34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2" name="Shape 372"/>
          <p:cNvCxnSpPr/>
          <p:nvPr/>
        </p:nvCxnSpPr>
        <p:spPr>
          <a:xfrm flipH="1" rot="10800000">
            <a:off x="422575" y="4149075"/>
            <a:ext cx="252000" cy="35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1812650" y="2089175"/>
            <a:ext cx="492300" cy="58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1695050" y="3315450"/>
            <a:ext cx="293700" cy="3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2330825" y="4124725"/>
            <a:ext cx="293700" cy="3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 rot="10800000">
            <a:off x="2937325" y="2060275"/>
            <a:ext cx="535200" cy="6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descr="horse.png"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75" y="2740450"/>
            <a:ext cx="454825" cy="5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3306850" y="2664250"/>
            <a:ext cx="73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400 lbs.</a:t>
            </a:r>
          </a:p>
        </p:txBody>
      </p:sp>
      <p:pic>
        <p:nvPicPr>
          <p:cNvPr descr="horse.png"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75" y="3731500"/>
            <a:ext cx="339450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2692726" y="3584963"/>
            <a:ext cx="738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200 lbs.</a:t>
            </a:r>
          </a:p>
        </p:txBody>
      </p:sp>
      <p:cxnSp>
        <p:nvCxnSpPr>
          <p:cNvPr id="381" name="Shape 381"/>
          <p:cNvCxnSpPr/>
          <p:nvPr/>
        </p:nvCxnSpPr>
        <p:spPr>
          <a:xfrm flipH="1" rot="10800000">
            <a:off x="3589875" y="3344825"/>
            <a:ext cx="2799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 flipH="1" rot="10800000">
            <a:off x="2927100" y="4149125"/>
            <a:ext cx="262200" cy="36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4209650" y="3315450"/>
            <a:ext cx="293700" cy="3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descr="horse_army.png"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50" y="1567575"/>
            <a:ext cx="4105425" cy="128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rse_game.png" id="385" name="Shape 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9" y="2923174"/>
            <a:ext cx="4105425" cy="149513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3683425" y="1069550"/>
            <a:ext cx="523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Send waves of horses at a player until we find out!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8B8A9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235500" y="292625"/>
            <a:ext cx="21750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241C1A"/>
                </a:solidFill>
              </a:rPr>
              <a:t>Data.Tree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2357925" y="398225"/>
            <a:ext cx="4023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Has support for infinite trees</a:t>
            </a:r>
          </a:p>
        </p:txBody>
      </p:sp>
      <p:pic>
        <p:nvPicPr>
          <p:cNvPr descr="data_tree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51800"/>
            <a:ext cx="4140187" cy="3434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fold_tree.png"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87" y="1579700"/>
            <a:ext cx="4463512" cy="210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248100" y="4285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Concepts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09925" y="1313550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Why codata &amp;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codata?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to use corecursion to generate infinite data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4792875" y="428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Game Theory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5054700" y="1313562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minimax?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𝜶𝞫-pruning?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Use co-co to generate game-trees</a:t>
            </a:r>
          </a:p>
        </p:txBody>
      </p:sp>
      <p:pic>
        <p:nvPicPr>
          <p:cNvPr descr="green_tick-small.pn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313575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632025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2451250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950475"/>
            <a:ext cx="318450" cy="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52400" y="580925"/>
            <a:ext cx="4270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Combinatorial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Game Theory</a:t>
            </a:r>
          </a:p>
        </p:txBody>
      </p:sp>
      <p:sp>
        <p:nvSpPr>
          <p:cNvPr id="412" name="Shape 412"/>
          <p:cNvSpPr txBox="1"/>
          <p:nvPr>
            <p:ph type="title"/>
          </p:nvPr>
        </p:nvSpPr>
        <p:spPr>
          <a:xfrm>
            <a:off x="4721400" y="199925"/>
            <a:ext cx="4270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41C1A"/>
                </a:solidFill>
              </a:rPr>
              <a:t>Minimax</a:t>
            </a:r>
          </a:p>
        </p:txBody>
      </p:sp>
      <p:pic>
        <p:nvPicPr>
          <p:cNvPr descr="spacer.png"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4078500"/>
            <a:ext cx="1951752" cy="883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4721400" y="1167875"/>
            <a:ext cx="42702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Assume 2 players, MIN and MAX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trying to maximise the result for MAX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trying to minimise the result for MIN</a:t>
            </a:r>
          </a:p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Search tree of possible states for each player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each state has a utility value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negative value favours MIN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positive value favours MAX</a:t>
            </a:r>
          </a:p>
          <a:p>
            <a:pPr indent="-228600" lvl="0" marL="457200" rtl="0">
              <a:spcBef>
                <a:spcPts val="0"/>
              </a:spcBef>
              <a:buClr>
                <a:srgbClr val="241C1A"/>
              </a:buClr>
              <a:buFont typeface="Cambria"/>
              <a:buChar char="●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On each layer of the tree, alternate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seek maximum result for MAX</a:t>
            </a:r>
          </a:p>
          <a:p>
            <a:pPr indent="-228600" lvl="1" marL="914400" rtl="0">
              <a:spcBef>
                <a:spcPts val="0"/>
              </a:spcBef>
              <a:buClr>
                <a:srgbClr val="241C1A"/>
              </a:buClr>
              <a:buFont typeface="Cambria"/>
              <a:buChar char="○"/>
            </a:pPr>
            <a:r>
              <a:rPr lang="en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seek minimum result for MIN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46075" y="1624925"/>
            <a:ext cx="2516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Goal: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Optimal solution over a search space of states and actions.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99125" y="2721725"/>
            <a:ext cx="38652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s0		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initial state of the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a(s)	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possible actions at that state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r(s,a)	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resultant state after applying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that action at that state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u(s)	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the utility of that state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433950" y="3360975"/>
            <a:ext cx="2516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Oswald"/>
                <a:ea typeface="Oswald"/>
                <a:cs typeface="Oswald"/>
                <a:sym typeface="Oswald"/>
              </a:rPr>
              <a:t>Goal: 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maximise the worst-case outcome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for Max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616500" y="445025"/>
            <a:ext cx="311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C8B8A9"/>
                </a:solidFill>
              </a:rPr>
              <a:t>Minimax</a:t>
            </a:r>
          </a:p>
        </p:txBody>
      </p:sp>
      <p:pic>
        <p:nvPicPr>
          <p:cNvPr descr="minimax_pseudo.png"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661149"/>
            <a:ext cx="6054631" cy="210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0.png"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825" y="369400"/>
            <a:ext cx="5107500" cy="204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16500" y="445025"/>
            <a:ext cx="311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C8B8A9"/>
                </a:solidFill>
              </a:rPr>
              <a:t>Minimax</a:t>
            </a:r>
          </a:p>
        </p:txBody>
      </p:sp>
      <p:pic>
        <p:nvPicPr>
          <p:cNvPr descr="minimax-0.png"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50" y="2457275"/>
            <a:ext cx="5107500" cy="2047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1.png" id="431" name="Shape 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400" y="691950"/>
            <a:ext cx="4023206" cy="132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2.png" id="432" name="Shape 4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475" y="2844325"/>
            <a:ext cx="14859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3601325" y="1432874"/>
            <a:ext cx="844500" cy="74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6721800" y="2207400"/>
            <a:ext cx="316800" cy="50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2692200" y="1280725"/>
            <a:ext cx="1196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Assume MIN will pick the least utility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7179200" y="2104750"/>
            <a:ext cx="1196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will pick the most utility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35887" y="2083795"/>
            <a:ext cx="1196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MIN’s Turn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541187" y="318195"/>
            <a:ext cx="1196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MAX’s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Turn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Minimax</a:t>
            </a: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4792875" y="1999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Problems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4880925" y="1008850"/>
            <a:ext cx="3869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(potentially) infinite tree!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can get large quickly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X’s &amp; O’s:  </a:t>
            </a: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9!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states</a:t>
            </a:r>
          </a:p>
        </p:txBody>
      </p:sp>
      <p:pic>
        <p:nvPicPr>
          <p:cNvPr descr="minimax_mostly.png"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725"/>
            <a:ext cx="4305250" cy="35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>
            <p:ph type="title"/>
          </p:nvPr>
        </p:nvSpPr>
        <p:spPr>
          <a:xfrm>
            <a:off x="4792875" y="2235112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Solutions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4880925" y="3050525"/>
            <a:ext cx="3869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traverse to a set depth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ignore portions that don’t affect the outcome (𝜶𝞫-pruning)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248100" y="17239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Traverse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Depth n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36150" y="2685575"/>
            <a:ext cx="38691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only consider the next n layers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use heuristic to approximate the true value of the position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minimax_pruning.png"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25" y="838200"/>
            <a:ext cx="4338475" cy="37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4683325" y="1821850"/>
            <a:ext cx="3806100" cy="931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7" name="Shape 457"/>
          <p:cNvCxnSpPr/>
          <p:nvPr/>
        </p:nvCxnSpPr>
        <p:spPr>
          <a:xfrm>
            <a:off x="7379600" y="3088775"/>
            <a:ext cx="676800" cy="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  <a:latin typeface="Cambria"/>
                <a:ea typeface="Cambria"/>
                <a:cs typeface="Cambria"/>
                <a:sym typeface="Cambria"/>
              </a:rPr>
              <a:t>𝜶𝞫-Pruning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01125" y="1165775"/>
            <a:ext cx="26634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ignore branches that won’t affect the outcome</a:t>
            </a:r>
          </a:p>
        </p:txBody>
      </p:sp>
      <p:pic>
        <p:nvPicPr>
          <p:cNvPr descr="alpha_beta.png"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717825"/>
            <a:ext cx="6210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0.png"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575" y="412275"/>
            <a:ext cx="4545899" cy="182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248100" y="199925"/>
            <a:ext cx="4045200" cy="8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Minimax w/</a:t>
            </a:r>
            <a:r>
              <a:rPr lang="en">
                <a:solidFill>
                  <a:srgbClr val="C8B8A9"/>
                </a:solidFill>
                <a:latin typeface="Cambria"/>
                <a:ea typeface="Cambria"/>
                <a:cs typeface="Cambria"/>
                <a:sym typeface="Cambria"/>
              </a:rPr>
              <a:t>𝜶𝞫-pruning</a:t>
            </a:r>
          </a:p>
        </p:txBody>
      </p:sp>
      <p:pic>
        <p:nvPicPr>
          <p:cNvPr descr="minimax-full-1.png"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75375"/>
            <a:ext cx="2865886" cy="1573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full-2.png" id="472" name="Shape 4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501" y="875375"/>
            <a:ext cx="2865886" cy="25404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x-full-3.png" id="473" name="Shape 4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413" y="859132"/>
            <a:ext cx="2865886" cy="28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3562575" y="2162150"/>
            <a:ext cx="1862400" cy="12669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519525" y="2148900"/>
            <a:ext cx="1862400" cy="12669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362850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About</a:t>
            </a:r>
            <a:r>
              <a:rPr lang="en">
                <a:solidFill>
                  <a:srgbClr val="C8B8A9"/>
                </a:solidFill>
              </a:rPr>
              <a:t> this Talk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82550" y="1247875"/>
            <a:ext cx="3815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Corecursion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Codata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AI: minimax w/pruning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 GADTS  (time)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 libraries (except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Prelude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 proofs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 bisimulation, coinduction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Examples in plain code</a:t>
            </a:r>
          </a:p>
        </p:txBody>
      </p:sp>
      <p:pic>
        <p:nvPicPr>
          <p:cNvPr descr="restaurant-menu-psd-templates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25" y="1147612"/>
            <a:ext cx="4153026" cy="2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248100" y="4285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Concepts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509925" y="1313550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Why codata &amp;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codata?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to use corecursion to generate infinite data</a:t>
            </a:r>
          </a:p>
        </p:txBody>
      </p:sp>
      <p:sp>
        <p:nvSpPr>
          <p:cNvPr id="482" name="Shape 482"/>
          <p:cNvSpPr txBox="1"/>
          <p:nvPr>
            <p:ph type="title"/>
          </p:nvPr>
        </p:nvSpPr>
        <p:spPr>
          <a:xfrm>
            <a:off x="4792875" y="428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Game Theory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054700" y="1313562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minimax?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𝜶𝞫-pruning?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Use co-co to generate game-trees</a:t>
            </a:r>
          </a:p>
        </p:txBody>
      </p:sp>
      <p:pic>
        <p:nvPicPr>
          <p:cNvPr descr="green_tick-small.png"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313575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632025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2451250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75" y="1950475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725" y="1337069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725" y="2156294"/>
            <a:ext cx="318450" cy="31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ick-small.png"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725" y="1655519"/>
            <a:ext cx="318450" cy="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1C1A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0" y="1046000"/>
            <a:ext cx="9144000" cy="356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type="title"/>
          </p:nvPr>
        </p:nvSpPr>
        <p:spPr>
          <a:xfrm>
            <a:off x="3166800" y="345400"/>
            <a:ext cx="4027200" cy="61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Sources and Credits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387900" y="1365125"/>
            <a:ext cx="2778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Benjamin F. Jones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John Hughes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H. Abelson &amp; G. J. Sussman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Kees Doets &amp; Jan van Eijck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Stuart Russell &amp; Peter Norvig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Michael Maloney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mguica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3056025" y="1365125"/>
            <a:ext cx="57111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"Alpha-Beta Pruning"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"Why Functional Programming Matters"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"Structure and Interpretation of Computer Programs"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”The Haskell Road to Logic, Maths and Programming. (2nd Ed,)”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Artificial Intelligence: A Modern Approach (3rd Ed,)</a:t>
            </a:r>
            <a:r>
              <a:rPr lang="en" sz="1600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8"/>
              </a:rPr>
              <a:t>Data vs Codata</a:t>
            </a:r>
            <a:r>
              <a:rPr lang="en" sz="1600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A4C2F4"/>
                </a:solidFill>
                <a:latin typeface="Cambria"/>
                <a:ea typeface="Cambria"/>
                <a:cs typeface="Cambria"/>
                <a:sym typeface="Cambria"/>
                <a:hlinkClick r:id="rId9"/>
              </a:rPr>
              <a:t>"Stack Overlflow: Understanding a recursively defined list"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4C2F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645900" y="6530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</a:p>
        </p:txBody>
      </p:sp>
      <p:sp>
        <p:nvSpPr>
          <p:cNvPr id="504" name="Shape 504"/>
          <p:cNvSpPr txBox="1"/>
          <p:nvPr>
            <p:ph idx="4294967295" type="subTitle"/>
          </p:nvPr>
        </p:nvSpPr>
        <p:spPr>
          <a:xfrm>
            <a:off x="2728350" y="2456025"/>
            <a:ext cx="39123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by Carlos Rodrigues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B8A9"/>
                </a:solidFill>
                <a:latin typeface="Courier New"/>
                <a:ea typeface="Courier New"/>
                <a:cs typeface="Courier New"/>
                <a:sym typeface="Courier New"/>
              </a:rPr>
              <a:t>@carlos1nsr</a:t>
            </a:r>
          </a:p>
        </p:txBody>
      </p:sp>
      <p:sp>
        <p:nvSpPr>
          <p:cNvPr id="505" name="Shape 505"/>
          <p:cNvSpPr txBox="1"/>
          <p:nvPr>
            <p:ph idx="4294967295" type="subTitle"/>
          </p:nvPr>
        </p:nvSpPr>
        <p:spPr>
          <a:xfrm>
            <a:off x="671250" y="1686675"/>
            <a:ext cx="8026500" cy="5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8B8A9"/>
                </a:solidFill>
                <a:latin typeface="Cambria"/>
                <a:ea typeface="Cambria"/>
                <a:cs typeface="Cambria"/>
                <a:sym typeface="Cambria"/>
              </a:rPr>
              <a:t>Corecursion, Codata, and some Combinatorial Game Theory</a:t>
            </a:r>
          </a:p>
        </p:txBody>
      </p:sp>
      <p:pic>
        <p:nvPicPr>
          <p:cNvPr descr="crock-pot-skinny-hot-cocoa.jpg"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50" y="2866450"/>
            <a:ext cx="2423550" cy="181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48100" y="4285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Concepts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09925" y="1313550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Why codata &amp;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codata?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corecursion?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to use corecursion to generate infinite data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792875" y="428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Game Theory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054700" y="1313562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minimax?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What is 𝜶𝞫-pruning?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Use co-co to generate game-trees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2738400" cy="11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Why Codata &amp; Corecursion?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715375" y="521225"/>
            <a:ext cx="3558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Infinite lists (streams)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structuring programs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esting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odelling processes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approximations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847875" y="521225"/>
            <a:ext cx="30498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Infinite trees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fractals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hemical structures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search spaces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Social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nterview questions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bragging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93575" y="428550"/>
            <a:ext cx="41907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Use infinite data? How?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792875" y="428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Lazy Evaluation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792875" y="1243950"/>
            <a:ext cx="40452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Strict synchronisation of </a:t>
            </a: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&amp; </a:t>
            </a: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indent="-342900" lvl="0" marL="4572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</a:p>
          <a:p>
            <a:pPr indent="-342900" lvl="1" marL="9144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starts when </a:t>
            </a: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reads input</a:t>
            </a:r>
          </a:p>
          <a:p>
            <a:pPr indent="-342900" lvl="1" marL="9144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runs only as long as needed</a:t>
            </a:r>
          </a:p>
          <a:p>
            <a:pPr indent="-342900" lvl="1" marL="9144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is then suspended</a:t>
            </a:r>
          </a:p>
          <a:p>
            <a:pPr indent="-342900" lvl="0" marL="4572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runs until it needs more input</a:t>
            </a:r>
          </a:p>
          <a:p>
            <a:pPr indent="-342900" lvl="0" marL="4572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is aborted when </a:t>
            </a:r>
            <a:r>
              <a:rPr lang="en" sz="1800">
                <a:solidFill>
                  <a:srgbClr val="241C1A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 terminates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06625" y="1243950"/>
            <a:ext cx="39321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Generating fn -&gt;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takes some input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returns infinite output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Consuming fn -&gt;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takes input from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321275" y="2858850"/>
            <a:ext cx="19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g (f input)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003925" y="597425"/>
            <a:ext cx="49206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run as little as possible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can be non-terminating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can generate infinite data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consumes the data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chooses which data to consume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chooses how much data to consume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terminates when done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forcibly killed when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768900" y="521225"/>
            <a:ext cx="270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C8B8A9"/>
                </a:solidFill>
              </a:rPr>
              <a:t>Implications of Lazy Evaluation</a:t>
            </a:r>
          </a:p>
        </p:txBody>
      </p:sp>
      <p:pic>
        <p:nvPicPr>
          <p:cNvPr descr="gf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400" y="3150625"/>
            <a:ext cx="4787650" cy="1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820100" y="428525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2823"/>
                </a:solidFill>
              </a:rPr>
              <a:t>What is Codata?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081925" y="1313550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data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(potentially) infinite</a:t>
            </a:r>
          </a:p>
          <a:p>
            <a:pPr indent="-342900" lvl="0" marL="457200" rtl="0">
              <a:spcBef>
                <a:spcPts val="0"/>
              </a:spcBef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non-terminating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C1A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241C1A"/>
                </a:solidFill>
                <a:latin typeface="Cambria"/>
                <a:ea typeface="Cambria"/>
                <a:cs typeface="Cambria"/>
                <a:sym typeface="Cambria"/>
              </a:rPr>
              <a:t>defines values in terms of themselves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1C1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43869" y="428537"/>
            <a:ext cx="4045200" cy="81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8B8A9"/>
                </a:solidFill>
              </a:rPr>
              <a:t>What is Data?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05694" y="1313562"/>
            <a:ext cx="35580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type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finite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terminating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predefined, preconstructed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