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bold.fntdata"/><Relationship Id="rId14" Type="http://schemas.openxmlformats.org/officeDocument/2006/relationships/slide" Target="slides/slide10.xml"/><Relationship Id="rId36" Type="http://schemas.openxmlformats.org/officeDocument/2006/relationships/font" Target="fonts/Roboto-regular.fntdata"/><Relationship Id="rId17" Type="http://schemas.openxmlformats.org/officeDocument/2006/relationships/slide" Target="slides/slide13.xml"/><Relationship Id="rId39" Type="http://schemas.openxmlformats.org/officeDocument/2006/relationships/font" Target="fonts/Roboto-boldItalic.fntdata"/><Relationship Id="rId16" Type="http://schemas.openxmlformats.org/officeDocument/2006/relationships/slide" Target="slides/slide12.xml"/><Relationship Id="rId38" Type="http://schemas.openxmlformats.org/officeDocument/2006/relationships/font" Target="fonts/Robo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800"/>
              <a:t>Hi I’m Chris, the CTO at LeapYear Technologies. For a little background, LeapYear Technologies is data security company, for sensitive data in use, combining techniques in machine learning and cryptography. </a:t>
            </a:r>
          </a:p>
          <a:p>
            <a:pPr lvl="0">
              <a:spcBef>
                <a:spcPts val="0"/>
              </a:spcBef>
              <a:buNone/>
            </a:pPr>
            <a:r>
              <a:t/>
            </a:r>
            <a:endParaRPr sz="1800"/>
          </a:p>
          <a:p>
            <a:pPr lvl="0">
              <a:spcBef>
                <a:spcPts val="0"/>
              </a:spcBef>
              <a:buNone/>
            </a:pPr>
            <a:r>
              <a:rPr lang="en" sz="1800"/>
              <a:t>Today, we’ll be going through some cool concepts and techniques in Haskell in how to give static type assurances at runtime. </a:t>
            </a:r>
          </a:p>
          <a:p>
            <a:pPr lvl="0">
              <a:spcBef>
                <a:spcPts val="0"/>
              </a:spcBef>
              <a:buNone/>
            </a:pPr>
            <a:r>
              <a:t/>
            </a:r>
            <a:endParaRPr sz="1800"/>
          </a:p>
          <a:p>
            <a:pPr lvl="0">
              <a:spcBef>
                <a:spcPts val="0"/>
              </a:spcBef>
              <a:buNone/>
            </a:pPr>
            <a:r>
              <a:rPr lang="en" sz="1800"/>
              <a:t>My goal is to hopefully introduce you to some new concepts and tools in the Haskell ecosystem--some of the ones that make it one of the most powerful languages out there--and inspire everyone out there to find new uses for the meat of this presentation.</a:t>
            </a:r>
          </a:p>
          <a:p>
            <a:pPr lvl="0">
              <a:spcBef>
                <a:spcPts val="0"/>
              </a:spcBef>
              <a:buNone/>
            </a:pPr>
            <a:r>
              <a:t/>
            </a:r>
            <a:endParaRPr sz="1800"/>
          </a:p>
          <a:p>
            <a:pPr lvl="0">
              <a:spcBef>
                <a:spcPts val="0"/>
              </a:spcBef>
              <a:buNone/>
            </a:pPr>
            <a:r>
              <a:rPr lang="en" sz="1800"/>
              <a:t>The topic for today is “Statically-typed Interpreters” and we’ll definitely be going through the pieces of developing a statically typed interpreter in Haskell, but we’ll also be going through some important </a:t>
            </a:r>
            <a:r>
              <a:rPr lang="en" sz="1800"/>
              <a:t>constituent</a:t>
            </a:r>
            <a:r>
              <a:rPr lang="en" sz="1800"/>
              <a:t> pieces which hopefully will be useful.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800"/>
              <a:t>So, to the rescue… our tools for today.</a:t>
            </a:r>
          </a:p>
          <a:p>
            <a:pPr lvl="0">
              <a:spcBef>
                <a:spcPts val="0"/>
              </a:spcBef>
              <a:buNone/>
            </a:pPr>
            <a:r>
              <a:t/>
            </a:r>
            <a:endParaRPr sz="1800"/>
          </a:p>
          <a:p>
            <a:pPr lvl="0">
              <a:spcBef>
                <a:spcPts val="0"/>
              </a:spcBef>
              <a:buNone/>
            </a:pPr>
            <a:r>
              <a:t/>
            </a: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800"/>
              <a:t>GADTs the primary way we get type-specificity for our interpreter.</a:t>
            </a:r>
          </a:p>
          <a:p>
            <a:pPr lvl="0">
              <a:spcBef>
                <a:spcPts val="0"/>
              </a:spcBef>
              <a:buNone/>
            </a:pPr>
            <a:r>
              <a:t/>
            </a:r>
            <a:endParaRPr sz="1800"/>
          </a:p>
          <a:p>
            <a:pPr lvl="0">
              <a:spcBef>
                <a:spcPts val="0"/>
              </a:spcBef>
              <a:buNone/>
            </a:pPr>
            <a:r>
              <a:rPr lang="en" sz="1800"/>
              <a:t>For those unfamiliar with GADTs let’s go over what we mean here with this definition.</a:t>
            </a:r>
          </a:p>
          <a:p>
            <a:pPr lvl="0">
              <a:spcBef>
                <a:spcPts val="0"/>
              </a:spcBef>
              <a:buNone/>
            </a:pPr>
            <a:r>
              <a:t/>
            </a:r>
            <a:endParaRPr sz="1800"/>
          </a:p>
          <a:p>
            <a:pPr lvl="0">
              <a:spcBef>
                <a:spcPts val="0"/>
              </a:spcBef>
              <a:buNone/>
            </a:pPr>
            <a:r>
              <a:rPr lang="en" sz="1800"/>
              <a:t>The first thing to note is that we have signatures for each arm. This is usually seen implicitly for ADTs, but much of the same thing is going on there. </a:t>
            </a:r>
          </a:p>
          <a:p>
            <a:pPr lvl="0">
              <a:spcBef>
                <a:spcPts val="0"/>
              </a:spcBef>
              <a:buNone/>
            </a:pPr>
            <a:r>
              <a:t/>
            </a:r>
            <a:endParaRPr sz="1800"/>
          </a:p>
          <a:p>
            <a:pPr lvl="0">
              <a:spcBef>
                <a:spcPts val="0"/>
              </a:spcBef>
              <a:buNone/>
            </a:pPr>
            <a:r>
              <a:rPr lang="en" sz="1800"/>
              <a:t>The important thing about these signatures is that they allow us to use type variable that are previously unbound. In an ADT, if we said it had type variables `a` and `b` they were the only two I could reference in the constructors. Here, I’m not limited to `ty` but can mix and match expression with different types `ty`, which can be fixed to particular types given the unary or binary operators used.</a:t>
            </a:r>
            <a:r>
              <a:rPr lang="en" sz="1800"/>
              <a:t> </a:t>
            </a:r>
          </a:p>
          <a:p>
            <a:pPr lvl="0" rtl="0">
              <a:spcBef>
                <a:spcPts val="0"/>
              </a:spcBef>
              <a:buNone/>
            </a:pPr>
            <a:r>
              <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800"/>
              <a:t>Here, we have some example binary operators, and the enumerable GADT `Type`.</a:t>
            </a:r>
          </a:p>
          <a:p>
            <a:pPr lvl="0">
              <a:spcBef>
                <a:spcPts val="0"/>
              </a:spcBef>
              <a:buNone/>
            </a:pPr>
            <a:r>
              <a:t/>
            </a:r>
            <a:endParaRPr sz="1800"/>
          </a:p>
          <a:p>
            <a:pPr lvl="0">
              <a:spcBef>
                <a:spcPts val="0"/>
              </a:spcBef>
              <a:buNone/>
            </a:pPr>
            <a:r>
              <a:rPr lang="en" sz="1800"/>
              <a:t>The binary operators here, you can see provide the type specificity for use in the Expression types and fix our type variables, sometimes very clearly in the case of the Boolean binary operators.</a:t>
            </a:r>
          </a:p>
          <a:p>
            <a:pPr lvl="0">
              <a:spcBef>
                <a:spcPts val="0"/>
              </a:spcBef>
              <a:buNone/>
            </a:pPr>
            <a:r>
              <a:t/>
            </a:r>
            <a:endParaRPr sz="1800"/>
          </a:p>
          <a:p>
            <a:pPr lvl="0">
              <a:spcBef>
                <a:spcPts val="0"/>
              </a:spcBef>
              <a:buNone/>
            </a:pPr>
            <a:r>
              <a:rPr lang="en" sz="1800"/>
              <a:t>We can also apply constraints here, which give us a little more flexibility in our typing. This is also possible on ADTs but the constraints are more idiomaticlly applied to function signatures rather than the data constructors themselves.</a:t>
            </a:r>
          </a:p>
          <a:p>
            <a:pPr lvl="0">
              <a:spcBef>
                <a:spcPts val="0"/>
              </a:spcBef>
              <a:buNone/>
            </a:pPr>
            <a:r>
              <a:t/>
            </a:r>
            <a:endParaRPr sz="1800"/>
          </a:p>
          <a:p>
            <a:pPr lvl="0" rtl="0">
              <a:spcBef>
                <a:spcPts val="0"/>
              </a:spcBef>
              <a:buNone/>
            </a:pPr>
            <a:r>
              <a:t/>
            </a:r>
            <a:endParaRPr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800"/>
              <a:t>Here, we have some example binary operators, and the enumerable GADT `Type`.</a:t>
            </a:r>
          </a:p>
          <a:p>
            <a:pPr lvl="0" rtl="0">
              <a:spcBef>
                <a:spcPts val="0"/>
              </a:spcBef>
              <a:buNone/>
            </a:pPr>
            <a:r>
              <a:t/>
            </a:r>
            <a:endParaRPr sz="1800"/>
          </a:p>
          <a:p>
            <a:pPr lvl="0" rtl="0">
              <a:spcBef>
                <a:spcPts val="0"/>
              </a:spcBef>
              <a:buNone/>
            </a:pPr>
            <a:r>
              <a:rPr lang="en" sz="1800"/>
              <a:t>The binary operators here, you can see provide the type specificity for use in the Expression types and fix our type variables, sometimes very clearly in the case of the Boolean binary operators.</a:t>
            </a:r>
          </a:p>
          <a:p>
            <a:pPr lvl="0" rtl="0">
              <a:spcBef>
                <a:spcPts val="0"/>
              </a:spcBef>
              <a:buNone/>
            </a:pPr>
            <a:r>
              <a:t/>
            </a:r>
            <a:endParaRPr sz="1800"/>
          </a:p>
          <a:p>
            <a:pPr lvl="0" rtl="0">
              <a:spcBef>
                <a:spcPts val="0"/>
              </a:spcBef>
              <a:buNone/>
            </a:pPr>
            <a:r>
              <a:rPr lang="en" sz="1800"/>
              <a:t>We can also apply constraints here, which give us a little more flexibility in our typing. This is also possible on ADTs but the constraints are more idiomaticlly applied to function signatures rather than the data constructors themselves.</a:t>
            </a:r>
          </a:p>
          <a:p>
            <a:pPr lvl="0" rtl="0">
              <a:spcBef>
                <a:spcPts val="0"/>
              </a:spcBef>
              <a:buNone/>
            </a:pPr>
            <a:r>
              <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800"/>
              <a:t>So, here we have an example of what sorts of things could be written in our expression language.</a:t>
            </a:r>
          </a:p>
          <a:p>
            <a:pPr lvl="0" rtl="0">
              <a:spcBef>
                <a:spcPts val="0"/>
              </a:spcBef>
              <a:buNone/>
            </a:pPr>
            <a:r>
              <a:t/>
            </a:r>
            <a:endParaRPr sz="1800"/>
          </a:p>
          <a:p>
            <a:pPr lvl="0" rtl="0">
              <a:spcBef>
                <a:spcPts val="0"/>
              </a:spcBef>
              <a:buNone/>
            </a:pPr>
            <a:r>
              <a:rPr lang="en" sz="1800"/>
              <a:t>On the left is the plain, pre-parsed grammar for our language and the right is the parsed AST representation we have currently.</a:t>
            </a:r>
          </a:p>
          <a:p>
            <a:pPr lvl="0" rtl="0">
              <a:spcBef>
                <a:spcPts val="0"/>
              </a:spcBef>
              <a:buNone/>
            </a:pPr>
            <a:r>
              <a:t/>
            </a:r>
            <a:endParaRPr sz="1800"/>
          </a:p>
          <a:p>
            <a:pPr lvl="0" rtl="0">
              <a:spcBef>
                <a:spcPts val="0"/>
              </a:spcBef>
              <a:buNone/>
            </a:pPr>
            <a:r>
              <a:rPr lang="en" sz="1800"/>
              <a:t>This seems like we’re on the right path to adding the structure that we need.</a:t>
            </a:r>
          </a:p>
          <a:p>
            <a:pPr lvl="0" rtl="0">
              <a:spcBef>
                <a:spcPts val="0"/>
              </a:spcBef>
              <a:buNone/>
            </a:pPr>
            <a:r>
              <a:t/>
            </a:r>
            <a:endParaRPr sz="1800"/>
          </a:p>
          <a:p>
            <a:pPr lvl="0" rtl="0">
              <a:spcBef>
                <a:spcPts val="0"/>
              </a:spcBef>
              <a:buNone/>
            </a:pPr>
            <a:r>
              <a:t/>
            </a:r>
            <a:endParaRPr sz="1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800"/>
              <a:t>So, here we have an example of what sorts of things could be written in our expression language.</a:t>
            </a:r>
          </a:p>
          <a:p>
            <a:pPr lvl="0" rtl="0">
              <a:spcBef>
                <a:spcPts val="0"/>
              </a:spcBef>
              <a:buNone/>
            </a:pPr>
            <a:r>
              <a:t/>
            </a:r>
            <a:endParaRPr sz="1800"/>
          </a:p>
          <a:p>
            <a:pPr lvl="0" rtl="0">
              <a:spcBef>
                <a:spcPts val="0"/>
              </a:spcBef>
              <a:buNone/>
            </a:pPr>
            <a:r>
              <a:rPr lang="en" sz="1800"/>
              <a:t>On the left is the plain, pre-parsed grammar for our language and the right is the parsed AST representation we have currently.</a:t>
            </a:r>
          </a:p>
          <a:p>
            <a:pPr lvl="0" rtl="0">
              <a:spcBef>
                <a:spcPts val="0"/>
              </a:spcBef>
              <a:buNone/>
            </a:pPr>
            <a:r>
              <a:t/>
            </a:r>
            <a:endParaRPr sz="1800"/>
          </a:p>
          <a:p>
            <a:pPr lvl="0" rtl="0">
              <a:spcBef>
                <a:spcPts val="0"/>
              </a:spcBef>
              <a:buNone/>
            </a:pPr>
            <a:r>
              <a:rPr lang="en" sz="1800"/>
              <a:t>This seems like we’re on the right path to adding the structure that we need.</a:t>
            </a:r>
          </a:p>
          <a:p>
            <a:pPr lvl="0" rtl="0">
              <a:spcBef>
                <a:spcPts val="0"/>
              </a:spcBef>
              <a:buNone/>
            </a:pPr>
            <a:r>
              <a:t/>
            </a:r>
            <a:endParaRPr sz="1800"/>
          </a:p>
          <a:p>
            <a:pPr lvl="0" rtl="0">
              <a:spcBef>
                <a:spcPts val="0"/>
              </a:spcBef>
              <a:buNone/>
            </a:pPr>
            <a:r>
              <a:t/>
            </a:r>
            <a:endParaRPr sz="1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800"/>
              <a:t>So, here we have an example of what sorts of things could be written in our expression language.</a:t>
            </a:r>
          </a:p>
          <a:p>
            <a:pPr lvl="0" rtl="0">
              <a:spcBef>
                <a:spcPts val="0"/>
              </a:spcBef>
              <a:buNone/>
            </a:pPr>
            <a:r>
              <a:t/>
            </a:r>
            <a:endParaRPr sz="1800"/>
          </a:p>
          <a:p>
            <a:pPr lvl="0" rtl="0">
              <a:spcBef>
                <a:spcPts val="0"/>
              </a:spcBef>
              <a:buNone/>
            </a:pPr>
            <a:r>
              <a:rPr lang="en" sz="1800"/>
              <a:t>On the left is the plain, pre-parsed grammar for our language and the right is the parsed AST representation we have currently.</a:t>
            </a:r>
          </a:p>
          <a:p>
            <a:pPr lvl="0" rtl="0">
              <a:spcBef>
                <a:spcPts val="0"/>
              </a:spcBef>
              <a:buNone/>
            </a:pPr>
            <a:r>
              <a:t/>
            </a:r>
            <a:endParaRPr sz="1800"/>
          </a:p>
          <a:p>
            <a:pPr lvl="0" rtl="0">
              <a:spcBef>
                <a:spcPts val="0"/>
              </a:spcBef>
              <a:buNone/>
            </a:pPr>
            <a:r>
              <a:rPr lang="en" sz="1800"/>
              <a:t>This seems like we’re on the right path to adding the structure that we need.</a:t>
            </a:r>
          </a:p>
          <a:p>
            <a:pPr lvl="0" rtl="0">
              <a:spcBef>
                <a:spcPts val="0"/>
              </a:spcBef>
              <a:buNone/>
            </a:pPr>
            <a:r>
              <a:t/>
            </a:r>
            <a:endParaRPr sz="1800"/>
          </a:p>
          <a:p>
            <a:pPr lvl="0" rtl="0">
              <a:spcBef>
                <a:spcPts val="0"/>
              </a:spcBef>
              <a:buNone/>
            </a:pPr>
            <a:r>
              <a:t/>
            </a:r>
            <a:endParaRPr sz="1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800"/>
              <a:t>So, here we have an example of what sorts of things could be written in our expression language.</a:t>
            </a:r>
          </a:p>
          <a:p>
            <a:pPr lvl="0" rtl="0">
              <a:spcBef>
                <a:spcPts val="0"/>
              </a:spcBef>
              <a:buNone/>
            </a:pPr>
            <a:r>
              <a:t/>
            </a:r>
            <a:endParaRPr sz="1800"/>
          </a:p>
          <a:p>
            <a:pPr lvl="0" rtl="0">
              <a:spcBef>
                <a:spcPts val="0"/>
              </a:spcBef>
              <a:buNone/>
            </a:pPr>
            <a:r>
              <a:rPr lang="en" sz="1800"/>
              <a:t>On the left is the plain, pre-parsed grammar for our language and the right is the parsed AST representation we have currently.</a:t>
            </a:r>
          </a:p>
          <a:p>
            <a:pPr lvl="0" rtl="0">
              <a:spcBef>
                <a:spcPts val="0"/>
              </a:spcBef>
              <a:buNone/>
            </a:pPr>
            <a:r>
              <a:t/>
            </a:r>
            <a:endParaRPr sz="1800"/>
          </a:p>
          <a:p>
            <a:pPr lvl="0" rtl="0">
              <a:spcBef>
                <a:spcPts val="0"/>
              </a:spcBef>
              <a:buNone/>
            </a:pPr>
            <a:r>
              <a:rPr lang="en" sz="1800"/>
              <a:t>This seems like we’re on the right path to adding the structure that we need.</a:t>
            </a:r>
          </a:p>
          <a:p>
            <a:pPr lvl="0" rtl="0">
              <a:spcBef>
                <a:spcPts val="0"/>
              </a:spcBef>
              <a:buNone/>
            </a:pPr>
            <a:r>
              <a:t/>
            </a:r>
            <a:endParaRPr sz="1800"/>
          </a:p>
          <a:p>
            <a:pPr lvl="0" rtl="0">
              <a:spcBef>
                <a:spcPts val="0"/>
              </a:spcBef>
              <a:buNone/>
            </a:pPr>
            <a:r>
              <a:t/>
            </a:r>
            <a:endParaRPr sz="18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800"/>
              <a:t>The second piece for us today in using existentials is a pairing constructor. The pairing constructor allows us to combine two other constructors that have the same type. </a:t>
            </a:r>
          </a:p>
          <a:p>
            <a:pPr lvl="0">
              <a:spcBef>
                <a:spcPts val="0"/>
              </a:spcBef>
              <a:buNone/>
            </a:pPr>
            <a:r>
              <a:t/>
            </a:r>
            <a:endParaRPr sz="1800"/>
          </a:p>
          <a:p>
            <a:pPr lvl="0" rtl="0">
              <a:spcBef>
                <a:spcPts val="0"/>
              </a:spcBef>
              <a:buNone/>
            </a:pPr>
            <a:r>
              <a:rPr lang="en" sz="1800"/>
              <a:t>Co-product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800"/>
              <a:t>To tie everything together, we need a function which will take something untyped in our `Expression` AST and carry it to `A (TExpression :*: Type) = A TypedExpression`.</a:t>
            </a:r>
          </a:p>
          <a:p>
            <a:pPr lvl="0" rtl="0">
              <a:spcBef>
                <a:spcPts val="0"/>
              </a:spcBef>
              <a:buNone/>
            </a:pPr>
            <a:r>
              <a:t/>
            </a:r>
            <a:endParaRPr sz="1800"/>
          </a:p>
          <a:p>
            <a:pPr lvl="0">
              <a:spcBef>
                <a:spcPts val="0"/>
              </a:spcBef>
              <a:buNone/>
            </a:pPr>
            <a:r>
              <a:rPr lang="en" sz="1800"/>
              <a:t>The reason we use the `A` here is that the compiler will later complain about the output type if we try to use this function fixed to multiple output types. But don’t worry, we’ll still have the type information available for later by using the pairing operator.</a:t>
            </a:r>
          </a:p>
          <a:p>
            <a:pPr lvl="0">
              <a:spcBef>
                <a:spcPts val="0"/>
              </a:spcBef>
              <a:buNone/>
            </a:pPr>
            <a:r>
              <a:t/>
            </a:r>
            <a:endParaRPr sz="1800"/>
          </a:p>
          <a:p>
            <a:pPr lvl="0" rtl="0">
              <a:spcBef>
                <a:spcPts val="0"/>
              </a:spcBef>
              <a:buNone/>
            </a:pPr>
            <a:r>
              <a:t/>
            </a:r>
            <a:endParaRPr sz="1800"/>
          </a:p>
          <a:p>
            <a:pPr lvl="0" rtl="0">
              <a:spcBef>
                <a:spcPts val="0"/>
              </a:spcBef>
              <a:buNone/>
            </a:pPr>
            <a:r>
              <a:t/>
            </a:r>
            <a:endParaRPr sz="18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800"/>
              <a:t>I wanted to go through the talk today very straightforward.</a:t>
            </a:r>
          </a:p>
          <a:p>
            <a:pPr lvl="0">
              <a:spcBef>
                <a:spcPts val="0"/>
              </a:spcBef>
              <a:buNone/>
            </a:pPr>
            <a:r>
              <a:t/>
            </a:r>
            <a:endParaRPr sz="1800"/>
          </a:p>
          <a:p>
            <a:pPr lvl="0">
              <a:spcBef>
                <a:spcPts val="0"/>
              </a:spcBef>
              <a:buNone/>
            </a:pPr>
            <a:r>
              <a:rPr lang="en" sz="1800"/>
              <a:t>First, I’ll give a bit of historical overview with some of motivating problems we’ve seen at LeapYear, which is the basis of the talk.</a:t>
            </a:r>
          </a:p>
          <a:p>
            <a:pPr lvl="0">
              <a:spcBef>
                <a:spcPts val="0"/>
              </a:spcBef>
              <a:buNone/>
            </a:pPr>
            <a:r>
              <a:t/>
            </a:r>
            <a:endParaRPr sz="1800"/>
          </a:p>
          <a:p>
            <a:pPr lvl="0">
              <a:spcBef>
                <a:spcPts val="0"/>
              </a:spcBef>
              <a:buNone/>
            </a:pPr>
            <a:r>
              <a:rPr lang="en" sz="1800"/>
              <a:t>Then, for the bulk of it we’ll be going through the development of an interpreter with static runtime assurances.</a:t>
            </a:r>
          </a:p>
          <a:p>
            <a:pPr lvl="0">
              <a:spcBef>
                <a:spcPts val="0"/>
              </a:spcBef>
              <a:buNone/>
            </a:pPr>
            <a:r>
              <a:t/>
            </a:r>
            <a:endParaRPr sz="1800"/>
          </a:p>
          <a:p>
            <a:pPr lvl="0">
              <a:spcBef>
                <a:spcPts val="0"/>
              </a:spcBef>
              <a:buNone/>
            </a:pPr>
            <a:r>
              <a:rPr lang="en" sz="1800"/>
              <a:t>Along the way, I’ll be alluding to some general uses of the some of the tools, but I’ll make some full-fledged suggestions on places where I’ve seen similar tools and techniques used and places where I think they could be very helpful.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800"/>
              <a:t>To tie everything together, we need a function which will take something untyped in our `Expression` AST and carry it to `A (TExpression :*: Type) = A TypedExpression`.</a:t>
            </a:r>
          </a:p>
          <a:p>
            <a:pPr lvl="0" rtl="0">
              <a:spcBef>
                <a:spcPts val="0"/>
              </a:spcBef>
              <a:buNone/>
            </a:pPr>
            <a:r>
              <a:t/>
            </a:r>
            <a:endParaRPr sz="1800"/>
          </a:p>
          <a:p>
            <a:pPr lvl="0" rtl="0">
              <a:spcBef>
                <a:spcPts val="0"/>
              </a:spcBef>
              <a:buNone/>
            </a:pPr>
            <a:r>
              <a:rPr lang="en" sz="1800"/>
              <a:t>The reason we use the `A` here is that the compiler will later complain about the output type if we try to use this function fixed to multiple output types. But don’t worry, we’ll still have the type information available for later by using the pairing operator.</a:t>
            </a:r>
          </a:p>
          <a:p>
            <a:pPr lvl="0" rtl="0">
              <a:spcBef>
                <a:spcPts val="0"/>
              </a:spcBef>
              <a:buNone/>
            </a:pPr>
            <a:r>
              <a:t/>
            </a:r>
            <a:endParaRPr sz="1800"/>
          </a:p>
          <a:p>
            <a:pPr lvl="0" rtl="0">
              <a:spcBef>
                <a:spcPts val="0"/>
              </a:spcBef>
              <a:buNone/>
            </a:pPr>
            <a:r>
              <a:t/>
            </a:r>
            <a:endParaRPr sz="1800"/>
          </a:p>
          <a:p>
            <a:pPr lvl="0" rtl="0">
              <a:spcBef>
                <a:spcPts val="0"/>
              </a:spcBef>
              <a:buNone/>
            </a:pPr>
            <a:r>
              <a:t/>
            </a:r>
            <a:endParaRPr sz="18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800"/>
              <a:t>To tie everything together, we need a function which will take something untyped in our `Expression` AST and carry it to `A (TExpression :*: Type) = A TypedExpression`.</a:t>
            </a:r>
          </a:p>
          <a:p>
            <a:pPr lvl="0" rtl="0">
              <a:spcBef>
                <a:spcPts val="0"/>
              </a:spcBef>
              <a:buNone/>
            </a:pPr>
            <a:r>
              <a:t/>
            </a:r>
            <a:endParaRPr sz="1800"/>
          </a:p>
          <a:p>
            <a:pPr lvl="0" rtl="0">
              <a:spcBef>
                <a:spcPts val="0"/>
              </a:spcBef>
              <a:buNone/>
            </a:pPr>
            <a:r>
              <a:rPr lang="en" sz="1800"/>
              <a:t>The reason we use the `A` here is that the compiler will later complain about the output type if we try to use this function fixed to multiple output types. But don’t worry, we’ll still have the type information available for later by using the pairing operator.</a:t>
            </a:r>
          </a:p>
          <a:p>
            <a:pPr lvl="0" rtl="0">
              <a:spcBef>
                <a:spcPts val="0"/>
              </a:spcBef>
              <a:buNone/>
            </a:pPr>
            <a:r>
              <a:t/>
            </a:r>
            <a:endParaRPr sz="1800"/>
          </a:p>
          <a:p>
            <a:pPr lvl="0" rtl="0">
              <a:spcBef>
                <a:spcPts val="0"/>
              </a:spcBef>
              <a:buNone/>
            </a:pPr>
            <a:r>
              <a:t/>
            </a:r>
            <a:endParaRPr sz="1800"/>
          </a:p>
          <a:p>
            <a:pPr lvl="0" rtl="0">
              <a:spcBef>
                <a:spcPts val="0"/>
              </a:spcBef>
              <a:buNone/>
            </a:pPr>
            <a:r>
              <a:t/>
            </a:r>
            <a:endParaRPr sz="18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800"/>
              <a:t>To tie everything together, we need a function which will take something untyped in our `Expression` AST and carry it to `A (TExpression :*: Type) = A TypedExpression`.</a:t>
            </a:r>
          </a:p>
          <a:p>
            <a:pPr lvl="0" rtl="0">
              <a:spcBef>
                <a:spcPts val="0"/>
              </a:spcBef>
              <a:buNone/>
            </a:pPr>
            <a:r>
              <a:t/>
            </a:r>
            <a:endParaRPr sz="1800"/>
          </a:p>
          <a:p>
            <a:pPr lvl="0" rtl="0">
              <a:spcBef>
                <a:spcPts val="0"/>
              </a:spcBef>
              <a:buNone/>
            </a:pPr>
            <a:r>
              <a:rPr lang="en" sz="1800"/>
              <a:t>The reason we use the `A` here is that the compiler will later complain about the output type if we try to use this function fixed to multiple output types. But don’t worry, we’ll still have the type information available for later by using the pairing operator.</a:t>
            </a:r>
          </a:p>
          <a:p>
            <a:pPr lvl="0" rtl="0">
              <a:spcBef>
                <a:spcPts val="0"/>
              </a:spcBef>
              <a:buNone/>
            </a:pPr>
            <a:r>
              <a:t/>
            </a:r>
            <a:endParaRPr sz="1800"/>
          </a:p>
          <a:p>
            <a:pPr lvl="0" rtl="0">
              <a:spcBef>
                <a:spcPts val="0"/>
              </a:spcBef>
              <a:buNone/>
            </a:pPr>
            <a:r>
              <a:t/>
            </a:r>
            <a:endParaRPr sz="1800"/>
          </a:p>
          <a:p>
            <a:pPr lvl="0" rtl="0">
              <a:spcBef>
                <a:spcPts val="0"/>
              </a:spcBef>
              <a:buNone/>
            </a:pPr>
            <a:r>
              <a:t/>
            </a:r>
            <a:endParaRPr sz="18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800"/>
              <a:t>From Haskell’s wiki: </a:t>
            </a:r>
            <a:r>
              <a:rPr lang="en" sz="1800">
                <a:latin typeface="Roboto"/>
                <a:ea typeface="Roboto"/>
                <a:cs typeface="Roboto"/>
                <a:sym typeface="Roboto"/>
              </a:rPr>
              <a:t>Normally when creating a new type using type, newtype, data, etc., every type variable that appears on the right-hand side must also appear on the left-hand side. Existential types are a way of turning this off.</a:t>
            </a:r>
          </a:p>
          <a:p>
            <a:pPr lvl="0">
              <a:spcBef>
                <a:spcPts val="0"/>
              </a:spcBef>
              <a:buNone/>
            </a:pPr>
            <a:r>
              <a:t/>
            </a:r>
            <a:endParaRPr sz="1800">
              <a:latin typeface="Roboto"/>
              <a:ea typeface="Roboto"/>
              <a:cs typeface="Roboto"/>
              <a:sym typeface="Roboto"/>
            </a:endParaRPr>
          </a:p>
          <a:p>
            <a:pPr lvl="0">
              <a:spcBef>
                <a:spcPts val="0"/>
              </a:spcBef>
              <a:buNone/>
            </a:pPr>
            <a:r>
              <a:rPr lang="en" sz="1800">
                <a:latin typeface="Roboto"/>
                <a:ea typeface="Roboto"/>
                <a:cs typeface="Roboto"/>
                <a:sym typeface="Roboto"/>
              </a:rPr>
              <a:t>I don’t like this but it describes pretty well the example above.</a:t>
            </a:r>
          </a:p>
          <a:p>
            <a:pPr lvl="0">
              <a:spcBef>
                <a:spcPts val="0"/>
              </a:spcBef>
              <a:buNone/>
            </a:pPr>
            <a:r>
              <a:t/>
            </a:r>
            <a:endParaRPr sz="1800"/>
          </a:p>
          <a:p>
            <a:pPr lvl="0">
              <a:spcBef>
                <a:spcPts val="0"/>
              </a:spcBef>
              <a:buNone/>
            </a:pPr>
            <a:r>
              <a:rPr lang="en" sz="1800"/>
              <a:t>The first thing we want to do with Existentials is to construct a utility type `A`.</a:t>
            </a:r>
          </a:p>
          <a:p>
            <a:pPr lvl="0">
              <a:spcBef>
                <a:spcPts val="0"/>
              </a:spcBef>
              <a:buNone/>
            </a:pPr>
            <a:r>
              <a:t/>
            </a:r>
            <a:endParaRPr sz="1800"/>
          </a:p>
          <a:p>
            <a:pPr lvl="0">
              <a:spcBef>
                <a:spcPts val="0"/>
              </a:spcBef>
              <a:buNone/>
            </a:pPr>
            <a:r>
              <a:rPr lang="en" sz="1800"/>
              <a:t>The `A` constructor, primarily uses the `f` which is our wrapper type. Think of this wrapper type as as `TExpression`, where we have a free type variable that a given arm of the GADT specifies. Using `A`, it’s actually okay to erase this type information, because, using GADTs we can reclaim this by looking at the tag/constructor to determine this.</a:t>
            </a:r>
          </a:p>
          <a:p>
            <a:pPr lvl="0">
              <a:spcBef>
                <a:spcPts val="0"/>
              </a:spcBef>
              <a:buNone/>
            </a:pPr>
            <a:r>
              <a:t/>
            </a:r>
            <a:endParaRPr sz="1800"/>
          </a:p>
          <a:p>
            <a:pPr lvl="0">
              <a:spcBef>
                <a:spcPts val="0"/>
              </a:spcBef>
              <a:buNone/>
            </a:pPr>
            <a:r>
              <a:rPr lang="en" sz="1800"/>
              <a:t>W</a:t>
            </a:r>
            <a:r>
              <a:rPr lang="en" sz="1800"/>
              <a:t>e can add type variable `c` which allows to carry along constraint/class information. For example: `A Ord f`, `A Num f`.</a:t>
            </a:r>
          </a:p>
          <a:p>
            <a:pPr lvl="0">
              <a:spcBef>
                <a:spcPts val="0"/>
              </a:spcBef>
              <a:buNone/>
            </a:pPr>
            <a:r>
              <a:t/>
            </a:r>
            <a:endParaRPr sz="1800"/>
          </a:p>
          <a:p>
            <a:pPr lvl="0">
              <a:spcBef>
                <a:spcPts val="0"/>
              </a:spcBef>
              <a:buNone/>
            </a:pPr>
            <a:r>
              <a:rPr lang="en" sz="1800"/>
              <a:t>The more advanced version allows us to say that our type is `A Ord TExpression` or a `A Eq TExpression`, giving us access to the class functions we need to evaluate an expression without having the particular type available at the type level. This is valuable if more when you want to combine classes, provide information about other classes, or when you aren’t directly observing the GADTs constructor.</a:t>
            </a:r>
          </a:p>
          <a:p>
            <a:pPr lvl="0">
              <a:spcBef>
                <a:spcPts val="0"/>
              </a:spcBef>
              <a:buNone/>
            </a:pPr>
            <a:r>
              <a:t/>
            </a:r>
            <a:endParaRPr sz="1800"/>
          </a:p>
          <a:p>
            <a:pPr lvl="0" rtl="0">
              <a:spcBef>
                <a:spcPts val="0"/>
              </a:spcBef>
              <a:buNone/>
            </a:pPr>
            <a:r>
              <a:t/>
            </a:r>
            <a:endParaRPr sz="18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800"/>
              <a:t>To tie everything together, we need a function which will take something untyped in our `Expression` AST and carry it to `A (TExpression :*: Type) = A TypedExpression`.</a:t>
            </a:r>
          </a:p>
          <a:p>
            <a:pPr lvl="0" rtl="0">
              <a:spcBef>
                <a:spcPts val="0"/>
              </a:spcBef>
              <a:buNone/>
            </a:pPr>
            <a:r>
              <a:t/>
            </a:r>
            <a:endParaRPr sz="1800"/>
          </a:p>
          <a:p>
            <a:pPr lvl="0" rtl="0">
              <a:spcBef>
                <a:spcPts val="0"/>
              </a:spcBef>
              <a:buNone/>
            </a:pPr>
            <a:r>
              <a:rPr lang="en" sz="1800"/>
              <a:t>The reason we use the `A` here is that the compiler will later complain about the output type if we try to use this function fixed to multiple output types. But don’t worry, we’ll still have the type information available for later by using the pairing operator.</a:t>
            </a:r>
          </a:p>
          <a:p>
            <a:pPr lvl="0" rtl="0">
              <a:spcBef>
                <a:spcPts val="0"/>
              </a:spcBef>
              <a:buNone/>
            </a:pPr>
            <a:r>
              <a:t/>
            </a:r>
            <a:endParaRPr sz="18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800"/>
              <a:t>This is where our optional compiler knowledge comes in.</a:t>
            </a:r>
          </a:p>
          <a:p>
            <a:pPr lvl="0">
              <a:spcBef>
                <a:spcPts val="0"/>
              </a:spcBef>
              <a:buNone/>
            </a:pPr>
            <a:r>
              <a:t/>
            </a:r>
            <a:endParaRPr sz="1800"/>
          </a:p>
          <a:p>
            <a:pPr lvl="0">
              <a:spcBef>
                <a:spcPts val="0"/>
              </a:spcBef>
              <a:buNone/>
            </a:pPr>
            <a:r>
              <a:rPr lang="en" sz="1800"/>
              <a:t>We’ll be using the `Data.Constraints` module to provide “proof” functions, that certain values and pieces of data satisfy certain constraints.</a:t>
            </a:r>
          </a:p>
          <a:p>
            <a:pPr lvl="0">
              <a:spcBef>
                <a:spcPts val="0"/>
              </a:spcBef>
              <a:buNone/>
            </a:pPr>
            <a:r>
              <a:t/>
            </a:r>
            <a:endParaRPr sz="1800"/>
          </a:p>
          <a:p>
            <a:pPr lvl="0" rtl="0">
              <a:spcBef>
                <a:spcPts val="0"/>
              </a:spcBef>
              <a:buNone/>
            </a:pPr>
            <a:r>
              <a:rPr lang="en" sz="1800"/>
              <a:t>Above, you see the definition of `Dict` which is the data type which `Data.Constraints` is mostly centered. This data type is a model and a bit of a hack, for accessing what we would call a `vtable`, `class table`, or `function table` in more OO languages. We call it a dictionary, typically, in Haskell, because class instances get compiled down to dictionaries/records in Core.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800"/>
              <a:t>Here we have an example type checking function, one that checks that our type supplies a particular instance, in this case Num. </a:t>
            </a:r>
          </a:p>
          <a:p>
            <a:pPr lvl="0">
              <a:spcBef>
                <a:spcPts val="0"/>
              </a:spcBef>
              <a:buNone/>
            </a:pPr>
            <a:r>
              <a:t/>
            </a:r>
            <a:endParaRPr sz="1800"/>
          </a:p>
          <a:p>
            <a:pPr lvl="0">
              <a:spcBef>
                <a:spcPts val="0"/>
              </a:spcBef>
              <a:buNone/>
            </a:pPr>
            <a:r>
              <a:rPr lang="en" sz="1800"/>
              <a:t>For each of these arms, we see a Maybe Dict being returned, each of the arms returning a reference to the specific dictionary for that particular type’s instance of `Num`.</a:t>
            </a:r>
          </a:p>
          <a:p>
            <a:pPr lvl="0">
              <a:spcBef>
                <a:spcPts val="0"/>
              </a:spcBef>
              <a:buNone/>
            </a:pPr>
            <a:r>
              <a:t/>
            </a:r>
            <a:endParaRPr sz="1800"/>
          </a:p>
          <a:p>
            <a:pPr lvl="0">
              <a:spcBef>
                <a:spcPts val="0"/>
              </a:spcBef>
              <a:buNone/>
            </a:pPr>
            <a:r>
              <a:t/>
            </a:r>
            <a:endParaRPr sz="1800"/>
          </a:p>
          <a:p>
            <a:pPr lvl="0" rtl="0">
              <a:spcBef>
                <a:spcPts val="0"/>
              </a:spcBef>
              <a:buNone/>
            </a:pPr>
            <a:r>
              <a:t/>
            </a:r>
            <a:endParaRPr sz="18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800"/>
              <a:t>The first part of this is pretty easy. We really want to have a map between the variable names, which are encoded using the string type, and some information about them.</a:t>
            </a:r>
          </a:p>
          <a:p>
            <a:pPr lvl="0">
              <a:spcBef>
                <a:spcPts val="0"/>
              </a:spcBef>
              <a:buNone/>
            </a:pPr>
            <a:r>
              <a:t/>
            </a:r>
            <a:endParaRPr sz="1800"/>
          </a:p>
          <a:p>
            <a:pPr lvl="0">
              <a:spcBef>
                <a:spcPts val="0"/>
              </a:spcBef>
              <a:buNone/>
            </a:pPr>
            <a:r>
              <a:rPr lang="en" sz="1800"/>
              <a:t>There are few things to note that come as a result of choices made earlier that could result in a slightly different design.</a:t>
            </a:r>
          </a:p>
          <a:p>
            <a:pPr lvl="0">
              <a:spcBef>
                <a:spcPts val="0"/>
              </a:spcBef>
              <a:buNone/>
            </a:pPr>
            <a:r>
              <a:t/>
            </a:r>
            <a:endParaRPr sz="1800"/>
          </a:p>
          <a:p>
            <a:pPr lvl="0">
              <a:spcBef>
                <a:spcPts val="0"/>
              </a:spcBef>
              <a:buNone/>
            </a:pPr>
            <a:r>
              <a:rPr lang="en" sz="1800"/>
              <a:t>Our typed AST doesn’t have let bindings--this was done so that filling in variable with their values happen during type checking. To do the filling in, we check the expression, save it in the scope, and fill it in as needed.</a:t>
            </a:r>
          </a:p>
          <a:p>
            <a:pPr lvl="0">
              <a:spcBef>
                <a:spcPts val="0"/>
              </a:spcBef>
              <a:buNone/>
            </a:pPr>
            <a:r>
              <a:t/>
            </a:r>
            <a:endParaRPr sz="1800"/>
          </a:p>
          <a:p>
            <a:pPr lvl="0" rtl="0">
              <a:spcBef>
                <a:spcPts val="0"/>
              </a:spcBef>
              <a:buNone/>
            </a:pPr>
            <a:r>
              <a:rPr lang="en" sz="1800"/>
              <a:t>Alternatively, we could have retained let bindings in the typed AST and then we only need to store type information in scope. This would be a `Map` from `String` to `A Type`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800"/>
              <a:t>The last piece we need here is to evaluate. Luckily this is pretty simple with all the work that’s been put in up front.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800"/>
              <a:t>The last piece we need here is to evaluate. Luckily this is pretty simple with all the work that’s been put in up front.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800"/>
              <a:t>So, this has been a core problem at LeapYear we’ve had to solve. </a:t>
            </a:r>
          </a:p>
          <a:p>
            <a:pPr lvl="0">
              <a:spcBef>
                <a:spcPts val="0"/>
              </a:spcBef>
              <a:buNone/>
            </a:pPr>
            <a:r>
              <a:t/>
            </a:r>
            <a:endParaRPr sz="1800"/>
          </a:p>
          <a:p>
            <a:pPr lvl="0">
              <a:spcBef>
                <a:spcPts val="0"/>
              </a:spcBef>
              <a:buNone/>
            </a:pPr>
            <a:r>
              <a:rPr lang="en" sz="1800"/>
              <a:t>While the foundation of what LeapYear does is data security, we have to provide the end-user with the ability to structure and manipulate data.</a:t>
            </a:r>
          </a:p>
          <a:p>
            <a:pPr lvl="0">
              <a:spcBef>
                <a:spcPts val="0"/>
              </a:spcBef>
              <a:buNone/>
            </a:pPr>
            <a:r>
              <a:t/>
            </a:r>
            <a:endParaRPr sz="1800"/>
          </a:p>
          <a:p>
            <a:pPr lvl="0">
              <a:spcBef>
                <a:spcPts val="0"/>
              </a:spcBef>
              <a:buNone/>
            </a:pPr>
            <a:r>
              <a:rPr lang="en" sz="1800"/>
              <a:t>This meant we needed to implement a relational algebra engine… AKA a SQL interpreter. Luckily, we didn’t have to stick to the SQL92 standard or really any standard and were able to strictly use relational algebra. </a:t>
            </a:r>
          </a:p>
          <a:p>
            <a:pPr lvl="0">
              <a:spcBef>
                <a:spcPts val="0"/>
              </a:spcBef>
              <a:buNone/>
            </a:pPr>
            <a:r>
              <a:t/>
            </a:r>
            <a:endParaRPr sz="1800"/>
          </a:p>
          <a:p>
            <a:pPr lvl="0">
              <a:spcBef>
                <a:spcPts val="0"/>
              </a:spcBef>
              <a:buNone/>
            </a:pPr>
            <a:r>
              <a:rPr lang="en" sz="1800"/>
              <a:t>However, the larger problem is implementing large interpreters. And more than that, making sure the user puts in things that make sense. If anyone here’s tried to implement a strongly- and statically-typed SQL, or just a SQL, this is a pretty hard technical problem to get right by itself, especially with helpful messages. </a:t>
            </a:r>
          </a:p>
          <a:p>
            <a:pPr lvl="0">
              <a:spcBef>
                <a:spcPts val="0"/>
              </a:spcBef>
              <a:buNone/>
            </a:pPr>
            <a:r>
              <a:t/>
            </a:r>
            <a:endParaRPr sz="1800"/>
          </a:p>
          <a:p>
            <a:pPr lvl="0">
              <a:spcBef>
                <a:spcPts val="0"/>
              </a:spcBef>
              <a:buNone/>
            </a:pPr>
            <a:r>
              <a:rPr lang="en" sz="1800"/>
              <a:t>[Switch Slides]</a:t>
            </a:r>
          </a:p>
          <a:p>
            <a:pPr lvl="0">
              <a:spcBef>
                <a:spcPts val="0"/>
              </a:spcBef>
              <a:buNone/>
            </a:pPr>
            <a:r>
              <a:t/>
            </a:r>
            <a:endParaRPr sz="1800"/>
          </a:p>
          <a:p>
            <a:pPr lvl="0">
              <a:spcBef>
                <a:spcPts val="0"/>
              </a:spcBef>
              <a:buNone/>
            </a:pPr>
            <a:r>
              <a:rPr lang="en" sz="1800"/>
              <a:t>Today, I’m going to go over a simplified expression execution engine without the type headaches of SQL or most languages (although, feel free to come grab me afterward if you want to look at what extra bits we need to do that). </a:t>
            </a:r>
          </a:p>
          <a:p>
            <a:pPr lvl="0">
              <a:spcBef>
                <a:spcPts val="0"/>
              </a:spcBef>
              <a:buNone/>
            </a:pPr>
            <a:r>
              <a:t/>
            </a:r>
            <a:endParaRPr sz="1800"/>
          </a:p>
          <a:p>
            <a:pPr lvl="0">
              <a:spcBef>
                <a:spcPts val="0"/>
              </a:spcBef>
              <a:buNone/>
            </a:pPr>
            <a:r>
              <a:rPr lang="en" sz="1800"/>
              <a:t>The fundamental problem is writing the function above, where we have as an input `String` (hopefully in practice we’re using `Text` and not string… that’s another story though) and getting this abstract type Result, which for us today will be an action in IO `IO ()`, namely to print the result.</a:t>
            </a:r>
          </a:p>
          <a:p>
            <a:pPr lvl="0">
              <a:spcBef>
                <a:spcPts val="0"/>
              </a:spcBef>
              <a:buNone/>
            </a:pPr>
            <a:r>
              <a:t/>
            </a:r>
            <a:endParaRPr sz="1800"/>
          </a:p>
          <a:p>
            <a:pPr lvl="0">
              <a:spcBef>
                <a:spcPts val="0"/>
              </a:spcBef>
              <a:buNone/>
            </a:pPr>
            <a:r>
              <a:t/>
            </a:r>
            <a:endParaRPr sz="18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800"/>
              <a:t>The last piece we need here is to evaluate. Luckily this is pretty simple with all the work that’s been put in up front.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800"/>
              <a:t>So, this has been a core problem at LeapYear we’ve had to solve. </a:t>
            </a:r>
          </a:p>
          <a:p>
            <a:pPr lvl="0" rtl="0">
              <a:spcBef>
                <a:spcPts val="0"/>
              </a:spcBef>
              <a:buNone/>
            </a:pPr>
            <a:r>
              <a:t/>
            </a:r>
            <a:endParaRPr sz="1800"/>
          </a:p>
          <a:p>
            <a:pPr lvl="0" rtl="0">
              <a:spcBef>
                <a:spcPts val="0"/>
              </a:spcBef>
              <a:buNone/>
            </a:pPr>
            <a:r>
              <a:rPr lang="en" sz="1800"/>
              <a:t>While the foundation of what LeapYear does is data security, we have to provide the end-user with the ability to structure and manipulate data.</a:t>
            </a:r>
          </a:p>
          <a:p>
            <a:pPr lvl="0" rtl="0">
              <a:spcBef>
                <a:spcPts val="0"/>
              </a:spcBef>
              <a:buNone/>
            </a:pPr>
            <a:r>
              <a:t/>
            </a:r>
            <a:endParaRPr sz="1800"/>
          </a:p>
          <a:p>
            <a:pPr lvl="0" rtl="0">
              <a:spcBef>
                <a:spcPts val="0"/>
              </a:spcBef>
              <a:buNone/>
            </a:pPr>
            <a:r>
              <a:rPr lang="en" sz="1800"/>
              <a:t>This meant we needed to implement a relational algebra engine… AKA a SQL interpreter. Luckily, we didn’t have to stick to the SQL92 standard or really any standard and were able to strictly use relational algebra. </a:t>
            </a:r>
          </a:p>
          <a:p>
            <a:pPr lvl="0" rtl="0">
              <a:spcBef>
                <a:spcPts val="0"/>
              </a:spcBef>
              <a:buNone/>
            </a:pPr>
            <a:r>
              <a:t/>
            </a:r>
            <a:endParaRPr sz="1800"/>
          </a:p>
          <a:p>
            <a:pPr lvl="0" rtl="0">
              <a:spcBef>
                <a:spcPts val="0"/>
              </a:spcBef>
              <a:buNone/>
            </a:pPr>
            <a:r>
              <a:rPr lang="en" sz="1800"/>
              <a:t>However, the larger problem is implementing large interpreters. And more than that, making sure the user puts in things that make sense. If anyone here’s tried to implement a strongly- and statically-typed SQL, or just a SQL, this is a pretty hard technical problem to get right by itself, especially with helpful messages. </a:t>
            </a:r>
          </a:p>
          <a:p>
            <a:pPr lvl="0">
              <a:spcBef>
                <a:spcPts val="0"/>
              </a:spcBef>
              <a:buNone/>
            </a:pPr>
            <a:r>
              <a:t/>
            </a:r>
            <a:endParaRPr sz="1800"/>
          </a:p>
          <a:p>
            <a:pPr lvl="0">
              <a:spcBef>
                <a:spcPts val="0"/>
              </a:spcBef>
              <a:buNone/>
            </a:pPr>
            <a:r>
              <a:rPr lang="en" sz="1800"/>
              <a:t>[Switch slides]</a:t>
            </a:r>
          </a:p>
          <a:p>
            <a:pPr lvl="0" rtl="0">
              <a:spcBef>
                <a:spcPts val="0"/>
              </a:spcBef>
              <a:buNone/>
            </a:pPr>
            <a:r>
              <a:t/>
            </a:r>
            <a:endParaRPr sz="1800"/>
          </a:p>
          <a:p>
            <a:pPr lvl="0" rtl="0">
              <a:spcBef>
                <a:spcPts val="0"/>
              </a:spcBef>
              <a:buNone/>
            </a:pPr>
            <a:r>
              <a:rPr lang="en" sz="1800"/>
              <a:t>Today, I’m going to go over a simplified expression execution engine without the type headaches of SQL or most languages (although, feel free to come grab me afterward if you want to look at what extra bits we need to do that). </a:t>
            </a:r>
          </a:p>
          <a:p>
            <a:pPr lvl="0" rtl="0">
              <a:spcBef>
                <a:spcPts val="0"/>
              </a:spcBef>
              <a:buNone/>
            </a:pPr>
            <a:r>
              <a:t/>
            </a:r>
            <a:endParaRPr sz="1800"/>
          </a:p>
          <a:p>
            <a:pPr lvl="0" rtl="0">
              <a:spcBef>
                <a:spcPts val="0"/>
              </a:spcBef>
              <a:buNone/>
            </a:pPr>
            <a:r>
              <a:rPr lang="en" sz="1800"/>
              <a:t>The fundamental problem is writing the function above, where we have as an input `String` (hopefully in practice we’re using `Text` and not string… that’s another story though) and getting this abstract type Result, which for us today will be an action in IO `IO ()`, namely to print the result.</a:t>
            </a:r>
          </a:p>
          <a:p>
            <a:pPr lvl="0" rtl="0">
              <a:spcBef>
                <a:spcPts val="0"/>
              </a:spcBef>
              <a:buNone/>
            </a:pPr>
            <a:r>
              <a:t/>
            </a:r>
            <a:endParaRPr sz="1800"/>
          </a:p>
          <a:p>
            <a:pPr lvl="0" rtl="0">
              <a:spcBef>
                <a:spcPts val="0"/>
              </a:spcBef>
              <a:buNone/>
            </a:pPr>
            <a:r>
              <a:t/>
            </a:r>
            <a:endParaRPr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800"/>
              <a:t>The tools I’d like to present for solving this problem (by no means the only solution the problem, but quite flexible ones) are:</a:t>
            </a:r>
          </a:p>
          <a:p>
            <a:pPr lvl="0">
              <a:spcBef>
                <a:spcPts val="0"/>
              </a:spcBef>
              <a:buNone/>
            </a:pPr>
            <a:r>
              <a:t/>
            </a:r>
            <a:endParaRPr sz="1800"/>
          </a:p>
          <a:p>
            <a:pPr indent="-342900" lvl="0" marL="457200" rtl="0">
              <a:spcBef>
                <a:spcPts val="0"/>
              </a:spcBef>
              <a:buSzPct val="100000"/>
              <a:buAutoNum type="arabicPeriod"/>
            </a:pPr>
            <a:r>
              <a:rPr lang="en" sz="1800"/>
              <a:t>GADTs -- GADTs are a language extension in Haskell that, if you haven’t already encountered GADTs, give us some more flexible and specific typing for ADTs. It’s incredibly useful for (E)DSLs and library interfaces.</a:t>
            </a:r>
          </a:p>
          <a:p>
            <a:pPr lvl="0" rtl="0">
              <a:spcBef>
                <a:spcPts val="0"/>
              </a:spcBef>
              <a:buNone/>
            </a:pPr>
            <a:r>
              <a:t/>
            </a:r>
            <a:endParaRPr sz="1800"/>
          </a:p>
          <a:p>
            <a:pPr lvl="0" rtl="0">
              <a:spcBef>
                <a:spcPts val="0"/>
              </a:spcBef>
              <a:buNone/>
            </a:pPr>
            <a:r>
              <a:rPr lang="en" sz="1800"/>
              <a:t>	To say it simply, GADTs give us more flexibility at the type level and more specificity at the value level.</a:t>
            </a:r>
          </a:p>
          <a:p>
            <a:pPr lvl="0" rtl="0">
              <a:spcBef>
                <a:spcPts val="0"/>
              </a:spcBef>
              <a:buNone/>
            </a:pPr>
            <a:r>
              <a:t/>
            </a:r>
            <a:endParaRPr sz="1800"/>
          </a:p>
          <a:p>
            <a:pPr indent="-342900" lvl="0" marL="457200" rtl="0">
              <a:spcBef>
                <a:spcPts val="0"/>
              </a:spcBef>
              <a:buSzPct val="100000"/>
              <a:buAutoNum type="arabicPeriod"/>
            </a:pPr>
            <a:r>
              <a:rPr lang="en" sz="1800"/>
              <a:t>Existentials -- Existentials are another Haskell language extension, often paired with GADTs, but not necessarily, which allow us to “quantify” over type variables. In practice, we’ll be using Existentials to tell the compiler’s type checker to ignore some type information at certain points, that we can later check.</a:t>
            </a:r>
          </a:p>
          <a:p>
            <a:pPr lvl="0" rtl="0">
              <a:spcBef>
                <a:spcPts val="0"/>
              </a:spcBef>
              <a:buNone/>
            </a:pPr>
            <a:r>
              <a:t/>
            </a:r>
            <a:endParaRPr sz="1800"/>
          </a:p>
          <a:p>
            <a:pPr indent="-342900" lvl="0" marL="457200" rtl="0">
              <a:spcBef>
                <a:spcPts val="0"/>
              </a:spcBef>
              <a:buSzPct val="100000"/>
              <a:buAutoNum type="arabicPeriod"/>
            </a:pPr>
            <a:r>
              <a:rPr lang="en" sz="1800"/>
              <a:t>`Data.Constraint` -- `Data.Constraint` is a module from the `constraints` package. In some sense it’s a horrible hack of the compiler internals--the worst sort of hack because, if you’re not familiar with what’s going on, the notation used with this library is not very semantically clear, but we’ll get to that as an addendum. This allows us to provide proofs to the compiler that certain values have certain properties.</a:t>
            </a:r>
          </a:p>
          <a:p>
            <a:pPr lvl="0" rtl="0">
              <a:spcBef>
                <a:spcPts val="0"/>
              </a:spcBef>
              <a:buNone/>
            </a:pPr>
            <a:r>
              <a:t/>
            </a:r>
            <a:endParaRPr sz="1800"/>
          </a:p>
          <a:p>
            <a:pPr indent="-342900" lvl="0" marL="457200">
              <a:spcBef>
                <a:spcPts val="0"/>
              </a:spcBef>
              <a:buSzPct val="100000"/>
              <a:buAutoNum type="arabicPeriod"/>
            </a:pPr>
            <a:r>
              <a:rPr lang="en" sz="1800"/>
              <a:t>Compiler knowledge -- Compiler knowledge is optional for the most part, but it will definitely be clarifying to understand what’s going on underneath the hood, with tagging in GADT’s, and vtables/dictionaries in the `constraints` package.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800"/>
              <a:t>Taking on the first part, let’s add some structure to what we want to execute.</a:t>
            </a:r>
          </a:p>
          <a:p>
            <a:pPr lvl="0">
              <a:spcBef>
                <a:spcPts val="0"/>
              </a:spcBef>
              <a:buNone/>
            </a:pPr>
            <a:r>
              <a:t/>
            </a:r>
            <a:endParaRPr sz="1800"/>
          </a:p>
          <a:p>
            <a:pPr lvl="0">
              <a:spcBef>
                <a:spcPts val="0"/>
              </a:spcBef>
              <a:buNone/>
            </a:pPr>
            <a:r>
              <a:rPr lang="en" sz="1800"/>
              <a:t>This is the top-level definition for our `Expression` AST giving us a grammar for our language. </a:t>
            </a:r>
          </a:p>
          <a:p>
            <a:pPr lvl="0">
              <a:spcBef>
                <a:spcPts val="0"/>
              </a:spcBef>
              <a:buNone/>
            </a:pPr>
            <a:r>
              <a:t/>
            </a:r>
            <a:endParaRPr sz="1800"/>
          </a:p>
          <a:p>
            <a:pPr lvl="0">
              <a:spcBef>
                <a:spcPts val="0"/>
              </a:spcBef>
              <a:buNone/>
            </a:pPr>
            <a:r>
              <a:rPr lang="en" sz="1800"/>
              <a:t>Clearly this isn’t Turing complete, but it’s somewhat close close. </a:t>
            </a:r>
          </a:p>
          <a:p>
            <a:pPr lvl="0">
              <a:spcBef>
                <a:spcPts val="0"/>
              </a:spcBef>
              <a:buNone/>
            </a:pPr>
            <a:r>
              <a:t/>
            </a:r>
            <a:endParaRPr sz="1800"/>
          </a:p>
          <a:p>
            <a:pPr lvl="0">
              <a:spcBef>
                <a:spcPts val="0"/>
              </a:spcBef>
              <a:buNone/>
            </a:pPr>
            <a:r>
              <a:rPr lang="en" sz="1800"/>
              <a:t>The code example in the repository provides parsing, but we’ll skip over that, because that is a talk in and of itself and is a little tangential to today’s topic.</a:t>
            </a:r>
          </a:p>
          <a:p>
            <a:pPr lvl="0">
              <a:spcBef>
                <a:spcPts val="0"/>
              </a:spcBef>
              <a:buNone/>
            </a:pPr>
            <a:r>
              <a:t/>
            </a:r>
            <a:endParaRPr sz="1800"/>
          </a:p>
          <a:p>
            <a:pPr lvl="0">
              <a:spcBef>
                <a:spcPts val="0"/>
              </a:spcBef>
              <a:buNone/>
            </a:pPr>
            <a:r>
              <a:rPr lang="en" sz="1800"/>
              <a:t>This expression language also has all the power for us to see the tools and concepts in action.</a:t>
            </a:r>
          </a:p>
          <a:p>
            <a:pPr lvl="0">
              <a:spcBef>
                <a:spcPts val="0"/>
              </a:spcBef>
              <a:buNone/>
            </a:pPr>
            <a:r>
              <a:t/>
            </a:r>
            <a:endParaRPr sz="1800"/>
          </a:p>
          <a:p>
            <a:pPr lvl="0">
              <a:spcBef>
                <a:spcPts val="0"/>
              </a:spcBef>
              <a:buNone/>
            </a:pPr>
            <a:r>
              <a:rPr lang="en" sz="1800"/>
              <a:t>So, our expressions have:</a:t>
            </a:r>
          </a:p>
          <a:p>
            <a:pPr indent="-342900" lvl="0" marL="457200" rtl="0">
              <a:spcBef>
                <a:spcPts val="0"/>
              </a:spcBef>
              <a:buSzPct val="100000"/>
              <a:buChar char="-"/>
            </a:pPr>
            <a:r>
              <a:rPr lang="en" sz="1800"/>
              <a:t>a literal type, which allows us to specify constants in an expression. </a:t>
            </a:r>
          </a:p>
          <a:p>
            <a:pPr indent="-342900" lvl="0" marL="457200" rtl="0">
              <a:spcBef>
                <a:spcPts val="0"/>
              </a:spcBef>
              <a:buSzPct val="100000"/>
              <a:buChar char="-"/>
            </a:pPr>
            <a:r>
              <a:rPr lang="en" sz="1800"/>
              <a:t>A variable type, which you’ll see will sneak away later</a:t>
            </a:r>
          </a:p>
          <a:p>
            <a:pPr indent="-342900" lvl="0" marL="457200" rtl="0">
              <a:spcBef>
                <a:spcPts val="0"/>
              </a:spcBef>
              <a:buSzPct val="100000"/>
              <a:buChar char="-"/>
            </a:pPr>
            <a:r>
              <a:rPr lang="en" sz="1800"/>
              <a:t>Unary operators and Binary operators, separated for cleanliness</a:t>
            </a:r>
          </a:p>
          <a:p>
            <a:pPr indent="-342900" lvl="0" marL="457200" rtl="0">
              <a:spcBef>
                <a:spcPts val="0"/>
              </a:spcBef>
              <a:buSzPct val="100000"/>
              <a:buChar char="-"/>
            </a:pPr>
            <a:r>
              <a:rPr lang="en" sz="1800"/>
              <a:t>Let bindings, which will let the variables here be useful</a:t>
            </a:r>
          </a:p>
          <a:p>
            <a:pPr indent="-342900" lvl="0" marL="457200" rtl="0">
              <a:spcBef>
                <a:spcPts val="0"/>
              </a:spcBef>
              <a:buSzPct val="100000"/>
              <a:buChar char="-"/>
            </a:pPr>
            <a:r>
              <a:rPr lang="en" sz="1800"/>
              <a:t>Conditionals, which give a language a lot of power.</a:t>
            </a:r>
          </a:p>
          <a:p>
            <a:pPr lvl="0" rtl="0">
              <a:spcBef>
                <a:spcPts val="0"/>
              </a:spcBef>
              <a:buNone/>
            </a:pPr>
            <a:r>
              <a:t/>
            </a:r>
            <a:endParaRPr sz="1800"/>
          </a:p>
          <a:p>
            <a:pPr lvl="0">
              <a:spcBef>
                <a:spcPts val="0"/>
              </a:spcBef>
              <a:buNone/>
            </a:pPr>
            <a:r>
              <a:rPr lang="en" sz="1800"/>
              <a:t>One thing notably missing are functions, which is the one thing taking this little expression language to a full-fledged language</a:t>
            </a:r>
          </a:p>
          <a:p>
            <a:pPr lvl="0">
              <a:spcBef>
                <a:spcPts val="0"/>
              </a:spcBef>
              <a:buNone/>
            </a:pPr>
            <a:r>
              <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800"/>
              <a:t>Notably, we won’t be handling anything other than Bools, Ints and Doubles in our expression language, or anything more complex than logic and arithmetic operations.</a:t>
            </a:r>
          </a:p>
          <a:p>
            <a:pPr lvl="0">
              <a:spcBef>
                <a:spcPts val="0"/>
              </a:spcBef>
              <a:buNone/>
            </a:pPr>
            <a:r>
              <a:t/>
            </a:r>
            <a:endParaRPr sz="1800"/>
          </a:p>
          <a:p>
            <a:pPr lvl="0" rtl="0">
              <a:spcBef>
                <a:spcPts val="0"/>
              </a:spcBef>
              <a:buNone/>
            </a:pPr>
            <a:r>
              <a:rPr lang="en" sz="1800"/>
              <a:t>I think this provides us with enough to see how everything works, but maybe not all the features which could be. If anyone wants to see or work through more, I’d be happy to after the session.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800"/>
              <a:t>So, here we have an example of what sorts of things could be written in our expression language.</a:t>
            </a:r>
          </a:p>
          <a:p>
            <a:pPr lvl="0">
              <a:spcBef>
                <a:spcPts val="0"/>
              </a:spcBef>
              <a:buNone/>
            </a:pPr>
            <a:r>
              <a:t/>
            </a:r>
            <a:endParaRPr sz="1800"/>
          </a:p>
          <a:p>
            <a:pPr lvl="0">
              <a:spcBef>
                <a:spcPts val="0"/>
              </a:spcBef>
              <a:buNone/>
            </a:pPr>
            <a:r>
              <a:rPr lang="en" sz="1800"/>
              <a:t>On the left is the plain, pre-parsed grammar for our language and the right is the parsed AST representation we have currently.</a:t>
            </a:r>
          </a:p>
          <a:p>
            <a:pPr lvl="0">
              <a:spcBef>
                <a:spcPts val="0"/>
              </a:spcBef>
              <a:buNone/>
            </a:pPr>
            <a:r>
              <a:t/>
            </a:r>
            <a:endParaRPr sz="1800"/>
          </a:p>
          <a:p>
            <a:pPr lvl="0">
              <a:spcBef>
                <a:spcPts val="0"/>
              </a:spcBef>
              <a:buNone/>
            </a:pPr>
            <a:r>
              <a:rPr lang="en" sz="1800"/>
              <a:t>This seems like we’re on the right path to adding the structure that we need.</a:t>
            </a:r>
          </a:p>
          <a:p>
            <a:pPr lvl="0">
              <a:spcBef>
                <a:spcPts val="0"/>
              </a:spcBef>
              <a:buNone/>
            </a:pPr>
            <a:r>
              <a:t/>
            </a:r>
            <a:endParaRPr sz="1800"/>
          </a:p>
          <a:p>
            <a:pPr lvl="0" rtl="0">
              <a:spcBef>
                <a:spcPts val="0"/>
              </a:spcBef>
              <a:buNone/>
            </a:pPr>
            <a:r>
              <a:t/>
            </a:r>
            <a:endParaRPr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800"/>
              <a:t>We’ve got the problem of structure down. The AST we have is a really useful representation, but it doesn’t necessarily tell us if we have a valid expression as far as the types are concerned. </a:t>
            </a:r>
          </a:p>
          <a:p>
            <a:pPr lvl="0">
              <a:spcBef>
                <a:spcPts val="0"/>
              </a:spcBef>
              <a:buNone/>
            </a:pPr>
            <a:r>
              <a:t/>
            </a:r>
            <a:endParaRPr sz="1800"/>
          </a:p>
          <a:p>
            <a:pPr lvl="0">
              <a:spcBef>
                <a:spcPts val="0"/>
              </a:spcBef>
              <a:buNone/>
            </a:pPr>
            <a:r>
              <a:rPr lang="en" sz="1800"/>
              <a:t>Here we have some examples of obviously invalid expressions that are still expressible given the AST that we’ve developed thus far. These aren’t invalid because they are structured correctly according to the AST, but because there is some lack of specificity in our type. </a:t>
            </a:r>
          </a:p>
          <a:p>
            <a:pPr lvl="0">
              <a:spcBef>
                <a:spcPts val="0"/>
              </a:spcBef>
              <a:buNone/>
            </a:pPr>
            <a:r>
              <a:t/>
            </a:r>
            <a:endParaRPr sz="1800"/>
          </a:p>
          <a:p>
            <a:pPr lvl="0">
              <a:spcBef>
                <a:spcPts val="0"/>
              </a:spcBef>
              <a:buNone/>
            </a:pPr>
            <a:r>
              <a:rPr lang="en" sz="1800"/>
              <a:t>We could be like C and just provide </a:t>
            </a:r>
            <a:r>
              <a:rPr i="1" lang="en" sz="1800"/>
              <a:t>some</a:t>
            </a:r>
            <a:r>
              <a:rPr lang="en" sz="1800"/>
              <a:t> kind of cast for every type to every type and that’s simple and very confusing for the user, so it doesn’t seem like a likely option if we really consider it.</a:t>
            </a:r>
          </a:p>
          <a:p>
            <a:pPr lvl="0">
              <a:spcBef>
                <a:spcPts val="0"/>
              </a:spcBef>
              <a:buNone/>
            </a:pPr>
            <a:r>
              <a:t/>
            </a:r>
            <a:endParaRPr sz="1800"/>
          </a:p>
          <a:p>
            <a:pPr lvl="0">
              <a:spcBef>
                <a:spcPts val="0"/>
              </a:spcBef>
              <a:buNone/>
            </a:pPr>
            <a:r>
              <a:rPr lang="en" sz="1800"/>
              <a:t>What we really want to do today, though, is be able to assure that the user has put in the right types -- or warn them when they haven’t -- and avoid having to potentially crash late in the execution of a “program”. </a:t>
            </a:r>
          </a:p>
          <a:p>
            <a:pPr lvl="0">
              <a:spcBef>
                <a:spcPts val="0"/>
              </a:spcBef>
              <a:buNone/>
            </a:pPr>
            <a:r>
              <a:t/>
            </a:r>
            <a:endParaRPr sz="1800"/>
          </a:p>
          <a:p>
            <a:pPr lvl="0" rtl="0">
              <a:spcBef>
                <a:spcPts val="0"/>
              </a:spcBef>
              <a:buNone/>
            </a:pPr>
            <a:r>
              <a:rPr lang="en" sz="1800"/>
              <a:t>As the common advice goes, we should make invalid states unrepresentable. So we’re going to need some supplementing of our AST.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90525" y="1819275"/>
            <a:ext cx="8222100" cy="933600"/>
          </a:xfrm>
          <a:prstGeom prst="rect">
            <a:avLst/>
          </a:prstGeom>
        </p:spPr>
        <p:txBody>
          <a:bodyPr anchorCtr="0" anchor="b" bIns="91425" lIns="91425" rIns="91425" wrap="square"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1" name="Shape 11"/>
          <p:cNvSpPr txBox="1"/>
          <p:nvPr>
            <p:ph idx="1" type="subTitle"/>
          </p:nvPr>
        </p:nvSpPr>
        <p:spPr>
          <a:xfrm>
            <a:off x="390525" y="2789130"/>
            <a:ext cx="8222100" cy="432900"/>
          </a:xfrm>
          <a:prstGeom prst="rect">
            <a:avLst/>
          </a:prstGeom>
        </p:spPr>
        <p:txBody>
          <a:bodyPr anchorCtr="0" anchor="t" bIns="91425" lIns="91425" rIns="91425" wrap="square"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12" name="Shape 12"/>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56" name="Shape 56"/>
        <p:cNvGrpSpPr/>
        <p:nvPr/>
      </p:nvGrpSpPr>
      <p:grpSpPr>
        <a:xfrm>
          <a:off x="0" y="0"/>
          <a:ext cx="0" cy="0"/>
          <a:chOff x="0" y="0"/>
          <a:chExt cx="0" cy="0"/>
        </a:xfrm>
      </p:grpSpPr>
      <p:sp>
        <p:nvSpPr>
          <p:cNvPr id="57" name="Shape 57"/>
          <p:cNvSpPr txBox="1"/>
          <p:nvPr>
            <p:ph type="title"/>
          </p:nvPr>
        </p:nvSpPr>
        <p:spPr>
          <a:xfrm>
            <a:off x="475500" y="1258525"/>
            <a:ext cx="8222100" cy="1963500"/>
          </a:xfrm>
          <a:prstGeom prst="rect">
            <a:avLst/>
          </a:prstGeom>
        </p:spPr>
        <p:txBody>
          <a:bodyPr anchorCtr="0" anchor="b" bIns="91425" lIns="91425" rIns="91425" wrap="square" tIns="91425"/>
          <a:lstStyle>
            <a:lvl1pPr lvl="0" rtl="0" algn="ctr">
              <a:spcBef>
                <a:spcPts val="0"/>
              </a:spcBef>
              <a:buClr>
                <a:schemeClr val="dk2"/>
              </a:buClr>
              <a:buSzPct val="100000"/>
              <a:defRPr sz="12000">
                <a:solidFill>
                  <a:schemeClr val="dk2"/>
                </a:solidFill>
              </a:defRPr>
            </a:lvl1pPr>
            <a:lvl2pPr lvl="1" rtl="0" algn="ctr">
              <a:spcBef>
                <a:spcPts val="0"/>
              </a:spcBef>
              <a:buClr>
                <a:schemeClr val="dk2"/>
              </a:buClr>
              <a:buSzPct val="100000"/>
              <a:defRPr sz="12000">
                <a:solidFill>
                  <a:schemeClr val="dk2"/>
                </a:solidFill>
              </a:defRPr>
            </a:lvl2pPr>
            <a:lvl3pPr lvl="2" rtl="0" algn="ctr">
              <a:spcBef>
                <a:spcPts val="0"/>
              </a:spcBef>
              <a:buClr>
                <a:schemeClr val="dk2"/>
              </a:buClr>
              <a:buSzPct val="100000"/>
              <a:defRPr sz="12000">
                <a:solidFill>
                  <a:schemeClr val="dk2"/>
                </a:solidFill>
              </a:defRPr>
            </a:lvl3pPr>
            <a:lvl4pPr lvl="3" rtl="0" algn="ctr">
              <a:spcBef>
                <a:spcPts val="0"/>
              </a:spcBef>
              <a:buClr>
                <a:schemeClr val="dk2"/>
              </a:buClr>
              <a:buSzPct val="100000"/>
              <a:defRPr sz="12000">
                <a:solidFill>
                  <a:schemeClr val="dk2"/>
                </a:solidFill>
              </a:defRPr>
            </a:lvl4pPr>
            <a:lvl5pPr lvl="4" rtl="0" algn="ctr">
              <a:spcBef>
                <a:spcPts val="0"/>
              </a:spcBef>
              <a:buClr>
                <a:schemeClr val="dk2"/>
              </a:buClr>
              <a:buSzPct val="100000"/>
              <a:defRPr sz="12000">
                <a:solidFill>
                  <a:schemeClr val="dk2"/>
                </a:solidFill>
              </a:defRPr>
            </a:lvl5pPr>
            <a:lvl6pPr lvl="5" rtl="0" algn="ctr">
              <a:spcBef>
                <a:spcPts val="0"/>
              </a:spcBef>
              <a:buClr>
                <a:schemeClr val="dk2"/>
              </a:buClr>
              <a:buSzPct val="100000"/>
              <a:defRPr sz="12000">
                <a:solidFill>
                  <a:schemeClr val="dk2"/>
                </a:solidFill>
              </a:defRPr>
            </a:lvl6pPr>
            <a:lvl7pPr lvl="6" rtl="0" algn="ctr">
              <a:spcBef>
                <a:spcPts val="0"/>
              </a:spcBef>
              <a:buClr>
                <a:schemeClr val="dk2"/>
              </a:buClr>
              <a:buSzPct val="100000"/>
              <a:defRPr sz="12000">
                <a:solidFill>
                  <a:schemeClr val="dk2"/>
                </a:solidFill>
              </a:defRPr>
            </a:lvl7pPr>
            <a:lvl8pPr lvl="7" rtl="0" algn="ctr">
              <a:spcBef>
                <a:spcPts val="0"/>
              </a:spcBef>
              <a:buClr>
                <a:schemeClr val="dk2"/>
              </a:buClr>
              <a:buSzPct val="100000"/>
              <a:defRPr sz="12000">
                <a:solidFill>
                  <a:schemeClr val="dk2"/>
                </a:solidFill>
              </a:defRPr>
            </a:lvl8pPr>
            <a:lvl9pPr lvl="8" rtl="0" algn="ctr">
              <a:spcBef>
                <a:spcPts val="0"/>
              </a:spcBef>
              <a:buClr>
                <a:schemeClr val="dk2"/>
              </a:buClr>
              <a:buSzPct val="100000"/>
              <a:defRPr sz="12000">
                <a:solidFill>
                  <a:schemeClr val="dk2"/>
                </a:solidFill>
              </a:defRPr>
            </a:lvl9pPr>
          </a:lstStyle>
          <a:p/>
        </p:txBody>
      </p:sp>
      <p:sp>
        <p:nvSpPr>
          <p:cNvPr id="58" name="Shape 58"/>
          <p:cNvSpPr txBox="1"/>
          <p:nvPr>
            <p:ph idx="1" type="body"/>
          </p:nvPr>
        </p:nvSpPr>
        <p:spPr>
          <a:xfrm>
            <a:off x="475500" y="3304625"/>
            <a:ext cx="8222100" cy="1300800"/>
          </a:xfrm>
          <a:prstGeom prst="rect">
            <a:avLst/>
          </a:prstGeom>
        </p:spPr>
        <p:txBody>
          <a:bodyPr anchorCtr="0" anchor="t" bIns="91425" lIns="91425" rIns="91425" wrap="square"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9" name="Shape 59"/>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0" name="Shape 60"/>
        <p:cNvGrpSpPr/>
        <p:nvPr/>
      </p:nvGrpSpPr>
      <p:grpSpPr>
        <a:xfrm>
          <a:off x="0" y="0"/>
          <a:ext cx="0" cy="0"/>
          <a:chOff x="0" y="0"/>
          <a:chExt cx="0" cy="0"/>
        </a:xfrm>
      </p:grpSpPr>
      <p:sp>
        <p:nvSpPr>
          <p:cNvPr id="61" name="Shape 6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460950" y="2065350"/>
            <a:ext cx="8222100" cy="1012800"/>
          </a:xfrm>
          <a:prstGeom prst="rect">
            <a:avLst/>
          </a:prstGeom>
        </p:spPr>
        <p:txBody>
          <a:bodyPr anchorCtr="0" anchor="ctr" bIns="91425" lIns="91425" rIns="91425" wrap="square" tIns="91425"/>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p:txBody>
      </p:sp>
      <p:sp>
        <p:nvSpPr>
          <p:cNvPr id="15" name="Shape 1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18" name="Shape 1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19" name="Shape 19"/>
          <p:cNvSpPr txBox="1"/>
          <p:nvPr>
            <p:ph type="title"/>
          </p:nvPr>
        </p:nvSpPr>
        <p:spPr>
          <a:xfrm>
            <a:off x="471900" y="738725"/>
            <a:ext cx="8222100" cy="7677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1" type="body"/>
          </p:nvPr>
        </p:nvSpPr>
        <p:spPr>
          <a:xfrm>
            <a:off x="471900" y="1919075"/>
            <a:ext cx="8222100" cy="27102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descr="Haskell-Variation+(logo+only)-medium.png" id="22" name="Shape 22"/>
          <p:cNvPicPr preferRelativeResize="0"/>
          <p:nvPr/>
        </p:nvPicPr>
        <p:blipFill>
          <a:blip r:embed="rId2">
            <a:alphaModFix/>
          </a:blip>
          <a:stretch>
            <a:fillRect/>
          </a:stretch>
        </p:blipFill>
        <p:spPr>
          <a:xfrm>
            <a:off x="7422025" y="227250"/>
            <a:ext cx="1373425" cy="72104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txBox="1"/>
          <p:nvPr>
            <p:ph type="title"/>
          </p:nvPr>
        </p:nvSpPr>
        <p:spPr>
          <a:xfrm>
            <a:off x="471900" y="738725"/>
            <a:ext cx="8222100" cy="7677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471900" y="1919075"/>
            <a:ext cx="3999900" cy="27102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8" name="Shape 28"/>
          <p:cNvSpPr txBox="1"/>
          <p:nvPr>
            <p:ph idx="2" type="body"/>
          </p:nvPr>
        </p:nvSpPr>
        <p:spPr>
          <a:xfrm>
            <a:off x="4694250" y="1919075"/>
            <a:ext cx="3999900" cy="27102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9" name="Shape 29"/>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p:nvPr/>
        </p:nvSpPr>
        <p:spPr>
          <a:xfrm flipH="1" rot="10800000">
            <a:off x="0" y="656400"/>
            <a:ext cx="9144000" cy="44871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txBox="1"/>
          <p:nvPr>
            <p:ph type="title"/>
          </p:nvPr>
        </p:nvSpPr>
        <p:spPr>
          <a:xfrm>
            <a:off x="98250" y="16350"/>
            <a:ext cx="8826600" cy="602700"/>
          </a:xfrm>
          <a:prstGeom prst="rect">
            <a:avLst/>
          </a:prstGeom>
        </p:spPr>
        <p:txBody>
          <a:bodyPr anchorCtr="0" anchor="ctr" bIns="91425" lIns="91425" rIns="91425" wrap="square"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34" name="Shape 3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5" name="Shape 35"/>
        <p:cNvGrpSpPr/>
        <p:nvPr/>
      </p:nvGrpSpPr>
      <p:grpSpPr>
        <a:xfrm>
          <a:off x="0" y="0"/>
          <a:ext cx="0" cy="0"/>
          <a:chOff x="0" y="0"/>
          <a:chExt cx="0" cy="0"/>
        </a:xfrm>
      </p:grpSpPr>
      <p:sp>
        <p:nvSpPr>
          <p:cNvPr id="36" name="Shape 36"/>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txBox="1"/>
          <p:nvPr>
            <p:ph type="title"/>
          </p:nvPr>
        </p:nvSpPr>
        <p:spPr>
          <a:xfrm>
            <a:off x="226078" y="357800"/>
            <a:ext cx="2808000" cy="953400"/>
          </a:xfrm>
          <a:prstGeom prst="rect">
            <a:avLst/>
          </a:prstGeom>
        </p:spPr>
        <p:txBody>
          <a:bodyPr anchorCtr="0" anchor="b"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9" name="Shape 39"/>
          <p:cNvSpPr txBox="1"/>
          <p:nvPr>
            <p:ph idx="1" type="body"/>
          </p:nvPr>
        </p:nvSpPr>
        <p:spPr>
          <a:xfrm>
            <a:off x="226075" y="1465800"/>
            <a:ext cx="2808000" cy="3163500"/>
          </a:xfrm>
          <a:prstGeom prst="rect">
            <a:avLst/>
          </a:prstGeom>
        </p:spPr>
        <p:txBody>
          <a:bodyPr anchorCtr="0" anchor="t" bIns="91425" lIns="91425" rIns="91425" wrap="square" tIns="91425"/>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p:txBody>
      </p:sp>
      <p:sp>
        <p:nvSpPr>
          <p:cNvPr id="40" name="Shape 4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1" name="Shape 41"/>
        <p:cNvGrpSpPr/>
        <p:nvPr/>
      </p:nvGrpSpPr>
      <p:grpSpPr>
        <a:xfrm>
          <a:off x="0" y="0"/>
          <a:ext cx="0" cy="0"/>
          <a:chOff x="0" y="0"/>
          <a:chExt cx="0" cy="0"/>
        </a:xfrm>
      </p:grpSpPr>
      <p:sp>
        <p:nvSpPr>
          <p:cNvPr id="42" name="Shape 42"/>
          <p:cNvSpPr txBox="1"/>
          <p:nvPr>
            <p:ph type="title"/>
          </p:nvPr>
        </p:nvSpPr>
        <p:spPr>
          <a:xfrm>
            <a:off x="490250" y="488250"/>
            <a:ext cx="6227100" cy="4090800"/>
          </a:xfrm>
          <a:prstGeom prst="rect">
            <a:avLst/>
          </a:prstGeom>
        </p:spPr>
        <p:txBody>
          <a:bodyPr anchorCtr="0" anchor="ctr" bIns="91425" lIns="91425" rIns="91425" wrap="square" tIns="91425"/>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p:txBody>
      </p:sp>
      <p:sp>
        <p:nvSpPr>
          <p:cNvPr id="43" name="Shape 43"/>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4" name="Shape 44"/>
        <p:cNvGrpSpPr/>
        <p:nvPr/>
      </p:nvGrpSpPr>
      <p:grpSpPr>
        <a:xfrm>
          <a:off x="0" y="0"/>
          <a:ext cx="0" cy="0"/>
          <a:chOff x="0" y="0"/>
          <a:chExt cx="0" cy="0"/>
        </a:xfrm>
      </p:grpSpPr>
      <p:sp>
        <p:nvSpPr>
          <p:cNvPr id="45" name="Shape 45"/>
          <p:cNvSpPr/>
          <p:nvPr/>
        </p:nvSpPr>
        <p:spPr>
          <a:xfrm flipH="1">
            <a:off x="0" y="0"/>
            <a:ext cx="4572000" cy="5143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47" name="Shape 47"/>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Clr>
                <a:schemeClr val="dk2"/>
              </a:buClr>
              <a:buSzPct val="100000"/>
              <a:defRPr sz="4200">
                <a:solidFill>
                  <a:schemeClr val="dk2"/>
                </a:solidFill>
              </a:defRPr>
            </a:lvl1pPr>
            <a:lvl2pPr lvl="1" rtl="0" algn="ctr">
              <a:spcBef>
                <a:spcPts val="0"/>
              </a:spcBef>
              <a:buClr>
                <a:schemeClr val="dk2"/>
              </a:buClr>
              <a:buSzPct val="100000"/>
              <a:defRPr sz="4200">
                <a:solidFill>
                  <a:schemeClr val="dk2"/>
                </a:solidFill>
              </a:defRPr>
            </a:lvl2pPr>
            <a:lvl3pPr lvl="2" rtl="0" algn="ctr">
              <a:spcBef>
                <a:spcPts val="0"/>
              </a:spcBef>
              <a:buClr>
                <a:schemeClr val="dk2"/>
              </a:buClr>
              <a:buSzPct val="100000"/>
              <a:defRPr sz="4200">
                <a:solidFill>
                  <a:schemeClr val="dk2"/>
                </a:solidFill>
              </a:defRPr>
            </a:lvl3pPr>
            <a:lvl4pPr lvl="3" rtl="0" algn="ctr">
              <a:spcBef>
                <a:spcPts val="0"/>
              </a:spcBef>
              <a:buClr>
                <a:schemeClr val="dk2"/>
              </a:buClr>
              <a:buSzPct val="100000"/>
              <a:defRPr sz="4200">
                <a:solidFill>
                  <a:schemeClr val="dk2"/>
                </a:solidFill>
              </a:defRPr>
            </a:lvl4pPr>
            <a:lvl5pPr lvl="4" rtl="0" algn="ctr">
              <a:spcBef>
                <a:spcPts val="0"/>
              </a:spcBef>
              <a:buClr>
                <a:schemeClr val="dk2"/>
              </a:buClr>
              <a:buSzPct val="100000"/>
              <a:defRPr sz="4200">
                <a:solidFill>
                  <a:schemeClr val="dk2"/>
                </a:solidFill>
              </a:defRPr>
            </a:lvl5pPr>
            <a:lvl6pPr lvl="5" rtl="0" algn="ctr">
              <a:spcBef>
                <a:spcPts val="0"/>
              </a:spcBef>
              <a:buClr>
                <a:schemeClr val="dk2"/>
              </a:buClr>
              <a:buSzPct val="100000"/>
              <a:defRPr sz="4200">
                <a:solidFill>
                  <a:schemeClr val="dk2"/>
                </a:solidFill>
              </a:defRPr>
            </a:lvl6pPr>
            <a:lvl7pPr lvl="6" rtl="0" algn="ctr">
              <a:spcBef>
                <a:spcPts val="0"/>
              </a:spcBef>
              <a:buClr>
                <a:schemeClr val="dk2"/>
              </a:buClr>
              <a:buSzPct val="100000"/>
              <a:defRPr sz="4200">
                <a:solidFill>
                  <a:schemeClr val="dk2"/>
                </a:solidFill>
              </a:defRPr>
            </a:lvl7pPr>
            <a:lvl8pPr lvl="7" rtl="0" algn="ctr">
              <a:spcBef>
                <a:spcPts val="0"/>
              </a:spcBef>
              <a:buClr>
                <a:schemeClr val="dk2"/>
              </a:buClr>
              <a:buSzPct val="100000"/>
              <a:defRPr sz="4200">
                <a:solidFill>
                  <a:schemeClr val="dk2"/>
                </a:solidFill>
              </a:defRPr>
            </a:lvl8pPr>
            <a:lvl9pPr lvl="8" rtl="0" algn="ctr">
              <a:spcBef>
                <a:spcPts val="0"/>
              </a:spcBef>
              <a:buClr>
                <a:schemeClr val="dk2"/>
              </a:buClr>
              <a:buSzPct val="100000"/>
              <a:defRPr sz="4200">
                <a:solidFill>
                  <a:schemeClr val="dk2"/>
                </a:solidFill>
              </a:defRPr>
            </a:lvl9pPr>
          </a:lstStyle>
          <a:p/>
        </p:txBody>
      </p:sp>
      <p:sp>
        <p:nvSpPr>
          <p:cNvPr id="48" name="Shape 48"/>
          <p:cNvSpPr txBox="1"/>
          <p:nvPr>
            <p:ph idx="1" type="subTitle"/>
          </p:nvPr>
        </p:nvSpPr>
        <p:spPr>
          <a:xfrm>
            <a:off x="265500" y="2779467"/>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49" name="Shape 49"/>
          <p:cNvSpPr txBox="1"/>
          <p:nvPr>
            <p:ph idx="2" type="body"/>
          </p:nvPr>
        </p:nvSpPr>
        <p:spPr>
          <a:xfrm>
            <a:off x="4939500" y="724200"/>
            <a:ext cx="3837000" cy="3695100"/>
          </a:xfrm>
          <a:prstGeom prst="rect">
            <a:avLst/>
          </a:prstGeom>
        </p:spPr>
        <p:txBody>
          <a:bodyPr anchorCtr="0" anchor="ctr" bIns="91425" lIns="91425" rIns="91425" wrap="square"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50" name="Shape 5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1" name="Shape 51"/>
        <p:cNvGrpSpPr/>
        <p:nvPr/>
      </p:nvGrpSpPr>
      <p:grpSpPr>
        <a:xfrm>
          <a:off x="0" y="0"/>
          <a:ext cx="0" cy="0"/>
          <a:chOff x="0" y="0"/>
          <a:chExt cx="0" cy="0"/>
        </a:xfrm>
      </p:grpSpPr>
      <p:sp>
        <p:nvSpPr>
          <p:cNvPr id="52" name="Shape 52"/>
          <p:cNvSpPr txBox="1"/>
          <p:nvPr/>
        </p:nvSpPr>
        <p:spPr>
          <a:xfrm flipH="1" rot="10800000">
            <a:off x="0" y="0"/>
            <a:ext cx="9144000" cy="46959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txBox="1"/>
          <p:nvPr>
            <p:ph idx="1" type="body"/>
          </p:nvPr>
        </p:nvSpPr>
        <p:spPr>
          <a:xfrm>
            <a:off x="57150" y="4696825"/>
            <a:ext cx="8382000" cy="446700"/>
          </a:xfrm>
          <a:prstGeom prst="rect">
            <a:avLst/>
          </a:prstGeom>
        </p:spPr>
        <p:txBody>
          <a:bodyPr anchorCtr="0" anchor="ctr" bIns="91425" lIns="91425" rIns="91425" wrap="square" tIns="91425"/>
          <a:lstStyle>
            <a:lvl1pPr lvl="0" rtl="0">
              <a:lnSpc>
                <a:spcPct val="100000"/>
              </a:lnSpc>
              <a:spcBef>
                <a:spcPts val="0"/>
              </a:spcBef>
              <a:spcAft>
                <a:spcPts val="0"/>
              </a:spcAft>
              <a:buClr>
                <a:schemeClr val="lt1"/>
              </a:buClr>
              <a:buSzPct val="100000"/>
              <a:buNone/>
              <a:defRPr sz="1200">
                <a:solidFill>
                  <a:schemeClr val="lt1"/>
                </a:solidFill>
              </a:defRPr>
            </a:lvl1pPr>
          </a:lstStyle>
          <a:p/>
        </p:txBody>
      </p:sp>
      <p:sp>
        <p:nvSpPr>
          <p:cNvPr id="55" name="Shape 5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wrap="square" tIns="91425"/>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lt2"/>
              </a:buClr>
              <a:buSzPct val="100000"/>
              <a:buFont typeface="Roboto"/>
              <a:buChar char="●"/>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390525" y="952675"/>
            <a:ext cx="8222100" cy="1800300"/>
          </a:xfrm>
          <a:prstGeom prst="rect">
            <a:avLst/>
          </a:prstGeom>
        </p:spPr>
        <p:txBody>
          <a:bodyPr anchorCtr="0" anchor="b" bIns="91425" lIns="91425" rIns="91425" wrap="square" tIns="91425">
            <a:noAutofit/>
          </a:bodyPr>
          <a:lstStyle/>
          <a:p>
            <a:pPr lvl="0" rtl="0">
              <a:spcBef>
                <a:spcPts val="0"/>
              </a:spcBef>
              <a:buNone/>
            </a:pPr>
            <a:r>
              <a:rPr lang="en"/>
              <a:t>Statically-Typed Interpreters:</a:t>
            </a:r>
          </a:p>
        </p:txBody>
      </p:sp>
      <p:sp>
        <p:nvSpPr>
          <p:cNvPr id="67" name="Shape 67"/>
          <p:cNvSpPr txBox="1"/>
          <p:nvPr>
            <p:ph idx="1" type="subTitle"/>
          </p:nvPr>
        </p:nvSpPr>
        <p:spPr>
          <a:xfrm>
            <a:off x="390525" y="2789130"/>
            <a:ext cx="8222100" cy="432900"/>
          </a:xfrm>
          <a:prstGeom prst="rect">
            <a:avLst/>
          </a:prstGeom>
        </p:spPr>
        <p:txBody>
          <a:bodyPr anchorCtr="0" anchor="t" bIns="91425" lIns="91425" rIns="91425" wrap="square" tIns="91425">
            <a:noAutofit/>
          </a:bodyPr>
          <a:lstStyle/>
          <a:p>
            <a:pPr lvl="0">
              <a:spcBef>
                <a:spcPts val="0"/>
              </a:spcBef>
              <a:buNone/>
            </a:pPr>
            <a:r>
              <a:rPr lang="en"/>
              <a:t>Writing flexible, type-safe interfaces in Haskell</a:t>
            </a:r>
          </a:p>
          <a:p>
            <a:pPr lvl="0">
              <a:spcBef>
                <a:spcPts val="0"/>
              </a:spcBef>
              <a:buNone/>
            </a:pPr>
            <a:r>
              <a:t/>
            </a:r>
            <a:endParaRPr/>
          </a:p>
          <a:p>
            <a:pPr lvl="0">
              <a:spcBef>
                <a:spcPts val="0"/>
              </a:spcBef>
              <a:buNone/>
            </a:pPr>
            <a:r>
              <a:t/>
            </a:r>
            <a:endParaRPr/>
          </a:p>
          <a:p>
            <a:pPr lvl="0">
              <a:spcBef>
                <a:spcPts val="0"/>
              </a:spcBef>
              <a:buNone/>
            </a:pPr>
            <a:r>
              <a:rPr lang="en"/>
              <a:t>Christopher Hockenbrocht</a:t>
            </a:r>
          </a:p>
          <a:p>
            <a:pPr lvl="0">
              <a:spcBef>
                <a:spcPts val="0"/>
              </a:spcBef>
              <a:buNone/>
            </a:pPr>
            <a:r>
              <a:rPr lang="en"/>
              <a:t>CTO @ LeapYear Technologies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en"/>
              <a:t>Typed Expressions</a:t>
            </a:r>
          </a:p>
        </p:txBody>
      </p:sp>
      <p:sp>
        <p:nvSpPr>
          <p:cNvPr id="122" name="Shape 122"/>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a:spcBef>
                <a:spcPts val="0"/>
              </a:spcBef>
              <a:buNone/>
            </a:pPr>
            <a:r>
              <a:rPr lang="en"/>
              <a:t>We can prevent semantically incorrect programs before they happen with some type checking.</a:t>
            </a:r>
          </a:p>
          <a:p>
            <a:pPr lvl="0">
              <a:spcBef>
                <a:spcPts val="0"/>
              </a:spcBef>
              <a:buNone/>
            </a:pPr>
            <a:r>
              <a:rPr lang="en"/>
              <a:t>There are a few high-level concepts before we flesh this out.</a:t>
            </a:r>
          </a:p>
          <a:p>
            <a:pPr indent="-228600" lvl="0" marL="457200" rtl="0">
              <a:spcBef>
                <a:spcPts val="0"/>
              </a:spcBef>
            </a:pPr>
            <a:r>
              <a:rPr lang="en"/>
              <a:t>GADTs and Existential types</a:t>
            </a:r>
          </a:p>
          <a:p>
            <a:pPr indent="-228600" lvl="0" marL="457200" rtl="0">
              <a:spcBef>
                <a:spcPts val="0"/>
              </a:spcBef>
            </a:pPr>
            <a:r>
              <a:rPr lang="en">
                <a:latin typeface="Courier New"/>
                <a:ea typeface="Courier New"/>
                <a:cs typeface="Courier New"/>
                <a:sym typeface="Courier New"/>
              </a:rPr>
              <a:t>Dict</a:t>
            </a:r>
            <a:r>
              <a:rPr lang="en"/>
              <a:t> from</a:t>
            </a:r>
            <a:r>
              <a:rPr lang="en"/>
              <a:t> </a:t>
            </a:r>
            <a:r>
              <a:rPr lang="en">
                <a:latin typeface="Courier New"/>
                <a:ea typeface="Courier New"/>
                <a:cs typeface="Courier New"/>
                <a:sym typeface="Courier New"/>
              </a:rPr>
              <a:t>Data.Constraint </a:t>
            </a:r>
            <a:r>
              <a:rPr lang="en"/>
              <a:t>in </a:t>
            </a:r>
            <a:r>
              <a:rPr lang="en"/>
              <a:t>the </a:t>
            </a:r>
            <a:r>
              <a:rPr lang="en">
                <a:latin typeface="Courier New"/>
                <a:ea typeface="Courier New"/>
                <a:cs typeface="Courier New"/>
                <a:sym typeface="Courier New"/>
              </a:rPr>
              <a:t>constraints</a:t>
            </a:r>
            <a:r>
              <a:rPr lang="en"/>
              <a:t> package</a:t>
            </a:r>
          </a:p>
          <a:p>
            <a:pPr indent="-228600" lvl="0" marL="457200" rtl="0">
              <a:spcBef>
                <a:spcPts val="0"/>
              </a:spcBef>
            </a:pPr>
            <a:r>
              <a:rPr lang="en"/>
              <a:t>Proof functions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Typed Expressions : GADTs</a:t>
            </a:r>
          </a:p>
        </p:txBody>
      </p:sp>
      <p:sp>
        <p:nvSpPr>
          <p:cNvPr id="128" name="Shape 128"/>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spcBef>
                <a:spcPts val="0"/>
              </a:spcBef>
              <a:buNone/>
            </a:pPr>
            <a:r>
              <a:rPr lang="en"/>
              <a:t>GADTs allow us to make our Expressions more precisely typed.</a:t>
            </a:r>
          </a:p>
          <a:p>
            <a:pPr lvl="0" rtl="0">
              <a:lnSpc>
                <a:spcPct val="100000"/>
              </a:lnSpc>
              <a:spcBef>
                <a:spcPts val="0"/>
              </a:spcBef>
              <a:spcAft>
                <a:spcPts val="0"/>
              </a:spcAft>
              <a:buNone/>
            </a:pPr>
            <a:r>
              <a:rPr lang="en" sz="1400">
                <a:latin typeface="Courier New"/>
                <a:ea typeface="Courier New"/>
                <a:cs typeface="Courier New"/>
                <a:sym typeface="Courier New"/>
              </a:rPr>
              <a:t>d</a:t>
            </a:r>
            <a:r>
              <a:rPr lang="en" sz="1400">
                <a:latin typeface="Courier New"/>
                <a:ea typeface="Courier New"/>
                <a:cs typeface="Courier New"/>
                <a:sym typeface="Courier New"/>
              </a:rPr>
              <a:t>ata TExpr ty where</a:t>
            </a:r>
          </a:p>
          <a:p>
            <a:pPr lvl="0" rtl="0">
              <a:lnSpc>
                <a:spcPct val="100000"/>
              </a:lnSpc>
              <a:spcBef>
                <a:spcPts val="0"/>
              </a:spcBef>
              <a:spcAft>
                <a:spcPts val="0"/>
              </a:spcAft>
              <a:buNone/>
            </a:pPr>
            <a:r>
              <a:rPr lang="en" sz="1400">
                <a:latin typeface="Courier New"/>
                <a:ea typeface="Courier New"/>
                <a:cs typeface="Courier New"/>
                <a:sym typeface="Courier New"/>
              </a:rPr>
              <a:t>  TLiteral    :: ty -&gt; TExpr ty</a:t>
            </a:r>
          </a:p>
          <a:p>
            <a:pPr lvl="0" rtl="0">
              <a:lnSpc>
                <a:spcPct val="100000"/>
              </a:lnSpc>
              <a:spcBef>
                <a:spcPts val="0"/>
              </a:spcBef>
              <a:spcAft>
                <a:spcPts val="0"/>
              </a:spcAft>
              <a:buNone/>
            </a:pPr>
            <a:r>
              <a:rPr lang="en" sz="1400">
                <a:latin typeface="Courier New"/>
                <a:ea typeface="Courier New"/>
                <a:cs typeface="Courier New"/>
                <a:sym typeface="Courier New"/>
              </a:rPr>
              <a:t>  TVariable   :: String -&gt; TExpr ty</a:t>
            </a:r>
          </a:p>
          <a:p>
            <a:pPr lvl="0" rtl="0">
              <a:lnSpc>
                <a:spcPct val="100000"/>
              </a:lnSpc>
              <a:spcBef>
                <a:spcPts val="0"/>
              </a:spcBef>
              <a:spcAft>
                <a:spcPts val="0"/>
              </a:spcAft>
              <a:buNone/>
            </a:pPr>
            <a:r>
              <a:rPr lang="en" sz="1400">
                <a:latin typeface="Courier New"/>
                <a:ea typeface="Courier New"/>
                <a:cs typeface="Courier New"/>
                <a:sym typeface="Courier New"/>
              </a:rPr>
              <a:t>  </a:t>
            </a:r>
            <a:r>
              <a:rPr lang="en" sz="1400">
                <a:latin typeface="Courier New"/>
                <a:ea typeface="Courier New"/>
                <a:cs typeface="Courier New"/>
                <a:sym typeface="Courier New"/>
              </a:rPr>
              <a:t>...</a:t>
            </a:r>
          </a:p>
          <a:p>
            <a:pPr lvl="0" rtl="0">
              <a:lnSpc>
                <a:spcPct val="100000"/>
              </a:lnSpc>
              <a:spcBef>
                <a:spcPts val="0"/>
              </a:spcBef>
              <a:spcAft>
                <a:spcPts val="0"/>
              </a:spcAft>
              <a:buNone/>
            </a:pPr>
            <a:r>
              <a:rPr lang="en" sz="1400">
                <a:latin typeface="Courier New"/>
                <a:ea typeface="Courier New"/>
                <a:cs typeface="Courier New"/>
                <a:sym typeface="Courier New"/>
              </a:rPr>
              <a:t>  TBinOp      :: BinOp tyIn tyOut -&gt; TExpr tyIn -&gt; TExpr tyIn -&gt; TExpr tyOut</a:t>
            </a:r>
          </a:p>
          <a:p>
            <a:pPr lvl="0" rtl="0">
              <a:lnSpc>
                <a:spcPct val="100000"/>
              </a:lnSpc>
              <a:spcBef>
                <a:spcPts val="0"/>
              </a:spcBef>
              <a:spcAft>
                <a:spcPts val="0"/>
              </a:spcAft>
              <a:buNone/>
            </a:pPr>
            <a:r>
              <a:rPr lang="en" sz="1400">
                <a:latin typeface="Courier New"/>
                <a:ea typeface="Courier New"/>
                <a:cs typeface="Courier New"/>
                <a:sym typeface="Courier New"/>
              </a:rPr>
              <a:t>  Let         :: String -&gt; TExpr ty1 -&gt; TExpr </a:t>
            </a:r>
            <a:r>
              <a:rPr lang="en" sz="1400">
                <a:latin typeface="Courier New"/>
                <a:ea typeface="Courier New"/>
                <a:cs typeface="Courier New"/>
                <a:sym typeface="Courier New"/>
              </a:rPr>
              <a:t>ty2</a:t>
            </a:r>
            <a:r>
              <a:rPr lang="en" sz="1400">
                <a:latin typeface="Courier New"/>
                <a:ea typeface="Courier New"/>
                <a:cs typeface="Courier New"/>
                <a:sym typeface="Courier New"/>
              </a:rPr>
              <a:t> </a:t>
            </a:r>
          </a:p>
          <a:p>
            <a:pPr lvl="0" rtl="0">
              <a:lnSpc>
                <a:spcPct val="100000"/>
              </a:lnSpc>
              <a:spcBef>
                <a:spcPts val="0"/>
              </a:spcBef>
              <a:spcAft>
                <a:spcPts val="0"/>
              </a:spcAft>
              <a:buNone/>
            </a:pPr>
            <a:r>
              <a:rPr lang="en" sz="1400">
                <a:latin typeface="Courier New"/>
                <a:ea typeface="Courier New"/>
                <a:cs typeface="Courier New"/>
                <a:sym typeface="Courier New"/>
              </a:rPr>
              <a:t>  ...</a:t>
            </a:r>
          </a:p>
          <a:p>
            <a:pPr lvl="0" rtl="0">
              <a:lnSpc>
                <a:spcPct val="100000"/>
              </a:lnSpc>
              <a:spcBef>
                <a:spcPts val="0"/>
              </a:spcBef>
              <a:spcAft>
                <a:spcPts val="0"/>
              </a:spcAft>
              <a:buNone/>
            </a:pPr>
            <a:r>
              <a:t/>
            </a:r>
            <a:endParaRPr sz="14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Typed Expressions : GADTs</a:t>
            </a:r>
          </a:p>
        </p:txBody>
      </p:sp>
      <p:sp>
        <p:nvSpPr>
          <p:cNvPr id="134" name="Shape 134"/>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sz="1400">
                <a:latin typeface="Courier New"/>
                <a:ea typeface="Courier New"/>
                <a:cs typeface="Courier New"/>
                <a:sym typeface="Courier New"/>
              </a:rPr>
              <a:t>data BinOp inTy outTy where</a:t>
            </a:r>
          </a:p>
          <a:p>
            <a:pPr lvl="0" rtl="0">
              <a:lnSpc>
                <a:spcPct val="100000"/>
              </a:lnSpc>
              <a:spcBef>
                <a:spcPts val="0"/>
              </a:spcBef>
              <a:spcAft>
                <a:spcPts val="0"/>
              </a:spcAft>
              <a:buNone/>
            </a:pPr>
            <a:r>
              <a:rPr lang="en" sz="1400">
                <a:latin typeface="Courier New"/>
                <a:ea typeface="Courier New"/>
                <a:cs typeface="Courier New"/>
                <a:sym typeface="Courier New"/>
              </a:rPr>
              <a:t>  Equ   :: Eq inTy =&gt; BinOp inTy Bool</a:t>
            </a:r>
          </a:p>
          <a:p>
            <a:pPr lvl="0" rtl="0">
              <a:lnSpc>
                <a:spcPct val="100000"/>
              </a:lnSpc>
              <a:spcBef>
                <a:spcPts val="0"/>
              </a:spcBef>
              <a:spcAft>
                <a:spcPts val="0"/>
              </a:spcAft>
              <a:buNone/>
            </a:pPr>
            <a:r>
              <a:rPr lang="en" sz="1400">
                <a:latin typeface="Courier New"/>
                <a:ea typeface="Courier New"/>
                <a:cs typeface="Courier New"/>
                <a:sym typeface="Courier New"/>
              </a:rPr>
              <a:t>  ...</a:t>
            </a:r>
          </a:p>
          <a:p>
            <a:pPr lvl="0" rtl="0">
              <a:lnSpc>
                <a:spcPct val="100000"/>
              </a:lnSpc>
              <a:spcBef>
                <a:spcPts val="0"/>
              </a:spcBef>
              <a:spcAft>
                <a:spcPts val="0"/>
              </a:spcAft>
              <a:buNone/>
            </a:pPr>
            <a:r>
              <a:rPr lang="en" sz="1400">
                <a:latin typeface="Courier New"/>
                <a:ea typeface="Courier New"/>
                <a:cs typeface="Courier New"/>
                <a:sym typeface="Courier New"/>
              </a:rPr>
              <a:t>  Mul   :: Num inTy =&gt; BinOp inTy inTy </a:t>
            </a:r>
            <a:br>
              <a:rPr lang="en" sz="1400">
                <a:latin typeface="Courier New"/>
                <a:ea typeface="Courier New"/>
                <a:cs typeface="Courier New"/>
                <a:sym typeface="Courier New"/>
              </a:rPr>
            </a:br>
            <a:r>
              <a:rPr lang="en" sz="1400">
                <a:latin typeface="Courier New"/>
                <a:ea typeface="Courier New"/>
                <a:cs typeface="Courier New"/>
                <a:sym typeface="Courier New"/>
              </a:rPr>
              <a:t>  ...</a:t>
            </a:r>
          </a:p>
          <a:p>
            <a:pPr lvl="0" rtl="0">
              <a:lnSpc>
                <a:spcPct val="100000"/>
              </a:lnSpc>
              <a:spcBef>
                <a:spcPts val="0"/>
              </a:spcBef>
              <a:spcAft>
                <a:spcPts val="0"/>
              </a:spcAft>
              <a:buNone/>
            </a:pPr>
            <a:r>
              <a:rPr lang="en" sz="1400">
                <a:latin typeface="Courier New"/>
                <a:ea typeface="Courier New"/>
                <a:cs typeface="Courier New"/>
                <a:sym typeface="Courier New"/>
              </a:rPr>
              <a:t>  Or    :: BinOp Bool Bool</a:t>
            </a:r>
          </a:p>
          <a:p>
            <a:pPr lvl="0" rtl="0">
              <a:lnSpc>
                <a:spcPct val="100000"/>
              </a:lnSpc>
              <a:spcBef>
                <a:spcPts val="0"/>
              </a:spcBef>
              <a:spcAft>
                <a:spcPts val="0"/>
              </a:spcAft>
              <a:buNone/>
            </a:pPr>
            <a:r>
              <a:t/>
            </a:r>
            <a:endParaRPr sz="1400">
              <a:latin typeface="Courier New"/>
              <a:ea typeface="Courier New"/>
              <a:cs typeface="Courier New"/>
              <a:sym typeface="Courier New"/>
            </a:endParaRPr>
          </a:p>
          <a:p>
            <a:pPr lvl="0" rtl="0">
              <a:lnSpc>
                <a:spcPct val="100000"/>
              </a:lnSpc>
              <a:spcBef>
                <a:spcPts val="0"/>
              </a:spcBef>
              <a:spcAft>
                <a:spcPts val="0"/>
              </a:spcAft>
              <a:buNone/>
            </a:pPr>
            <a:r>
              <a:rPr lang="en" sz="1400">
                <a:latin typeface="Courier New"/>
                <a:ea typeface="Courier New"/>
                <a:cs typeface="Courier New"/>
                <a:sym typeface="Courier New"/>
              </a:rPr>
              <a:t>data UnOp ty where</a:t>
            </a:r>
          </a:p>
          <a:p>
            <a:pPr lvl="0" rtl="0">
              <a:lnSpc>
                <a:spcPct val="100000"/>
              </a:lnSpc>
              <a:spcBef>
                <a:spcPts val="0"/>
              </a:spcBef>
              <a:spcAft>
                <a:spcPts val="0"/>
              </a:spcAft>
              <a:buNone/>
            </a:pPr>
            <a:r>
              <a:rPr lang="en" sz="1400">
                <a:latin typeface="Courier New"/>
                <a:ea typeface="Courier New"/>
                <a:cs typeface="Courier New"/>
                <a:sym typeface="Courier New"/>
              </a:rPr>
              <a:t>  Not   :: UnOp Bool</a:t>
            </a:r>
          </a:p>
          <a:p>
            <a:pPr lvl="0" rtl="0">
              <a:lnSpc>
                <a:spcPct val="100000"/>
              </a:lnSpc>
              <a:spcBef>
                <a:spcPts val="0"/>
              </a:spcBef>
              <a:spcAft>
                <a:spcPts val="0"/>
              </a:spcAft>
              <a:buNone/>
            </a:pPr>
            <a:r>
              <a:rPr lang="en" sz="1400">
                <a:latin typeface="Courier New"/>
                <a:ea typeface="Courier New"/>
                <a:cs typeface="Courier New"/>
                <a:sym typeface="Courier New"/>
              </a:rPr>
              <a:t>  Neg   :: Num ty =&gt; UnOp ty</a:t>
            </a:r>
          </a:p>
          <a:p>
            <a:pPr lvl="0" rtl="0">
              <a:lnSpc>
                <a:spcPct val="100000"/>
              </a:lnSpc>
              <a:spcBef>
                <a:spcPts val="0"/>
              </a:spcBef>
              <a:spcAft>
                <a:spcPts val="0"/>
              </a:spcAft>
              <a:buNone/>
            </a:pPr>
            <a:r>
              <a:t/>
            </a:r>
            <a:endParaRPr sz="1400">
              <a:latin typeface="Courier New"/>
              <a:ea typeface="Courier New"/>
              <a:cs typeface="Courier New"/>
              <a:sym typeface="Courier New"/>
            </a:endParaRPr>
          </a:p>
          <a:p>
            <a:pPr lvl="0" rtl="0">
              <a:lnSpc>
                <a:spcPct val="100000"/>
              </a:lnSpc>
              <a:spcBef>
                <a:spcPts val="0"/>
              </a:spcBef>
              <a:spcAft>
                <a:spcPts val="0"/>
              </a:spcAft>
              <a:buNone/>
            </a:pPr>
            <a:r>
              <a:t/>
            </a:r>
            <a:endParaRPr sz="1400">
              <a:latin typeface="Courier New"/>
              <a:ea typeface="Courier New"/>
              <a:cs typeface="Courier New"/>
              <a:sym typeface="Courier New"/>
            </a:endParaRPr>
          </a:p>
          <a:p>
            <a:pPr lvl="0" rtl="0">
              <a:lnSpc>
                <a:spcPct val="100000"/>
              </a:lnSpc>
              <a:spcBef>
                <a:spcPts val="0"/>
              </a:spcBef>
              <a:spcAft>
                <a:spcPts val="0"/>
              </a:spcAft>
              <a:buNone/>
            </a:pPr>
            <a:r>
              <a:t/>
            </a:r>
            <a:endParaRPr sz="14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Typed Expressions : GADTs</a:t>
            </a:r>
          </a:p>
        </p:txBody>
      </p:sp>
      <p:sp>
        <p:nvSpPr>
          <p:cNvPr id="140" name="Shape 140"/>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sz="1400">
                <a:latin typeface="Courier New"/>
                <a:ea typeface="Courier New"/>
                <a:cs typeface="Courier New"/>
                <a:sym typeface="Courier New"/>
              </a:rPr>
              <a:t>data Type ty where</a:t>
            </a:r>
          </a:p>
          <a:p>
            <a:pPr lvl="0" rtl="0">
              <a:lnSpc>
                <a:spcPct val="100000"/>
              </a:lnSpc>
              <a:spcBef>
                <a:spcPts val="0"/>
              </a:spcBef>
              <a:spcAft>
                <a:spcPts val="0"/>
              </a:spcAft>
              <a:buNone/>
            </a:pPr>
            <a:r>
              <a:rPr lang="en" sz="1400">
                <a:latin typeface="Courier New"/>
                <a:ea typeface="Courier New"/>
                <a:cs typeface="Courier New"/>
                <a:sym typeface="Courier New"/>
              </a:rPr>
              <a:t>  Bool   :: Type Bool</a:t>
            </a:r>
          </a:p>
          <a:p>
            <a:pPr lvl="0" rtl="0">
              <a:lnSpc>
                <a:spcPct val="100000"/>
              </a:lnSpc>
              <a:spcBef>
                <a:spcPts val="0"/>
              </a:spcBef>
              <a:spcAft>
                <a:spcPts val="0"/>
              </a:spcAft>
              <a:buNone/>
            </a:pPr>
            <a:r>
              <a:rPr lang="en" sz="1400">
                <a:latin typeface="Courier New"/>
                <a:ea typeface="Courier New"/>
                <a:cs typeface="Courier New"/>
                <a:sym typeface="Courier New"/>
              </a:rPr>
              <a:t>  Int    :: Type Int</a:t>
            </a:r>
          </a:p>
          <a:p>
            <a:pPr lvl="0" rtl="0">
              <a:lnSpc>
                <a:spcPct val="100000"/>
              </a:lnSpc>
              <a:spcBef>
                <a:spcPts val="0"/>
              </a:spcBef>
              <a:spcAft>
                <a:spcPts val="0"/>
              </a:spcAft>
              <a:buNone/>
            </a:pPr>
            <a:r>
              <a:rPr lang="en" sz="1400">
                <a:latin typeface="Courier New"/>
                <a:ea typeface="Courier New"/>
                <a:cs typeface="Courier New"/>
                <a:sym typeface="Courier New"/>
              </a:rPr>
              <a:t>  Double :: Type Double</a:t>
            </a:r>
          </a:p>
          <a:p>
            <a:pPr lvl="0" rtl="0">
              <a:lnSpc>
                <a:spcPct val="100000"/>
              </a:lnSpc>
              <a:spcBef>
                <a:spcPts val="0"/>
              </a:spcBef>
              <a:spcAft>
                <a:spcPts val="0"/>
              </a:spcAft>
              <a:buNone/>
            </a:pPr>
            <a:r>
              <a:t/>
            </a:r>
            <a:endParaRPr sz="1400">
              <a:latin typeface="Courier New"/>
              <a:ea typeface="Courier New"/>
              <a:cs typeface="Courier New"/>
              <a:sym typeface="Courier New"/>
            </a:endParaRPr>
          </a:p>
          <a:p>
            <a:pPr lvl="0" rtl="0">
              <a:lnSpc>
                <a:spcPct val="100000"/>
              </a:lnSpc>
              <a:spcBef>
                <a:spcPts val="0"/>
              </a:spcBef>
              <a:spcAft>
                <a:spcPts val="0"/>
              </a:spcAft>
              <a:buNone/>
            </a:pPr>
            <a:r>
              <a:t/>
            </a:r>
            <a:endParaRPr sz="14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Typed AST Example</a:t>
            </a:r>
          </a:p>
        </p:txBody>
      </p:sp>
      <p:sp>
        <p:nvSpPr>
          <p:cNvPr id="146" name="Shape 146"/>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a:spcBef>
                <a:spcPts val="0"/>
              </a:spcBef>
              <a:buNone/>
            </a:pPr>
            <a:r>
              <a:rPr lang="en" sz="1400">
                <a:latin typeface="Courier New"/>
                <a:ea typeface="Courier New"/>
                <a:cs typeface="Courier New"/>
                <a:sym typeface="Courier New"/>
              </a:rPr>
              <a:t>let a = 2 * 3 in </a:t>
            </a:r>
            <a:br>
              <a:rPr lang="en" sz="1400">
                <a:latin typeface="Courier New"/>
                <a:ea typeface="Courier New"/>
                <a:cs typeface="Courier New"/>
                <a:sym typeface="Courier New"/>
              </a:rPr>
            </a:br>
            <a:r>
              <a:rPr lang="en" sz="1400">
                <a:latin typeface="Courier New"/>
                <a:ea typeface="Courier New"/>
                <a:cs typeface="Courier New"/>
                <a:sym typeface="Courier New"/>
              </a:rPr>
              <a:t>if a &gt; 0 then a else 0</a:t>
            </a:r>
          </a:p>
          <a:p>
            <a:pPr lvl="0" rtl="0">
              <a:lnSpc>
                <a:spcPct val="100000"/>
              </a:lnSpc>
              <a:spcBef>
                <a:spcPts val="0"/>
              </a:spcBef>
              <a:spcAft>
                <a:spcPts val="0"/>
              </a:spcAft>
              <a:buNone/>
            </a:pPr>
            <a:r>
              <a:rPr lang="en" sz="1200">
                <a:latin typeface="Courier New"/>
                <a:ea typeface="Courier New"/>
                <a:cs typeface="Courier New"/>
                <a:sym typeface="Courier New"/>
              </a:rPr>
              <a:t>Let “a” (BinOp Mul (Literal 2) (Literal 3))</a:t>
            </a:r>
          </a:p>
          <a:p>
            <a:pPr lvl="0" rtl="0">
              <a:lnSpc>
                <a:spcPct val="100000"/>
              </a:lnSpc>
              <a:spcBef>
                <a:spcPts val="0"/>
              </a:spcBef>
              <a:spcAft>
                <a:spcPts val="0"/>
              </a:spcAft>
              <a:buNone/>
            </a:pPr>
            <a:r>
              <a:rPr lang="en" sz="1200">
                <a:latin typeface="Courier New"/>
                <a:ea typeface="Courier New"/>
                <a:cs typeface="Courier New"/>
                <a:sym typeface="Courier New"/>
              </a:rPr>
              <a:t>    (IfThenElse (BinOp GT a 0) a 0)</a:t>
            </a: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rPr lang="en" sz="1200">
                <a:latin typeface="Courier New"/>
                <a:ea typeface="Courier New"/>
                <a:cs typeface="Courier New"/>
                <a:sym typeface="Courier New"/>
              </a:rPr>
              <a:t>BinOp Mul (Literal 2) (Literal 3) :: TExpr Int</a:t>
            </a: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t/>
            </a:r>
            <a:endParaRPr sz="1400">
              <a:latin typeface="Courier New"/>
              <a:ea typeface="Courier New"/>
              <a:cs typeface="Courier New"/>
              <a:sym typeface="Courier New"/>
            </a:endParaRPr>
          </a:p>
          <a:p>
            <a:pPr lvl="0" rtl="0">
              <a:spcBef>
                <a:spcPts val="0"/>
              </a:spcBef>
              <a:buNone/>
            </a:pPr>
            <a:r>
              <a:t/>
            </a:r>
            <a:endParaRPr sz="1400">
              <a:latin typeface="Courier New"/>
              <a:ea typeface="Courier New"/>
              <a:cs typeface="Courier New"/>
              <a:sym typeface="Courier New"/>
            </a:endParaRPr>
          </a:p>
          <a:p>
            <a:pPr lvl="0" rtl="0">
              <a:lnSpc>
                <a:spcPct val="100000"/>
              </a:lnSpc>
              <a:spcBef>
                <a:spcPts val="0"/>
              </a:spcBef>
              <a:spcAft>
                <a:spcPts val="0"/>
              </a:spcAft>
              <a:buNone/>
            </a:pPr>
            <a:r>
              <a:t/>
            </a:r>
            <a:endParaRPr sz="1400">
              <a:latin typeface="Courier New"/>
              <a:ea typeface="Courier New"/>
              <a:cs typeface="Courier New"/>
              <a:sym typeface="Courier New"/>
            </a:endParaRPr>
          </a:p>
          <a:p>
            <a:pPr lvl="0" rtl="0">
              <a:lnSpc>
                <a:spcPct val="100000"/>
              </a:lnSpc>
              <a:spcBef>
                <a:spcPts val="0"/>
              </a:spcBef>
              <a:spcAft>
                <a:spcPts val="0"/>
              </a:spcAft>
              <a:buNone/>
            </a:pPr>
            <a:r>
              <a:t/>
            </a:r>
            <a:endParaRPr sz="140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Typed AST Example</a:t>
            </a:r>
          </a:p>
        </p:txBody>
      </p:sp>
      <p:sp>
        <p:nvSpPr>
          <p:cNvPr id="152" name="Shape 152"/>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sz="1200">
                <a:latin typeface="Courier New"/>
                <a:ea typeface="Courier New"/>
                <a:cs typeface="Courier New"/>
                <a:sym typeface="Courier New"/>
              </a:rPr>
              <a:t>Mul   :: Num Int =&gt; BinOp Int Int</a:t>
            </a: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rPr lang="en" sz="1200">
                <a:latin typeface="Courier New"/>
                <a:ea typeface="Courier New"/>
                <a:cs typeface="Courier New"/>
                <a:sym typeface="Courier New"/>
              </a:rPr>
              <a:t>BinOp :: BinOp Int Int -&gt; TExpr Int -&gt; TExpr Int -&gt; TExpr Int</a:t>
            </a: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rPr lang="en" sz="1200">
                <a:latin typeface="Courier New"/>
                <a:ea typeface="Courier New"/>
                <a:cs typeface="Courier New"/>
                <a:sym typeface="Courier New"/>
              </a:rPr>
              <a:t>(Literal 2) :: TExpr Int</a:t>
            </a: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rPr lang="en" sz="1200">
                <a:latin typeface="Courier New"/>
                <a:ea typeface="Courier New"/>
                <a:cs typeface="Courier New"/>
                <a:sym typeface="Courier New"/>
              </a:rPr>
              <a:t>BinOp Mul (Literal 2) (Literal 3) :: TExpr Int</a:t>
            </a: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t/>
            </a:r>
            <a:endParaRPr sz="1400">
              <a:latin typeface="Courier New"/>
              <a:ea typeface="Courier New"/>
              <a:cs typeface="Courier New"/>
              <a:sym typeface="Courier New"/>
            </a:endParaRPr>
          </a:p>
          <a:p>
            <a:pPr lvl="0" rtl="0">
              <a:spcBef>
                <a:spcPts val="0"/>
              </a:spcBef>
              <a:buNone/>
            </a:pPr>
            <a:r>
              <a:t/>
            </a:r>
            <a:endParaRPr sz="1400">
              <a:latin typeface="Courier New"/>
              <a:ea typeface="Courier New"/>
              <a:cs typeface="Courier New"/>
              <a:sym typeface="Courier New"/>
            </a:endParaRPr>
          </a:p>
          <a:p>
            <a:pPr lvl="0" rtl="0">
              <a:lnSpc>
                <a:spcPct val="100000"/>
              </a:lnSpc>
              <a:spcBef>
                <a:spcPts val="0"/>
              </a:spcBef>
              <a:spcAft>
                <a:spcPts val="0"/>
              </a:spcAft>
              <a:buNone/>
            </a:pPr>
            <a:r>
              <a:t/>
            </a:r>
            <a:endParaRPr sz="1400">
              <a:latin typeface="Courier New"/>
              <a:ea typeface="Courier New"/>
              <a:cs typeface="Courier New"/>
              <a:sym typeface="Courier New"/>
            </a:endParaRPr>
          </a:p>
          <a:p>
            <a:pPr lvl="0" rtl="0">
              <a:lnSpc>
                <a:spcPct val="100000"/>
              </a:lnSpc>
              <a:spcBef>
                <a:spcPts val="0"/>
              </a:spcBef>
              <a:spcAft>
                <a:spcPts val="0"/>
              </a:spcAft>
              <a:buNone/>
            </a:pPr>
            <a:r>
              <a:t/>
            </a:r>
            <a:endParaRPr sz="1400">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Typed AST Example</a:t>
            </a:r>
          </a:p>
        </p:txBody>
      </p:sp>
      <p:sp>
        <p:nvSpPr>
          <p:cNvPr id="158" name="Shape 158"/>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sz="1200">
                <a:latin typeface="Courier New"/>
                <a:ea typeface="Courier New"/>
                <a:cs typeface="Courier New"/>
                <a:sym typeface="Courier New"/>
              </a:rPr>
              <a:t>Variable “a” :: TExpr Int -- inferred from context/scope</a:t>
            </a: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rPr lang="en" sz="1200">
                <a:latin typeface="Courier New"/>
                <a:ea typeface="Courier New"/>
                <a:cs typeface="Courier New"/>
                <a:sym typeface="Courier New"/>
              </a:rPr>
              <a:t>BinOp GT (Variable “a”) (Literal 0) :: TExpr Bool</a:t>
            </a: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rPr lang="en" sz="1200">
                <a:latin typeface="Courier New"/>
                <a:ea typeface="Courier New"/>
                <a:cs typeface="Courier New"/>
                <a:sym typeface="Courier New"/>
              </a:rPr>
              <a:t>IfThenElse :: TExpr Bool -&gt; TExpr Int -&gt; TExpr Int -&gt; TExpr Int</a:t>
            </a: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rPr lang="en" sz="1200">
                <a:latin typeface="Courier New"/>
                <a:ea typeface="Courier New"/>
                <a:cs typeface="Courier New"/>
                <a:sym typeface="Courier New"/>
              </a:rPr>
              <a:t>IfThenElse (BinOp GT (Variable “a”) (Literal 0)) </a:t>
            </a:r>
          </a:p>
          <a:p>
            <a:pPr lvl="0" rtl="0">
              <a:lnSpc>
                <a:spcPct val="100000"/>
              </a:lnSpc>
              <a:spcBef>
                <a:spcPts val="0"/>
              </a:spcBef>
              <a:spcAft>
                <a:spcPts val="0"/>
              </a:spcAft>
              <a:buNone/>
            </a:pPr>
            <a:r>
              <a:rPr lang="en" sz="1200">
                <a:latin typeface="Courier New"/>
                <a:ea typeface="Courier New"/>
                <a:cs typeface="Courier New"/>
                <a:sym typeface="Courier New"/>
              </a:rPr>
              <a:t>    (Variable “a”) </a:t>
            </a:r>
          </a:p>
          <a:p>
            <a:pPr lvl="0" rtl="0">
              <a:lnSpc>
                <a:spcPct val="100000"/>
              </a:lnSpc>
              <a:spcBef>
                <a:spcPts val="0"/>
              </a:spcBef>
              <a:spcAft>
                <a:spcPts val="0"/>
              </a:spcAft>
              <a:buNone/>
            </a:pPr>
            <a:r>
              <a:rPr lang="en" sz="1200">
                <a:latin typeface="Courier New"/>
                <a:ea typeface="Courier New"/>
                <a:cs typeface="Courier New"/>
                <a:sym typeface="Courier New"/>
              </a:rPr>
              <a:t>    (Literal 0)   :: TExpr Int</a:t>
            </a: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t/>
            </a:r>
            <a:endParaRPr sz="1400">
              <a:latin typeface="Courier New"/>
              <a:ea typeface="Courier New"/>
              <a:cs typeface="Courier New"/>
              <a:sym typeface="Courier New"/>
            </a:endParaRPr>
          </a:p>
          <a:p>
            <a:pPr lvl="0" rtl="0">
              <a:spcBef>
                <a:spcPts val="0"/>
              </a:spcBef>
              <a:buNone/>
            </a:pPr>
            <a:r>
              <a:t/>
            </a:r>
            <a:endParaRPr sz="1400">
              <a:latin typeface="Courier New"/>
              <a:ea typeface="Courier New"/>
              <a:cs typeface="Courier New"/>
              <a:sym typeface="Courier New"/>
            </a:endParaRPr>
          </a:p>
          <a:p>
            <a:pPr lvl="0" rtl="0">
              <a:lnSpc>
                <a:spcPct val="100000"/>
              </a:lnSpc>
              <a:spcBef>
                <a:spcPts val="0"/>
              </a:spcBef>
              <a:spcAft>
                <a:spcPts val="0"/>
              </a:spcAft>
              <a:buNone/>
            </a:pPr>
            <a:r>
              <a:t/>
            </a:r>
            <a:endParaRPr sz="1400">
              <a:latin typeface="Courier New"/>
              <a:ea typeface="Courier New"/>
              <a:cs typeface="Courier New"/>
              <a:sym typeface="Courier New"/>
            </a:endParaRPr>
          </a:p>
          <a:p>
            <a:pPr lvl="0" rtl="0">
              <a:lnSpc>
                <a:spcPct val="100000"/>
              </a:lnSpc>
              <a:spcBef>
                <a:spcPts val="0"/>
              </a:spcBef>
              <a:spcAft>
                <a:spcPts val="0"/>
              </a:spcAft>
              <a:buNone/>
            </a:pPr>
            <a:r>
              <a:t/>
            </a:r>
            <a:endParaRPr sz="14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Typed AST Example</a:t>
            </a:r>
          </a:p>
        </p:txBody>
      </p:sp>
      <p:sp>
        <p:nvSpPr>
          <p:cNvPr id="164" name="Shape 164"/>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sz="1200">
                <a:latin typeface="Courier New"/>
                <a:ea typeface="Courier New"/>
                <a:cs typeface="Courier New"/>
                <a:sym typeface="Courier New"/>
              </a:rPr>
              <a:t>BinOp Mul 2 3               :: TExpr Int</a:t>
            </a: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rPr lang="en" sz="1200">
                <a:latin typeface="Courier New"/>
                <a:ea typeface="Courier New"/>
                <a:cs typeface="Courier New"/>
                <a:sym typeface="Courier New"/>
              </a:rPr>
              <a:t>IfThenElse (BinOp GT a 0) a 0 :: TExpr Int</a:t>
            </a: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rPr lang="en" sz="1200">
                <a:latin typeface="Courier New"/>
                <a:ea typeface="Courier New"/>
                <a:cs typeface="Courier New"/>
                <a:sym typeface="Courier New"/>
              </a:rPr>
              <a:t>Let :: String -&gt; TExpr Int -&gt; TExpr Int -&gt; TExpr Int</a:t>
            </a: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rPr lang="en" sz="1200">
                <a:latin typeface="Courier New"/>
                <a:ea typeface="Courier New"/>
                <a:cs typeface="Courier New"/>
                <a:sym typeface="Courier New"/>
              </a:rPr>
              <a:t>Let “a” (BinOp Mul (Literal 2) (Literal 3))</a:t>
            </a:r>
          </a:p>
          <a:p>
            <a:pPr lvl="0" rtl="0">
              <a:lnSpc>
                <a:spcPct val="100000"/>
              </a:lnSpc>
              <a:spcBef>
                <a:spcPts val="0"/>
              </a:spcBef>
              <a:spcAft>
                <a:spcPts val="0"/>
              </a:spcAft>
              <a:buNone/>
            </a:pPr>
            <a:r>
              <a:rPr lang="en" sz="1200">
                <a:latin typeface="Courier New"/>
                <a:ea typeface="Courier New"/>
                <a:cs typeface="Courier New"/>
                <a:sym typeface="Courier New"/>
              </a:rPr>
              <a:t>    (IfThenElse (BinOp GT a 0) a 0)         :: TExpr Int</a:t>
            </a: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t/>
            </a:r>
            <a:endParaRPr sz="1200">
              <a:latin typeface="Courier New"/>
              <a:ea typeface="Courier New"/>
              <a:cs typeface="Courier New"/>
              <a:sym typeface="Courier New"/>
            </a:endParaRPr>
          </a:p>
          <a:p>
            <a:pPr lvl="0" rtl="0">
              <a:lnSpc>
                <a:spcPct val="100000"/>
              </a:lnSpc>
              <a:spcBef>
                <a:spcPts val="0"/>
              </a:spcBef>
              <a:spcAft>
                <a:spcPts val="0"/>
              </a:spcAft>
              <a:buNone/>
            </a:pPr>
            <a:r>
              <a:t/>
            </a:r>
            <a:endParaRPr sz="1400">
              <a:latin typeface="Courier New"/>
              <a:ea typeface="Courier New"/>
              <a:cs typeface="Courier New"/>
              <a:sym typeface="Courier New"/>
            </a:endParaRPr>
          </a:p>
          <a:p>
            <a:pPr lvl="0" rtl="0">
              <a:spcBef>
                <a:spcPts val="0"/>
              </a:spcBef>
              <a:buNone/>
            </a:pPr>
            <a:r>
              <a:t/>
            </a:r>
            <a:endParaRPr sz="1400">
              <a:latin typeface="Courier New"/>
              <a:ea typeface="Courier New"/>
              <a:cs typeface="Courier New"/>
              <a:sym typeface="Courier New"/>
            </a:endParaRPr>
          </a:p>
          <a:p>
            <a:pPr lvl="0" rtl="0">
              <a:lnSpc>
                <a:spcPct val="100000"/>
              </a:lnSpc>
              <a:spcBef>
                <a:spcPts val="0"/>
              </a:spcBef>
              <a:spcAft>
                <a:spcPts val="0"/>
              </a:spcAft>
              <a:buNone/>
            </a:pPr>
            <a:r>
              <a:t/>
            </a:r>
            <a:endParaRPr sz="1400">
              <a:latin typeface="Courier New"/>
              <a:ea typeface="Courier New"/>
              <a:cs typeface="Courier New"/>
              <a:sym typeface="Courier New"/>
            </a:endParaRPr>
          </a:p>
          <a:p>
            <a:pPr lvl="0" rtl="0">
              <a:lnSpc>
                <a:spcPct val="100000"/>
              </a:lnSpc>
              <a:spcBef>
                <a:spcPts val="0"/>
              </a:spcBef>
              <a:spcAft>
                <a:spcPts val="0"/>
              </a:spcAft>
              <a:buNone/>
            </a:pPr>
            <a:r>
              <a:t/>
            </a:r>
            <a:endParaRPr sz="14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Typed Expressions: Existentials</a:t>
            </a:r>
          </a:p>
        </p:txBody>
      </p:sp>
      <p:sp>
        <p:nvSpPr>
          <p:cNvPr id="170" name="Shape 170"/>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a:t>We also want</a:t>
            </a:r>
            <a:r>
              <a:rPr lang="en"/>
              <a:t> a pairing constructor and alias:</a:t>
            </a:r>
          </a:p>
          <a:p>
            <a:pPr lvl="0" rtl="0">
              <a:lnSpc>
                <a:spcPct val="100000"/>
              </a:lnSpc>
              <a:spcBef>
                <a:spcPts val="0"/>
              </a:spcBef>
              <a:spcAft>
                <a:spcPts val="0"/>
              </a:spcAft>
              <a:buNone/>
            </a:pPr>
            <a:r>
              <a:t/>
            </a:r>
            <a:endParaRPr>
              <a:latin typeface="Courier New"/>
              <a:ea typeface="Courier New"/>
              <a:cs typeface="Courier New"/>
              <a:sym typeface="Courier New"/>
            </a:endParaRPr>
          </a:p>
          <a:p>
            <a:pPr lvl="0" rtl="0">
              <a:lnSpc>
                <a:spcPct val="100000"/>
              </a:lnSpc>
              <a:spcBef>
                <a:spcPts val="0"/>
              </a:spcBef>
              <a:spcAft>
                <a:spcPts val="0"/>
              </a:spcAft>
              <a:buNone/>
            </a:pPr>
            <a:r>
              <a:rPr lang="en">
                <a:latin typeface="Courier New"/>
                <a:ea typeface="Courier New"/>
                <a:cs typeface="Courier New"/>
                <a:sym typeface="Courier New"/>
              </a:rPr>
              <a:t>data (f :*: g) x = f x :*: g x</a:t>
            </a:r>
          </a:p>
          <a:p>
            <a:pPr lvl="0" rtl="0">
              <a:lnSpc>
                <a:spcPct val="100000"/>
              </a:lnSpc>
              <a:spcBef>
                <a:spcPts val="0"/>
              </a:spcBef>
              <a:spcAft>
                <a:spcPts val="0"/>
              </a:spcAft>
              <a:buNone/>
            </a:pPr>
            <a:r>
              <a:t/>
            </a:r>
            <a:endParaRPr>
              <a:latin typeface="Courier New"/>
              <a:ea typeface="Courier New"/>
              <a:cs typeface="Courier New"/>
              <a:sym typeface="Courier New"/>
            </a:endParaRPr>
          </a:p>
          <a:p>
            <a:pPr lvl="0" rtl="0">
              <a:lnSpc>
                <a:spcPct val="100000"/>
              </a:lnSpc>
              <a:spcBef>
                <a:spcPts val="0"/>
              </a:spcBef>
              <a:spcAft>
                <a:spcPts val="0"/>
              </a:spcAft>
              <a:buNone/>
            </a:pPr>
            <a:r>
              <a:rPr lang="en">
                <a:latin typeface="Courier New"/>
                <a:ea typeface="Courier New"/>
                <a:cs typeface="Courier New"/>
                <a:sym typeface="Courier New"/>
              </a:rPr>
              <a:t>type TypedExpression x = TExpr x :*: Type x</a:t>
            </a:r>
          </a:p>
          <a:p>
            <a:pPr lvl="0" rtl="0" algn="ctr">
              <a:lnSpc>
                <a:spcPct val="100000"/>
              </a:lnSpc>
              <a:spcBef>
                <a:spcPts val="0"/>
              </a:spcBef>
              <a:spcAft>
                <a:spcPts val="0"/>
              </a:spcAft>
              <a:buNone/>
            </a:pPr>
            <a:r>
              <a:t/>
            </a:r>
            <a:endParaRPr>
              <a:latin typeface="Courier New"/>
              <a:ea typeface="Courier New"/>
              <a:cs typeface="Courier New"/>
              <a:sym typeface="Courier New"/>
            </a:endParaRPr>
          </a:p>
          <a:p>
            <a:pPr lvl="0" rtl="0">
              <a:lnSpc>
                <a:spcPct val="100000"/>
              </a:lnSpc>
              <a:spcBef>
                <a:spcPts val="0"/>
              </a:spcBef>
              <a:spcAft>
                <a:spcPts val="0"/>
              </a:spcAft>
              <a:buNone/>
            </a:pPr>
            <a:r>
              <a:t/>
            </a:r>
            <a:endParaRPr>
              <a:latin typeface="Courier New"/>
              <a:ea typeface="Courier New"/>
              <a:cs typeface="Courier New"/>
              <a:sym typeface="Courier New"/>
            </a:endParaRPr>
          </a:p>
          <a:p>
            <a:pPr lvl="0" rtl="0">
              <a:lnSpc>
                <a:spcPct val="100000"/>
              </a:lnSpc>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Typed Expressions: </a:t>
            </a:r>
          </a:p>
          <a:p>
            <a:pPr lvl="0" rtl="0">
              <a:spcBef>
                <a:spcPts val="0"/>
              </a:spcBef>
              <a:buNone/>
            </a:pPr>
            <a:r>
              <a:rPr lang="en"/>
              <a:t>Type Checking Functions</a:t>
            </a:r>
          </a:p>
        </p:txBody>
      </p:sp>
      <p:sp>
        <p:nvSpPr>
          <p:cNvPr id="176" name="Shape 176"/>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a:t>The last big typechecking component we need is a function:</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latin typeface="Courier New"/>
                <a:ea typeface="Courier New"/>
                <a:cs typeface="Courier New"/>
                <a:sym typeface="Courier New"/>
              </a:rPr>
              <a:t>checkExpression :: Expression -&gt; TypedExpression ty</a:t>
            </a:r>
          </a:p>
          <a:p>
            <a:pPr lvl="0" rtl="0">
              <a:lnSpc>
                <a:spcPct val="100000"/>
              </a:lnSpc>
              <a:spcBef>
                <a:spcPts val="0"/>
              </a:spcBef>
              <a:spcAft>
                <a:spcPts val="0"/>
              </a:spcAft>
              <a:buNone/>
            </a:pPr>
            <a:r>
              <a:rPr lang="en">
                <a:latin typeface="Courier New"/>
                <a:ea typeface="Courier New"/>
                <a:cs typeface="Courier New"/>
                <a:sym typeface="Courier New"/>
              </a:rPr>
              <a:t>checkExpression expr = case expr of</a:t>
            </a:r>
          </a:p>
          <a:p>
            <a:pPr indent="0" lvl="0" marL="0" rtl="0">
              <a:lnSpc>
                <a:spcPct val="100000"/>
              </a:lnSpc>
              <a:spcBef>
                <a:spcPts val="0"/>
              </a:spcBef>
              <a:spcAft>
                <a:spcPts val="0"/>
              </a:spcAft>
              <a:buNone/>
            </a:pPr>
            <a:r>
              <a:rPr lang="en">
                <a:latin typeface="Courier New"/>
                <a:ea typeface="Courier New"/>
                <a:cs typeface="Courier New"/>
                <a:sym typeface="Courier New"/>
              </a:rPr>
              <a:t>    ...</a:t>
            </a:r>
          </a:p>
          <a:p>
            <a:pPr lvl="0" rtl="0">
              <a:lnSpc>
                <a:spcPct val="100000"/>
              </a:lnSpc>
              <a:spcBef>
                <a:spcPts val="0"/>
              </a:spcBef>
              <a:spcAft>
                <a:spcPts val="0"/>
              </a:spcAft>
              <a:buNone/>
            </a:pPr>
            <a:r>
              <a:t/>
            </a:r>
            <a:endParaRPr sz="14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en"/>
              <a:t>Overview</a:t>
            </a:r>
          </a:p>
        </p:txBody>
      </p:sp>
      <p:sp>
        <p:nvSpPr>
          <p:cNvPr id="73" name="Shape 73"/>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228600" lvl="0" marL="457200" rtl="0">
              <a:spcBef>
                <a:spcPts val="0"/>
              </a:spcBef>
            </a:pPr>
            <a:r>
              <a:rPr lang="en"/>
              <a:t>Motivating problem</a:t>
            </a:r>
          </a:p>
          <a:p>
            <a:pPr indent="-228600" lvl="0" marL="457200" rtl="0">
              <a:spcBef>
                <a:spcPts val="0"/>
              </a:spcBef>
            </a:pPr>
            <a:r>
              <a:rPr lang="en"/>
              <a:t>Developing a statically-typed interpreter</a:t>
            </a:r>
          </a:p>
          <a:p>
            <a:pPr indent="-228600" lvl="0" marL="457200" rtl="0">
              <a:spcBef>
                <a:spcPts val="0"/>
              </a:spcBef>
            </a:pPr>
            <a:r>
              <a:rPr lang="en"/>
              <a:t>General use cases</a:t>
            </a:r>
          </a:p>
          <a:p>
            <a:pPr lvl="0" rtl="0">
              <a:spcBef>
                <a:spcPts val="0"/>
              </a:spcBef>
              <a:buNone/>
            </a:pPr>
            <a:r>
              <a:t/>
            </a:r>
            <a:endParaRPr/>
          </a:p>
          <a:p>
            <a:pPr lvl="0" rtl="0">
              <a:spcBef>
                <a:spcPts val="0"/>
              </a:spcBef>
              <a:buNone/>
            </a:pPr>
            <a:r>
              <a:t/>
            </a:r>
            <a:endParaRPr/>
          </a:p>
          <a:p>
            <a:pPr lvl="0" rtl="0">
              <a:spcBef>
                <a:spcPts val="0"/>
              </a:spcBef>
              <a:buNone/>
            </a:pPr>
            <a:r>
              <a:rPr lang="en"/>
              <a:t>Code for presentation is found at: github.com/chalkandpaste/lambdaconf2017</a:t>
            </a:r>
          </a:p>
          <a:p>
            <a:pPr lvl="0" rt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Typed Expressions: </a:t>
            </a:r>
          </a:p>
          <a:p>
            <a:pPr lvl="0" rtl="0">
              <a:spcBef>
                <a:spcPts val="0"/>
              </a:spcBef>
              <a:buNone/>
            </a:pPr>
            <a:r>
              <a:rPr lang="en"/>
              <a:t>Type Checking Functions</a:t>
            </a:r>
          </a:p>
        </p:txBody>
      </p:sp>
      <p:sp>
        <p:nvSpPr>
          <p:cNvPr id="182" name="Shape 182"/>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latin typeface="Courier New"/>
                <a:ea typeface="Courier New"/>
                <a:cs typeface="Courier New"/>
                <a:sym typeface="Courier New"/>
              </a:rPr>
              <a:t>checkExpression :: Expression -&gt; TypedExpression ty</a:t>
            </a:r>
          </a:p>
          <a:p>
            <a:pPr lvl="0" rtl="0">
              <a:lnSpc>
                <a:spcPct val="100000"/>
              </a:lnSpc>
              <a:spcBef>
                <a:spcPts val="0"/>
              </a:spcBef>
              <a:spcAft>
                <a:spcPts val="0"/>
              </a:spcAft>
              <a:buNone/>
            </a:pPr>
            <a:r>
              <a:rPr lang="en">
                <a:latin typeface="Courier New"/>
                <a:ea typeface="Courier New"/>
                <a:cs typeface="Courier New"/>
                <a:sym typeface="Courier New"/>
              </a:rPr>
              <a:t>checkExpression expr = case expr of</a:t>
            </a:r>
            <a:br>
              <a:rPr lang="en">
                <a:latin typeface="Courier New"/>
                <a:ea typeface="Courier New"/>
                <a:cs typeface="Courier New"/>
                <a:sym typeface="Courier New"/>
              </a:rPr>
            </a:br>
            <a:r>
              <a:rPr lang="en">
                <a:latin typeface="Courier New"/>
                <a:ea typeface="Courier New"/>
                <a:cs typeface="Courier New"/>
                <a:sym typeface="Courier New"/>
              </a:rPr>
              <a:t>    </a:t>
            </a:r>
            <a:r>
              <a:rPr lang="en">
                <a:latin typeface="Courier New"/>
                <a:ea typeface="Courier New"/>
                <a:cs typeface="Courier New"/>
                <a:sym typeface="Courier New"/>
              </a:rPr>
              <a:t>...</a:t>
            </a: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    UnOp -&gt; ...</a:t>
            </a:r>
          </a:p>
          <a:p>
            <a:pPr indent="0" lvl="0" marL="0" rtl="0">
              <a:lnSpc>
                <a:spcPct val="100000"/>
              </a:lnSpc>
              <a:spcBef>
                <a:spcPts val="0"/>
              </a:spcBef>
              <a:spcAft>
                <a:spcPts val="0"/>
              </a:spcAft>
              <a:buNone/>
            </a:pPr>
            <a:r>
              <a:t/>
            </a:r>
            <a:endParaRPr>
              <a:latin typeface="Courier New"/>
              <a:ea typeface="Courier New"/>
              <a:cs typeface="Courier New"/>
              <a:sym typeface="Courier New"/>
            </a:endParaRPr>
          </a:p>
          <a:p>
            <a:pPr indent="0" lvl="0" marL="0" rtl="0">
              <a:lnSpc>
                <a:spcPct val="100000"/>
              </a:lnSpc>
              <a:spcBef>
                <a:spcPts val="0"/>
              </a:spcBef>
              <a:spcAft>
                <a:spcPts val="0"/>
              </a:spcAft>
              <a:buNone/>
            </a:pPr>
            <a:r>
              <a:rPr lang="en">
                <a:latin typeface="Courier New"/>
                <a:ea typeface="Courier New"/>
                <a:cs typeface="Courier New"/>
                <a:sym typeface="Courier New"/>
              </a:rPr>
              <a:t>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Typed Expressions: </a:t>
            </a:r>
          </a:p>
          <a:p>
            <a:pPr lvl="0" rtl="0">
              <a:spcBef>
                <a:spcPts val="0"/>
              </a:spcBef>
              <a:buNone/>
            </a:pPr>
            <a:r>
              <a:rPr lang="en"/>
              <a:t>Type Checking Functions</a:t>
            </a:r>
          </a:p>
        </p:txBody>
      </p:sp>
      <p:sp>
        <p:nvSpPr>
          <p:cNvPr id="188" name="Shape 188"/>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a:t>The last component we need is a function:</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latin typeface="Courier New"/>
                <a:ea typeface="Courier New"/>
                <a:cs typeface="Courier New"/>
                <a:sym typeface="Courier New"/>
              </a:rPr>
              <a:t>checkExpression :: Expression -&gt; TypedExpression ty</a:t>
            </a:r>
          </a:p>
          <a:p>
            <a:pPr lvl="0" rtl="0">
              <a:lnSpc>
                <a:spcPct val="100000"/>
              </a:lnSpc>
              <a:spcBef>
                <a:spcPts val="0"/>
              </a:spcBef>
              <a:spcAft>
                <a:spcPts val="0"/>
              </a:spcAft>
              <a:buNone/>
            </a:pPr>
            <a:r>
              <a:rPr lang="en">
                <a:latin typeface="Courier New"/>
                <a:ea typeface="Courier New"/>
                <a:cs typeface="Courier New"/>
                <a:sym typeface="Courier New"/>
              </a:rPr>
              <a:t>checkExpression expr = case expr of</a:t>
            </a:r>
            <a:br>
              <a:rPr lang="en">
                <a:latin typeface="Courier New"/>
                <a:ea typeface="Courier New"/>
                <a:cs typeface="Courier New"/>
                <a:sym typeface="Courier New"/>
              </a:rPr>
            </a:br>
            <a:r>
              <a:rPr lang="en">
                <a:latin typeface="Courier New"/>
                <a:ea typeface="Courier New"/>
                <a:cs typeface="Courier New"/>
                <a:sym typeface="Courier New"/>
              </a:rPr>
              <a:t>    ... </a:t>
            </a:r>
            <a:br>
              <a:rPr lang="en">
                <a:latin typeface="Courier New"/>
                <a:ea typeface="Courier New"/>
                <a:cs typeface="Courier New"/>
                <a:sym typeface="Courier New"/>
              </a:rPr>
            </a:br>
            <a:r>
              <a:rPr lang="en">
                <a:latin typeface="Courier New"/>
                <a:ea typeface="Courier New"/>
                <a:cs typeface="Courier New"/>
                <a:sym typeface="Courier New"/>
              </a:rPr>
              <a:t>    UnOp unOp e1 e2 -&gt; checkUnOp unOp e1 e2</a:t>
            </a:r>
          </a:p>
          <a:p>
            <a:pPr indent="0" lvl="0" marL="0" rtl="0">
              <a:lnSpc>
                <a:spcPct val="100000"/>
              </a:lnSpc>
              <a:spcBef>
                <a:spcPts val="0"/>
              </a:spcBef>
              <a:spcAft>
                <a:spcPts val="0"/>
              </a:spcAft>
              <a:buNone/>
            </a:pPr>
            <a:r>
              <a:t/>
            </a:r>
            <a:endParaRPr>
              <a:latin typeface="Courier New"/>
              <a:ea typeface="Courier New"/>
              <a:cs typeface="Courier New"/>
              <a:sym typeface="Courier New"/>
            </a:endParaRPr>
          </a:p>
          <a:p>
            <a:pPr indent="0" lvl="0" marL="0" rtl="0">
              <a:lnSpc>
                <a:spcPct val="100000"/>
              </a:lnSpc>
              <a:spcBef>
                <a:spcPts val="0"/>
              </a:spcBef>
              <a:spcAft>
                <a:spcPts val="0"/>
              </a:spcAft>
              <a:buNone/>
            </a:pPr>
            <a:r>
              <a:t/>
            </a:r>
            <a:endParaRPr>
              <a:latin typeface="Courier New"/>
              <a:ea typeface="Courier New"/>
              <a:cs typeface="Courier New"/>
              <a:sym typeface="Courier New"/>
            </a:endParaRPr>
          </a:p>
          <a:p>
            <a:pPr indent="0" lvl="0" marL="0" rtl="0">
              <a:lnSpc>
                <a:spcPct val="100000"/>
              </a:lnSpc>
              <a:spcBef>
                <a:spcPts val="0"/>
              </a:spcBef>
              <a:spcAft>
                <a:spcPts val="0"/>
              </a:spcAft>
              <a:buNone/>
            </a:pPr>
            <a:r>
              <a:rPr lang="en">
                <a:latin typeface="Courier New"/>
                <a:ea typeface="Courier New"/>
                <a:cs typeface="Courier New"/>
                <a:sym typeface="Courier New"/>
              </a:rPr>
              <a:t>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Typed Expressions: </a:t>
            </a:r>
          </a:p>
          <a:p>
            <a:pPr lvl="0" rtl="0">
              <a:spcBef>
                <a:spcPts val="0"/>
              </a:spcBef>
              <a:buNone/>
            </a:pPr>
            <a:r>
              <a:rPr lang="en"/>
              <a:t>Type Checking Functions</a:t>
            </a:r>
          </a:p>
        </p:txBody>
      </p:sp>
      <p:sp>
        <p:nvSpPr>
          <p:cNvPr id="194" name="Shape 194"/>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sz="1600">
                <a:latin typeface="Courier New"/>
                <a:ea typeface="Courier New"/>
                <a:cs typeface="Courier New"/>
                <a:sym typeface="Courier New"/>
              </a:rPr>
              <a:t>checkUnOp </a:t>
            </a:r>
            <a:r>
              <a:rPr lang="en" sz="1600">
                <a:latin typeface="Courier New"/>
                <a:ea typeface="Courier New"/>
                <a:cs typeface="Courier New"/>
                <a:sym typeface="Courier New"/>
              </a:rPr>
              <a:t>:: UnOp -&gt; Expression -&gt; Expression -&gt; TypedExpression ty</a:t>
            </a:r>
          </a:p>
          <a:p>
            <a:pPr lvl="0" rtl="0">
              <a:lnSpc>
                <a:spcPct val="100000"/>
              </a:lnSpc>
              <a:spcBef>
                <a:spcPts val="0"/>
              </a:spcBef>
              <a:spcAft>
                <a:spcPts val="0"/>
              </a:spcAft>
              <a:buNone/>
            </a:pPr>
            <a:r>
              <a:rPr lang="en" sz="1600">
                <a:latin typeface="Courier New"/>
                <a:ea typeface="Courier New"/>
                <a:cs typeface="Courier New"/>
                <a:sym typeface="Courier New"/>
              </a:rPr>
              <a:t>checkUnOp unOp e1 e2</a:t>
            </a:r>
            <a:r>
              <a:rPr lang="en" sz="1600">
                <a:latin typeface="Courier New"/>
                <a:ea typeface="Courier New"/>
                <a:cs typeface="Courier New"/>
                <a:sym typeface="Courier New"/>
              </a:rPr>
              <a:t> = case unOp of</a:t>
            </a:r>
            <a:br>
              <a:rPr lang="en" sz="1600">
                <a:latin typeface="Courier New"/>
                <a:ea typeface="Courier New"/>
                <a:cs typeface="Courier New"/>
                <a:sym typeface="Courier New"/>
              </a:rPr>
            </a:br>
            <a:r>
              <a:rPr lang="en" sz="1600">
                <a:latin typeface="Courier New"/>
                <a:ea typeface="Courier New"/>
                <a:cs typeface="Courier New"/>
                <a:sym typeface="Courier New"/>
              </a:rPr>
              <a:t>    (Neg :: Num ty =&gt; UnOp ty) -&gt; (</a:t>
            </a:r>
            <a:r>
              <a:rPr lang="en" sz="1600">
                <a:latin typeface="Courier New"/>
                <a:ea typeface="Courier New"/>
                <a:cs typeface="Courier New"/>
                <a:sym typeface="Courier New"/>
              </a:rPr>
              <a:t>...)</a:t>
            </a:r>
            <a:r>
              <a:rPr lang="en" sz="1600">
                <a:latin typeface="Courier New"/>
                <a:ea typeface="Courier New"/>
                <a:cs typeface="Courier New"/>
                <a:sym typeface="Courier New"/>
              </a:rPr>
              <a:t> :: TypedExpression ty  </a:t>
            </a:r>
            <a:br>
              <a:rPr lang="en" sz="1600">
                <a:latin typeface="Courier New"/>
                <a:ea typeface="Courier New"/>
                <a:cs typeface="Courier New"/>
                <a:sym typeface="Courier New"/>
              </a:rPr>
            </a:br>
            <a:r>
              <a:rPr lang="en" sz="1600">
                <a:latin typeface="Courier New"/>
                <a:ea typeface="Courier New"/>
                <a:cs typeface="Courier New"/>
                <a:sym typeface="Courier New"/>
              </a:rPr>
              <a:t>    (Not :: UnOp Bool)         -&gt; (</a:t>
            </a:r>
            <a:r>
              <a:rPr lang="en" sz="1600">
                <a:latin typeface="Courier New"/>
                <a:ea typeface="Courier New"/>
                <a:cs typeface="Courier New"/>
                <a:sym typeface="Courier New"/>
              </a:rPr>
              <a:t>...)</a:t>
            </a:r>
            <a:r>
              <a:rPr lang="en" sz="1600">
                <a:latin typeface="Courier New"/>
                <a:ea typeface="Courier New"/>
                <a:cs typeface="Courier New"/>
                <a:sym typeface="Courier New"/>
              </a:rPr>
              <a:t> :: TypedExpression Bool</a:t>
            </a:r>
          </a:p>
          <a:p>
            <a:pPr indent="0" lvl="0" marL="0" rtl="0">
              <a:lnSpc>
                <a:spcPct val="100000"/>
              </a:lnSpc>
              <a:spcBef>
                <a:spcPts val="0"/>
              </a:spcBef>
              <a:spcAft>
                <a:spcPts val="0"/>
              </a:spcAft>
              <a:buNone/>
            </a:pPr>
            <a:r>
              <a:t/>
            </a:r>
            <a:endParaRPr>
              <a:latin typeface="Courier New"/>
              <a:ea typeface="Courier New"/>
              <a:cs typeface="Courier New"/>
              <a:sym typeface="Courier New"/>
            </a:endParaRPr>
          </a:p>
          <a:p>
            <a:pPr indent="0" lvl="0" marL="0" rtl="0">
              <a:lnSpc>
                <a:spcPct val="100000"/>
              </a:lnSpc>
              <a:spcBef>
                <a:spcPts val="0"/>
              </a:spcBef>
              <a:spcAft>
                <a:spcPts val="0"/>
              </a:spcAft>
              <a:buNone/>
            </a:pPr>
            <a:r>
              <a:t/>
            </a:r>
            <a:endParaRPr>
              <a:latin typeface="Courier New"/>
              <a:ea typeface="Courier New"/>
              <a:cs typeface="Courier New"/>
              <a:sym typeface="Courier New"/>
            </a:endParaRPr>
          </a:p>
          <a:p>
            <a:pPr indent="0" lvl="0" marL="0" rtl="0">
              <a:lnSpc>
                <a:spcPct val="100000"/>
              </a:lnSpc>
              <a:spcBef>
                <a:spcPts val="0"/>
              </a:spcBef>
              <a:spcAft>
                <a:spcPts val="0"/>
              </a:spcAft>
              <a:buNone/>
            </a:pPr>
            <a:r>
              <a:rPr lang="en">
                <a:latin typeface="Courier New"/>
                <a:ea typeface="Courier New"/>
                <a:cs typeface="Courier New"/>
                <a:sym typeface="Courier New"/>
              </a:rPr>
              <a:t>      </a:t>
            </a:r>
            <a:r>
              <a:rPr lang="en">
                <a:latin typeface="Courier New"/>
                <a:ea typeface="Courier New"/>
                <a:cs typeface="Courier New"/>
                <a:sym typeface="Courier New"/>
              </a:rPr>
              <a:t>Could not deduce: ty ~ Bool</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Typed Expressions: Existentials</a:t>
            </a:r>
          </a:p>
        </p:txBody>
      </p:sp>
      <p:sp>
        <p:nvSpPr>
          <p:cNvPr id="200" name="Shape 200"/>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a:t>For the interpreter, we’ll use existentials to create this utility type:</a:t>
            </a:r>
          </a:p>
          <a:p>
            <a:pPr lvl="0" rtl="0">
              <a:lnSpc>
                <a:spcPct val="100000"/>
              </a:lnSpc>
              <a:spcBef>
                <a:spcPts val="0"/>
              </a:spcBef>
              <a:spcAft>
                <a:spcPts val="0"/>
              </a:spcAft>
              <a:buNone/>
            </a:pPr>
            <a:r>
              <a:t/>
            </a:r>
            <a:endParaRPr>
              <a:latin typeface="Courier New"/>
              <a:ea typeface="Courier New"/>
              <a:cs typeface="Courier New"/>
              <a:sym typeface="Courier New"/>
            </a:endParaRPr>
          </a:p>
          <a:p>
            <a:pPr lvl="0" rtl="0">
              <a:lnSpc>
                <a:spcPct val="100000"/>
              </a:lnSpc>
              <a:spcBef>
                <a:spcPts val="0"/>
              </a:spcBef>
              <a:spcAft>
                <a:spcPts val="0"/>
              </a:spcAft>
              <a:buNone/>
            </a:pPr>
            <a:r>
              <a:rPr lang="en">
                <a:latin typeface="Courier New"/>
                <a:ea typeface="Courier New"/>
                <a:cs typeface="Courier New"/>
                <a:sym typeface="Courier New"/>
              </a:rPr>
              <a:t>data A (f :: * -&gt; *) = forall x. A (f x) </a:t>
            </a:r>
          </a:p>
          <a:p>
            <a:pPr lvl="0" rtl="0">
              <a:lnSpc>
                <a:spcPct val="100000"/>
              </a:lnSpc>
              <a:spcBef>
                <a:spcPts val="0"/>
              </a:spcBef>
              <a:spcAft>
                <a:spcPts val="0"/>
              </a:spcAft>
              <a:buNone/>
            </a:pPr>
            <a:r>
              <a:t/>
            </a:r>
            <a:endParaRPr>
              <a:latin typeface="Courier New"/>
              <a:ea typeface="Courier New"/>
              <a:cs typeface="Courier New"/>
              <a:sym typeface="Courier New"/>
            </a:endParaRPr>
          </a:p>
          <a:p>
            <a:pPr lvl="0" rtl="0">
              <a:lnSpc>
                <a:spcPct val="100000"/>
              </a:lnSpc>
              <a:spcBef>
                <a:spcPts val="0"/>
              </a:spcBef>
              <a:spcAft>
                <a:spcPts val="0"/>
              </a:spcAft>
              <a:buNone/>
            </a:pPr>
            <a:r>
              <a:rPr lang="en"/>
              <a:t>With a little bit more machinery (not needed for today):</a:t>
            </a:r>
          </a:p>
          <a:p>
            <a:pPr lvl="0" rtl="0">
              <a:lnSpc>
                <a:spcPct val="100000"/>
              </a:lnSpc>
              <a:spcBef>
                <a:spcPts val="0"/>
              </a:spcBef>
              <a:spcAft>
                <a:spcPts val="0"/>
              </a:spcAft>
              <a:buNone/>
            </a:pPr>
            <a:r>
              <a:t/>
            </a:r>
            <a:endParaRPr>
              <a:latin typeface="Courier New"/>
              <a:ea typeface="Courier New"/>
              <a:cs typeface="Courier New"/>
              <a:sym typeface="Courier New"/>
            </a:endParaRPr>
          </a:p>
          <a:p>
            <a:pPr lvl="0" rtl="0">
              <a:lnSpc>
                <a:spcPct val="100000"/>
              </a:lnSpc>
              <a:spcBef>
                <a:spcPts val="0"/>
              </a:spcBef>
              <a:spcAft>
                <a:spcPts val="0"/>
              </a:spcAft>
              <a:buNone/>
            </a:pPr>
            <a:r>
              <a:rPr lang="en">
                <a:latin typeface="Courier New"/>
                <a:ea typeface="Courier New"/>
                <a:cs typeface="Courier New"/>
                <a:sym typeface="Courier New"/>
              </a:rPr>
              <a:t>data A (c :: * -&gt; Constraint) (f :: * -&gt; *) = </a:t>
            </a:r>
          </a:p>
          <a:p>
            <a:pPr indent="457200" lvl="0" rtl="0">
              <a:lnSpc>
                <a:spcPct val="100000"/>
              </a:lnSpc>
              <a:spcBef>
                <a:spcPts val="0"/>
              </a:spcBef>
              <a:spcAft>
                <a:spcPts val="0"/>
              </a:spcAft>
              <a:buNone/>
            </a:pPr>
            <a:r>
              <a:rPr lang="en">
                <a:latin typeface="Courier New"/>
                <a:ea typeface="Courier New"/>
                <a:cs typeface="Courier New"/>
                <a:sym typeface="Courier New"/>
              </a:rPr>
              <a:t>forall x. c x =&gt; A (f x) </a:t>
            </a:r>
          </a:p>
          <a:p>
            <a:pPr lvl="0" rtl="0" algn="ctr">
              <a:lnSpc>
                <a:spcPct val="100000"/>
              </a:lnSpc>
              <a:spcBef>
                <a:spcPts val="0"/>
              </a:spcBef>
              <a:spcAft>
                <a:spcPts val="0"/>
              </a:spcAft>
              <a:buNone/>
            </a:pPr>
            <a:r>
              <a:t/>
            </a:r>
            <a:endParaRPr>
              <a:latin typeface="Courier New"/>
              <a:ea typeface="Courier New"/>
              <a:cs typeface="Courier New"/>
              <a:sym typeface="Courier New"/>
            </a:endParaRPr>
          </a:p>
          <a:p>
            <a:pPr lvl="0" rtl="0">
              <a:lnSpc>
                <a:spcPct val="100000"/>
              </a:lnSpc>
              <a:spcBef>
                <a:spcPts val="0"/>
              </a:spcBef>
              <a:spcAft>
                <a:spcPts val="0"/>
              </a:spcAft>
              <a:buNone/>
            </a:pPr>
            <a:r>
              <a:t/>
            </a:r>
            <a:endParaRPr>
              <a:latin typeface="Courier New"/>
              <a:ea typeface="Courier New"/>
              <a:cs typeface="Courier New"/>
              <a:sym typeface="Courier New"/>
            </a:endParaRPr>
          </a:p>
          <a:p>
            <a:pPr lvl="0" rtl="0">
              <a:lnSpc>
                <a:spcPct val="100000"/>
              </a:lnSpc>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Typed Expressions: </a:t>
            </a:r>
          </a:p>
          <a:p>
            <a:pPr lvl="0" rtl="0">
              <a:spcBef>
                <a:spcPts val="0"/>
              </a:spcBef>
              <a:buNone/>
            </a:pPr>
            <a:r>
              <a:rPr lang="en"/>
              <a:t>Type Checking Functions</a:t>
            </a:r>
          </a:p>
        </p:txBody>
      </p:sp>
      <p:sp>
        <p:nvSpPr>
          <p:cNvPr id="206" name="Shape 206"/>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a:t>With `A` we can write:</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latin typeface="Courier New"/>
                <a:ea typeface="Courier New"/>
                <a:cs typeface="Courier New"/>
                <a:sym typeface="Courier New"/>
              </a:rPr>
              <a:t>checkExpression :: Expression -&gt; A TypedExpression</a:t>
            </a:r>
          </a:p>
          <a:p>
            <a:pPr lvl="0" rtl="0">
              <a:lnSpc>
                <a:spcPct val="100000"/>
              </a:lnSpc>
              <a:spcBef>
                <a:spcPts val="0"/>
              </a:spcBef>
              <a:spcAft>
                <a:spcPts val="0"/>
              </a:spcAft>
              <a:buNone/>
            </a:pPr>
            <a:r>
              <a:rPr lang="en">
                <a:latin typeface="Courier New"/>
                <a:ea typeface="Courier New"/>
                <a:cs typeface="Courier New"/>
                <a:sym typeface="Courier New"/>
              </a:rPr>
              <a:t>checkExpression expr = case expr of</a:t>
            </a:r>
          </a:p>
          <a:p>
            <a:pPr indent="0" lvl="0" marL="0" rtl="0">
              <a:lnSpc>
                <a:spcPct val="100000"/>
              </a:lnSpc>
              <a:spcBef>
                <a:spcPts val="0"/>
              </a:spcBef>
              <a:spcAft>
                <a:spcPts val="0"/>
              </a:spcAft>
              <a:buNone/>
            </a:pPr>
            <a:r>
              <a:rPr lang="en">
                <a:latin typeface="Courier New"/>
                <a:ea typeface="Courier New"/>
                <a:cs typeface="Courier New"/>
                <a:sym typeface="Courier New"/>
              </a:rPr>
              <a:t>    ...</a:t>
            </a:r>
          </a:p>
          <a:p>
            <a:pPr lvl="0" rtl="0">
              <a:lnSpc>
                <a:spcPct val="100000"/>
              </a:lnSpc>
              <a:spcBef>
                <a:spcPts val="0"/>
              </a:spcBef>
              <a:spcAft>
                <a:spcPts val="0"/>
              </a:spcAft>
              <a:buNone/>
            </a:pPr>
            <a:r>
              <a:t/>
            </a:r>
            <a:endParaRPr sz="140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Type Checking:</a:t>
            </a:r>
          </a:p>
          <a:p>
            <a:pPr lvl="0" rtl="0">
              <a:spcBef>
                <a:spcPts val="0"/>
              </a:spcBef>
              <a:buNone/>
            </a:pPr>
            <a:r>
              <a:rPr lang="en"/>
              <a:t>Type Checking Functions</a:t>
            </a:r>
          </a:p>
        </p:txBody>
      </p:sp>
      <p:sp>
        <p:nvSpPr>
          <p:cNvPr id="212" name="Shape 212"/>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a:t>Using </a:t>
            </a:r>
            <a:r>
              <a:rPr lang="en">
                <a:latin typeface="Courier New"/>
                <a:ea typeface="Courier New"/>
                <a:cs typeface="Courier New"/>
                <a:sym typeface="Courier New"/>
              </a:rPr>
              <a:t>Data.Contraint</a:t>
            </a:r>
            <a:r>
              <a:rPr lang="en"/>
              <a:t> we can not only use Haskell types in type checking, but can include type class constraints as well.</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sz="1400">
                <a:latin typeface="Courier New"/>
                <a:ea typeface="Courier New"/>
                <a:cs typeface="Courier New"/>
                <a:sym typeface="Courier New"/>
              </a:rPr>
              <a:t>data Dict :: Constraint -&gt; * where</a:t>
            </a:r>
          </a:p>
          <a:p>
            <a:pPr lvl="0" rtl="0">
              <a:lnSpc>
                <a:spcPct val="100000"/>
              </a:lnSpc>
              <a:spcBef>
                <a:spcPts val="0"/>
              </a:spcBef>
              <a:spcAft>
                <a:spcPts val="0"/>
              </a:spcAft>
              <a:buNone/>
            </a:pPr>
            <a:r>
              <a:rPr lang="en" sz="1400">
                <a:latin typeface="Courier New"/>
                <a:ea typeface="Courier New"/>
                <a:cs typeface="Courier New"/>
                <a:sym typeface="Courier New"/>
              </a:rPr>
              <a:t>  Dict :: a =&gt; Dict a</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Type Checking:</a:t>
            </a:r>
          </a:p>
          <a:p>
            <a:pPr lvl="0" rtl="0">
              <a:spcBef>
                <a:spcPts val="0"/>
              </a:spcBef>
              <a:buNone/>
            </a:pPr>
            <a:r>
              <a:rPr lang="en"/>
              <a:t>Type Checking Functions</a:t>
            </a:r>
          </a:p>
        </p:txBody>
      </p:sp>
      <p:sp>
        <p:nvSpPr>
          <p:cNvPr id="218" name="Shape 218"/>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sz="1400"/>
              <a:t>With `</a:t>
            </a:r>
            <a:r>
              <a:rPr lang="en" sz="1400">
                <a:latin typeface="Courier New"/>
                <a:ea typeface="Courier New"/>
                <a:cs typeface="Courier New"/>
                <a:sym typeface="Courier New"/>
              </a:rPr>
              <a:t>Data.Constraint</a:t>
            </a:r>
            <a:r>
              <a:rPr lang="en" sz="1400"/>
              <a:t>` we can now supply “proof” functions, which will provide references to a class instance’s dictionary/vtable/function table</a:t>
            </a:r>
          </a:p>
          <a:p>
            <a:pPr lvl="0" rtl="0">
              <a:lnSpc>
                <a:spcPct val="100000"/>
              </a:lnSpc>
              <a:spcBef>
                <a:spcPts val="0"/>
              </a:spcBef>
              <a:spcAft>
                <a:spcPts val="0"/>
              </a:spcAft>
              <a:buNone/>
            </a:pPr>
            <a:r>
              <a:t/>
            </a:r>
            <a:endParaRPr sz="1400">
              <a:latin typeface="Courier New"/>
              <a:ea typeface="Courier New"/>
              <a:cs typeface="Courier New"/>
              <a:sym typeface="Courier New"/>
            </a:endParaRPr>
          </a:p>
          <a:p>
            <a:pPr lvl="0" rtl="0">
              <a:lnSpc>
                <a:spcPct val="100000"/>
              </a:lnSpc>
              <a:spcBef>
                <a:spcPts val="0"/>
              </a:spcBef>
              <a:spcAft>
                <a:spcPts val="0"/>
              </a:spcAft>
              <a:buNone/>
            </a:pPr>
            <a:r>
              <a:rPr lang="en" sz="1400">
                <a:latin typeface="Courier New"/>
                <a:ea typeface="Courier New"/>
                <a:cs typeface="Courier New"/>
                <a:sym typeface="Courier New"/>
              </a:rPr>
              <a:t>checkNum :: Type x -&gt; Maybe (Dict (Num x))</a:t>
            </a:r>
          </a:p>
          <a:p>
            <a:pPr lvl="0" rtl="0">
              <a:lnSpc>
                <a:spcPct val="100000"/>
              </a:lnSpc>
              <a:spcBef>
                <a:spcPts val="0"/>
              </a:spcBef>
              <a:spcAft>
                <a:spcPts val="0"/>
              </a:spcAft>
              <a:buNone/>
            </a:pPr>
            <a:r>
              <a:rPr lang="en" sz="1400">
                <a:latin typeface="Courier New"/>
                <a:ea typeface="Courier New"/>
                <a:cs typeface="Courier New"/>
                <a:sym typeface="Courier New"/>
              </a:rPr>
              <a:t>checkNum Int    = Just Dict</a:t>
            </a:r>
          </a:p>
          <a:p>
            <a:pPr lvl="0" rtl="0">
              <a:lnSpc>
                <a:spcPct val="100000"/>
              </a:lnSpc>
              <a:spcBef>
                <a:spcPts val="0"/>
              </a:spcBef>
              <a:spcAft>
                <a:spcPts val="0"/>
              </a:spcAft>
              <a:buNone/>
            </a:pPr>
            <a:r>
              <a:rPr lang="en" sz="1400">
                <a:latin typeface="Courier New"/>
                <a:ea typeface="Courier New"/>
                <a:cs typeface="Courier New"/>
                <a:sym typeface="Courier New"/>
              </a:rPr>
              <a:t>checkNum Double = Just Dict</a:t>
            </a:r>
          </a:p>
          <a:p>
            <a:pPr lvl="0" rtl="0">
              <a:lnSpc>
                <a:spcPct val="100000"/>
              </a:lnSpc>
              <a:spcBef>
                <a:spcPts val="0"/>
              </a:spcBef>
              <a:spcAft>
                <a:spcPts val="0"/>
              </a:spcAft>
              <a:buNone/>
            </a:pPr>
            <a:r>
              <a:rPr lang="en" sz="1400">
                <a:latin typeface="Courier New"/>
                <a:ea typeface="Courier New"/>
                <a:cs typeface="Courier New"/>
                <a:sym typeface="Courier New"/>
              </a:rPr>
              <a:t>checkNum Bool   = Nothing</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Type Checking:</a:t>
            </a:r>
          </a:p>
          <a:p>
            <a:pPr lvl="0" rtl="0">
              <a:spcBef>
                <a:spcPts val="0"/>
              </a:spcBef>
              <a:buNone/>
            </a:pPr>
            <a:r>
              <a:rPr lang="en"/>
              <a:t>Scope</a:t>
            </a:r>
          </a:p>
        </p:txBody>
      </p:sp>
      <p:sp>
        <p:nvSpPr>
          <p:cNvPr id="224" name="Shape 224"/>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spcBef>
                <a:spcPts val="0"/>
              </a:spcBef>
              <a:buNone/>
            </a:pPr>
            <a:r>
              <a:rPr lang="en"/>
              <a:t>The easiest way to model scope:</a:t>
            </a:r>
          </a:p>
          <a:p>
            <a:pPr lvl="0" rtl="0" algn="ctr">
              <a:spcBef>
                <a:spcPts val="0"/>
              </a:spcBef>
              <a:buNone/>
            </a:pPr>
            <a:r>
              <a:rPr lang="en">
                <a:latin typeface="Courier New"/>
                <a:ea typeface="Courier New"/>
                <a:cs typeface="Courier New"/>
                <a:sym typeface="Courier New"/>
              </a:rPr>
              <a:t>Map String (A Type)</a:t>
            </a:r>
          </a:p>
          <a:p>
            <a:pPr lvl="0" rtl="0" algn="ctr">
              <a:spcBef>
                <a:spcPts val="0"/>
              </a:spcBef>
              <a:buNone/>
            </a:pPr>
            <a:r>
              <a:t/>
            </a:r>
            <a:endParaRPr>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en"/>
              <a:t>Evaluation</a:t>
            </a:r>
          </a:p>
        </p:txBody>
      </p:sp>
      <p:sp>
        <p:nvSpPr>
          <p:cNvPr id="230" name="Shape 230"/>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a:spcBef>
                <a:spcPts val="0"/>
              </a:spcBef>
              <a:buNone/>
            </a:pPr>
            <a:r>
              <a:rPr lang="en"/>
              <a:t>Now to compute:</a:t>
            </a:r>
          </a:p>
          <a:p>
            <a:pPr lvl="0">
              <a:spcBef>
                <a:spcPts val="0"/>
              </a:spcBef>
              <a:buNone/>
            </a:pPr>
            <a:r>
              <a:rPr lang="en">
                <a:latin typeface="Courier New"/>
                <a:ea typeface="Courier New"/>
                <a:cs typeface="Courier New"/>
                <a:sym typeface="Courier New"/>
              </a:rPr>
              <a:t>evaluate :: TExpr ty -&gt; ty</a:t>
            </a:r>
            <a:br>
              <a:rPr lang="en">
                <a:latin typeface="Courier New"/>
                <a:ea typeface="Courier New"/>
                <a:cs typeface="Courier New"/>
                <a:sym typeface="Courier New"/>
              </a:rPr>
            </a:br>
            <a:r>
              <a:rPr lang="en">
                <a:latin typeface="Courier New"/>
                <a:ea typeface="Courier New"/>
                <a:cs typeface="Courier New"/>
                <a:sym typeface="Courier New"/>
              </a:rPr>
              <a:t>evaluate texpr = case texpr of</a:t>
            </a:r>
            <a:br>
              <a:rPr lang="en">
                <a:latin typeface="Courier New"/>
                <a:ea typeface="Courier New"/>
                <a:cs typeface="Courier New"/>
                <a:sym typeface="Courier New"/>
              </a:rPr>
            </a:br>
            <a:r>
              <a:rPr lang="en">
                <a:latin typeface="Courier New"/>
                <a:ea typeface="Courier New"/>
                <a:cs typeface="Courier New"/>
                <a:sym typeface="Courier New"/>
              </a:rPr>
              <a:t>    Literal v -&gt; value v</a:t>
            </a:r>
            <a:br>
              <a:rPr lang="en">
                <a:latin typeface="Courier New"/>
                <a:ea typeface="Courier New"/>
                <a:cs typeface="Courier New"/>
                <a:sym typeface="Courier New"/>
              </a:rPr>
            </a:b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    BinOp binOp e1 e2 -&gt; evaluateBinOp binOp e1 e2</a:t>
            </a:r>
            <a:br>
              <a:rPr lang="en">
                <a:latin typeface="Courier New"/>
                <a:ea typeface="Courier New"/>
                <a:cs typeface="Courier New"/>
                <a:sym typeface="Courier New"/>
              </a:rPr>
            </a:br>
            <a:r>
              <a:rPr lang="en">
                <a:latin typeface="Courier New"/>
                <a:ea typeface="Courier New"/>
                <a:cs typeface="Courier New"/>
                <a:sym typeface="Courier New"/>
              </a:rPr>
              <a:t>    ...</a:t>
            </a:r>
          </a:p>
          <a:p>
            <a:pPr lvl="0">
              <a:spcBef>
                <a:spcPts val="0"/>
              </a:spcBef>
              <a:buNone/>
            </a:pPr>
            <a:r>
              <a:t/>
            </a:r>
            <a:endParaRPr>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Evaluation</a:t>
            </a:r>
          </a:p>
        </p:txBody>
      </p:sp>
      <p:sp>
        <p:nvSpPr>
          <p:cNvPr id="236" name="Shape 236"/>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spcBef>
                <a:spcPts val="0"/>
              </a:spcBef>
              <a:buNone/>
            </a:pPr>
            <a:r>
              <a:rPr lang="en">
                <a:latin typeface="Courier New"/>
                <a:ea typeface="Courier New"/>
                <a:cs typeface="Courier New"/>
                <a:sym typeface="Courier New"/>
              </a:rPr>
              <a:t>value</a:t>
            </a:r>
            <a:r>
              <a:rPr lang="en">
                <a:latin typeface="Courier New"/>
                <a:ea typeface="Courier New"/>
                <a:cs typeface="Courier New"/>
                <a:sym typeface="Courier New"/>
              </a:rPr>
              <a:t> :: Value ty -&gt; ty</a:t>
            </a:r>
            <a:br>
              <a:rPr lang="en">
                <a:latin typeface="Courier New"/>
                <a:ea typeface="Courier New"/>
                <a:cs typeface="Courier New"/>
                <a:sym typeface="Courier New"/>
              </a:rPr>
            </a:br>
            <a:r>
              <a:rPr lang="en">
                <a:latin typeface="Courier New"/>
                <a:ea typeface="Courier New"/>
                <a:cs typeface="Courier New"/>
                <a:sym typeface="Courier New"/>
              </a:rPr>
              <a:t>value v = case v of</a:t>
            </a:r>
            <a:br>
              <a:rPr lang="en">
                <a:latin typeface="Courier New"/>
                <a:ea typeface="Courier New"/>
                <a:cs typeface="Courier New"/>
                <a:sym typeface="Courier New"/>
              </a:rPr>
            </a:br>
            <a:r>
              <a:rPr lang="en">
                <a:latin typeface="Courier New"/>
                <a:ea typeface="Courier New"/>
                <a:cs typeface="Courier New"/>
                <a:sym typeface="Courier New"/>
              </a:rPr>
              <a:t>    VBool b   -&gt; b</a:t>
            </a:r>
            <a:br>
              <a:rPr lang="en">
                <a:latin typeface="Courier New"/>
                <a:ea typeface="Courier New"/>
                <a:cs typeface="Courier New"/>
                <a:sym typeface="Courier New"/>
              </a:rPr>
            </a:br>
            <a:r>
              <a:rPr lang="en">
                <a:latin typeface="Courier New"/>
                <a:ea typeface="Courier New"/>
                <a:cs typeface="Courier New"/>
                <a:sym typeface="Courier New"/>
              </a:rPr>
              <a:t>    VInt i    -&gt; i</a:t>
            </a:r>
            <a:br>
              <a:rPr lang="en">
                <a:latin typeface="Courier New"/>
                <a:ea typeface="Courier New"/>
                <a:cs typeface="Courier New"/>
                <a:sym typeface="Courier New"/>
              </a:rPr>
            </a:br>
            <a:r>
              <a:rPr lang="en">
                <a:latin typeface="Courier New"/>
                <a:ea typeface="Courier New"/>
                <a:cs typeface="Courier New"/>
                <a:sym typeface="Courier New"/>
              </a:rPr>
              <a:t>    VDouble d -&gt; 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en"/>
              <a:t>The Problem</a:t>
            </a:r>
          </a:p>
        </p:txBody>
      </p:sp>
      <p:sp>
        <p:nvSpPr>
          <p:cNvPr id="79" name="Shape 7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a:spcBef>
                <a:spcPts val="0"/>
              </a:spcBef>
              <a:buNone/>
            </a:pPr>
            <a:r>
              <a:rPr lang="en"/>
              <a:t>We need a general user interface which takes in some serialized format (say, strings) and turns them into a result.</a:t>
            </a:r>
          </a:p>
          <a:p>
            <a:pPr lvl="0">
              <a:spcBef>
                <a:spcPts val="0"/>
              </a:spcBef>
              <a:buNone/>
            </a:pPr>
            <a:r>
              <a:t/>
            </a:r>
            <a:endParaRPr/>
          </a:p>
          <a:p>
            <a:pPr lvl="0" rtl="0" algn="ctr">
              <a:spcBef>
                <a:spcPts val="0"/>
              </a:spcBef>
              <a:buNone/>
            </a:pPr>
            <a:r>
              <a:rPr lang="en">
                <a:latin typeface="Courier New"/>
                <a:ea typeface="Courier New"/>
                <a:cs typeface="Courier New"/>
                <a:sym typeface="Courier New"/>
              </a:rPr>
              <a:t>eval :: String -&gt; Result</a:t>
            </a:r>
          </a:p>
          <a:p>
            <a:pPr lvl="0" rtl="0" algn="ctr">
              <a:spcBef>
                <a:spcPts val="0"/>
              </a:spcBef>
              <a:buNone/>
            </a:pPr>
            <a:r>
              <a:t/>
            </a:r>
            <a:endParaRPr/>
          </a:p>
          <a:p>
            <a:pPr lv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Evaluation</a:t>
            </a:r>
          </a:p>
        </p:txBody>
      </p:sp>
      <p:sp>
        <p:nvSpPr>
          <p:cNvPr id="242" name="Shape 242"/>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spcBef>
                <a:spcPts val="0"/>
              </a:spcBef>
              <a:buNone/>
            </a:pPr>
            <a:r>
              <a:rPr lang="en"/>
              <a:t>Now to compute:</a:t>
            </a:r>
          </a:p>
          <a:p>
            <a:pPr lvl="0" rtl="0">
              <a:spcBef>
                <a:spcPts val="0"/>
              </a:spcBef>
              <a:buNone/>
            </a:pPr>
            <a:r>
              <a:rPr lang="en">
                <a:latin typeface="Courier New"/>
                <a:ea typeface="Courier New"/>
                <a:cs typeface="Courier New"/>
                <a:sym typeface="Courier New"/>
              </a:rPr>
              <a:t>evaluateBinOp :: BinOp inTy outTy -&gt; TExpr ty -&gt; ty</a:t>
            </a:r>
            <a:br>
              <a:rPr lang="en">
                <a:latin typeface="Courier New"/>
                <a:ea typeface="Courier New"/>
                <a:cs typeface="Courier New"/>
                <a:sym typeface="Courier New"/>
              </a:rPr>
            </a:br>
            <a:r>
              <a:rPr lang="en">
                <a:latin typeface="Courier New"/>
                <a:ea typeface="Courier New"/>
                <a:cs typeface="Courier New"/>
                <a:sym typeface="Courier New"/>
              </a:rPr>
              <a:t>evaluateBinOp binOp e1 e2 = case binOp of</a:t>
            </a:r>
            <a:br>
              <a:rPr lang="en">
                <a:latin typeface="Courier New"/>
                <a:ea typeface="Courier New"/>
                <a:cs typeface="Courier New"/>
                <a:sym typeface="Courier New"/>
              </a:rPr>
            </a:br>
            <a:r>
              <a:rPr lang="en">
                <a:latin typeface="Courier New"/>
                <a:ea typeface="Courier New"/>
                <a:cs typeface="Courier New"/>
                <a:sym typeface="Courier New"/>
              </a:rPr>
              <a:t>    And -&gt; (evaluate e1) &amp;&amp; (evaluate e2)</a:t>
            </a:r>
            <a:br>
              <a:rPr lang="en">
                <a:latin typeface="Courier New"/>
                <a:ea typeface="Courier New"/>
                <a:cs typeface="Courier New"/>
                <a:sym typeface="Courier New"/>
              </a:rPr>
            </a:b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    Mul -&gt; (evaluate e1) * (evaluate e2)</a:t>
            </a:r>
            <a:br>
              <a:rPr lang="en">
                <a:latin typeface="Courier New"/>
                <a:ea typeface="Courier New"/>
                <a:cs typeface="Courier New"/>
                <a:sym typeface="Courier New"/>
              </a:rPr>
            </a:br>
            <a:r>
              <a:rPr lang="en">
                <a:latin typeface="Courier New"/>
                <a:ea typeface="Courier New"/>
                <a:cs typeface="Courier New"/>
                <a:sym typeface="Courier New"/>
              </a:rPr>
              <a:t>    ...</a:t>
            </a:r>
          </a:p>
          <a:p>
            <a:pPr lvl="0" rtl="0">
              <a:spcBef>
                <a:spcPts val="0"/>
              </a:spcBef>
              <a:buNone/>
            </a:pPr>
            <a:r>
              <a:t/>
            </a:r>
            <a:endParaRPr>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en"/>
              <a:t>Beyond Interpreters: </a:t>
            </a:r>
          </a:p>
          <a:p>
            <a:pPr lvl="0">
              <a:spcBef>
                <a:spcPts val="0"/>
              </a:spcBef>
              <a:buNone/>
            </a:pPr>
            <a:r>
              <a:rPr lang="en"/>
              <a:t>General Interfaces</a:t>
            </a:r>
          </a:p>
        </p:txBody>
      </p:sp>
      <p:sp>
        <p:nvSpPr>
          <p:cNvPr id="248" name="Shape 248"/>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228600" lvl="0" marL="457200" rtl="0">
              <a:spcBef>
                <a:spcPts val="0"/>
              </a:spcBef>
            </a:pPr>
            <a:r>
              <a:rPr lang="en"/>
              <a:t>Existentials: HDBC typeclass interface/`ConnWrapper` type</a:t>
            </a:r>
          </a:p>
          <a:p>
            <a:pPr indent="-228600" lvl="0" marL="457200" rtl="0">
              <a:spcBef>
                <a:spcPts val="0"/>
              </a:spcBef>
            </a:pPr>
            <a:r>
              <a:rPr lang="en"/>
              <a:t>Data.Constraints: sparkle library, </a:t>
            </a:r>
          </a:p>
          <a:p>
            <a:pPr indent="-228600" lvl="0" marL="457200" rtl="0">
              <a:spcBef>
                <a:spcPts val="0"/>
              </a:spcBef>
            </a:pPr>
            <a:r>
              <a:rPr lang="en"/>
              <a:t>Parsed examples similar to the interpreter today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The Problem</a:t>
            </a:r>
          </a:p>
        </p:txBody>
      </p:sp>
      <p:sp>
        <p:nvSpPr>
          <p:cNvPr id="85" name="Shape 85"/>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spcBef>
                <a:spcPts val="0"/>
              </a:spcBef>
              <a:buNone/>
            </a:pPr>
            <a:r>
              <a:rPr lang="en"/>
              <a:t>We need a general user interface which takes in some serialized format (say, strings) and turns them into a result.</a:t>
            </a:r>
          </a:p>
          <a:p>
            <a:pPr lvl="0" rtl="0">
              <a:spcBef>
                <a:spcPts val="0"/>
              </a:spcBef>
              <a:buNone/>
            </a:pPr>
            <a:r>
              <a:t/>
            </a:r>
            <a:endParaRPr/>
          </a:p>
          <a:p>
            <a:pPr lvl="0" rtl="0" algn="ctr">
              <a:spcBef>
                <a:spcPts val="0"/>
              </a:spcBef>
              <a:buNone/>
            </a:pPr>
            <a:r>
              <a:rPr lang="en">
                <a:latin typeface="Courier New"/>
                <a:ea typeface="Courier New"/>
                <a:cs typeface="Courier New"/>
                <a:sym typeface="Courier New"/>
              </a:rPr>
              <a:t>eval :: String -&gt; IO ()</a:t>
            </a:r>
          </a:p>
          <a:p>
            <a:pPr lvl="0" rtl="0" algn="ctr">
              <a:spcBef>
                <a:spcPts val="0"/>
              </a:spcBef>
              <a:buNone/>
            </a:pPr>
            <a:r>
              <a:t/>
            </a:r>
            <a:endParaRP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en"/>
              <a:t>The Tools</a:t>
            </a:r>
          </a:p>
        </p:txBody>
      </p:sp>
      <p:sp>
        <p:nvSpPr>
          <p:cNvPr id="91" name="Shape 91"/>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a:spcBef>
                <a:spcPts val="0"/>
              </a:spcBef>
              <a:buNone/>
            </a:pPr>
            <a:r>
              <a:rPr lang="en"/>
              <a:t>We’re going to need a few tools to solve this problem.</a:t>
            </a:r>
          </a:p>
          <a:p>
            <a:pPr indent="-228600" lvl="0" marL="457200" rtl="0">
              <a:spcBef>
                <a:spcPts val="0"/>
              </a:spcBef>
            </a:pPr>
            <a:r>
              <a:rPr lang="en"/>
              <a:t>GADTs, Existentials and DataKinds</a:t>
            </a:r>
          </a:p>
          <a:p>
            <a:pPr indent="-228600" lvl="0" marL="457200" rtl="0">
              <a:spcBef>
                <a:spcPts val="0"/>
              </a:spcBef>
            </a:pPr>
            <a:r>
              <a:rPr lang="en"/>
              <a:t>`Data.Constraint` from `constraints` package</a:t>
            </a:r>
          </a:p>
          <a:p>
            <a:pPr indent="-228600" lvl="0" marL="457200" rtl="0">
              <a:spcBef>
                <a:spcPts val="0"/>
              </a:spcBef>
            </a:pPr>
            <a:r>
              <a:rPr lang="en"/>
              <a:t>Extra: Some knowledge of compilers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en"/>
              <a:t>A Better Representation</a:t>
            </a:r>
          </a:p>
        </p:txBody>
      </p:sp>
      <p:sp>
        <p:nvSpPr>
          <p:cNvPr id="97" name="Shape 97"/>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a:spcBef>
                <a:spcPts val="0"/>
              </a:spcBef>
              <a:buNone/>
            </a:pPr>
            <a:r>
              <a:rPr lang="en"/>
              <a:t>We need to do some basic parsing. Our language today looks like this:</a:t>
            </a:r>
          </a:p>
          <a:p>
            <a:pPr lvl="0">
              <a:lnSpc>
                <a:spcPct val="100000"/>
              </a:lnSpc>
              <a:spcBef>
                <a:spcPts val="0"/>
              </a:spcBef>
              <a:spcAft>
                <a:spcPts val="0"/>
              </a:spcAft>
              <a:buNone/>
            </a:pPr>
            <a:r>
              <a:rPr lang="en" sz="1400">
                <a:latin typeface="Courier New"/>
                <a:ea typeface="Courier New"/>
                <a:cs typeface="Courier New"/>
                <a:sym typeface="Courier New"/>
              </a:rPr>
              <a:t>d</a:t>
            </a:r>
            <a:r>
              <a:rPr lang="en" sz="1400">
                <a:latin typeface="Courier New"/>
                <a:ea typeface="Courier New"/>
                <a:cs typeface="Courier New"/>
                <a:sym typeface="Courier New"/>
              </a:rPr>
              <a:t>ata Expression</a:t>
            </a:r>
          </a:p>
          <a:p>
            <a:pPr lvl="0" rtl="0">
              <a:lnSpc>
                <a:spcPct val="100000"/>
              </a:lnSpc>
              <a:spcBef>
                <a:spcPts val="0"/>
              </a:spcBef>
              <a:spcAft>
                <a:spcPts val="0"/>
              </a:spcAft>
              <a:buNone/>
            </a:pPr>
            <a:r>
              <a:rPr lang="en" sz="1400">
                <a:latin typeface="Courier New"/>
                <a:ea typeface="Courier New"/>
                <a:cs typeface="Courier New"/>
                <a:sym typeface="Courier New"/>
              </a:rPr>
              <a:t>  = Literal    Value</a:t>
            </a:r>
          </a:p>
          <a:p>
            <a:pPr lvl="0" rtl="0">
              <a:lnSpc>
                <a:spcPct val="100000"/>
              </a:lnSpc>
              <a:spcBef>
                <a:spcPts val="0"/>
              </a:spcBef>
              <a:spcAft>
                <a:spcPts val="0"/>
              </a:spcAft>
              <a:buNone/>
            </a:pPr>
            <a:r>
              <a:rPr lang="en" sz="1400">
                <a:latin typeface="Courier New"/>
                <a:ea typeface="Courier New"/>
                <a:cs typeface="Courier New"/>
                <a:sym typeface="Courier New"/>
              </a:rPr>
              <a:t>  | Variable   String</a:t>
            </a:r>
          </a:p>
          <a:p>
            <a:pPr lvl="0" rtl="0">
              <a:lnSpc>
                <a:spcPct val="100000"/>
              </a:lnSpc>
              <a:spcBef>
                <a:spcPts val="0"/>
              </a:spcBef>
              <a:spcAft>
                <a:spcPts val="0"/>
              </a:spcAft>
              <a:buNone/>
            </a:pPr>
            <a:r>
              <a:rPr lang="en" sz="1400">
                <a:latin typeface="Courier New"/>
                <a:ea typeface="Courier New"/>
                <a:cs typeface="Courier New"/>
                <a:sym typeface="Courier New"/>
              </a:rPr>
              <a:t>  | UnOp       UnOp       Expression</a:t>
            </a:r>
          </a:p>
          <a:p>
            <a:pPr lvl="0" rtl="0">
              <a:lnSpc>
                <a:spcPct val="100000"/>
              </a:lnSpc>
              <a:spcBef>
                <a:spcPts val="0"/>
              </a:spcBef>
              <a:spcAft>
                <a:spcPts val="0"/>
              </a:spcAft>
              <a:buNone/>
            </a:pPr>
            <a:r>
              <a:rPr lang="en" sz="1400">
                <a:latin typeface="Courier New"/>
                <a:ea typeface="Courier New"/>
                <a:cs typeface="Courier New"/>
                <a:sym typeface="Courier New"/>
              </a:rPr>
              <a:t>  | BinOp      BinOp      Expression Expression</a:t>
            </a:r>
          </a:p>
          <a:p>
            <a:pPr lvl="0" rtl="0">
              <a:lnSpc>
                <a:spcPct val="100000"/>
              </a:lnSpc>
              <a:spcBef>
                <a:spcPts val="0"/>
              </a:spcBef>
              <a:spcAft>
                <a:spcPts val="0"/>
              </a:spcAft>
              <a:buNone/>
            </a:pPr>
            <a:r>
              <a:rPr lang="en" sz="1400">
                <a:latin typeface="Courier New"/>
                <a:ea typeface="Courier New"/>
                <a:cs typeface="Courier New"/>
                <a:sym typeface="Courier New"/>
              </a:rPr>
              <a:t>  | Let        String     Expression Expression</a:t>
            </a:r>
          </a:p>
          <a:p>
            <a:pPr lvl="0">
              <a:lnSpc>
                <a:spcPct val="100000"/>
              </a:lnSpc>
              <a:spcBef>
                <a:spcPts val="0"/>
              </a:spcBef>
              <a:spcAft>
                <a:spcPts val="0"/>
              </a:spcAft>
              <a:buNone/>
            </a:pPr>
            <a:r>
              <a:rPr lang="en" sz="1400">
                <a:latin typeface="Courier New"/>
                <a:ea typeface="Courier New"/>
                <a:cs typeface="Courier New"/>
                <a:sym typeface="Courier New"/>
              </a:rPr>
              <a:t>  | IfThenElse Expression Expression Expression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A Better Representation</a:t>
            </a:r>
          </a:p>
        </p:txBody>
      </p:sp>
      <p:sp>
        <p:nvSpPr>
          <p:cNvPr id="103" name="Shape 103"/>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a:t>  </a:t>
            </a:r>
            <a:r>
              <a:rPr lang="en" sz="1400">
                <a:latin typeface="Courier New"/>
                <a:ea typeface="Courier New"/>
                <a:cs typeface="Courier New"/>
                <a:sym typeface="Courier New"/>
              </a:rPr>
              <a:t>  data BinOp          data UnOp            data Value</a:t>
            </a:r>
          </a:p>
          <a:p>
            <a:pPr lvl="0" rtl="0">
              <a:lnSpc>
                <a:spcPct val="100000"/>
              </a:lnSpc>
              <a:spcBef>
                <a:spcPts val="0"/>
              </a:spcBef>
              <a:spcAft>
                <a:spcPts val="0"/>
              </a:spcAft>
              <a:buNone/>
            </a:pPr>
            <a:r>
              <a:rPr lang="en" sz="1400">
                <a:latin typeface="Courier New"/>
                <a:ea typeface="Courier New"/>
                <a:cs typeface="Courier New"/>
                <a:sym typeface="Courier New"/>
              </a:rPr>
              <a:t>      = Add               = Neg                = VBool   Bool</a:t>
            </a:r>
          </a:p>
          <a:p>
            <a:pPr lvl="0" rtl="0">
              <a:lnSpc>
                <a:spcPct val="100000"/>
              </a:lnSpc>
              <a:spcBef>
                <a:spcPts val="0"/>
              </a:spcBef>
              <a:spcAft>
                <a:spcPts val="0"/>
              </a:spcAft>
              <a:buNone/>
            </a:pPr>
            <a:r>
              <a:rPr lang="en" sz="1400">
                <a:latin typeface="Courier New"/>
                <a:ea typeface="Courier New"/>
                <a:cs typeface="Courier New"/>
                <a:sym typeface="Courier New"/>
              </a:rPr>
              <a:t>      | Sub               | Abs                | VInt    Int</a:t>
            </a:r>
          </a:p>
          <a:p>
            <a:pPr lvl="0" rtl="0">
              <a:lnSpc>
                <a:spcPct val="100000"/>
              </a:lnSpc>
              <a:spcBef>
                <a:spcPts val="0"/>
              </a:spcBef>
              <a:spcAft>
                <a:spcPts val="0"/>
              </a:spcAft>
              <a:buNone/>
            </a:pPr>
            <a:r>
              <a:rPr lang="en" sz="1400">
                <a:latin typeface="Courier New"/>
                <a:ea typeface="Courier New"/>
                <a:cs typeface="Courier New"/>
                <a:sym typeface="Courier New"/>
              </a:rPr>
              <a:t>      | Mul                                    | VDouble Double</a:t>
            </a:r>
          </a:p>
          <a:p>
            <a:pPr lvl="0" rtl="0">
              <a:lnSpc>
                <a:spcPct val="100000"/>
              </a:lnSpc>
              <a:spcBef>
                <a:spcPts val="0"/>
              </a:spcBef>
              <a:spcAft>
                <a:spcPts val="0"/>
              </a:spcAft>
              <a:buNone/>
            </a:pPr>
            <a:r>
              <a:rPr lang="en" sz="1400">
                <a:latin typeface="Courier New"/>
                <a:ea typeface="Courier New"/>
                <a:cs typeface="Courier New"/>
                <a:sym typeface="Courier New"/>
              </a:rPr>
              <a:t>      | And</a:t>
            </a:r>
          </a:p>
          <a:p>
            <a:pPr lvl="0" rtl="0">
              <a:lnSpc>
                <a:spcPct val="100000"/>
              </a:lnSpc>
              <a:spcBef>
                <a:spcPts val="0"/>
              </a:spcBef>
              <a:spcAft>
                <a:spcPts val="0"/>
              </a:spcAft>
              <a:buNone/>
            </a:pPr>
            <a:r>
              <a:rPr lang="en" sz="1400">
                <a:latin typeface="Courier New"/>
                <a:ea typeface="Courier New"/>
                <a:cs typeface="Courier New"/>
                <a:sym typeface="Courier New"/>
              </a:rPr>
              <a:t>      | Or</a:t>
            </a:r>
          </a:p>
          <a:p>
            <a:pPr lvl="0" rtl="0">
              <a:lnSpc>
                <a:spcPct val="100000"/>
              </a:lnSpc>
              <a:spcBef>
                <a:spcPts val="0"/>
              </a:spcBef>
              <a:spcAft>
                <a:spcPts val="0"/>
              </a:spcAft>
              <a:buNone/>
            </a:pPr>
            <a:r>
              <a:rPr lang="en" sz="1400">
                <a:latin typeface="Courier New"/>
                <a:ea typeface="Courier New"/>
                <a:cs typeface="Courier New"/>
                <a:sym typeface="Courier New"/>
              </a:rPr>
              <a:t>      |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A Better Representation</a:t>
            </a:r>
          </a:p>
        </p:txBody>
      </p:sp>
      <p:sp>
        <p:nvSpPr>
          <p:cNvPr id="109" name="Shape 109"/>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rtl="0">
              <a:spcBef>
                <a:spcPts val="0"/>
              </a:spcBef>
              <a:buNone/>
            </a:pPr>
            <a:r>
              <a:rPr lang="en"/>
              <a:t>So, let’s look at an example:</a:t>
            </a:r>
            <a:br>
              <a:rPr lang="en"/>
            </a:br>
            <a:r>
              <a:rPr lang="en" sz="1400">
                <a:latin typeface="Courier New"/>
                <a:ea typeface="Courier New"/>
                <a:cs typeface="Courier New"/>
                <a:sym typeface="Courier New"/>
              </a:rPr>
              <a:t>let a = 2 * 3 in </a:t>
            </a:r>
            <a:br>
              <a:rPr lang="en" sz="1400">
                <a:latin typeface="Courier New"/>
                <a:ea typeface="Courier New"/>
                <a:cs typeface="Courier New"/>
                <a:sym typeface="Courier New"/>
              </a:rPr>
            </a:br>
            <a:r>
              <a:rPr lang="en" sz="1400">
                <a:latin typeface="Courier New"/>
                <a:ea typeface="Courier New"/>
                <a:cs typeface="Courier New"/>
                <a:sym typeface="Courier New"/>
              </a:rPr>
              <a:t>i</a:t>
            </a:r>
            <a:r>
              <a:rPr lang="en" sz="1400">
                <a:latin typeface="Courier New"/>
                <a:ea typeface="Courier New"/>
                <a:cs typeface="Courier New"/>
                <a:sym typeface="Courier New"/>
              </a:rPr>
              <a:t>f a &gt; 0 then a else 0</a:t>
            </a:r>
          </a:p>
          <a:p>
            <a:pPr lvl="0" rtl="0">
              <a:lnSpc>
                <a:spcPct val="100000"/>
              </a:lnSpc>
              <a:spcBef>
                <a:spcPts val="0"/>
              </a:spcBef>
              <a:spcAft>
                <a:spcPts val="0"/>
              </a:spcAft>
              <a:buNone/>
            </a:pPr>
            <a:r>
              <a:t/>
            </a:r>
            <a:endParaRPr sz="1400">
              <a:latin typeface="Courier New"/>
              <a:ea typeface="Courier New"/>
              <a:cs typeface="Courier New"/>
              <a:sym typeface="Courier New"/>
            </a:endParaRPr>
          </a:p>
          <a:p>
            <a:pPr lvl="0" rtl="0">
              <a:lnSpc>
                <a:spcPct val="100000"/>
              </a:lnSpc>
              <a:spcBef>
                <a:spcPts val="0"/>
              </a:spcBef>
              <a:spcAft>
                <a:spcPts val="0"/>
              </a:spcAft>
              <a:buNone/>
            </a:pPr>
            <a:r>
              <a:t/>
            </a:r>
            <a:endParaRPr sz="1400">
              <a:latin typeface="Courier New"/>
              <a:ea typeface="Courier New"/>
              <a:cs typeface="Courier New"/>
              <a:sym typeface="Courier New"/>
            </a:endParaRPr>
          </a:p>
        </p:txBody>
      </p:sp>
      <p:sp>
        <p:nvSpPr>
          <p:cNvPr id="110" name="Shape 110"/>
          <p:cNvSpPr txBox="1"/>
          <p:nvPr>
            <p:ph idx="1" type="body"/>
          </p:nvPr>
        </p:nvSpPr>
        <p:spPr>
          <a:xfrm>
            <a:off x="3746075" y="2439900"/>
            <a:ext cx="5125800" cy="21894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sz="1200">
                <a:latin typeface="Courier New"/>
                <a:ea typeface="Courier New"/>
                <a:cs typeface="Courier New"/>
                <a:sym typeface="Courier New"/>
              </a:rPr>
              <a:t>Let “a” (BinOp Mul 2 3) </a:t>
            </a:r>
          </a:p>
          <a:p>
            <a:pPr lvl="0" rtl="0">
              <a:lnSpc>
                <a:spcPct val="100000"/>
              </a:lnSpc>
              <a:spcBef>
                <a:spcPts val="0"/>
              </a:spcBef>
              <a:spcAft>
                <a:spcPts val="0"/>
              </a:spcAft>
              <a:buNone/>
            </a:pPr>
            <a:r>
              <a:rPr lang="en" sz="1200">
                <a:latin typeface="Courier New"/>
                <a:ea typeface="Courier New"/>
                <a:cs typeface="Courier New"/>
                <a:sym typeface="Courier New"/>
              </a:rPr>
              <a:t>    (IfThenElse (BinOp GT a 0) a 0)</a:t>
            </a:r>
          </a:p>
          <a:p>
            <a:pPr lvl="0" rtl="0">
              <a:lnSpc>
                <a:spcPct val="100000"/>
              </a:lnSpc>
              <a:spcBef>
                <a:spcPts val="0"/>
              </a:spcBef>
              <a:spcAft>
                <a:spcPts val="0"/>
              </a:spcAft>
              <a:buNone/>
            </a:pPr>
            <a:r>
              <a:t/>
            </a:r>
            <a:endParaRPr sz="1400">
              <a:latin typeface="Courier New"/>
              <a:ea typeface="Courier New"/>
              <a:cs typeface="Courier New"/>
              <a:sym typeface="Courier New"/>
            </a:endParaRPr>
          </a:p>
          <a:p>
            <a:pPr lvl="0" rtl="0">
              <a:lnSpc>
                <a:spcPct val="100000"/>
              </a:lnSpc>
              <a:spcBef>
                <a:spcPts val="0"/>
              </a:spcBef>
              <a:spcAft>
                <a:spcPts val="0"/>
              </a:spcAft>
              <a:buNone/>
            </a:pPr>
            <a:r>
              <a:t/>
            </a:r>
            <a:endParaRPr sz="14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WAIT! Problem!</a:t>
            </a:r>
          </a:p>
        </p:txBody>
      </p:sp>
      <p:sp>
        <p:nvSpPr>
          <p:cNvPr id="116" name="Shape 116"/>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en" sz="1400"/>
              <a:t>Great! We’re close, but what about this:</a:t>
            </a: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latin typeface="Courier New"/>
                <a:ea typeface="Courier New"/>
                <a:cs typeface="Courier New"/>
                <a:sym typeface="Courier New"/>
              </a:rPr>
              <a:t>BinOp Add (Literal (VBool True)) (Literal (VInt 2))</a:t>
            </a: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lvl="0" rtl="0">
              <a:lnSpc>
                <a:spcPct val="100000"/>
              </a:lnSpc>
              <a:spcBef>
                <a:spcPts val="0"/>
              </a:spcBef>
              <a:spcAft>
                <a:spcPts val="0"/>
              </a:spcAft>
              <a:buNone/>
            </a:pPr>
            <a:r>
              <a:rPr lang="en" sz="1400"/>
              <a:t>or:</a:t>
            </a:r>
          </a:p>
          <a:p>
            <a:pPr indent="0" lvl="0" marL="0" rtl="0" algn="ctr">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latin typeface="Courier New"/>
                <a:ea typeface="Courier New"/>
                <a:cs typeface="Courier New"/>
                <a:sym typeface="Courier New"/>
              </a:rPr>
              <a:t>IfThenElse (Literal (VBool True))</a:t>
            </a:r>
          </a:p>
          <a:p>
            <a:pPr indent="0" lvl="0" marL="0" rtl="0" algn="l">
              <a:lnSpc>
                <a:spcPct val="100000"/>
              </a:lnSpc>
              <a:spcBef>
                <a:spcPts val="0"/>
              </a:spcBef>
              <a:spcAft>
                <a:spcPts val="0"/>
              </a:spcAft>
              <a:buNone/>
            </a:pPr>
            <a:r>
              <a:rPr lang="en" sz="1400">
                <a:latin typeface="Courier New"/>
                <a:ea typeface="Courier New"/>
                <a:cs typeface="Courier New"/>
                <a:sym typeface="Courier New"/>
              </a:rPr>
              <a:t>  (Literal (VInt 1)) </a:t>
            </a:r>
            <a:br>
              <a:rPr lang="en" sz="1400">
                <a:latin typeface="Courier New"/>
                <a:ea typeface="Courier New"/>
                <a:cs typeface="Courier New"/>
                <a:sym typeface="Courier New"/>
              </a:rPr>
            </a:br>
            <a:r>
              <a:rPr lang="en" sz="1400">
                <a:latin typeface="Courier New"/>
                <a:ea typeface="Courier New"/>
                <a:cs typeface="Courier New"/>
                <a:sym typeface="Courier New"/>
              </a:rPr>
              <a:t>  (Literal (VDouble 0))</a:t>
            </a:r>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We could just throw a runtime exception. But if we were working on a larger language where computations could take lots of time (think some Python code) this would be a real headache.</a:t>
            </a: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nSpc>
                <a:spcPct val="100000"/>
              </a:lnSpc>
              <a:spcBef>
                <a:spcPts val="0"/>
              </a:spcBef>
              <a:spcAft>
                <a:spcPts val="0"/>
              </a:spcAft>
              <a:buNone/>
            </a:pPr>
            <a:r>
              <a:t/>
            </a:r>
            <a:endParaRPr sz="1400">
              <a:latin typeface="Courier New"/>
              <a:ea typeface="Courier New"/>
              <a:cs typeface="Courier New"/>
              <a:sym typeface="Courier New"/>
            </a:endParaRPr>
          </a:p>
          <a:p>
            <a:pPr lvl="0" rtl="0">
              <a:lnSpc>
                <a:spcPct val="100000"/>
              </a:lnSpc>
              <a:spcBef>
                <a:spcPts val="0"/>
              </a:spcBef>
              <a:spcAft>
                <a:spcPts val="0"/>
              </a:spcAft>
              <a:buNone/>
            </a:pPr>
            <a:r>
              <a:t/>
            </a:r>
            <a:endParaRPr sz="14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