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69" r:id="rId3"/>
    <p:sldId id="258" r:id="rId4"/>
    <p:sldId id="263" r:id="rId5"/>
    <p:sldId id="268" r:id="rId6"/>
    <p:sldId id="259" r:id="rId7"/>
    <p:sldId id="260" r:id="rId8"/>
    <p:sldId id="267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84006" autoAdjust="0"/>
  </p:normalViewPr>
  <p:slideViewPr>
    <p:cSldViewPr snapToGrid="0">
      <p:cViewPr>
        <p:scale>
          <a:sx n="86" d="100"/>
          <a:sy n="86" d="100"/>
        </p:scale>
        <p:origin x="30" y="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F0597-6A48-4C38-90BB-D7AA81A6A8A2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4A6E4-2E6C-4705-8730-1C9DA9BA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85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video of Penny playing with </a:t>
            </a:r>
            <a:r>
              <a:rPr lang="en-US" dirty="0" err="1"/>
              <a:t>Puzzlets</a:t>
            </a:r>
            <a:r>
              <a:rPr lang="en-US" dirty="0"/>
              <a:t> to set the stage programming via puzzle solving.  She makes lots of mistakes, but explores different alternatives to come up with a solution. </a:t>
            </a:r>
          </a:p>
          <a:p>
            <a:r>
              <a:rPr lang="en-US" dirty="0"/>
              <a:t>Maybe spend about 30 seconds watching the video + explain that many programming toys for children have a puzzle or construction aspect to them.  They combine multiple pieces together to achieve a final result (e.g., getting the hedgehog past an obstacle, etc.).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4A6E4-2E6C-4705-8730-1C9DA9BAA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75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know we’re in a functional programming conference, but what if we decided to come up with our own programming paradigm based on the way that children program.  Let’s call it Puzzle-Oriented-Programming (POP).  Here are the core ideas.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4A6E4-2E6C-4705-8730-1C9DA9BAA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1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4A6E4-2E6C-4705-8730-1C9DA9BAA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87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meant to be a quick and dirty explanation of how the logic monad/backtracking works.  I’m assuming the audience has some experience with backtracking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4A6E4-2E6C-4705-8730-1C9DA9BAA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41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I’ll make this pretty.  Probably not enough time to go in much detail here, but I want to give a sense of how this can go.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4A6E4-2E6C-4705-8730-1C9DA9BAA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11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least sexy/most useful applications for legal automation is template filing.  Often there are multiple methods for getting some information, and this makes handling the combinators straightforward.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4A6E4-2E6C-4705-8730-1C9DA9BAA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6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least sexy/most useful applications for legal automation is template filing.  Often there are multiple methods for getting some information, and this makes handling the combinators straightforward.</a:t>
            </a:r>
          </a:p>
          <a:p>
            <a:endParaRPr lang="en-US" dirty="0"/>
          </a:p>
          <a:p>
            <a:r>
              <a:rPr lang="en-US" dirty="0"/>
              <a:t>Wins from Puzzle-Oriented-Programming approach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enumeration of options is eliminated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Adding new paths is easy (add a new atom)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Extends to multiple layers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4A6E4-2E6C-4705-8730-1C9DA9BAA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79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2472-35E5-4F68-BD51-73520EF2C06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78A6-8390-40C8-9DD3-5410502B9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2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2472-35E5-4F68-BD51-73520EF2C06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78A6-8390-40C8-9DD3-5410502B9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9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2472-35E5-4F68-BD51-73520EF2C06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78A6-8390-40C8-9DD3-5410502B9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2472-35E5-4F68-BD51-73520EF2C06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78A6-8390-40C8-9DD3-5410502B9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2472-35E5-4F68-BD51-73520EF2C06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78A6-8390-40C8-9DD3-5410502B9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5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2472-35E5-4F68-BD51-73520EF2C06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78A6-8390-40C8-9DD3-5410502B9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3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2472-35E5-4F68-BD51-73520EF2C06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78A6-8390-40C8-9DD3-5410502B9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7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2472-35E5-4F68-BD51-73520EF2C06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78A6-8390-40C8-9DD3-5410502B9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2472-35E5-4F68-BD51-73520EF2C06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78A6-8390-40C8-9DD3-5410502B9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2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2472-35E5-4F68-BD51-73520EF2C06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78A6-8390-40C8-9DD3-5410502B9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1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2472-35E5-4F68-BD51-73520EF2C06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78A6-8390-40C8-9DD3-5410502B9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7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D2472-35E5-4F68-BD51-73520EF2C06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678A6-8390-40C8-9DD3-5410502B9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4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5171" y="1122363"/>
            <a:ext cx="9660834" cy="2387600"/>
          </a:xfrm>
        </p:spPr>
        <p:txBody>
          <a:bodyPr/>
          <a:lstStyle/>
          <a:p>
            <a:r>
              <a:rPr lang="en-US" dirty="0"/>
              <a:t>How to Program like a </a:t>
            </a:r>
            <a:br>
              <a:rPr lang="en-US" dirty="0"/>
            </a:br>
            <a:r>
              <a:rPr lang="en-US" dirty="0"/>
              <a:t>Five-Year-Old (In Haskell)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67798"/>
            <a:ext cx="9144000" cy="1655762"/>
          </a:xfrm>
        </p:spPr>
        <p:txBody>
          <a:bodyPr>
            <a:normAutofit fontScale="62500" lnSpcReduction="20000"/>
          </a:bodyPr>
          <a:lstStyle/>
          <a:p>
            <a:r>
              <a:rPr lang="en-US" sz="4000" dirty="0"/>
              <a:t>Logic Programming and Automatic Assembly of </a:t>
            </a:r>
            <a:r>
              <a:rPr lang="en-US" sz="4000" dirty="0" err="1"/>
              <a:t>Effectful</a:t>
            </a:r>
            <a:r>
              <a:rPr lang="en-US" sz="4000" dirty="0"/>
              <a:t> Computation</a:t>
            </a:r>
          </a:p>
          <a:p>
            <a:endParaRPr lang="en-US" sz="3200" dirty="0"/>
          </a:p>
          <a:p>
            <a:r>
              <a:rPr lang="en-US" sz="3200" dirty="0"/>
              <a:t>Jason Adaska</a:t>
            </a:r>
          </a:p>
          <a:p>
            <a:r>
              <a:rPr lang="en-US" sz="3200" dirty="0"/>
              <a:t>jwadaska@hollandhart.com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36965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it’s getting used : Declarative Templates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9782"/>
            <a:ext cx="5319713" cy="311126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b="1" dirty="0"/>
              <a:t>Six Easy Puzzle Pieces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Input -&gt; </a:t>
            </a:r>
            <a:r>
              <a:rPr lang="en-US" sz="3200" dirty="0" err="1"/>
              <a:t>DocketNum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Input -&gt; </a:t>
            </a:r>
            <a:r>
              <a:rPr lang="en-US" sz="3200" dirty="0" err="1"/>
              <a:t>SerialNum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Input -&gt; </a:t>
            </a:r>
            <a:r>
              <a:rPr lang="en-US" sz="3200" dirty="0" err="1"/>
              <a:t>ClientRefNum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Input -&gt; Client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(Client, </a:t>
            </a:r>
            <a:r>
              <a:rPr lang="en-US" sz="3200" dirty="0" err="1"/>
              <a:t>ClientRefNum</a:t>
            </a:r>
            <a:r>
              <a:rPr lang="en-US" sz="3200" dirty="0"/>
              <a:t>) -&gt; </a:t>
            </a:r>
            <a:r>
              <a:rPr lang="en-US" sz="3200" dirty="0" err="1"/>
              <a:t>DocketNum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SerialNum</a:t>
            </a:r>
            <a:r>
              <a:rPr lang="en-US" sz="3200" dirty="0"/>
              <a:t> -&gt; </a:t>
            </a:r>
            <a:r>
              <a:rPr lang="en-US" sz="3200" dirty="0" err="1"/>
              <a:t>DocketNum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*Function notation indicates an input/output of arrow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72769" y="1789278"/>
            <a:ext cx="593944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Three Ways to Get </a:t>
            </a:r>
            <a:r>
              <a:rPr lang="en-US" sz="2400" b="1" dirty="0" err="1"/>
              <a:t>DocketNum</a:t>
            </a:r>
            <a:endParaRPr lang="en-US" sz="2400" b="1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Input -&gt; </a:t>
            </a:r>
            <a:r>
              <a:rPr lang="en-US" sz="2000" dirty="0" err="1"/>
              <a:t>DocketNum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(Input -&gt; </a:t>
            </a:r>
            <a:r>
              <a:rPr lang="en-US" sz="2000" dirty="0" err="1"/>
              <a:t>SerialNum</a:t>
            </a:r>
            <a:r>
              <a:rPr lang="en-US" sz="2000" dirty="0"/>
              <a:t>) &gt;&gt;&gt; (</a:t>
            </a:r>
            <a:r>
              <a:rPr lang="en-US" sz="2000" dirty="0" err="1"/>
              <a:t>SerialNum</a:t>
            </a:r>
            <a:r>
              <a:rPr lang="en-US" sz="2000" dirty="0"/>
              <a:t> -&gt; </a:t>
            </a:r>
            <a:r>
              <a:rPr lang="en-US" sz="2000" dirty="0" err="1"/>
              <a:t>DocketNum</a:t>
            </a:r>
            <a:r>
              <a:rPr lang="en-US" sz="20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(Input -&gt; Client) &amp;&amp;&amp; (Input -&gt; </a:t>
            </a:r>
            <a:r>
              <a:rPr lang="en-US" sz="2000" dirty="0" err="1"/>
              <a:t>ClientRefNum</a:t>
            </a:r>
            <a:r>
              <a:rPr lang="en-US" sz="2000" dirty="0"/>
              <a:t>) </a:t>
            </a:r>
            <a:br>
              <a:rPr lang="en-US" sz="2000" dirty="0"/>
            </a:br>
            <a:r>
              <a:rPr lang="en-US" sz="2000" dirty="0"/>
              <a:t>&gt;&gt;&gt; ((Client, </a:t>
            </a:r>
            <a:r>
              <a:rPr lang="en-US" sz="2000" dirty="0" err="1"/>
              <a:t>ClientRefNum</a:t>
            </a:r>
            <a:r>
              <a:rPr lang="en-US" sz="2000" dirty="0"/>
              <a:t>) -&gt; </a:t>
            </a:r>
            <a:r>
              <a:rPr lang="en-US" sz="2000" dirty="0" err="1"/>
              <a:t>DocketNum</a:t>
            </a:r>
            <a:r>
              <a:rPr lang="en-US" sz="2000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69231" y="5400735"/>
            <a:ext cx="2545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You Write This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0" y="5461159"/>
            <a:ext cx="55149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5-Year Old (aka auto-assembly) gives you this for free</a:t>
            </a:r>
          </a:p>
        </p:txBody>
      </p:sp>
      <p:cxnSp>
        <p:nvCxnSpPr>
          <p:cNvPr id="12" name="Straight Arrow Connector 11"/>
          <p:cNvCxnSpPr>
            <a:cxnSpLocks/>
            <a:stCxn id="8" idx="0"/>
          </p:cNvCxnSpPr>
          <p:nvPr/>
        </p:nvCxnSpPr>
        <p:spPr>
          <a:xfrm flipV="1">
            <a:off x="2742009" y="4850710"/>
            <a:ext cx="0" cy="5500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8942492" y="4129088"/>
            <a:ext cx="0" cy="9966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115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9583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2342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Five-Year-</a:t>
            </a:r>
            <a:r>
              <a:rPr lang="en-US" dirty="0" err="1"/>
              <a:t>Olds</a:t>
            </a:r>
            <a:r>
              <a:rPr lang="en-US" dirty="0"/>
              <a:t> Program?</a:t>
            </a:r>
          </a:p>
        </p:txBody>
      </p:sp>
      <p:pic>
        <p:nvPicPr>
          <p:cNvPr id="1026" name="Picture 2" descr="https://www.digitaldreamlabs.com/wp-content/uploads/2015/06/Puzzlets-Coding-Logic-Sequencing-Programming-Toy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781" y="1829450"/>
            <a:ext cx="8914437" cy="373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5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Puzzle-Oriented Programming (POP)?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436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Core Ingredients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Puzzle Piece := a discrete unit of computation</a:t>
            </a:r>
            <a:endParaRPr lang="en-US" dirty="0"/>
          </a:p>
          <a:p>
            <a:pPr lvl="1"/>
            <a:r>
              <a:rPr lang="en-US" dirty="0"/>
              <a:t>Programs are created by connecting pieces together</a:t>
            </a:r>
          </a:p>
          <a:p>
            <a:pPr lvl="1"/>
            <a:r>
              <a:rPr lang="en-US" dirty="0"/>
              <a:t>Pieces have edges and only “fit” together in certain ways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A Five-Year-Old := Mechanism to explore possible combinations</a:t>
            </a:r>
          </a:p>
          <a:p>
            <a:pPr lvl="1"/>
            <a:r>
              <a:rPr lang="en-US" dirty="0"/>
              <a:t>Not all combinations are valid</a:t>
            </a:r>
          </a:p>
          <a:p>
            <a:pPr lvl="1"/>
            <a:r>
              <a:rPr lang="en-US" dirty="0"/>
              <a:t>Not all combinations do the right thing (inputs + outputs)</a:t>
            </a:r>
          </a:p>
        </p:txBody>
      </p:sp>
    </p:spTree>
    <p:extLst>
      <p:ext uri="{BB962C8B-B14F-4D97-AF65-F5344CB8AC3E}">
        <p14:creationId xmlns:p14="http://schemas.microsoft.com/office/powerpoint/2010/main" val="295224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Abstractions to make this work (Pieces)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Puzzle Pieces are Arrows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Higher-</a:t>
                </a:r>
                <a:r>
                  <a:rPr lang="en-US" sz="3200" dirty="0" err="1"/>
                  <a:t>kinded</a:t>
                </a:r>
                <a:r>
                  <a:rPr lang="en-US" sz="3200" dirty="0"/>
                  <a:t> </a:t>
                </a:r>
                <a:r>
                  <a:rPr lang="en-US" sz="3200" dirty="0" err="1"/>
                  <a:t>typeclass</a:t>
                </a:r>
                <a:endParaRPr lang="en-US" sz="3200" dirty="0"/>
              </a:p>
              <a:p>
                <a:pPr lvl="1"/>
                <a:r>
                  <a:rPr lang="en-US" dirty="0"/>
                  <a:t>Types on input and output</a:t>
                </a:r>
              </a:p>
              <a:p>
                <a:pPr lvl="1"/>
                <a:r>
                  <a:rPr lang="en-US" dirty="0"/>
                  <a:t>Constrains what can be sequenced</a:t>
                </a:r>
              </a:p>
              <a:p>
                <a:pPr lvl="1"/>
                <a:endParaRPr lang="en-US" dirty="0"/>
              </a:p>
              <a:p>
                <a:r>
                  <a:rPr lang="en-US" sz="3200" dirty="0"/>
                  <a:t>E.g., </a:t>
                </a:r>
                <a:r>
                  <a:rPr lang="en-US" sz="3200" dirty="0" err="1"/>
                  <a:t>Kleisli</a:t>
                </a:r>
                <a:r>
                  <a:rPr lang="en-US" sz="3200" dirty="0"/>
                  <a:t> Arrow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(Monad m) =&gt; a -&gt; m b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01" t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431774" y="2381452"/>
            <a:ext cx="73284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Category a 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Arrow a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-- from Category | (&gt;&gt;&gt;) :: a b c -&gt; a c d -&gt; a b 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c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 b c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first 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 b c 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(***)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 b c 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 b' c' 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(&amp;&amp;&amp;)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 b c 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 b c' 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 b 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7572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Abstractions to make this work (Pieces)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036618" y="2540937"/>
            <a:ext cx="81187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 | A wrapped arrow with type hints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 A wrapped arrow with type inputs and outputs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Assembly a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Assembly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Arrow a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Typeable a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Typeable b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Typeable c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b c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TypeRep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TypeRep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Assembly a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 | A labeled arrow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Piece a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Piece Text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Assembly a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88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Abstractions to make this work (5 Year Old)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Five-Year-</a:t>
            </a:r>
            <a:r>
              <a:rPr lang="en-US" b="1" dirty="0" err="1"/>
              <a:t>Olds</a:t>
            </a:r>
            <a:r>
              <a:rPr lang="en-US" b="1" dirty="0"/>
              <a:t> are (paradoxically) the Logic Monad</a:t>
            </a:r>
          </a:p>
          <a:p>
            <a:endParaRPr lang="en-US" dirty="0"/>
          </a:p>
          <a:p>
            <a:r>
              <a:rPr lang="en-US" dirty="0"/>
              <a:t>Basic idea</a:t>
            </a:r>
          </a:p>
          <a:p>
            <a:pPr lvl="1"/>
            <a:r>
              <a:rPr lang="en-US" dirty="0"/>
              <a:t>Start with puzzle pieces, input type, output type, auxiliary rules</a:t>
            </a:r>
          </a:p>
          <a:p>
            <a:pPr lvl="1"/>
            <a:r>
              <a:rPr lang="en-US" dirty="0"/>
              <a:t>Search the space until you find a valid combination or fail</a:t>
            </a:r>
          </a:p>
          <a:p>
            <a:pPr lvl="1"/>
            <a:r>
              <a:rPr lang="en-US" dirty="0"/>
              <a:t>Take first or all solutions depending on application</a:t>
            </a:r>
          </a:p>
          <a:p>
            <a:pPr lvl="1"/>
            <a:endParaRPr lang="en-US" dirty="0"/>
          </a:p>
          <a:p>
            <a:r>
              <a:rPr lang="en-US" dirty="0"/>
              <a:t>Any backtracking monad (i.e., </a:t>
            </a:r>
            <a:r>
              <a:rPr lang="en-US" dirty="0" err="1"/>
              <a:t>MonadPlus</a:t>
            </a:r>
            <a:r>
              <a:rPr lang="en-US" dirty="0"/>
              <a:t>) works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518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Assembly Algorithm (Hand-Waving Version)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167"/>
            <a:ext cx="10515600" cy="4351338"/>
          </a:xfrm>
        </p:spPr>
        <p:txBody>
          <a:bodyPr/>
          <a:lstStyle/>
          <a:p>
            <a:r>
              <a:rPr lang="en-US" dirty="0"/>
              <a:t>Arrows can be represented by a binary structure</a:t>
            </a:r>
          </a:p>
          <a:p>
            <a:r>
              <a:rPr lang="en-US" dirty="0"/>
              <a:t>Assembly = search over possible binary trees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5805195" y="2938730"/>
            <a:ext cx="5965577" cy="3366772"/>
            <a:chOff x="2919264" y="2683871"/>
            <a:chExt cx="5965577" cy="3366772"/>
          </a:xfrm>
        </p:grpSpPr>
        <p:sp>
          <p:nvSpPr>
            <p:cNvPr id="4" name="Oval 3"/>
            <p:cNvSpPr/>
            <p:nvPr/>
          </p:nvSpPr>
          <p:spPr>
            <a:xfrm>
              <a:off x="5022580" y="2683871"/>
              <a:ext cx="647463" cy="647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&gt;&gt;&gt;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6317506" y="3537384"/>
              <a:ext cx="647463" cy="647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&gt;&gt;&gt;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827985" y="3537384"/>
              <a:ext cx="647463" cy="647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&amp;&amp;&amp;</a:t>
              </a:r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919264" y="4682751"/>
              <a:ext cx="1118697" cy="4837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f1 :: a-&gt;b</a:t>
              </a:r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4263573" y="4682751"/>
              <a:ext cx="1115081" cy="4837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f2 :: a-&gt;c</a:t>
              </a:r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5473473" y="4682751"/>
              <a:ext cx="1396677" cy="4837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f3 :: (</a:t>
              </a:r>
              <a:r>
                <a:rPr lang="en-US" dirty="0" err="1"/>
                <a:t>b,c</a:t>
              </a:r>
              <a:r>
                <a:rPr lang="en-US" dirty="0"/>
                <a:t>)-&gt;d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7205483" y="4518991"/>
              <a:ext cx="647463" cy="647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&gt;&gt;&gt;</a:t>
              </a: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6259815" y="5566940"/>
              <a:ext cx="1001491" cy="4837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f4: d-&gt;e</a:t>
              </a:r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7854968" y="5560009"/>
              <a:ext cx="1029873" cy="4837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f5 :: e-&gt;f</a:t>
              </a:r>
            </a:p>
          </p:txBody>
        </p:sp>
        <p:cxnSp>
          <p:nvCxnSpPr>
            <p:cNvPr id="18" name="Straight Arrow Connector 17"/>
            <p:cNvCxnSpPr>
              <a:cxnSpLocks/>
              <a:stCxn id="4" idx="3"/>
              <a:endCxn id="6" idx="7"/>
            </p:cNvCxnSpPr>
            <p:nvPr/>
          </p:nvCxnSpPr>
          <p:spPr>
            <a:xfrm flipH="1">
              <a:off x="4380629" y="3236515"/>
              <a:ext cx="736770" cy="3956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  <a:stCxn id="4" idx="5"/>
              <a:endCxn id="5" idx="1"/>
            </p:cNvCxnSpPr>
            <p:nvPr/>
          </p:nvCxnSpPr>
          <p:spPr>
            <a:xfrm>
              <a:off x="5575224" y="3236515"/>
              <a:ext cx="837101" cy="3956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cxnSpLocks/>
              <a:stCxn id="6" idx="3"/>
              <a:endCxn id="10" idx="0"/>
            </p:cNvCxnSpPr>
            <p:nvPr/>
          </p:nvCxnSpPr>
          <p:spPr>
            <a:xfrm flipH="1">
              <a:off x="3478613" y="4090028"/>
              <a:ext cx="444191" cy="5927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cxnSpLocks/>
              <a:stCxn id="6" idx="5"/>
              <a:endCxn id="11" idx="0"/>
            </p:cNvCxnSpPr>
            <p:nvPr/>
          </p:nvCxnSpPr>
          <p:spPr>
            <a:xfrm>
              <a:off x="4380629" y="4090028"/>
              <a:ext cx="440485" cy="5927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cxnSpLocks/>
              <a:stCxn id="5" idx="3"/>
              <a:endCxn id="13" idx="0"/>
            </p:cNvCxnSpPr>
            <p:nvPr/>
          </p:nvCxnSpPr>
          <p:spPr>
            <a:xfrm flipH="1">
              <a:off x="6171812" y="4090028"/>
              <a:ext cx="240513" cy="5927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cxnSpLocks/>
              <a:stCxn id="5" idx="5"/>
              <a:endCxn id="14" idx="0"/>
            </p:cNvCxnSpPr>
            <p:nvPr/>
          </p:nvCxnSpPr>
          <p:spPr>
            <a:xfrm>
              <a:off x="6870150" y="4090028"/>
              <a:ext cx="659065" cy="4289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cxnSpLocks/>
              <a:stCxn id="14" idx="3"/>
              <a:endCxn id="15" idx="0"/>
            </p:cNvCxnSpPr>
            <p:nvPr/>
          </p:nvCxnSpPr>
          <p:spPr>
            <a:xfrm flipH="1">
              <a:off x="6760561" y="5071635"/>
              <a:ext cx="539741" cy="4953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cxnSpLocks/>
              <a:stCxn id="14" idx="5"/>
              <a:endCxn id="16" idx="0"/>
            </p:cNvCxnSpPr>
            <p:nvPr/>
          </p:nvCxnSpPr>
          <p:spPr>
            <a:xfrm>
              <a:off x="7758127" y="5071635"/>
              <a:ext cx="611778" cy="4883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841821" y="4126821"/>
            <a:ext cx="35119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f1 :: a -&gt; 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f2 :: a -&gt; 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f3 :: (</a:t>
            </a:r>
            <a:r>
              <a:rPr lang="en-US" sz="2800" dirty="0" err="1"/>
              <a:t>b,c</a:t>
            </a:r>
            <a:r>
              <a:rPr lang="en-US" sz="2800" dirty="0"/>
              <a:t>) -&gt; 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f4 :: d -&gt; 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f5 :: e -&gt; f</a:t>
            </a:r>
          </a:p>
        </p:txBody>
      </p:sp>
      <p:sp>
        <p:nvSpPr>
          <p:cNvPr id="7" name="Rectangle 6"/>
          <p:cNvSpPr/>
          <p:nvPr/>
        </p:nvSpPr>
        <p:spPr>
          <a:xfrm>
            <a:off x="913804" y="3264949"/>
            <a:ext cx="53083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(f1 &amp;&amp;&amp; f2)  &gt;&gt;&gt; f3 &gt;&gt;&gt; f4 &gt;&gt;&gt; f5</a:t>
            </a:r>
          </a:p>
        </p:txBody>
      </p:sp>
    </p:spTree>
    <p:extLst>
      <p:ext uri="{BB962C8B-B14F-4D97-AF65-F5344CB8AC3E}">
        <p14:creationId xmlns:p14="http://schemas.microsoft.com/office/powerpoint/2010/main" val="425935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40773" y="503204"/>
            <a:ext cx="860644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-- | Create an arrow with a given input type signature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fiveYearOld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::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forall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TypeRep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-&gt;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StateT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Piece a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Logic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Assembly a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fiveYearOld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a  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&lt;-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singlePiece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`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mplus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` multipiece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more a `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mplus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` return a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singlePiece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::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StateT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Piece a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Logic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Assembly a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singlePiece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pieces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&lt;-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get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piece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@(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Piece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_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&lt;-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lift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listToLogic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pieces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guard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startsWithType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modify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removePiece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piece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return p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-- | Use the given pieces to build an arrow with the given inputs/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outpus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runFiveYearOld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::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Piece a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-&gt;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TypeRep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-&gt;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TypeRep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-&gt;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Assembly a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]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runFiveYearOld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pieces tr1 tr2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observeAll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runStateT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 pieces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m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x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&lt;-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fiveYearOld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tr1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guard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endsWithType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 tr2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return x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62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86778"/>
            <a:ext cx="10515600" cy="1325563"/>
          </a:xfrm>
        </p:spPr>
        <p:txBody>
          <a:bodyPr/>
          <a:lstStyle/>
          <a:p>
            <a:r>
              <a:rPr lang="en-US" dirty="0"/>
              <a:t>How it’s getting used : Declarative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078619"/>
            <a:ext cx="7948613" cy="26239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But what if</a:t>
            </a:r>
          </a:p>
          <a:p>
            <a:r>
              <a:rPr lang="en-US" dirty="0"/>
              <a:t>Information is incorrect</a:t>
            </a:r>
          </a:p>
          <a:p>
            <a:r>
              <a:rPr lang="en-US" dirty="0"/>
              <a:t>Information is incomplete</a:t>
            </a:r>
          </a:p>
          <a:p>
            <a:r>
              <a:rPr lang="en-US" dirty="0"/>
              <a:t>Parsing/NLP algorithms fail</a:t>
            </a:r>
          </a:p>
          <a:p>
            <a:r>
              <a:rPr lang="en-US" dirty="0"/>
              <a:t>We want to use the same template with different input</a:t>
            </a:r>
          </a:p>
        </p:txBody>
      </p:sp>
      <p:sp>
        <p:nvSpPr>
          <p:cNvPr id="6" name="Rectangle 5"/>
          <p:cNvSpPr/>
          <p:nvPr/>
        </p:nvSpPr>
        <p:spPr>
          <a:xfrm>
            <a:off x="693580" y="1861847"/>
            <a:ext cx="5204791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254000" dist="1778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i="1" dirty="0"/>
              <a:t>Dear </a:t>
            </a:r>
            <a:r>
              <a:rPr lang="en-US" b="1" i="1" dirty="0"/>
              <a:t>[[CLIENT::FIRSTNAME]]</a:t>
            </a:r>
            <a:r>
              <a:rPr lang="en-US" i="1" dirty="0"/>
              <a:t>,</a:t>
            </a:r>
          </a:p>
          <a:p>
            <a:endParaRPr lang="en-US" i="1" dirty="0"/>
          </a:p>
          <a:p>
            <a:r>
              <a:rPr lang="en-US" i="1" dirty="0"/>
              <a:t>I am writing regarding that status of trademark application </a:t>
            </a:r>
            <a:r>
              <a:rPr lang="en-US" b="1" i="1" dirty="0"/>
              <a:t>[[DOCKET#]] </a:t>
            </a:r>
            <a:r>
              <a:rPr lang="en-US" i="1" dirty="0"/>
              <a:t>…legal…legal…legalese….</a:t>
            </a:r>
          </a:p>
          <a:p>
            <a:endParaRPr lang="en-US" i="1" dirty="0"/>
          </a:p>
          <a:p>
            <a:r>
              <a:rPr lang="en-US" i="1" dirty="0"/>
              <a:t>Sincerely,</a:t>
            </a:r>
          </a:p>
          <a:p>
            <a:r>
              <a:rPr lang="en-US" i="1" dirty="0"/>
              <a:t>Y. F. Lawyer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218080" y="1861846"/>
            <a:ext cx="5204791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254000" dist="1778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i="1" dirty="0"/>
              <a:t>From: uspto.gov</a:t>
            </a:r>
          </a:p>
          <a:p>
            <a:endParaRPr lang="en-US" i="1" dirty="0"/>
          </a:p>
          <a:p>
            <a:r>
              <a:rPr lang="en-US" i="1" dirty="0"/>
              <a:t>…</a:t>
            </a:r>
          </a:p>
          <a:p>
            <a:r>
              <a:rPr lang="en-US" i="1" dirty="0"/>
              <a:t>We have processed your application for the trademark “LAMBDACONF” referenced by serial number 12345 and an attorney docket number 67890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3580" y="1352034"/>
            <a:ext cx="2900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Example Template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18080" y="1400181"/>
            <a:ext cx="2900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Example Input</a:t>
            </a:r>
          </a:p>
        </p:txBody>
      </p:sp>
      <p:sp>
        <p:nvSpPr>
          <p:cNvPr id="12" name="Oval 11"/>
          <p:cNvSpPr/>
          <p:nvPr/>
        </p:nvSpPr>
        <p:spPr>
          <a:xfrm>
            <a:off x="10515600" y="3257550"/>
            <a:ext cx="907271" cy="3714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 flipV="1">
            <a:off x="3143250" y="2971800"/>
            <a:ext cx="7372351" cy="4714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61995" y="3333283"/>
            <a:ext cx="19960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Easy, Right?</a:t>
            </a:r>
          </a:p>
        </p:txBody>
      </p:sp>
    </p:spTree>
    <p:extLst>
      <p:ext uri="{BB962C8B-B14F-4D97-AF65-F5344CB8AC3E}">
        <p14:creationId xmlns:p14="http://schemas.microsoft.com/office/powerpoint/2010/main" val="60029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3001</TotalTime>
  <Words>1007</Words>
  <Application>Microsoft Office PowerPoint</Application>
  <PresentationFormat>Widescreen</PresentationFormat>
  <Paragraphs>156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Consolas</vt:lpstr>
      <vt:lpstr>Courier New</vt:lpstr>
      <vt:lpstr>Office Theme</vt:lpstr>
      <vt:lpstr>How to Program like a  Five-Year-Old (In Haskell)</vt:lpstr>
      <vt:lpstr>How do Five-Year-Olds Program?</vt:lpstr>
      <vt:lpstr>Puzzle-Oriented Programming (POP)?</vt:lpstr>
      <vt:lpstr>Abstractions to make this work (Pieces)</vt:lpstr>
      <vt:lpstr>Abstractions to make this work (Pieces)</vt:lpstr>
      <vt:lpstr>Abstractions to make this work (5 Year Old)</vt:lpstr>
      <vt:lpstr>Assembly Algorithm (Hand-Waving Version)</vt:lpstr>
      <vt:lpstr>PowerPoint Presentation</vt:lpstr>
      <vt:lpstr>How it’s getting used : Declarative Templates</vt:lpstr>
      <vt:lpstr>How it’s getting used : Declarative Templates (2/2)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Program like a 5 Year Old</dc:title>
  <dc:creator>Jason Adaska</dc:creator>
  <cp:lastModifiedBy>Jason Adaska</cp:lastModifiedBy>
  <cp:revision>49</cp:revision>
  <dcterms:created xsi:type="dcterms:W3CDTF">2017-05-12T14:01:17Z</dcterms:created>
  <dcterms:modified xsi:type="dcterms:W3CDTF">2017-05-27T05:41:49Z</dcterms:modified>
</cp:coreProperties>
</file>