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256" r:id="rId3"/>
    <p:sldId id="258" r:id="rId4"/>
    <p:sldId id="259" r:id="rId5"/>
    <p:sldId id="260" r:id="rId6"/>
    <p:sldId id="261" r:id="rId7"/>
    <p:sldId id="262" r:id="rId8"/>
    <p:sldId id="274" r:id="rId9"/>
    <p:sldId id="264" r:id="rId10"/>
    <p:sldId id="265" r:id="rId11"/>
    <p:sldId id="266" r:id="rId12"/>
    <p:sldId id="270" r:id="rId13"/>
    <p:sldId id="267" r:id="rId14"/>
    <p:sldId id="268" r:id="rId15"/>
    <p:sldId id="271"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0E680-C01A-4BE7-A155-ED74A6DF78D3}"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9D42A-3447-4E2D-AB4F-DDCC5BCE5062}" type="slidenum">
              <a:rPr lang="en-US" smtClean="0"/>
              <a:t>‹#›</a:t>
            </a:fld>
            <a:endParaRPr lang="en-US"/>
          </a:p>
        </p:txBody>
      </p:sp>
    </p:spTree>
    <p:extLst>
      <p:ext uri="{BB962C8B-B14F-4D97-AF65-F5344CB8AC3E}">
        <p14:creationId xmlns:p14="http://schemas.microsoft.com/office/powerpoint/2010/main" val="286685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19D42A-3447-4E2D-AB4F-DDCC5BCE5062}" type="slidenum">
              <a:rPr lang="en-US" smtClean="0"/>
              <a:t>15</a:t>
            </a:fld>
            <a:endParaRPr lang="en-US"/>
          </a:p>
        </p:txBody>
      </p:sp>
    </p:spTree>
    <p:extLst>
      <p:ext uri="{BB962C8B-B14F-4D97-AF65-F5344CB8AC3E}">
        <p14:creationId xmlns:p14="http://schemas.microsoft.com/office/powerpoint/2010/main" val="108916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A3D-0EB5-4FDD-8070-FF3722C9A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F972F-103C-4884-BE7C-763F828E7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0E9AB-FE9F-4E80-A803-1F3748F2B083}"/>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5" name="Footer Placeholder 4">
            <a:extLst>
              <a:ext uri="{FF2B5EF4-FFF2-40B4-BE49-F238E27FC236}">
                <a16:creationId xmlns:a16="http://schemas.microsoft.com/office/drawing/2014/main" id="{6C6800D3-08D5-4D3B-9464-0207C3071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8F639-AFC0-445F-86D3-CA42D39A8D19}"/>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340096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FD9C-D84F-461E-884C-F128216CDF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3C961-EAEA-4CFE-8FE7-2A7CDF070F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8C523-52F8-4EDB-9117-5014A6D75003}"/>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5" name="Footer Placeholder 4">
            <a:extLst>
              <a:ext uri="{FF2B5EF4-FFF2-40B4-BE49-F238E27FC236}">
                <a16:creationId xmlns:a16="http://schemas.microsoft.com/office/drawing/2014/main" id="{B19F3896-DDC7-44A2-BC48-15B529E07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DDA3C-B753-41DE-897E-B7FB97B7354E}"/>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259407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2349C-78B2-4C5B-B43B-941478E40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C78A77-C0E3-43A6-B6B1-57B90751D8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48321-99F6-4622-A324-9D8B22DDD58B}"/>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5" name="Footer Placeholder 4">
            <a:extLst>
              <a:ext uri="{FF2B5EF4-FFF2-40B4-BE49-F238E27FC236}">
                <a16:creationId xmlns:a16="http://schemas.microsoft.com/office/drawing/2014/main" id="{F5E42AC7-876C-4B3C-8F51-22DB01C01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C8F23-16E5-4ED4-9118-201182153479}"/>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129921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8356-570D-4E6C-873F-34799DBA9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7F9EA-BA59-4A62-92C3-BEF047A926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AFE77-C177-43CE-A836-D0F56B7A4EF3}"/>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5" name="Footer Placeholder 4">
            <a:extLst>
              <a:ext uri="{FF2B5EF4-FFF2-40B4-BE49-F238E27FC236}">
                <a16:creationId xmlns:a16="http://schemas.microsoft.com/office/drawing/2014/main" id="{D42D5135-ACC7-4A06-A0DE-69AF121AA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D26EE-3515-4747-AEA4-84A904165022}"/>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372109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7411-D5C9-48F3-968C-B1EAFDB710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9F2A16-1ADC-4686-B4B3-7B4B5D5DB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A068D7-C3F3-4FCA-BA00-B50FCB3D7D6A}"/>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5" name="Footer Placeholder 4">
            <a:extLst>
              <a:ext uri="{FF2B5EF4-FFF2-40B4-BE49-F238E27FC236}">
                <a16:creationId xmlns:a16="http://schemas.microsoft.com/office/drawing/2014/main" id="{B2C474D5-36C8-403C-A26C-BE2D76FE7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F5275-5B0F-4AC6-A8F5-74D91E756DF0}"/>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11395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B332-0E17-4E06-A0B9-B8B6DCA7B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72C3F-31BE-4E45-B11C-55534A464D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FF580-619A-4EA0-AA8E-DDE708053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B1251-0B67-4467-A4E3-34F7D66AFAAA}"/>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6" name="Footer Placeholder 5">
            <a:extLst>
              <a:ext uri="{FF2B5EF4-FFF2-40B4-BE49-F238E27FC236}">
                <a16:creationId xmlns:a16="http://schemas.microsoft.com/office/drawing/2014/main" id="{C0685F8B-C4DC-49AD-9E7E-C95544109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F5AC9-5707-4578-98A9-5DB4833D6A99}"/>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37972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F153-A666-42B6-A58E-F4BF89A89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B99E8B-3DE6-48D4-B958-E6DB3E4FC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126FA6-AC2B-46FA-9FB5-3B8A4BD354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82DD69-865B-44CC-B233-3682B416A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F921C0-EFB7-4318-9ED6-062CD19937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C4B7A-F699-404A-ADC5-54F46A8559BA}"/>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8" name="Footer Placeholder 7">
            <a:extLst>
              <a:ext uri="{FF2B5EF4-FFF2-40B4-BE49-F238E27FC236}">
                <a16:creationId xmlns:a16="http://schemas.microsoft.com/office/drawing/2014/main" id="{547EA6A9-699A-4C36-B026-85381B2092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EF9DD8-CEA9-40BB-A60A-82FEF304175F}"/>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351233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07FE-49E9-4552-BCCD-B06F63C38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383332-9A98-406A-9295-CB446A2AF540}"/>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4" name="Footer Placeholder 3">
            <a:extLst>
              <a:ext uri="{FF2B5EF4-FFF2-40B4-BE49-F238E27FC236}">
                <a16:creationId xmlns:a16="http://schemas.microsoft.com/office/drawing/2014/main" id="{2CD06AA6-5D73-446B-B45A-0F2B8C99DA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6ABB9D-6C6F-4095-9C6F-FA936D971969}"/>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413669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D7350-E641-4DAC-BFB5-88E61435D305}"/>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3" name="Footer Placeholder 2">
            <a:extLst>
              <a:ext uri="{FF2B5EF4-FFF2-40B4-BE49-F238E27FC236}">
                <a16:creationId xmlns:a16="http://schemas.microsoft.com/office/drawing/2014/main" id="{8A138A6A-05E6-4E9A-A595-A9F7DE920B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5DB2FB-64D7-4A19-B2DC-859756BEC6AA}"/>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5593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7004-5B93-4850-AB27-8A06AB619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156FE-2094-486E-8A7C-F333C1819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85700-C3C1-41B5-AB0F-24FB5E9C0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A13478-0F2A-466F-88BC-901CFBD8E74A}"/>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6" name="Footer Placeholder 5">
            <a:extLst>
              <a:ext uri="{FF2B5EF4-FFF2-40B4-BE49-F238E27FC236}">
                <a16:creationId xmlns:a16="http://schemas.microsoft.com/office/drawing/2014/main" id="{492D61C2-522F-47FD-AE38-C7F83989D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E3F29-A744-457C-8F11-108F3E347085}"/>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44728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C201-80F2-4699-AE9F-6513E702F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CD6C03-6166-4299-9EA5-C86563AC7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71F669-ADD9-46A7-9BDC-E4D7C468B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463BC7-F487-40B8-BC93-F90C2461C890}"/>
              </a:ext>
            </a:extLst>
          </p:cNvPr>
          <p:cNvSpPr>
            <a:spLocks noGrp="1"/>
          </p:cNvSpPr>
          <p:nvPr>
            <p:ph type="dt" sz="half" idx="10"/>
          </p:nvPr>
        </p:nvSpPr>
        <p:spPr/>
        <p:txBody>
          <a:bodyPr/>
          <a:lstStyle/>
          <a:p>
            <a:fld id="{D3257431-BE20-4604-96F6-4E7910CC6D75}" type="datetimeFigureOut">
              <a:rPr lang="en-US" smtClean="0"/>
              <a:t>8/22/2022</a:t>
            </a:fld>
            <a:endParaRPr lang="en-US"/>
          </a:p>
        </p:txBody>
      </p:sp>
      <p:sp>
        <p:nvSpPr>
          <p:cNvPr id="6" name="Footer Placeholder 5">
            <a:extLst>
              <a:ext uri="{FF2B5EF4-FFF2-40B4-BE49-F238E27FC236}">
                <a16:creationId xmlns:a16="http://schemas.microsoft.com/office/drawing/2014/main" id="{6D847FF8-644C-482D-A51F-A0EA6B544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306A3-76F8-4F1F-9355-7EBDD271EA0A}"/>
              </a:ext>
            </a:extLst>
          </p:cNvPr>
          <p:cNvSpPr>
            <a:spLocks noGrp="1"/>
          </p:cNvSpPr>
          <p:nvPr>
            <p:ph type="sldNum" sz="quarter" idx="12"/>
          </p:nvPr>
        </p:nvSpPr>
        <p:spPr/>
        <p:txBody>
          <a:bodyPr/>
          <a:lstStyle/>
          <a:p>
            <a:fld id="{E181508C-6CED-49A3-B3D9-B751BEF98C88}" type="slidenum">
              <a:rPr lang="en-US" smtClean="0"/>
              <a:t>‹#›</a:t>
            </a:fld>
            <a:endParaRPr lang="en-US"/>
          </a:p>
        </p:txBody>
      </p:sp>
    </p:spTree>
    <p:extLst>
      <p:ext uri="{BB962C8B-B14F-4D97-AF65-F5344CB8AC3E}">
        <p14:creationId xmlns:p14="http://schemas.microsoft.com/office/powerpoint/2010/main" val="277713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D68FB-F075-4395-9828-075BC3719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56BDAD-5822-4B3E-89C5-7841BCCC4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98D1E-19BF-48D9-9DA1-7C9194248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57431-BE20-4604-96F6-4E7910CC6D75}" type="datetimeFigureOut">
              <a:rPr lang="en-US" smtClean="0"/>
              <a:t>8/22/2022</a:t>
            </a:fld>
            <a:endParaRPr lang="en-US"/>
          </a:p>
        </p:txBody>
      </p:sp>
      <p:sp>
        <p:nvSpPr>
          <p:cNvPr id="5" name="Footer Placeholder 4">
            <a:extLst>
              <a:ext uri="{FF2B5EF4-FFF2-40B4-BE49-F238E27FC236}">
                <a16:creationId xmlns:a16="http://schemas.microsoft.com/office/drawing/2014/main" id="{AFBF51FB-1A26-4456-8481-BCFA8A540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94FFEB-9197-441A-8156-391ECC493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1508C-6CED-49A3-B3D9-B751BEF98C88}" type="slidenum">
              <a:rPr lang="en-US" smtClean="0"/>
              <a:t>‹#›</a:t>
            </a:fld>
            <a:endParaRPr lang="en-US"/>
          </a:p>
        </p:txBody>
      </p:sp>
    </p:spTree>
    <p:extLst>
      <p:ext uri="{BB962C8B-B14F-4D97-AF65-F5344CB8AC3E}">
        <p14:creationId xmlns:p14="http://schemas.microsoft.com/office/powerpoint/2010/main" val="182661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8D1B-BE54-4EC6-A6B0-A48BD3054EEC}"/>
              </a:ext>
            </a:extLst>
          </p:cNvPr>
          <p:cNvSpPr>
            <a:spLocks noGrp="1"/>
          </p:cNvSpPr>
          <p:nvPr>
            <p:ph type="title"/>
          </p:nvPr>
        </p:nvSpPr>
        <p:spPr>
          <a:xfrm>
            <a:off x="838200" y="2691765"/>
            <a:ext cx="10515600" cy="1325563"/>
          </a:xfrm>
        </p:spPr>
        <p:txBody>
          <a:bodyPr/>
          <a:lstStyle/>
          <a:p>
            <a:pPr algn="ctr"/>
            <a:r>
              <a:rPr lang="en-US" b="1" dirty="0"/>
              <a:t>Delete/Remove Cases</a:t>
            </a:r>
          </a:p>
        </p:txBody>
      </p:sp>
    </p:spTree>
    <p:extLst>
      <p:ext uri="{BB962C8B-B14F-4D97-AF65-F5344CB8AC3E}">
        <p14:creationId xmlns:p14="http://schemas.microsoft.com/office/powerpoint/2010/main" val="203650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83FD7D3-6D63-4CC3-B2A0-62EAED03420B}"/>
              </a:ext>
            </a:extLst>
          </p:cNvPr>
          <p:cNvSpPr txBox="1"/>
          <p:nvPr/>
        </p:nvSpPr>
        <p:spPr>
          <a:xfrm>
            <a:off x="4084637" y="149213"/>
            <a:ext cx="4338319" cy="523220"/>
          </a:xfrm>
          <a:prstGeom prst="rect">
            <a:avLst/>
          </a:prstGeom>
          <a:noFill/>
        </p:spPr>
        <p:txBody>
          <a:bodyPr wrap="square" rtlCol="0">
            <a:spAutoFit/>
          </a:bodyPr>
          <a:lstStyle/>
          <a:p>
            <a:pPr algn="ctr"/>
            <a:r>
              <a:rPr lang="en-US" sz="2800" b="1" dirty="0"/>
              <a:t>Case 1 - Restore Object 1</a:t>
            </a:r>
          </a:p>
        </p:txBody>
      </p:sp>
      <p:grpSp>
        <p:nvGrpSpPr>
          <p:cNvPr id="22" name="Group 21">
            <a:extLst>
              <a:ext uri="{FF2B5EF4-FFF2-40B4-BE49-F238E27FC236}">
                <a16:creationId xmlns:a16="http://schemas.microsoft.com/office/drawing/2014/main" id="{5DD28190-041E-424E-A084-E3A9C49BD340}"/>
              </a:ext>
            </a:extLst>
          </p:cNvPr>
          <p:cNvGrpSpPr/>
          <p:nvPr/>
        </p:nvGrpSpPr>
        <p:grpSpPr>
          <a:xfrm>
            <a:off x="1422400" y="515619"/>
            <a:ext cx="9794240" cy="5778502"/>
            <a:chOff x="1422400" y="515619"/>
            <a:chExt cx="9794240" cy="5778502"/>
          </a:xfrm>
        </p:grpSpPr>
        <p:grpSp>
          <p:nvGrpSpPr>
            <p:cNvPr id="24" name="Group 23">
              <a:extLst>
                <a:ext uri="{FF2B5EF4-FFF2-40B4-BE49-F238E27FC236}">
                  <a16:creationId xmlns:a16="http://schemas.microsoft.com/office/drawing/2014/main" id="{EE12FB27-7DDF-4E85-9E78-C65A9A965370}"/>
                </a:ext>
              </a:extLst>
            </p:cNvPr>
            <p:cNvGrpSpPr/>
            <p:nvPr/>
          </p:nvGrpSpPr>
          <p:grpSpPr>
            <a:xfrm>
              <a:off x="1422400" y="515619"/>
              <a:ext cx="9794240" cy="5778502"/>
              <a:chOff x="1422400" y="515619"/>
              <a:chExt cx="9794240" cy="5778502"/>
            </a:xfrm>
          </p:grpSpPr>
          <p:sp>
            <p:nvSpPr>
              <p:cNvPr id="48" name="Cube 47">
                <a:extLst>
                  <a:ext uri="{FF2B5EF4-FFF2-40B4-BE49-F238E27FC236}">
                    <a16:creationId xmlns:a16="http://schemas.microsoft.com/office/drawing/2014/main" id="{ACAEE88C-3BBD-43E3-BBA2-F5BEB0DE779B}"/>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49" name="Cube 48">
                <a:extLst>
                  <a:ext uri="{FF2B5EF4-FFF2-40B4-BE49-F238E27FC236}">
                    <a16:creationId xmlns:a16="http://schemas.microsoft.com/office/drawing/2014/main" id="{2B110DB0-1FC9-427B-B6C8-4DE99E558BE0}"/>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50" name="Cube 49">
                <a:extLst>
                  <a:ext uri="{FF2B5EF4-FFF2-40B4-BE49-F238E27FC236}">
                    <a16:creationId xmlns:a16="http://schemas.microsoft.com/office/drawing/2014/main" id="{7CF1D463-6AAC-47DF-AD73-852D17A918C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51" name="Cube 50">
                <a:extLst>
                  <a:ext uri="{FF2B5EF4-FFF2-40B4-BE49-F238E27FC236}">
                    <a16:creationId xmlns:a16="http://schemas.microsoft.com/office/drawing/2014/main" id="{2F4CAD9D-386C-479D-8039-D4AE4B053D6F}"/>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a:p>
                <a:pPr algn="ctr"/>
                <a:r>
                  <a:rPr lang="en-US" dirty="0"/>
                  <a:t>(Inactive)</a:t>
                </a:r>
              </a:p>
            </p:txBody>
          </p:sp>
          <p:sp>
            <p:nvSpPr>
              <p:cNvPr id="52" name="Cube 51">
                <a:extLst>
                  <a:ext uri="{FF2B5EF4-FFF2-40B4-BE49-F238E27FC236}">
                    <a16:creationId xmlns:a16="http://schemas.microsoft.com/office/drawing/2014/main" id="{106E1A96-9F87-4FBE-B550-576A8AA579A8}"/>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54" name="Straight Connector 53">
                <a:extLst>
                  <a:ext uri="{FF2B5EF4-FFF2-40B4-BE49-F238E27FC236}">
                    <a16:creationId xmlns:a16="http://schemas.microsoft.com/office/drawing/2014/main" id="{10C7A715-B8FE-4C29-BC55-E585D8DB4738}"/>
                  </a:ext>
                </a:extLst>
              </p:cNvPr>
              <p:cNvCxnSpPr>
                <a:stCxn id="48" idx="5"/>
                <a:endCxn id="49" idx="2"/>
              </p:cNvCxnSpPr>
              <p:nvPr/>
            </p:nvCxnSpPr>
            <p:spPr>
              <a:xfrm>
                <a:off x="3525520" y="1019175"/>
                <a:ext cx="3063240" cy="16548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5315698-9AA4-4166-A3FE-29308B2AA5B0}"/>
                  </a:ext>
                </a:extLst>
              </p:cNvPr>
              <p:cNvCxnSpPr>
                <a:stCxn id="51" idx="3"/>
                <a:endCxn id="52"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B74114-F9F8-41F3-86C3-48F10C4F73FC}"/>
                  </a:ext>
                </a:extLst>
              </p:cNvPr>
              <p:cNvCxnSpPr>
                <a:stCxn id="50" idx="5"/>
                <a:endCxn id="49"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D6C6284-F3F3-4ABE-85F2-D713DC8A841E}"/>
                  </a:ext>
                </a:extLst>
              </p:cNvPr>
              <p:cNvCxnSpPr>
                <a:stCxn id="50" idx="5"/>
                <a:endCxn id="52"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AFB4B33-25F5-4E79-BFFB-9CEC7BB1AFB7}"/>
                  </a:ext>
                </a:extLst>
              </p:cNvPr>
              <p:cNvCxnSpPr>
                <a:stCxn id="49" idx="5"/>
                <a:endCxn id="52"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6A3DAC-B00E-4EF5-A40F-0EE7F6B08A4B}"/>
                  </a:ext>
                </a:extLst>
              </p:cNvPr>
              <p:cNvCxnSpPr>
                <a:stCxn id="48" idx="3"/>
                <a:endCxn id="50" idx="0"/>
              </p:cNvCxnSpPr>
              <p:nvPr/>
            </p:nvCxnSpPr>
            <p:spPr>
              <a:xfrm flipH="1">
                <a:off x="2356485" y="1778000"/>
                <a:ext cx="234950" cy="33020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EEE310F-0A07-4E92-98A8-13D7166E77C7}"/>
                  </a:ext>
                </a:extLst>
              </p:cNvPr>
              <p:cNvCxnSpPr>
                <a:stCxn id="48" idx="3"/>
                <a:endCxn id="52" idx="2"/>
              </p:cNvCxnSpPr>
              <p:nvPr/>
            </p:nvCxnSpPr>
            <p:spPr>
              <a:xfrm>
                <a:off x="2591435" y="1778000"/>
                <a:ext cx="7060565" cy="38754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35D73E9-325C-4BAD-B07F-1C27F22DECD8}"/>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3F4A7C5-8472-4316-94FB-0ABBE48721CC}"/>
                  </a:ext>
                </a:extLst>
              </p:cNvPr>
              <p:cNvCxnSpPr>
                <a:endCxn id="49" idx="3"/>
              </p:cNvCxnSpPr>
              <p:nvPr/>
            </p:nvCxnSpPr>
            <p:spPr>
              <a:xfrm flipV="1">
                <a:off x="5288280" y="3129281"/>
                <a:ext cx="1931035" cy="1765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ECB39747-2C7C-4B17-89F1-2942FB7749D6}"/>
                </a:ext>
              </a:extLst>
            </p:cNvPr>
            <p:cNvSpPr txBox="1"/>
            <p:nvPr/>
          </p:nvSpPr>
          <p:spPr>
            <a:xfrm rot="4994134">
              <a:off x="9333309" y="3086871"/>
              <a:ext cx="2579824" cy="369332"/>
            </a:xfrm>
            <a:prstGeom prst="rect">
              <a:avLst/>
            </a:prstGeom>
            <a:noFill/>
          </p:spPr>
          <p:txBody>
            <a:bodyPr wrap="square" rtlCol="0" anchor="ctr">
              <a:spAutoFit/>
            </a:bodyPr>
            <a:lstStyle/>
            <a:p>
              <a:pPr algn="ctr"/>
              <a:r>
                <a:rPr lang="en-US" dirty="0"/>
                <a:t>Relationship 2 (Inactive)</a:t>
              </a:r>
            </a:p>
          </p:txBody>
        </p:sp>
        <p:sp>
          <p:nvSpPr>
            <p:cNvPr id="36" name="TextBox 35">
              <a:extLst>
                <a:ext uri="{FF2B5EF4-FFF2-40B4-BE49-F238E27FC236}">
                  <a16:creationId xmlns:a16="http://schemas.microsoft.com/office/drawing/2014/main" id="{A7076217-F42D-49A2-B0F6-607386755551}"/>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37" name="TextBox 36">
              <a:extLst>
                <a:ext uri="{FF2B5EF4-FFF2-40B4-BE49-F238E27FC236}">
                  <a16:creationId xmlns:a16="http://schemas.microsoft.com/office/drawing/2014/main" id="{065E081D-CEC2-4C60-97DB-AAD406DC58CD}"/>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39" name="TextBox 38">
              <a:extLst>
                <a:ext uri="{FF2B5EF4-FFF2-40B4-BE49-F238E27FC236}">
                  <a16:creationId xmlns:a16="http://schemas.microsoft.com/office/drawing/2014/main" id="{DB37416D-3276-416A-A785-597CD009CE81}"/>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41" name="TextBox 40">
              <a:extLst>
                <a:ext uri="{FF2B5EF4-FFF2-40B4-BE49-F238E27FC236}">
                  <a16:creationId xmlns:a16="http://schemas.microsoft.com/office/drawing/2014/main" id="{17699C5F-A87A-48A2-A031-EE79A0775547}"/>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43" name="TextBox 42">
              <a:extLst>
                <a:ext uri="{FF2B5EF4-FFF2-40B4-BE49-F238E27FC236}">
                  <a16:creationId xmlns:a16="http://schemas.microsoft.com/office/drawing/2014/main" id="{D903D982-1869-4B35-A07C-3149FDDE5251}"/>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45" name="TextBox 44">
              <a:extLst>
                <a:ext uri="{FF2B5EF4-FFF2-40B4-BE49-F238E27FC236}">
                  <a16:creationId xmlns:a16="http://schemas.microsoft.com/office/drawing/2014/main" id="{152006DA-C441-49E8-A7A7-E05885C518CF}"/>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46" name="TextBox 45">
              <a:extLst>
                <a:ext uri="{FF2B5EF4-FFF2-40B4-BE49-F238E27FC236}">
                  <a16:creationId xmlns:a16="http://schemas.microsoft.com/office/drawing/2014/main" id="{407EF386-D78F-4841-9620-9D3C61F0F040}"/>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47" name="TextBox 46">
              <a:extLst>
                <a:ext uri="{FF2B5EF4-FFF2-40B4-BE49-F238E27FC236}">
                  <a16:creationId xmlns:a16="http://schemas.microsoft.com/office/drawing/2014/main" id="{79CD20D1-CF18-40DE-8A5B-FF4F5DF3BA07}"/>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grpSp>
      <p:sp>
        <p:nvSpPr>
          <p:cNvPr id="65" name="TextBox 64">
            <a:extLst>
              <a:ext uri="{FF2B5EF4-FFF2-40B4-BE49-F238E27FC236}">
                <a16:creationId xmlns:a16="http://schemas.microsoft.com/office/drawing/2014/main" id="{91BD7DF5-762D-4E1A-8F8D-D690A2C47398}"/>
              </a:ext>
            </a:extLst>
          </p:cNvPr>
          <p:cNvSpPr txBox="1"/>
          <p:nvPr/>
        </p:nvSpPr>
        <p:spPr>
          <a:xfrm>
            <a:off x="3190240" y="6024216"/>
            <a:ext cx="7711123" cy="923330"/>
          </a:xfrm>
          <a:prstGeom prst="rect">
            <a:avLst/>
          </a:prstGeom>
          <a:noFill/>
        </p:spPr>
        <p:txBody>
          <a:bodyPr wrap="square" rtlCol="0">
            <a:spAutoFit/>
          </a:bodyPr>
          <a:lstStyle/>
          <a:p>
            <a:r>
              <a:rPr lang="en-US" dirty="0"/>
              <a:t>Rule 4 - Element or Relationship Connector object will be restored with available associated relationship(s). Only those available associated relationship(s) will be restored that have other end object (or relationship) present and in active state.</a:t>
            </a:r>
          </a:p>
        </p:txBody>
      </p:sp>
    </p:spTree>
    <p:extLst>
      <p:ext uri="{BB962C8B-B14F-4D97-AF65-F5344CB8AC3E}">
        <p14:creationId xmlns:p14="http://schemas.microsoft.com/office/powerpoint/2010/main" val="275597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9510C684-9089-4CD1-999A-FB5A3DE56565}"/>
              </a:ext>
            </a:extLst>
          </p:cNvPr>
          <p:cNvSpPr txBox="1"/>
          <p:nvPr/>
        </p:nvSpPr>
        <p:spPr>
          <a:xfrm>
            <a:off x="4042043" y="109272"/>
            <a:ext cx="5315317" cy="523220"/>
          </a:xfrm>
          <a:prstGeom prst="rect">
            <a:avLst/>
          </a:prstGeom>
          <a:noFill/>
        </p:spPr>
        <p:txBody>
          <a:bodyPr wrap="square" rtlCol="0">
            <a:spAutoFit/>
          </a:bodyPr>
          <a:lstStyle/>
          <a:p>
            <a:pPr algn="ctr"/>
            <a:r>
              <a:rPr lang="en-US" sz="2800" b="1" dirty="0"/>
              <a:t>Case 2 - Restore Relationship 1 (a)</a:t>
            </a:r>
          </a:p>
        </p:txBody>
      </p:sp>
      <p:grpSp>
        <p:nvGrpSpPr>
          <p:cNvPr id="34" name="Group 33">
            <a:extLst>
              <a:ext uri="{FF2B5EF4-FFF2-40B4-BE49-F238E27FC236}">
                <a16:creationId xmlns:a16="http://schemas.microsoft.com/office/drawing/2014/main" id="{6F9A9813-DC7E-437D-B2EB-36667054118C}"/>
              </a:ext>
            </a:extLst>
          </p:cNvPr>
          <p:cNvGrpSpPr/>
          <p:nvPr/>
        </p:nvGrpSpPr>
        <p:grpSpPr>
          <a:xfrm>
            <a:off x="1422400" y="515619"/>
            <a:ext cx="9794240" cy="5778502"/>
            <a:chOff x="1422400" y="515619"/>
            <a:chExt cx="9794240" cy="5778502"/>
          </a:xfrm>
        </p:grpSpPr>
        <p:grpSp>
          <p:nvGrpSpPr>
            <p:cNvPr id="35" name="Group 34">
              <a:extLst>
                <a:ext uri="{FF2B5EF4-FFF2-40B4-BE49-F238E27FC236}">
                  <a16:creationId xmlns:a16="http://schemas.microsoft.com/office/drawing/2014/main" id="{2257D19B-FAC1-45B1-8EC0-E3DA31A5302A}"/>
                </a:ext>
              </a:extLst>
            </p:cNvPr>
            <p:cNvGrpSpPr/>
            <p:nvPr/>
          </p:nvGrpSpPr>
          <p:grpSpPr>
            <a:xfrm>
              <a:off x="1422400" y="515619"/>
              <a:ext cx="9794240" cy="5778502"/>
              <a:chOff x="1422400" y="515619"/>
              <a:chExt cx="9794240" cy="5778502"/>
            </a:xfrm>
          </p:grpSpPr>
          <p:sp>
            <p:nvSpPr>
              <p:cNvPr id="53" name="Cube 52">
                <a:extLst>
                  <a:ext uri="{FF2B5EF4-FFF2-40B4-BE49-F238E27FC236}">
                    <a16:creationId xmlns:a16="http://schemas.microsoft.com/office/drawing/2014/main" id="{47421E62-4C7C-4067-9953-0183245502A3}"/>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54" name="Cube 53">
                <a:extLst>
                  <a:ext uri="{FF2B5EF4-FFF2-40B4-BE49-F238E27FC236}">
                    <a16:creationId xmlns:a16="http://schemas.microsoft.com/office/drawing/2014/main" id="{BF308AD6-93D3-4322-B10B-9EB12F43B958}"/>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56" name="Cube 55">
                <a:extLst>
                  <a:ext uri="{FF2B5EF4-FFF2-40B4-BE49-F238E27FC236}">
                    <a16:creationId xmlns:a16="http://schemas.microsoft.com/office/drawing/2014/main" id="{B748FBDD-F138-4A7C-A768-6B3DD8332F12}"/>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58" name="Cube 57">
                <a:extLst>
                  <a:ext uri="{FF2B5EF4-FFF2-40B4-BE49-F238E27FC236}">
                    <a16:creationId xmlns:a16="http://schemas.microsoft.com/office/drawing/2014/main" id="{05AEBF2E-9645-4198-9F1D-C22496E210D2}"/>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59" name="Cube 58">
                <a:extLst>
                  <a:ext uri="{FF2B5EF4-FFF2-40B4-BE49-F238E27FC236}">
                    <a16:creationId xmlns:a16="http://schemas.microsoft.com/office/drawing/2014/main" id="{A5B187D4-C9BE-4066-ADD8-3BA0B7AB158A}"/>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60" name="Straight Connector 59">
                <a:extLst>
                  <a:ext uri="{FF2B5EF4-FFF2-40B4-BE49-F238E27FC236}">
                    <a16:creationId xmlns:a16="http://schemas.microsoft.com/office/drawing/2014/main" id="{1D5413FF-8C77-4634-A720-7138B0F560EA}"/>
                  </a:ext>
                </a:extLst>
              </p:cNvPr>
              <p:cNvCxnSpPr>
                <a:stCxn id="53" idx="5"/>
                <a:endCxn id="58" idx="2"/>
              </p:cNvCxnSpPr>
              <p:nvPr/>
            </p:nvCxnSpPr>
            <p:spPr>
              <a:xfrm>
                <a:off x="3525520" y="1019175"/>
                <a:ext cx="6126480" cy="2552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6AA5ABC-B716-4D03-BECA-7BEB77486722}"/>
                  </a:ext>
                </a:extLst>
              </p:cNvPr>
              <p:cNvCxnSpPr>
                <a:stCxn id="53" idx="5"/>
                <a:endCxn id="54"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18BBC2-9D54-492E-9304-7478871385C6}"/>
                  </a:ext>
                </a:extLst>
              </p:cNvPr>
              <p:cNvCxnSpPr>
                <a:stCxn id="58" idx="3"/>
                <a:endCxn id="5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A5A8AFC-FB48-4F0D-B537-D5658823B99A}"/>
                  </a:ext>
                </a:extLst>
              </p:cNvPr>
              <p:cNvCxnSpPr>
                <a:stCxn id="56" idx="5"/>
                <a:endCxn id="54"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26103CD-651E-40DC-B727-027F94A469E4}"/>
                  </a:ext>
                </a:extLst>
              </p:cNvPr>
              <p:cNvCxnSpPr>
                <a:stCxn id="56" idx="5"/>
                <a:endCxn id="5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419DD5-4FE1-463F-A8AC-24378268396A}"/>
                  </a:ext>
                </a:extLst>
              </p:cNvPr>
              <p:cNvCxnSpPr>
                <a:stCxn id="54" idx="5"/>
                <a:endCxn id="5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778FAD5-3908-431F-82B7-29B9CD41EB35}"/>
                  </a:ext>
                </a:extLst>
              </p:cNvPr>
              <p:cNvCxnSpPr>
                <a:stCxn id="53" idx="3"/>
                <a:endCxn id="5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07FAF7-864E-4A23-8CD7-6B454F8D5170}"/>
                  </a:ext>
                </a:extLst>
              </p:cNvPr>
              <p:cNvCxnSpPr>
                <a:stCxn id="53" idx="3"/>
                <a:endCxn id="5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247BCF7-7881-4FF9-A1E2-68902B531CB9}"/>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51890D2-4D93-422D-89D2-8F6CC1B726D8}"/>
                  </a:ext>
                </a:extLst>
              </p:cNvPr>
              <p:cNvCxnSpPr>
                <a:endCxn id="54" idx="3"/>
              </p:cNvCxnSpPr>
              <p:nvPr/>
            </p:nvCxnSpPr>
            <p:spPr>
              <a:xfrm flipV="1">
                <a:off x="5288280" y="3129281"/>
                <a:ext cx="1931035" cy="1765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8DA647AC-10B0-4EFE-B0B7-1EA5AEC26901}"/>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39" name="TextBox 38">
              <a:extLst>
                <a:ext uri="{FF2B5EF4-FFF2-40B4-BE49-F238E27FC236}">
                  <a16:creationId xmlns:a16="http://schemas.microsoft.com/office/drawing/2014/main" id="{4B997D59-10D6-46A9-AAE0-CA1818161DD3}"/>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41" name="TextBox 40">
              <a:extLst>
                <a:ext uri="{FF2B5EF4-FFF2-40B4-BE49-F238E27FC236}">
                  <a16:creationId xmlns:a16="http://schemas.microsoft.com/office/drawing/2014/main" id="{975A3C09-B228-4689-A6BD-851D7149559D}"/>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43" name="TextBox 42">
              <a:extLst>
                <a:ext uri="{FF2B5EF4-FFF2-40B4-BE49-F238E27FC236}">
                  <a16:creationId xmlns:a16="http://schemas.microsoft.com/office/drawing/2014/main" id="{27BFAE14-0C68-43D0-A0C8-0D0EF4000081}"/>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45" name="TextBox 44">
              <a:extLst>
                <a:ext uri="{FF2B5EF4-FFF2-40B4-BE49-F238E27FC236}">
                  <a16:creationId xmlns:a16="http://schemas.microsoft.com/office/drawing/2014/main" id="{E2A4F896-5D05-426C-9C1B-23037700DF5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46" name="TextBox 45">
              <a:extLst>
                <a:ext uri="{FF2B5EF4-FFF2-40B4-BE49-F238E27FC236}">
                  <a16:creationId xmlns:a16="http://schemas.microsoft.com/office/drawing/2014/main" id="{D7D71494-341E-48B7-8B18-46F7385E6B58}"/>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47" name="TextBox 46">
              <a:extLst>
                <a:ext uri="{FF2B5EF4-FFF2-40B4-BE49-F238E27FC236}">
                  <a16:creationId xmlns:a16="http://schemas.microsoft.com/office/drawing/2014/main" id="{4A4CFC27-CDF8-4644-8B26-B9F0D6BE2908}"/>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49" name="TextBox 48">
              <a:extLst>
                <a:ext uri="{FF2B5EF4-FFF2-40B4-BE49-F238E27FC236}">
                  <a16:creationId xmlns:a16="http://schemas.microsoft.com/office/drawing/2014/main" id="{D932C7CE-F5E9-4E4D-9CB3-0D4FE6E80F95}"/>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51" name="TextBox 50">
              <a:extLst>
                <a:ext uri="{FF2B5EF4-FFF2-40B4-BE49-F238E27FC236}">
                  <a16:creationId xmlns:a16="http://schemas.microsoft.com/office/drawing/2014/main" id="{F27CA99F-6A7D-471D-BC72-BC399FA4E877}"/>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52" name="TextBox 51">
              <a:extLst>
                <a:ext uri="{FF2B5EF4-FFF2-40B4-BE49-F238E27FC236}">
                  <a16:creationId xmlns:a16="http://schemas.microsoft.com/office/drawing/2014/main" id="{8BF1A8C6-7B06-4753-97D3-6ED2C3915A24}"/>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grpSp>
      <p:sp>
        <p:nvSpPr>
          <p:cNvPr id="70" name="TextBox 69">
            <a:extLst>
              <a:ext uri="{FF2B5EF4-FFF2-40B4-BE49-F238E27FC236}">
                <a16:creationId xmlns:a16="http://schemas.microsoft.com/office/drawing/2014/main" id="{1B26B764-EE05-4811-9482-0419404DF99D}"/>
              </a:ext>
            </a:extLst>
          </p:cNvPr>
          <p:cNvSpPr txBox="1"/>
          <p:nvPr/>
        </p:nvSpPr>
        <p:spPr>
          <a:xfrm>
            <a:off x="2591435" y="6211669"/>
            <a:ext cx="8392160" cy="646331"/>
          </a:xfrm>
          <a:prstGeom prst="rect">
            <a:avLst/>
          </a:prstGeom>
          <a:noFill/>
        </p:spPr>
        <p:txBody>
          <a:bodyPr wrap="square" rtlCol="0">
            <a:spAutoFit/>
          </a:bodyPr>
          <a:lstStyle/>
          <a:p>
            <a:r>
              <a:rPr lang="en-US" dirty="0"/>
              <a:t>Rule 5 – A Relationship will be restored only if both the end objects (element object or relationship connector object or relationship object) are available and in active state.</a:t>
            </a:r>
          </a:p>
        </p:txBody>
      </p:sp>
    </p:spTree>
    <p:extLst>
      <p:ext uri="{BB962C8B-B14F-4D97-AF65-F5344CB8AC3E}">
        <p14:creationId xmlns:p14="http://schemas.microsoft.com/office/powerpoint/2010/main" val="399249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9510C684-9089-4CD1-999A-FB5A3DE56565}"/>
              </a:ext>
            </a:extLst>
          </p:cNvPr>
          <p:cNvSpPr txBox="1"/>
          <p:nvPr/>
        </p:nvSpPr>
        <p:spPr>
          <a:xfrm>
            <a:off x="4042043" y="109272"/>
            <a:ext cx="5254357" cy="523220"/>
          </a:xfrm>
          <a:prstGeom prst="rect">
            <a:avLst/>
          </a:prstGeom>
          <a:noFill/>
        </p:spPr>
        <p:txBody>
          <a:bodyPr wrap="square" rtlCol="0">
            <a:spAutoFit/>
          </a:bodyPr>
          <a:lstStyle/>
          <a:p>
            <a:pPr algn="ctr"/>
            <a:r>
              <a:rPr lang="en-US" sz="2800" b="1" dirty="0"/>
              <a:t>Case 2 - Restore Relationship 1 (b)</a:t>
            </a:r>
          </a:p>
        </p:txBody>
      </p:sp>
      <p:grpSp>
        <p:nvGrpSpPr>
          <p:cNvPr id="34" name="Group 33">
            <a:extLst>
              <a:ext uri="{FF2B5EF4-FFF2-40B4-BE49-F238E27FC236}">
                <a16:creationId xmlns:a16="http://schemas.microsoft.com/office/drawing/2014/main" id="{6F9A9813-DC7E-437D-B2EB-36667054118C}"/>
              </a:ext>
            </a:extLst>
          </p:cNvPr>
          <p:cNvGrpSpPr/>
          <p:nvPr/>
        </p:nvGrpSpPr>
        <p:grpSpPr>
          <a:xfrm>
            <a:off x="1422400" y="515619"/>
            <a:ext cx="9794240" cy="5778502"/>
            <a:chOff x="1422400" y="515619"/>
            <a:chExt cx="9794240" cy="5778502"/>
          </a:xfrm>
        </p:grpSpPr>
        <p:grpSp>
          <p:nvGrpSpPr>
            <p:cNvPr id="35" name="Group 34">
              <a:extLst>
                <a:ext uri="{FF2B5EF4-FFF2-40B4-BE49-F238E27FC236}">
                  <a16:creationId xmlns:a16="http://schemas.microsoft.com/office/drawing/2014/main" id="{2257D19B-FAC1-45B1-8EC0-E3DA31A5302A}"/>
                </a:ext>
              </a:extLst>
            </p:cNvPr>
            <p:cNvGrpSpPr/>
            <p:nvPr/>
          </p:nvGrpSpPr>
          <p:grpSpPr>
            <a:xfrm>
              <a:off x="1422400" y="515619"/>
              <a:ext cx="9794240" cy="5778502"/>
              <a:chOff x="1422400" y="515619"/>
              <a:chExt cx="9794240" cy="5778502"/>
            </a:xfrm>
          </p:grpSpPr>
          <p:sp>
            <p:nvSpPr>
              <p:cNvPr id="53" name="Cube 52">
                <a:extLst>
                  <a:ext uri="{FF2B5EF4-FFF2-40B4-BE49-F238E27FC236}">
                    <a16:creationId xmlns:a16="http://schemas.microsoft.com/office/drawing/2014/main" id="{47421E62-4C7C-4067-9953-0183245502A3}"/>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54" name="Cube 53">
                <a:extLst>
                  <a:ext uri="{FF2B5EF4-FFF2-40B4-BE49-F238E27FC236}">
                    <a16:creationId xmlns:a16="http://schemas.microsoft.com/office/drawing/2014/main" id="{BF308AD6-93D3-4322-B10B-9EB12F43B958}"/>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56" name="Cube 55">
                <a:extLst>
                  <a:ext uri="{FF2B5EF4-FFF2-40B4-BE49-F238E27FC236}">
                    <a16:creationId xmlns:a16="http://schemas.microsoft.com/office/drawing/2014/main" id="{B748FBDD-F138-4A7C-A768-6B3DD8332F12}"/>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58" name="Cube 57">
                <a:extLst>
                  <a:ext uri="{FF2B5EF4-FFF2-40B4-BE49-F238E27FC236}">
                    <a16:creationId xmlns:a16="http://schemas.microsoft.com/office/drawing/2014/main" id="{05AEBF2E-9645-4198-9F1D-C22496E210D2}"/>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 (Inactive)</a:t>
                </a:r>
              </a:p>
            </p:txBody>
          </p:sp>
          <p:sp>
            <p:nvSpPr>
              <p:cNvPr id="59" name="Cube 58">
                <a:extLst>
                  <a:ext uri="{FF2B5EF4-FFF2-40B4-BE49-F238E27FC236}">
                    <a16:creationId xmlns:a16="http://schemas.microsoft.com/office/drawing/2014/main" id="{A5B187D4-C9BE-4066-ADD8-3BA0B7AB158A}"/>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61" name="Straight Connector 60">
                <a:extLst>
                  <a:ext uri="{FF2B5EF4-FFF2-40B4-BE49-F238E27FC236}">
                    <a16:creationId xmlns:a16="http://schemas.microsoft.com/office/drawing/2014/main" id="{96AA5ABC-B716-4D03-BECA-7BEB77486722}"/>
                  </a:ext>
                </a:extLst>
              </p:cNvPr>
              <p:cNvCxnSpPr>
                <a:stCxn id="53" idx="5"/>
                <a:endCxn id="54"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18BBC2-9D54-492E-9304-7478871385C6}"/>
                  </a:ext>
                </a:extLst>
              </p:cNvPr>
              <p:cNvCxnSpPr>
                <a:stCxn id="58" idx="3"/>
                <a:endCxn id="5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A5A8AFC-FB48-4F0D-B537-D5658823B99A}"/>
                  </a:ext>
                </a:extLst>
              </p:cNvPr>
              <p:cNvCxnSpPr>
                <a:stCxn id="56" idx="5"/>
                <a:endCxn id="54"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26103CD-651E-40DC-B727-027F94A469E4}"/>
                  </a:ext>
                </a:extLst>
              </p:cNvPr>
              <p:cNvCxnSpPr>
                <a:stCxn id="56" idx="5"/>
                <a:endCxn id="5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419DD5-4FE1-463F-A8AC-24378268396A}"/>
                  </a:ext>
                </a:extLst>
              </p:cNvPr>
              <p:cNvCxnSpPr>
                <a:stCxn id="54" idx="5"/>
                <a:endCxn id="5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778FAD5-3908-431F-82B7-29B9CD41EB35}"/>
                  </a:ext>
                </a:extLst>
              </p:cNvPr>
              <p:cNvCxnSpPr>
                <a:stCxn id="53" idx="3"/>
                <a:endCxn id="5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07FAF7-864E-4A23-8CD7-6B454F8D5170}"/>
                  </a:ext>
                </a:extLst>
              </p:cNvPr>
              <p:cNvCxnSpPr>
                <a:stCxn id="53" idx="3"/>
                <a:endCxn id="5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247BCF7-7881-4FF9-A1E2-68902B531CB9}"/>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51890D2-4D93-422D-89D2-8F6CC1B726D8}"/>
                  </a:ext>
                </a:extLst>
              </p:cNvPr>
              <p:cNvCxnSpPr>
                <a:endCxn id="54" idx="3"/>
              </p:cNvCxnSpPr>
              <p:nvPr/>
            </p:nvCxnSpPr>
            <p:spPr>
              <a:xfrm flipV="1">
                <a:off x="5288280" y="3129281"/>
                <a:ext cx="1931035" cy="1765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975A3C09-B228-4689-A6BD-851D7149559D}"/>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43" name="TextBox 42">
              <a:extLst>
                <a:ext uri="{FF2B5EF4-FFF2-40B4-BE49-F238E27FC236}">
                  <a16:creationId xmlns:a16="http://schemas.microsoft.com/office/drawing/2014/main" id="{27BFAE14-0C68-43D0-A0C8-0D0EF4000081}"/>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45" name="TextBox 44">
              <a:extLst>
                <a:ext uri="{FF2B5EF4-FFF2-40B4-BE49-F238E27FC236}">
                  <a16:creationId xmlns:a16="http://schemas.microsoft.com/office/drawing/2014/main" id="{E2A4F896-5D05-426C-9C1B-23037700DF5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46" name="TextBox 45">
              <a:extLst>
                <a:ext uri="{FF2B5EF4-FFF2-40B4-BE49-F238E27FC236}">
                  <a16:creationId xmlns:a16="http://schemas.microsoft.com/office/drawing/2014/main" id="{D7D71494-341E-48B7-8B18-46F7385E6B58}"/>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47" name="TextBox 46">
              <a:extLst>
                <a:ext uri="{FF2B5EF4-FFF2-40B4-BE49-F238E27FC236}">
                  <a16:creationId xmlns:a16="http://schemas.microsoft.com/office/drawing/2014/main" id="{4A4CFC27-CDF8-4644-8B26-B9F0D6BE2908}"/>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49" name="TextBox 48">
              <a:extLst>
                <a:ext uri="{FF2B5EF4-FFF2-40B4-BE49-F238E27FC236}">
                  <a16:creationId xmlns:a16="http://schemas.microsoft.com/office/drawing/2014/main" id="{D932C7CE-F5E9-4E4D-9CB3-0D4FE6E80F95}"/>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51" name="TextBox 50">
              <a:extLst>
                <a:ext uri="{FF2B5EF4-FFF2-40B4-BE49-F238E27FC236}">
                  <a16:creationId xmlns:a16="http://schemas.microsoft.com/office/drawing/2014/main" id="{F27CA99F-6A7D-471D-BC72-BC399FA4E877}"/>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52" name="TextBox 51">
              <a:extLst>
                <a:ext uri="{FF2B5EF4-FFF2-40B4-BE49-F238E27FC236}">
                  <a16:creationId xmlns:a16="http://schemas.microsoft.com/office/drawing/2014/main" id="{8BF1A8C6-7B06-4753-97D3-6ED2C3915A24}"/>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grpSp>
      <p:sp>
        <p:nvSpPr>
          <p:cNvPr id="31" name="TextBox 30">
            <a:extLst>
              <a:ext uri="{FF2B5EF4-FFF2-40B4-BE49-F238E27FC236}">
                <a16:creationId xmlns:a16="http://schemas.microsoft.com/office/drawing/2014/main" id="{AF8D9E99-B249-46F9-8F0A-8405A82DFFED}"/>
              </a:ext>
            </a:extLst>
          </p:cNvPr>
          <p:cNvSpPr txBox="1"/>
          <p:nvPr/>
        </p:nvSpPr>
        <p:spPr>
          <a:xfrm rot="4994134">
            <a:off x="9337814" y="3048777"/>
            <a:ext cx="2579824" cy="369332"/>
          </a:xfrm>
          <a:prstGeom prst="rect">
            <a:avLst/>
          </a:prstGeom>
          <a:noFill/>
        </p:spPr>
        <p:txBody>
          <a:bodyPr wrap="square" rtlCol="0" anchor="ctr">
            <a:spAutoFit/>
          </a:bodyPr>
          <a:lstStyle/>
          <a:p>
            <a:pPr algn="ctr"/>
            <a:r>
              <a:rPr lang="en-US" dirty="0"/>
              <a:t>Relationship 2 (Inactive)</a:t>
            </a:r>
          </a:p>
        </p:txBody>
      </p:sp>
      <p:sp>
        <p:nvSpPr>
          <p:cNvPr id="2" name="TextBox 1">
            <a:extLst>
              <a:ext uri="{FF2B5EF4-FFF2-40B4-BE49-F238E27FC236}">
                <a16:creationId xmlns:a16="http://schemas.microsoft.com/office/drawing/2014/main" id="{02F0212E-EEC6-411E-A62E-06557B14153B}"/>
              </a:ext>
            </a:extLst>
          </p:cNvPr>
          <p:cNvSpPr txBox="1"/>
          <p:nvPr/>
        </p:nvSpPr>
        <p:spPr>
          <a:xfrm>
            <a:off x="-4188" y="1923395"/>
            <a:ext cx="2383018" cy="923330"/>
          </a:xfrm>
          <a:prstGeom prst="rect">
            <a:avLst/>
          </a:prstGeom>
          <a:noFill/>
        </p:spPr>
        <p:txBody>
          <a:bodyPr wrap="square" rtlCol="0">
            <a:spAutoFit/>
          </a:bodyPr>
          <a:lstStyle/>
          <a:p>
            <a:r>
              <a:rPr lang="en-US" i="1" dirty="0"/>
              <a:t>Relationship 1 can’t be restored because Object 4 is inactive</a:t>
            </a:r>
          </a:p>
        </p:txBody>
      </p:sp>
      <p:sp>
        <p:nvSpPr>
          <p:cNvPr id="36" name="TextBox 35">
            <a:extLst>
              <a:ext uri="{FF2B5EF4-FFF2-40B4-BE49-F238E27FC236}">
                <a16:creationId xmlns:a16="http://schemas.microsoft.com/office/drawing/2014/main" id="{47F3C52F-BB61-464E-978B-A1D9292629A8}"/>
              </a:ext>
            </a:extLst>
          </p:cNvPr>
          <p:cNvSpPr txBox="1"/>
          <p:nvPr/>
        </p:nvSpPr>
        <p:spPr>
          <a:xfrm>
            <a:off x="2591435" y="6211669"/>
            <a:ext cx="8392160" cy="646331"/>
          </a:xfrm>
          <a:prstGeom prst="rect">
            <a:avLst/>
          </a:prstGeom>
          <a:noFill/>
        </p:spPr>
        <p:txBody>
          <a:bodyPr wrap="square" rtlCol="0">
            <a:spAutoFit/>
          </a:bodyPr>
          <a:lstStyle/>
          <a:p>
            <a:r>
              <a:rPr lang="en-US" dirty="0"/>
              <a:t>Rule 5 – A Relationship will be restored only if both the end objects (element object or relationship connector object or relationship object) are available and in active state.</a:t>
            </a:r>
          </a:p>
        </p:txBody>
      </p:sp>
    </p:spTree>
    <p:extLst>
      <p:ext uri="{BB962C8B-B14F-4D97-AF65-F5344CB8AC3E}">
        <p14:creationId xmlns:p14="http://schemas.microsoft.com/office/powerpoint/2010/main" val="27041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2FCFA25-CF3E-4085-AD61-0B20BFC026C1}"/>
              </a:ext>
            </a:extLst>
          </p:cNvPr>
          <p:cNvSpPr txBox="1"/>
          <p:nvPr/>
        </p:nvSpPr>
        <p:spPr>
          <a:xfrm>
            <a:off x="4042043" y="109272"/>
            <a:ext cx="4858117" cy="523220"/>
          </a:xfrm>
          <a:prstGeom prst="rect">
            <a:avLst/>
          </a:prstGeom>
          <a:noFill/>
        </p:spPr>
        <p:txBody>
          <a:bodyPr wrap="square" rtlCol="0">
            <a:spAutoFit/>
          </a:bodyPr>
          <a:lstStyle/>
          <a:p>
            <a:pPr algn="ctr"/>
            <a:r>
              <a:rPr lang="en-US" sz="2800" b="1" dirty="0"/>
              <a:t>Case 3 - Restore Relationship 7</a:t>
            </a:r>
          </a:p>
        </p:txBody>
      </p:sp>
      <p:grpSp>
        <p:nvGrpSpPr>
          <p:cNvPr id="35" name="Group 34">
            <a:extLst>
              <a:ext uri="{FF2B5EF4-FFF2-40B4-BE49-F238E27FC236}">
                <a16:creationId xmlns:a16="http://schemas.microsoft.com/office/drawing/2014/main" id="{23E57CA4-E6EA-47D4-BC5A-695DE375CFD6}"/>
              </a:ext>
            </a:extLst>
          </p:cNvPr>
          <p:cNvGrpSpPr/>
          <p:nvPr/>
        </p:nvGrpSpPr>
        <p:grpSpPr>
          <a:xfrm>
            <a:off x="1422400" y="515619"/>
            <a:ext cx="9794240" cy="5778502"/>
            <a:chOff x="1422400" y="515619"/>
            <a:chExt cx="9794240" cy="5778502"/>
          </a:xfrm>
        </p:grpSpPr>
        <p:grpSp>
          <p:nvGrpSpPr>
            <p:cNvPr id="39" name="Group 38">
              <a:extLst>
                <a:ext uri="{FF2B5EF4-FFF2-40B4-BE49-F238E27FC236}">
                  <a16:creationId xmlns:a16="http://schemas.microsoft.com/office/drawing/2014/main" id="{B5C665A9-2149-4CE9-BFE0-1161675FBF4B}"/>
                </a:ext>
              </a:extLst>
            </p:cNvPr>
            <p:cNvGrpSpPr/>
            <p:nvPr/>
          </p:nvGrpSpPr>
          <p:grpSpPr>
            <a:xfrm>
              <a:off x="1422400" y="515619"/>
              <a:ext cx="9794240" cy="5778502"/>
              <a:chOff x="1422400" y="515619"/>
              <a:chExt cx="9794240" cy="5778502"/>
            </a:xfrm>
          </p:grpSpPr>
          <p:sp>
            <p:nvSpPr>
              <p:cNvPr id="56" name="Cube 55">
                <a:extLst>
                  <a:ext uri="{FF2B5EF4-FFF2-40B4-BE49-F238E27FC236}">
                    <a16:creationId xmlns:a16="http://schemas.microsoft.com/office/drawing/2014/main" id="{F5653C33-D9C6-4664-B8B1-EF68207BA984}"/>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57" name="Cube 56">
                <a:extLst>
                  <a:ext uri="{FF2B5EF4-FFF2-40B4-BE49-F238E27FC236}">
                    <a16:creationId xmlns:a16="http://schemas.microsoft.com/office/drawing/2014/main" id="{86E0ADA6-CC08-407B-9AF3-183972B196E2}"/>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58" name="Cube 57">
                <a:extLst>
                  <a:ext uri="{FF2B5EF4-FFF2-40B4-BE49-F238E27FC236}">
                    <a16:creationId xmlns:a16="http://schemas.microsoft.com/office/drawing/2014/main" id="{8372675D-7079-4FFF-94A4-E2E772915D0A}"/>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59" name="Cube 58">
                <a:extLst>
                  <a:ext uri="{FF2B5EF4-FFF2-40B4-BE49-F238E27FC236}">
                    <a16:creationId xmlns:a16="http://schemas.microsoft.com/office/drawing/2014/main" id="{3300B674-7343-4B5F-AC34-F43DB8D29015}"/>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60" name="Cube 59">
                <a:extLst>
                  <a:ext uri="{FF2B5EF4-FFF2-40B4-BE49-F238E27FC236}">
                    <a16:creationId xmlns:a16="http://schemas.microsoft.com/office/drawing/2014/main" id="{88BE58BD-4055-40AA-9DA4-E9298DFFF85D}"/>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61" name="Straight Connector 60">
                <a:extLst>
                  <a:ext uri="{FF2B5EF4-FFF2-40B4-BE49-F238E27FC236}">
                    <a16:creationId xmlns:a16="http://schemas.microsoft.com/office/drawing/2014/main" id="{E51DB61E-D7D1-426B-B925-99BA8DFB1793}"/>
                  </a:ext>
                </a:extLst>
              </p:cNvPr>
              <p:cNvCxnSpPr>
                <a:stCxn id="56" idx="5"/>
                <a:endCxn id="59"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7BF5DA-07AD-46AC-B5D0-EFDE9590F8E0}"/>
                  </a:ext>
                </a:extLst>
              </p:cNvPr>
              <p:cNvCxnSpPr>
                <a:stCxn id="56" idx="5"/>
                <a:endCxn id="57"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B03541F-4280-4AF8-8E6C-D4640F561B12}"/>
                  </a:ext>
                </a:extLst>
              </p:cNvPr>
              <p:cNvCxnSpPr>
                <a:stCxn id="59" idx="3"/>
                <a:endCxn id="60"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A06A8D1-B563-40CF-91E6-1AF2E44F0FA9}"/>
                  </a:ext>
                </a:extLst>
              </p:cNvPr>
              <p:cNvCxnSpPr>
                <a:stCxn id="58" idx="5"/>
                <a:endCxn id="57"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FB77E23-FEDD-4D74-948B-33D4855900F7}"/>
                  </a:ext>
                </a:extLst>
              </p:cNvPr>
              <p:cNvCxnSpPr>
                <a:stCxn id="58" idx="5"/>
                <a:endCxn id="60"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DD1E16-7CFB-4A5E-86A4-7976240A1E01}"/>
                  </a:ext>
                </a:extLst>
              </p:cNvPr>
              <p:cNvCxnSpPr>
                <a:stCxn id="57" idx="5"/>
                <a:endCxn id="60"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4A45C3F-DDA0-41E5-8862-F6F46046E9E3}"/>
                  </a:ext>
                </a:extLst>
              </p:cNvPr>
              <p:cNvCxnSpPr>
                <a:stCxn id="56" idx="3"/>
                <a:endCxn id="58"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F5B512-06EE-4D50-89E4-D2F60DE9AA6A}"/>
                  </a:ext>
                </a:extLst>
              </p:cNvPr>
              <p:cNvCxnSpPr>
                <a:stCxn id="56" idx="3"/>
                <a:endCxn id="60"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3FE2B47-F05A-49DB-A55E-E63E1EFDE493}"/>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F3510DA-AA37-4D50-B463-94D1955C60D1}"/>
                  </a:ext>
                </a:extLst>
              </p:cNvPr>
              <p:cNvCxnSpPr>
                <a:endCxn id="57" idx="3"/>
              </p:cNvCxnSpPr>
              <p:nvPr/>
            </p:nvCxnSpPr>
            <p:spPr>
              <a:xfrm flipV="1">
                <a:off x="5288280" y="3129281"/>
                <a:ext cx="1931035" cy="1765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70E311A-34A2-4AF0-AE4A-11A41B4959B9}"/>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43" name="TextBox 42">
              <a:extLst>
                <a:ext uri="{FF2B5EF4-FFF2-40B4-BE49-F238E27FC236}">
                  <a16:creationId xmlns:a16="http://schemas.microsoft.com/office/drawing/2014/main" id="{F8F27E7B-4D98-4D2C-8D68-FE8D183A9A68}"/>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45" name="TextBox 44">
              <a:extLst>
                <a:ext uri="{FF2B5EF4-FFF2-40B4-BE49-F238E27FC236}">
                  <a16:creationId xmlns:a16="http://schemas.microsoft.com/office/drawing/2014/main" id="{231839D1-4CFE-4A4B-BFA1-EEEF88EF52B3}"/>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46" name="TextBox 45">
              <a:extLst>
                <a:ext uri="{FF2B5EF4-FFF2-40B4-BE49-F238E27FC236}">
                  <a16:creationId xmlns:a16="http://schemas.microsoft.com/office/drawing/2014/main" id="{9771EFA7-B91A-4081-BE44-832BB89BA1E6}"/>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47" name="TextBox 46">
              <a:extLst>
                <a:ext uri="{FF2B5EF4-FFF2-40B4-BE49-F238E27FC236}">
                  <a16:creationId xmlns:a16="http://schemas.microsoft.com/office/drawing/2014/main" id="{1DE1D530-CBAD-471D-8B8B-1617280E67FC}"/>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49" name="TextBox 48">
              <a:extLst>
                <a:ext uri="{FF2B5EF4-FFF2-40B4-BE49-F238E27FC236}">
                  <a16:creationId xmlns:a16="http://schemas.microsoft.com/office/drawing/2014/main" id="{8D3EDB0E-54FC-4992-8786-5203B6006348}"/>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51" name="TextBox 50">
              <a:extLst>
                <a:ext uri="{FF2B5EF4-FFF2-40B4-BE49-F238E27FC236}">
                  <a16:creationId xmlns:a16="http://schemas.microsoft.com/office/drawing/2014/main" id="{9BB5611C-1986-4BCF-9D9E-C14791EA942A}"/>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52" name="TextBox 51">
              <a:extLst>
                <a:ext uri="{FF2B5EF4-FFF2-40B4-BE49-F238E27FC236}">
                  <a16:creationId xmlns:a16="http://schemas.microsoft.com/office/drawing/2014/main" id="{15958FA1-59FB-49C0-B361-54A9A5F4ADEB}"/>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53" name="TextBox 52">
              <a:extLst>
                <a:ext uri="{FF2B5EF4-FFF2-40B4-BE49-F238E27FC236}">
                  <a16:creationId xmlns:a16="http://schemas.microsoft.com/office/drawing/2014/main" id="{0EC05018-78A8-4339-830C-CC4B310B52B7}"/>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54" name="TextBox 53">
              <a:extLst>
                <a:ext uri="{FF2B5EF4-FFF2-40B4-BE49-F238E27FC236}">
                  <a16:creationId xmlns:a16="http://schemas.microsoft.com/office/drawing/2014/main" id="{6BAFC524-6573-41EC-8B31-6E15BCA0F122}"/>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grpSp>
      <p:sp>
        <p:nvSpPr>
          <p:cNvPr id="3" name="TextBox 2">
            <a:extLst>
              <a:ext uri="{FF2B5EF4-FFF2-40B4-BE49-F238E27FC236}">
                <a16:creationId xmlns:a16="http://schemas.microsoft.com/office/drawing/2014/main" id="{087D9813-8849-4CA5-8991-CAEC74077687}"/>
              </a:ext>
            </a:extLst>
          </p:cNvPr>
          <p:cNvSpPr txBox="1"/>
          <p:nvPr/>
        </p:nvSpPr>
        <p:spPr>
          <a:xfrm>
            <a:off x="4693920" y="6262488"/>
            <a:ext cx="3162924" cy="369332"/>
          </a:xfrm>
          <a:prstGeom prst="rect">
            <a:avLst/>
          </a:prstGeom>
          <a:noFill/>
        </p:spPr>
        <p:txBody>
          <a:bodyPr wrap="square" rtlCol="0">
            <a:spAutoFit/>
          </a:bodyPr>
          <a:lstStyle/>
          <a:p>
            <a:r>
              <a:rPr lang="en-US" dirty="0"/>
              <a:t>Apply Rule 5</a:t>
            </a:r>
          </a:p>
        </p:txBody>
      </p:sp>
    </p:spTree>
    <p:extLst>
      <p:ext uri="{BB962C8B-B14F-4D97-AF65-F5344CB8AC3E}">
        <p14:creationId xmlns:p14="http://schemas.microsoft.com/office/powerpoint/2010/main" val="177888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E4D0267-39A2-455D-9915-8083B6B5E42E}"/>
              </a:ext>
            </a:extLst>
          </p:cNvPr>
          <p:cNvSpPr txBox="1"/>
          <p:nvPr/>
        </p:nvSpPr>
        <p:spPr>
          <a:xfrm>
            <a:off x="3656603" y="127872"/>
            <a:ext cx="5609957" cy="523220"/>
          </a:xfrm>
          <a:prstGeom prst="rect">
            <a:avLst/>
          </a:prstGeom>
          <a:noFill/>
        </p:spPr>
        <p:txBody>
          <a:bodyPr wrap="square" rtlCol="0">
            <a:spAutoFit/>
          </a:bodyPr>
          <a:lstStyle/>
          <a:p>
            <a:pPr algn="ctr"/>
            <a:r>
              <a:rPr lang="en-US" sz="2800" b="1" dirty="0"/>
              <a:t>Case 4 - Restore Relationship 10 (a)</a:t>
            </a:r>
          </a:p>
        </p:txBody>
      </p:sp>
      <p:grpSp>
        <p:nvGrpSpPr>
          <p:cNvPr id="27" name="Group 26">
            <a:extLst>
              <a:ext uri="{FF2B5EF4-FFF2-40B4-BE49-F238E27FC236}">
                <a16:creationId xmlns:a16="http://schemas.microsoft.com/office/drawing/2014/main" id="{A6764821-8E8A-4FFC-A2E6-2B6255063633}"/>
              </a:ext>
            </a:extLst>
          </p:cNvPr>
          <p:cNvGrpSpPr/>
          <p:nvPr/>
        </p:nvGrpSpPr>
        <p:grpSpPr>
          <a:xfrm>
            <a:off x="1198880" y="651092"/>
            <a:ext cx="9794240" cy="5778502"/>
            <a:chOff x="1422400" y="515619"/>
            <a:chExt cx="9794240" cy="5778502"/>
          </a:xfrm>
        </p:grpSpPr>
        <p:grpSp>
          <p:nvGrpSpPr>
            <p:cNvPr id="32" name="Group 31">
              <a:extLst>
                <a:ext uri="{FF2B5EF4-FFF2-40B4-BE49-F238E27FC236}">
                  <a16:creationId xmlns:a16="http://schemas.microsoft.com/office/drawing/2014/main" id="{5349E429-25A7-4DE0-A226-1449A30A92DB}"/>
                </a:ext>
              </a:extLst>
            </p:cNvPr>
            <p:cNvGrpSpPr/>
            <p:nvPr/>
          </p:nvGrpSpPr>
          <p:grpSpPr>
            <a:xfrm>
              <a:off x="1422400" y="515619"/>
              <a:ext cx="9794240" cy="5778502"/>
              <a:chOff x="1422400" y="515619"/>
              <a:chExt cx="9794240" cy="5778502"/>
            </a:xfrm>
          </p:grpSpPr>
          <p:sp>
            <p:nvSpPr>
              <p:cNvPr id="54" name="Cube 53">
                <a:extLst>
                  <a:ext uri="{FF2B5EF4-FFF2-40B4-BE49-F238E27FC236}">
                    <a16:creationId xmlns:a16="http://schemas.microsoft.com/office/drawing/2014/main" id="{75A0B00E-D046-473D-9636-5B7FF324C6F5}"/>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55" name="Cube 54">
                <a:extLst>
                  <a:ext uri="{FF2B5EF4-FFF2-40B4-BE49-F238E27FC236}">
                    <a16:creationId xmlns:a16="http://schemas.microsoft.com/office/drawing/2014/main" id="{64A9D0E7-BC31-4373-A17A-0A2BFA4F6CB5}"/>
                  </a:ext>
                </a:extLst>
              </p:cNvPr>
              <p:cNvSpPr/>
              <p:nvPr/>
            </p:nvSpPr>
            <p:spPr>
              <a:xfrm>
                <a:off x="6570301" y="1328118"/>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56" name="Cube 55">
                <a:extLst>
                  <a:ext uri="{FF2B5EF4-FFF2-40B4-BE49-F238E27FC236}">
                    <a16:creationId xmlns:a16="http://schemas.microsoft.com/office/drawing/2014/main" id="{E81C4215-2C26-4863-A55F-9F22B9AE8110}"/>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57" name="Cube 56">
                <a:extLst>
                  <a:ext uri="{FF2B5EF4-FFF2-40B4-BE49-F238E27FC236}">
                    <a16:creationId xmlns:a16="http://schemas.microsoft.com/office/drawing/2014/main" id="{BC52F4D1-B540-4DB4-BC19-3CAF27981476}"/>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58" name="Cube 57">
                <a:extLst>
                  <a:ext uri="{FF2B5EF4-FFF2-40B4-BE49-F238E27FC236}">
                    <a16:creationId xmlns:a16="http://schemas.microsoft.com/office/drawing/2014/main" id="{737176BC-BB87-4AA0-A1F3-49455BC592F2}"/>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59" name="Straight Connector 58">
                <a:extLst>
                  <a:ext uri="{FF2B5EF4-FFF2-40B4-BE49-F238E27FC236}">
                    <a16:creationId xmlns:a16="http://schemas.microsoft.com/office/drawing/2014/main" id="{ECA786C7-36BA-40E5-8B52-211470745586}"/>
                  </a:ext>
                </a:extLst>
              </p:cNvPr>
              <p:cNvCxnSpPr>
                <a:stCxn id="54" idx="5"/>
                <a:endCxn id="57"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5560ED-C4C1-491B-8F5E-B94E426FACFC}"/>
                  </a:ext>
                </a:extLst>
              </p:cNvPr>
              <p:cNvCxnSpPr>
                <a:stCxn id="54" idx="5"/>
                <a:endCxn id="55" idx="2"/>
              </p:cNvCxnSpPr>
              <p:nvPr/>
            </p:nvCxnSpPr>
            <p:spPr>
              <a:xfrm>
                <a:off x="3525520" y="1019175"/>
                <a:ext cx="3044781" cy="1067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C56CBBD-6550-4228-91C6-D4DA6CC34B5D}"/>
                  </a:ext>
                </a:extLst>
              </p:cNvPr>
              <p:cNvCxnSpPr>
                <a:stCxn id="57" idx="3"/>
                <a:endCxn id="58"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AD1498-C9F9-49CB-8720-6A1101636D95}"/>
                  </a:ext>
                </a:extLst>
              </p:cNvPr>
              <p:cNvCxnSpPr>
                <a:cxnSpLocks/>
                <a:stCxn id="56" idx="5"/>
                <a:endCxn id="57" idx="3"/>
              </p:cNvCxnSpPr>
              <p:nvPr/>
            </p:nvCxnSpPr>
            <p:spPr>
              <a:xfrm flipV="1">
                <a:off x="2987040" y="1729739"/>
                <a:ext cx="7295515" cy="3805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76FE3D8-A5AE-44AB-9D64-0ED0EDC3C3B9}"/>
                  </a:ext>
                </a:extLst>
              </p:cNvPr>
              <p:cNvCxnSpPr>
                <a:stCxn id="56" idx="5"/>
                <a:endCxn id="58"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C604871-C6A4-4B42-AF51-8DF92CCAD238}"/>
                  </a:ext>
                </a:extLst>
              </p:cNvPr>
              <p:cNvCxnSpPr>
                <a:stCxn id="55" idx="5"/>
                <a:endCxn id="58" idx="0"/>
              </p:cNvCxnSpPr>
              <p:nvPr/>
            </p:nvCxnSpPr>
            <p:spPr>
              <a:xfrm>
                <a:off x="8134941" y="1783413"/>
                <a:ext cx="2451144" cy="311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900A32E-A759-403A-9F20-D02AB82DA3AF}"/>
                  </a:ext>
                </a:extLst>
              </p:cNvPr>
              <p:cNvCxnSpPr>
                <a:stCxn id="54" idx="3"/>
                <a:endCxn id="5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AB7DDC1-CEC2-4B05-B629-1D9D2C5FAAAA}"/>
                  </a:ext>
                </a:extLst>
              </p:cNvPr>
              <p:cNvCxnSpPr>
                <a:stCxn id="54" idx="3"/>
                <a:endCxn id="58"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AEBA4F7-74A2-474D-B04E-C7D9146FABAF}"/>
                  </a:ext>
                </a:extLst>
              </p:cNvPr>
              <p:cNvCxnSpPr>
                <a:cxnSpLocks/>
              </p:cNvCxnSpPr>
              <p:nvPr/>
            </p:nvCxnSpPr>
            <p:spPr>
              <a:xfrm>
                <a:off x="5031885" y="4439284"/>
                <a:ext cx="850755" cy="11550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EEFC05-17E0-4321-A7A7-A17C43F0B0FF}"/>
                  </a:ext>
                </a:extLst>
              </p:cNvPr>
              <p:cNvCxnSpPr>
                <a:cxnSpLocks/>
                <a:stCxn id="53" idx="0"/>
                <a:endCxn id="55" idx="3"/>
              </p:cNvCxnSpPr>
              <p:nvPr/>
            </p:nvCxnSpPr>
            <p:spPr>
              <a:xfrm flipV="1">
                <a:off x="5441574" y="2542238"/>
                <a:ext cx="1759282" cy="24474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03EA65CE-ABED-420F-8C7D-210CFD431145}"/>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41" name="TextBox 40">
              <a:extLst>
                <a:ext uri="{FF2B5EF4-FFF2-40B4-BE49-F238E27FC236}">
                  <a16:creationId xmlns:a16="http://schemas.microsoft.com/office/drawing/2014/main" id="{D075F7E6-6258-4748-AE38-0A77B84099CF}"/>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43" name="TextBox 42">
              <a:extLst>
                <a:ext uri="{FF2B5EF4-FFF2-40B4-BE49-F238E27FC236}">
                  <a16:creationId xmlns:a16="http://schemas.microsoft.com/office/drawing/2014/main" id="{8B284EFC-0B2E-4E42-8DA6-74FB6C40BF13}"/>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45" name="TextBox 44">
              <a:extLst>
                <a:ext uri="{FF2B5EF4-FFF2-40B4-BE49-F238E27FC236}">
                  <a16:creationId xmlns:a16="http://schemas.microsoft.com/office/drawing/2014/main" id="{2D3F68EB-65D1-4472-83A0-2DFD1A85AC60}"/>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46" name="TextBox 45">
              <a:extLst>
                <a:ext uri="{FF2B5EF4-FFF2-40B4-BE49-F238E27FC236}">
                  <a16:creationId xmlns:a16="http://schemas.microsoft.com/office/drawing/2014/main" id="{6B4AC5A8-813E-4617-96D0-4A01C1D3E1A4}"/>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47" name="TextBox 46">
              <a:extLst>
                <a:ext uri="{FF2B5EF4-FFF2-40B4-BE49-F238E27FC236}">
                  <a16:creationId xmlns:a16="http://schemas.microsoft.com/office/drawing/2014/main" id="{C22B066F-E136-4257-BEA8-BF56342E8386}"/>
                </a:ext>
              </a:extLst>
            </p:cNvPr>
            <p:cNvSpPr txBox="1"/>
            <p:nvPr/>
          </p:nvSpPr>
          <p:spPr>
            <a:xfrm rot="19965074">
              <a:off x="6603826" y="3214131"/>
              <a:ext cx="1564640" cy="369332"/>
            </a:xfrm>
            <a:prstGeom prst="rect">
              <a:avLst/>
            </a:prstGeom>
            <a:noFill/>
          </p:spPr>
          <p:txBody>
            <a:bodyPr wrap="square" rtlCol="0" anchor="ctr">
              <a:spAutoFit/>
            </a:bodyPr>
            <a:lstStyle/>
            <a:p>
              <a:pPr algn="ctr"/>
              <a:r>
                <a:rPr lang="en-US" dirty="0"/>
                <a:t>Relationship 6</a:t>
              </a:r>
            </a:p>
          </p:txBody>
        </p:sp>
        <p:sp>
          <p:nvSpPr>
            <p:cNvPr id="49" name="TextBox 48">
              <a:extLst>
                <a:ext uri="{FF2B5EF4-FFF2-40B4-BE49-F238E27FC236}">
                  <a16:creationId xmlns:a16="http://schemas.microsoft.com/office/drawing/2014/main" id="{28789395-8CA5-4CC9-9911-8EF5EF154126}"/>
                </a:ext>
              </a:extLst>
            </p:cNvPr>
            <p:cNvSpPr txBox="1"/>
            <p:nvPr/>
          </p:nvSpPr>
          <p:spPr>
            <a:xfrm rot="18288838">
              <a:off x="5489620" y="3618383"/>
              <a:ext cx="1564640" cy="369332"/>
            </a:xfrm>
            <a:prstGeom prst="rect">
              <a:avLst/>
            </a:prstGeom>
            <a:noFill/>
          </p:spPr>
          <p:txBody>
            <a:bodyPr wrap="square" rtlCol="0" anchor="ctr">
              <a:spAutoFit/>
            </a:bodyPr>
            <a:lstStyle/>
            <a:p>
              <a:pPr algn="ctr"/>
              <a:r>
                <a:rPr lang="en-US" dirty="0"/>
                <a:t>Relationship 7</a:t>
              </a:r>
            </a:p>
          </p:txBody>
        </p:sp>
        <p:sp>
          <p:nvSpPr>
            <p:cNvPr id="51" name="TextBox 50">
              <a:extLst>
                <a:ext uri="{FF2B5EF4-FFF2-40B4-BE49-F238E27FC236}">
                  <a16:creationId xmlns:a16="http://schemas.microsoft.com/office/drawing/2014/main" id="{6F389FF7-2017-40E6-834F-ECE6FC825290}"/>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52" name="TextBox 51">
              <a:extLst>
                <a:ext uri="{FF2B5EF4-FFF2-40B4-BE49-F238E27FC236}">
                  <a16:creationId xmlns:a16="http://schemas.microsoft.com/office/drawing/2014/main" id="{355E5A4C-6EEB-4A96-A32A-6E3C139BDAE7}"/>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53" name="TextBox 52">
              <a:extLst>
                <a:ext uri="{FF2B5EF4-FFF2-40B4-BE49-F238E27FC236}">
                  <a16:creationId xmlns:a16="http://schemas.microsoft.com/office/drawing/2014/main" id="{8CAD3D60-7672-4D36-ACF4-62FF9723D48E}"/>
                </a:ext>
              </a:extLst>
            </p:cNvPr>
            <p:cNvSpPr txBox="1"/>
            <p:nvPr/>
          </p:nvSpPr>
          <p:spPr>
            <a:xfrm rot="3080250">
              <a:off x="4490239" y="4931925"/>
              <a:ext cx="1662346" cy="307777"/>
            </a:xfrm>
            <a:prstGeom prst="rect">
              <a:avLst/>
            </a:prstGeom>
            <a:noFill/>
          </p:spPr>
          <p:txBody>
            <a:bodyPr wrap="square" rtlCol="0" anchor="ctr">
              <a:spAutoFit/>
            </a:bodyPr>
            <a:lstStyle/>
            <a:p>
              <a:pPr algn="ctr"/>
              <a:r>
                <a:rPr lang="en-US" sz="1400" dirty="0"/>
                <a:t>Relationship 10</a:t>
              </a:r>
            </a:p>
          </p:txBody>
        </p:sp>
      </p:grpSp>
      <p:sp>
        <p:nvSpPr>
          <p:cNvPr id="69" name="TextBox 68">
            <a:extLst>
              <a:ext uri="{FF2B5EF4-FFF2-40B4-BE49-F238E27FC236}">
                <a16:creationId xmlns:a16="http://schemas.microsoft.com/office/drawing/2014/main" id="{3EEAF553-9937-48B3-A505-886C2F727008}"/>
              </a:ext>
            </a:extLst>
          </p:cNvPr>
          <p:cNvSpPr txBox="1"/>
          <p:nvPr/>
        </p:nvSpPr>
        <p:spPr>
          <a:xfrm>
            <a:off x="4693920" y="6262488"/>
            <a:ext cx="3162924" cy="369332"/>
          </a:xfrm>
          <a:prstGeom prst="rect">
            <a:avLst/>
          </a:prstGeom>
          <a:noFill/>
        </p:spPr>
        <p:txBody>
          <a:bodyPr wrap="square" rtlCol="0">
            <a:spAutoFit/>
          </a:bodyPr>
          <a:lstStyle/>
          <a:p>
            <a:r>
              <a:rPr lang="en-US" dirty="0"/>
              <a:t>Apply Rule 5</a:t>
            </a:r>
          </a:p>
        </p:txBody>
      </p:sp>
    </p:spTree>
    <p:extLst>
      <p:ext uri="{BB962C8B-B14F-4D97-AF65-F5344CB8AC3E}">
        <p14:creationId xmlns:p14="http://schemas.microsoft.com/office/powerpoint/2010/main" val="195338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E4D0267-39A2-455D-9915-8083B6B5E42E}"/>
              </a:ext>
            </a:extLst>
          </p:cNvPr>
          <p:cNvSpPr txBox="1"/>
          <p:nvPr/>
        </p:nvSpPr>
        <p:spPr>
          <a:xfrm>
            <a:off x="3656603" y="127872"/>
            <a:ext cx="5609957" cy="523220"/>
          </a:xfrm>
          <a:prstGeom prst="rect">
            <a:avLst/>
          </a:prstGeom>
          <a:noFill/>
        </p:spPr>
        <p:txBody>
          <a:bodyPr wrap="square" rtlCol="0">
            <a:spAutoFit/>
          </a:bodyPr>
          <a:lstStyle/>
          <a:p>
            <a:pPr algn="ctr"/>
            <a:r>
              <a:rPr lang="en-US" sz="2800" b="1" dirty="0"/>
              <a:t>Case 4 - Restore Relationship 10 (b)</a:t>
            </a:r>
          </a:p>
        </p:txBody>
      </p:sp>
      <p:grpSp>
        <p:nvGrpSpPr>
          <p:cNvPr id="27" name="Group 26">
            <a:extLst>
              <a:ext uri="{FF2B5EF4-FFF2-40B4-BE49-F238E27FC236}">
                <a16:creationId xmlns:a16="http://schemas.microsoft.com/office/drawing/2014/main" id="{A6764821-8E8A-4FFC-A2E6-2B6255063633}"/>
              </a:ext>
            </a:extLst>
          </p:cNvPr>
          <p:cNvGrpSpPr/>
          <p:nvPr/>
        </p:nvGrpSpPr>
        <p:grpSpPr>
          <a:xfrm>
            <a:off x="1198880" y="651092"/>
            <a:ext cx="9794240" cy="5778502"/>
            <a:chOff x="1422400" y="515619"/>
            <a:chExt cx="9794240" cy="5778502"/>
          </a:xfrm>
        </p:grpSpPr>
        <p:grpSp>
          <p:nvGrpSpPr>
            <p:cNvPr id="32" name="Group 31">
              <a:extLst>
                <a:ext uri="{FF2B5EF4-FFF2-40B4-BE49-F238E27FC236}">
                  <a16:creationId xmlns:a16="http://schemas.microsoft.com/office/drawing/2014/main" id="{5349E429-25A7-4DE0-A226-1449A30A92DB}"/>
                </a:ext>
              </a:extLst>
            </p:cNvPr>
            <p:cNvGrpSpPr/>
            <p:nvPr/>
          </p:nvGrpSpPr>
          <p:grpSpPr>
            <a:xfrm>
              <a:off x="1422400" y="515619"/>
              <a:ext cx="9794240" cy="5778502"/>
              <a:chOff x="1422400" y="515619"/>
              <a:chExt cx="9794240" cy="5778502"/>
            </a:xfrm>
          </p:grpSpPr>
          <p:sp>
            <p:nvSpPr>
              <p:cNvPr id="54" name="Cube 53">
                <a:extLst>
                  <a:ext uri="{FF2B5EF4-FFF2-40B4-BE49-F238E27FC236}">
                    <a16:creationId xmlns:a16="http://schemas.microsoft.com/office/drawing/2014/main" id="{75A0B00E-D046-473D-9636-5B7FF324C6F5}"/>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55" name="Cube 54">
                <a:extLst>
                  <a:ext uri="{FF2B5EF4-FFF2-40B4-BE49-F238E27FC236}">
                    <a16:creationId xmlns:a16="http://schemas.microsoft.com/office/drawing/2014/main" id="{64A9D0E7-BC31-4373-A17A-0A2BFA4F6CB5}"/>
                  </a:ext>
                </a:extLst>
              </p:cNvPr>
              <p:cNvSpPr/>
              <p:nvPr/>
            </p:nvSpPr>
            <p:spPr>
              <a:xfrm>
                <a:off x="6570301" y="1328118"/>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 (Inactive)</a:t>
                </a:r>
              </a:p>
            </p:txBody>
          </p:sp>
          <p:sp>
            <p:nvSpPr>
              <p:cNvPr id="56" name="Cube 55">
                <a:extLst>
                  <a:ext uri="{FF2B5EF4-FFF2-40B4-BE49-F238E27FC236}">
                    <a16:creationId xmlns:a16="http://schemas.microsoft.com/office/drawing/2014/main" id="{E81C4215-2C26-4863-A55F-9F22B9AE8110}"/>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57" name="Cube 56">
                <a:extLst>
                  <a:ext uri="{FF2B5EF4-FFF2-40B4-BE49-F238E27FC236}">
                    <a16:creationId xmlns:a16="http://schemas.microsoft.com/office/drawing/2014/main" id="{BC52F4D1-B540-4DB4-BC19-3CAF27981476}"/>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58" name="Cube 57">
                <a:extLst>
                  <a:ext uri="{FF2B5EF4-FFF2-40B4-BE49-F238E27FC236}">
                    <a16:creationId xmlns:a16="http://schemas.microsoft.com/office/drawing/2014/main" id="{737176BC-BB87-4AA0-A1F3-49455BC592F2}"/>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59" name="Straight Connector 58">
                <a:extLst>
                  <a:ext uri="{FF2B5EF4-FFF2-40B4-BE49-F238E27FC236}">
                    <a16:creationId xmlns:a16="http://schemas.microsoft.com/office/drawing/2014/main" id="{ECA786C7-36BA-40E5-8B52-211470745586}"/>
                  </a:ext>
                </a:extLst>
              </p:cNvPr>
              <p:cNvCxnSpPr>
                <a:stCxn id="54" idx="5"/>
                <a:endCxn id="57"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5560ED-C4C1-491B-8F5E-B94E426FACFC}"/>
                  </a:ext>
                </a:extLst>
              </p:cNvPr>
              <p:cNvCxnSpPr>
                <a:stCxn id="54" idx="5"/>
                <a:endCxn id="55" idx="2"/>
              </p:cNvCxnSpPr>
              <p:nvPr/>
            </p:nvCxnSpPr>
            <p:spPr>
              <a:xfrm>
                <a:off x="3525520" y="1019175"/>
                <a:ext cx="3044781" cy="1067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C56CBBD-6550-4228-91C6-D4DA6CC34B5D}"/>
                  </a:ext>
                </a:extLst>
              </p:cNvPr>
              <p:cNvCxnSpPr>
                <a:stCxn id="57" idx="3"/>
                <a:endCxn id="58"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AD1498-C9F9-49CB-8720-6A1101636D95}"/>
                  </a:ext>
                </a:extLst>
              </p:cNvPr>
              <p:cNvCxnSpPr>
                <a:cxnSpLocks/>
                <a:stCxn id="56" idx="5"/>
                <a:endCxn id="57" idx="3"/>
              </p:cNvCxnSpPr>
              <p:nvPr/>
            </p:nvCxnSpPr>
            <p:spPr>
              <a:xfrm flipV="1">
                <a:off x="2987040" y="1729739"/>
                <a:ext cx="7295515" cy="3805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76FE3D8-A5AE-44AB-9D64-0ED0EDC3C3B9}"/>
                  </a:ext>
                </a:extLst>
              </p:cNvPr>
              <p:cNvCxnSpPr>
                <a:stCxn id="56" idx="5"/>
                <a:endCxn id="58"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C604871-C6A4-4B42-AF51-8DF92CCAD238}"/>
                  </a:ext>
                </a:extLst>
              </p:cNvPr>
              <p:cNvCxnSpPr>
                <a:stCxn id="55" idx="5"/>
                <a:endCxn id="58" idx="0"/>
              </p:cNvCxnSpPr>
              <p:nvPr/>
            </p:nvCxnSpPr>
            <p:spPr>
              <a:xfrm>
                <a:off x="8134941" y="1783413"/>
                <a:ext cx="2451144" cy="311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900A32E-A759-403A-9F20-D02AB82DA3AF}"/>
                  </a:ext>
                </a:extLst>
              </p:cNvPr>
              <p:cNvCxnSpPr>
                <a:stCxn id="54" idx="3"/>
                <a:endCxn id="5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AB7DDC1-CEC2-4B05-B629-1D9D2C5FAAAA}"/>
                  </a:ext>
                </a:extLst>
              </p:cNvPr>
              <p:cNvCxnSpPr>
                <a:stCxn id="54" idx="3"/>
                <a:endCxn id="58"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AEBA4F7-74A2-474D-B04E-C7D9146FABAF}"/>
                  </a:ext>
                </a:extLst>
              </p:cNvPr>
              <p:cNvCxnSpPr>
                <a:cxnSpLocks/>
              </p:cNvCxnSpPr>
              <p:nvPr/>
            </p:nvCxnSpPr>
            <p:spPr>
              <a:xfrm>
                <a:off x="5031885" y="4439284"/>
                <a:ext cx="850755" cy="11550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03EA65CE-ABED-420F-8C7D-210CFD431145}"/>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41" name="TextBox 40">
              <a:extLst>
                <a:ext uri="{FF2B5EF4-FFF2-40B4-BE49-F238E27FC236}">
                  <a16:creationId xmlns:a16="http://schemas.microsoft.com/office/drawing/2014/main" id="{D075F7E6-6258-4748-AE38-0A77B84099CF}"/>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43" name="TextBox 42">
              <a:extLst>
                <a:ext uri="{FF2B5EF4-FFF2-40B4-BE49-F238E27FC236}">
                  <a16:creationId xmlns:a16="http://schemas.microsoft.com/office/drawing/2014/main" id="{8B284EFC-0B2E-4E42-8DA6-74FB6C40BF13}"/>
                </a:ext>
              </a:extLst>
            </p:cNvPr>
            <p:cNvSpPr txBox="1"/>
            <p:nvPr/>
          </p:nvSpPr>
          <p:spPr>
            <a:xfrm rot="1067223">
              <a:off x="3691854" y="1544241"/>
              <a:ext cx="2780291" cy="369332"/>
            </a:xfrm>
            <a:prstGeom prst="rect">
              <a:avLst/>
            </a:prstGeom>
            <a:noFill/>
          </p:spPr>
          <p:txBody>
            <a:bodyPr wrap="square" rtlCol="0" anchor="ctr">
              <a:spAutoFit/>
            </a:bodyPr>
            <a:lstStyle/>
            <a:p>
              <a:pPr algn="ctr"/>
              <a:r>
                <a:rPr lang="en-US" dirty="0"/>
                <a:t>Relationship 3 (Inactive)</a:t>
              </a:r>
            </a:p>
          </p:txBody>
        </p:sp>
        <p:sp>
          <p:nvSpPr>
            <p:cNvPr id="45" name="TextBox 44">
              <a:extLst>
                <a:ext uri="{FF2B5EF4-FFF2-40B4-BE49-F238E27FC236}">
                  <a16:creationId xmlns:a16="http://schemas.microsoft.com/office/drawing/2014/main" id="{2D3F68EB-65D1-4472-83A0-2DFD1A85AC60}"/>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46" name="TextBox 45">
              <a:extLst>
                <a:ext uri="{FF2B5EF4-FFF2-40B4-BE49-F238E27FC236}">
                  <a16:creationId xmlns:a16="http://schemas.microsoft.com/office/drawing/2014/main" id="{6B4AC5A8-813E-4617-96D0-4A01C1D3E1A4}"/>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47" name="TextBox 46">
              <a:extLst>
                <a:ext uri="{FF2B5EF4-FFF2-40B4-BE49-F238E27FC236}">
                  <a16:creationId xmlns:a16="http://schemas.microsoft.com/office/drawing/2014/main" id="{C22B066F-E136-4257-BEA8-BF56342E8386}"/>
                </a:ext>
              </a:extLst>
            </p:cNvPr>
            <p:cNvSpPr txBox="1"/>
            <p:nvPr/>
          </p:nvSpPr>
          <p:spPr>
            <a:xfrm rot="19965074">
              <a:off x="6603826" y="3214131"/>
              <a:ext cx="1564640" cy="369332"/>
            </a:xfrm>
            <a:prstGeom prst="rect">
              <a:avLst/>
            </a:prstGeom>
            <a:noFill/>
          </p:spPr>
          <p:txBody>
            <a:bodyPr wrap="square" rtlCol="0" anchor="ctr">
              <a:spAutoFit/>
            </a:bodyPr>
            <a:lstStyle/>
            <a:p>
              <a:pPr algn="ctr"/>
              <a:r>
                <a:rPr lang="en-US" dirty="0"/>
                <a:t>Relationship 6</a:t>
              </a:r>
            </a:p>
          </p:txBody>
        </p:sp>
        <p:sp>
          <p:nvSpPr>
            <p:cNvPr id="51" name="TextBox 50">
              <a:extLst>
                <a:ext uri="{FF2B5EF4-FFF2-40B4-BE49-F238E27FC236}">
                  <a16:creationId xmlns:a16="http://schemas.microsoft.com/office/drawing/2014/main" id="{6F389FF7-2017-40E6-834F-ECE6FC825290}"/>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52" name="TextBox 51">
              <a:extLst>
                <a:ext uri="{FF2B5EF4-FFF2-40B4-BE49-F238E27FC236}">
                  <a16:creationId xmlns:a16="http://schemas.microsoft.com/office/drawing/2014/main" id="{355E5A4C-6EEB-4A96-A32A-6E3C139BDAE7}"/>
                </a:ext>
              </a:extLst>
            </p:cNvPr>
            <p:cNvSpPr txBox="1"/>
            <p:nvPr/>
          </p:nvSpPr>
          <p:spPr>
            <a:xfrm rot="3210308">
              <a:off x="8006221" y="3383864"/>
              <a:ext cx="2809497" cy="369332"/>
            </a:xfrm>
            <a:prstGeom prst="rect">
              <a:avLst/>
            </a:prstGeom>
            <a:noFill/>
          </p:spPr>
          <p:txBody>
            <a:bodyPr wrap="square" rtlCol="0" anchor="ctr">
              <a:spAutoFit/>
            </a:bodyPr>
            <a:lstStyle/>
            <a:p>
              <a:pPr algn="ctr"/>
              <a:r>
                <a:rPr lang="en-US" dirty="0"/>
                <a:t>Relationship 9 (Inactive)</a:t>
              </a:r>
            </a:p>
          </p:txBody>
        </p:sp>
        <p:sp>
          <p:nvSpPr>
            <p:cNvPr id="53" name="TextBox 52">
              <a:extLst>
                <a:ext uri="{FF2B5EF4-FFF2-40B4-BE49-F238E27FC236}">
                  <a16:creationId xmlns:a16="http://schemas.microsoft.com/office/drawing/2014/main" id="{8CAD3D60-7672-4D36-ACF4-62FF9723D48E}"/>
                </a:ext>
              </a:extLst>
            </p:cNvPr>
            <p:cNvSpPr txBox="1"/>
            <p:nvPr/>
          </p:nvSpPr>
          <p:spPr>
            <a:xfrm rot="3080250">
              <a:off x="4465825" y="4862927"/>
              <a:ext cx="1662346" cy="307777"/>
            </a:xfrm>
            <a:prstGeom prst="rect">
              <a:avLst/>
            </a:prstGeom>
            <a:noFill/>
          </p:spPr>
          <p:txBody>
            <a:bodyPr wrap="square" rtlCol="0" anchor="ctr">
              <a:spAutoFit/>
            </a:bodyPr>
            <a:lstStyle/>
            <a:p>
              <a:pPr algn="ctr"/>
              <a:r>
                <a:rPr lang="en-US" sz="1400" dirty="0"/>
                <a:t>Relationship 10</a:t>
              </a:r>
            </a:p>
          </p:txBody>
        </p:sp>
      </p:grpSp>
      <p:sp>
        <p:nvSpPr>
          <p:cNvPr id="69" name="TextBox 68">
            <a:extLst>
              <a:ext uri="{FF2B5EF4-FFF2-40B4-BE49-F238E27FC236}">
                <a16:creationId xmlns:a16="http://schemas.microsoft.com/office/drawing/2014/main" id="{3EEAF553-9937-48B3-A505-886C2F727008}"/>
              </a:ext>
            </a:extLst>
          </p:cNvPr>
          <p:cNvSpPr txBox="1"/>
          <p:nvPr/>
        </p:nvSpPr>
        <p:spPr>
          <a:xfrm>
            <a:off x="4824390" y="6394458"/>
            <a:ext cx="3162924" cy="369332"/>
          </a:xfrm>
          <a:prstGeom prst="rect">
            <a:avLst/>
          </a:prstGeom>
          <a:noFill/>
        </p:spPr>
        <p:txBody>
          <a:bodyPr wrap="square" rtlCol="0">
            <a:spAutoFit/>
          </a:bodyPr>
          <a:lstStyle/>
          <a:p>
            <a:r>
              <a:rPr lang="en-US" dirty="0"/>
              <a:t>Apply Rule 5</a:t>
            </a:r>
          </a:p>
        </p:txBody>
      </p:sp>
      <p:sp>
        <p:nvSpPr>
          <p:cNvPr id="31" name="TextBox 30">
            <a:extLst>
              <a:ext uri="{FF2B5EF4-FFF2-40B4-BE49-F238E27FC236}">
                <a16:creationId xmlns:a16="http://schemas.microsoft.com/office/drawing/2014/main" id="{D4F68787-90CE-48D2-A6D1-70EBEF1658EF}"/>
              </a:ext>
            </a:extLst>
          </p:cNvPr>
          <p:cNvSpPr txBox="1"/>
          <p:nvPr/>
        </p:nvSpPr>
        <p:spPr>
          <a:xfrm>
            <a:off x="-4188" y="1923395"/>
            <a:ext cx="2383018" cy="923330"/>
          </a:xfrm>
          <a:prstGeom prst="rect">
            <a:avLst/>
          </a:prstGeom>
          <a:noFill/>
        </p:spPr>
        <p:txBody>
          <a:bodyPr wrap="square" rtlCol="0">
            <a:spAutoFit/>
          </a:bodyPr>
          <a:lstStyle/>
          <a:p>
            <a:r>
              <a:rPr lang="en-US" i="1" dirty="0"/>
              <a:t>Relationship 7 can’t be restored because Object 2 is inactive</a:t>
            </a:r>
          </a:p>
        </p:txBody>
      </p:sp>
    </p:spTree>
    <p:extLst>
      <p:ext uri="{BB962C8B-B14F-4D97-AF65-F5344CB8AC3E}">
        <p14:creationId xmlns:p14="http://schemas.microsoft.com/office/powerpoint/2010/main" val="183495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196CC81-8B66-4677-BF40-1E15159DC03A}"/>
              </a:ext>
            </a:extLst>
          </p:cNvPr>
          <p:cNvSpPr txBox="1"/>
          <p:nvPr/>
        </p:nvSpPr>
        <p:spPr>
          <a:xfrm>
            <a:off x="4042043" y="109272"/>
            <a:ext cx="5071477" cy="523220"/>
          </a:xfrm>
          <a:prstGeom prst="rect">
            <a:avLst/>
          </a:prstGeom>
          <a:noFill/>
        </p:spPr>
        <p:txBody>
          <a:bodyPr wrap="square" rtlCol="0">
            <a:spAutoFit/>
          </a:bodyPr>
          <a:lstStyle/>
          <a:p>
            <a:pPr algn="ctr"/>
            <a:r>
              <a:rPr lang="en-US" sz="2800" b="1" dirty="0"/>
              <a:t>Case 5 - Restore Object 2 (a)</a:t>
            </a:r>
          </a:p>
        </p:txBody>
      </p:sp>
      <p:grpSp>
        <p:nvGrpSpPr>
          <p:cNvPr id="19" name="Group 18">
            <a:extLst>
              <a:ext uri="{FF2B5EF4-FFF2-40B4-BE49-F238E27FC236}">
                <a16:creationId xmlns:a16="http://schemas.microsoft.com/office/drawing/2014/main" id="{1996CDC4-4060-4E42-B037-C0F659E05779}"/>
              </a:ext>
            </a:extLst>
          </p:cNvPr>
          <p:cNvGrpSpPr/>
          <p:nvPr/>
        </p:nvGrpSpPr>
        <p:grpSpPr>
          <a:xfrm>
            <a:off x="1422400" y="515619"/>
            <a:ext cx="9794240" cy="5778502"/>
            <a:chOff x="1422400" y="515619"/>
            <a:chExt cx="9794240" cy="5778502"/>
          </a:xfrm>
        </p:grpSpPr>
        <p:grpSp>
          <p:nvGrpSpPr>
            <p:cNvPr id="20" name="Group 19">
              <a:extLst>
                <a:ext uri="{FF2B5EF4-FFF2-40B4-BE49-F238E27FC236}">
                  <a16:creationId xmlns:a16="http://schemas.microsoft.com/office/drawing/2014/main" id="{ACB08A85-2A89-40F4-8874-2A5559ACAAA9}"/>
                </a:ext>
              </a:extLst>
            </p:cNvPr>
            <p:cNvGrpSpPr/>
            <p:nvPr/>
          </p:nvGrpSpPr>
          <p:grpSpPr>
            <a:xfrm>
              <a:off x="1422400" y="515619"/>
              <a:ext cx="9794240" cy="5778502"/>
              <a:chOff x="1422400" y="515619"/>
              <a:chExt cx="9794240" cy="5778502"/>
            </a:xfrm>
          </p:grpSpPr>
          <p:sp>
            <p:nvSpPr>
              <p:cNvPr id="43" name="Cube 42">
                <a:extLst>
                  <a:ext uri="{FF2B5EF4-FFF2-40B4-BE49-F238E27FC236}">
                    <a16:creationId xmlns:a16="http://schemas.microsoft.com/office/drawing/2014/main" id="{F7C90790-B635-4C3B-84E9-379407DEDCC2}"/>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44" name="Cube 43">
                <a:extLst>
                  <a:ext uri="{FF2B5EF4-FFF2-40B4-BE49-F238E27FC236}">
                    <a16:creationId xmlns:a16="http://schemas.microsoft.com/office/drawing/2014/main" id="{F9644F48-1401-43B7-8E55-895858EF1672}"/>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45" name="Cube 44">
                <a:extLst>
                  <a:ext uri="{FF2B5EF4-FFF2-40B4-BE49-F238E27FC236}">
                    <a16:creationId xmlns:a16="http://schemas.microsoft.com/office/drawing/2014/main" id="{91AE6BFC-E473-4ECB-9014-9433F42E9081}"/>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46" name="Cube 45">
                <a:extLst>
                  <a:ext uri="{FF2B5EF4-FFF2-40B4-BE49-F238E27FC236}">
                    <a16:creationId xmlns:a16="http://schemas.microsoft.com/office/drawing/2014/main" id="{AA7FBDAB-BA9C-4739-9F05-2C81F54785F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47" name="Cube 46">
                <a:extLst>
                  <a:ext uri="{FF2B5EF4-FFF2-40B4-BE49-F238E27FC236}">
                    <a16:creationId xmlns:a16="http://schemas.microsoft.com/office/drawing/2014/main" id="{74535DC5-BCE9-423E-A3E3-C3C3EED5434B}"/>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49" name="Straight Connector 48">
                <a:extLst>
                  <a:ext uri="{FF2B5EF4-FFF2-40B4-BE49-F238E27FC236}">
                    <a16:creationId xmlns:a16="http://schemas.microsoft.com/office/drawing/2014/main" id="{D072A5F8-EACE-435B-9B00-22009D86D8A7}"/>
                  </a:ext>
                </a:extLst>
              </p:cNvPr>
              <p:cNvCxnSpPr>
                <a:stCxn id="43" idx="5"/>
                <a:endCxn id="46"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7832CA-3DD9-407C-8166-4E4E385631EC}"/>
                  </a:ext>
                </a:extLst>
              </p:cNvPr>
              <p:cNvCxnSpPr>
                <a:stCxn id="43" idx="5"/>
                <a:endCxn id="44" idx="2"/>
              </p:cNvCxnSpPr>
              <p:nvPr/>
            </p:nvCxnSpPr>
            <p:spPr>
              <a:xfrm>
                <a:off x="3525520" y="1019175"/>
                <a:ext cx="3063240" cy="16548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0245F7-2DA6-4E99-A574-ED9638663EB5}"/>
                  </a:ext>
                </a:extLst>
              </p:cNvPr>
              <p:cNvCxnSpPr>
                <a:stCxn id="46" idx="3"/>
                <a:endCxn id="47"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4F63D9-CBDB-4BED-8AE6-68624CAAB460}"/>
                  </a:ext>
                </a:extLst>
              </p:cNvPr>
              <p:cNvCxnSpPr>
                <a:stCxn id="45" idx="5"/>
                <a:endCxn id="44" idx="2"/>
              </p:cNvCxnSpPr>
              <p:nvPr/>
            </p:nvCxnSpPr>
            <p:spPr>
              <a:xfrm flipV="1">
                <a:off x="2987040" y="2673986"/>
                <a:ext cx="3601720" cy="28613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2EADA9-3704-4E4F-AE16-F514102194A4}"/>
                  </a:ext>
                </a:extLst>
              </p:cNvPr>
              <p:cNvCxnSpPr>
                <a:stCxn id="45" idx="5"/>
                <a:endCxn id="47"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850B924-1D2B-4830-80F5-56939FE846E2}"/>
                  </a:ext>
                </a:extLst>
              </p:cNvPr>
              <p:cNvCxnSpPr>
                <a:stCxn id="44" idx="5"/>
                <a:endCxn id="47" idx="0"/>
              </p:cNvCxnSpPr>
              <p:nvPr/>
            </p:nvCxnSpPr>
            <p:spPr>
              <a:xfrm>
                <a:off x="8153400" y="2370456"/>
                <a:ext cx="2432685" cy="25241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74127F-0499-4D37-9C88-28D46C68E9A9}"/>
                  </a:ext>
                </a:extLst>
              </p:cNvPr>
              <p:cNvCxnSpPr>
                <a:stCxn id="43" idx="3"/>
                <a:endCxn id="45"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343BD4D-2B43-4C9E-9EE8-7FB53AD350C3}"/>
                  </a:ext>
                </a:extLst>
              </p:cNvPr>
              <p:cNvCxnSpPr>
                <a:stCxn id="43" idx="3"/>
                <a:endCxn id="47"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649BED2-66A9-4399-9D67-358689ABEF3A}"/>
                  </a:ext>
                </a:extLst>
              </p:cNvPr>
              <p:cNvCxnSpPr/>
              <p:nvPr/>
            </p:nvCxnSpPr>
            <p:spPr>
              <a:xfrm>
                <a:off x="4693920" y="4196080"/>
                <a:ext cx="1188720" cy="13982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420ACB2-AA95-40A0-A18C-FE2D01515044}"/>
                  </a:ext>
                </a:extLst>
              </p:cNvPr>
              <p:cNvCxnSpPr>
                <a:endCxn id="44" idx="3"/>
              </p:cNvCxnSpPr>
              <p:nvPr/>
            </p:nvCxnSpPr>
            <p:spPr>
              <a:xfrm flipV="1">
                <a:off x="5288280" y="3129281"/>
                <a:ext cx="1931035" cy="1765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E26A470D-27CD-48D0-B019-06865B255917}"/>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5" name="TextBox 24">
              <a:extLst>
                <a:ext uri="{FF2B5EF4-FFF2-40B4-BE49-F238E27FC236}">
                  <a16:creationId xmlns:a16="http://schemas.microsoft.com/office/drawing/2014/main" id="{0091D559-DA51-4C38-A4D4-9B5034B9356F}"/>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7" name="TextBox 26">
              <a:extLst>
                <a:ext uri="{FF2B5EF4-FFF2-40B4-BE49-F238E27FC236}">
                  <a16:creationId xmlns:a16="http://schemas.microsoft.com/office/drawing/2014/main" id="{2366B15F-70E6-4A7B-9238-6D51232873CC}"/>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31" name="TextBox 30">
              <a:extLst>
                <a:ext uri="{FF2B5EF4-FFF2-40B4-BE49-F238E27FC236}">
                  <a16:creationId xmlns:a16="http://schemas.microsoft.com/office/drawing/2014/main" id="{4FCA2457-3282-4667-865D-A4C9BB0B1A86}"/>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32" name="TextBox 31">
              <a:extLst>
                <a:ext uri="{FF2B5EF4-FFF2-40B4-BE49-F238E27FC236}">
                  <a16:creationId xmlns:a16="http://schemas.microsoft.com/office/drawing/2014/main" id="{972A01AD-3E31-4C3D-A84D-7BF459129F2F}"/>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36" name="TextBox 35">
              <a:extLst>
                <a:ext uri="{FF2B5EF4-FFF2-40B4-BE49-F238E27FC236}">
                  <a16:creationId xmlns:a16="http://schemas.microsoft.com/office/drawing/2014/main" id="{997605DD-DFE0-4A61-B784-96ED8219B21A}"/>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37" name="TextBox 36">
              <a:extLst>
                <a:ext uri="{FF2B5EF4-FFF2-40B4-BE49-F238E27FC236}">
                  <a16:creationId xmlns:a16="http://schemas.microsoft.com/office/drawing/2014/main" id="{A83C9AD6-8896-4209-9F8C-53C286DC3143}"/>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39" name="TextBox 38">
              <a:extLst>
                <a:ext uri="{FF2B5EF4-FFF2-40B4-BE49-F238E27FC236}">
                  <a16:creationId xmlns:a16="http://schemas.microsoft.com/office/drawing/2014/main" id="{2AB02105-F6D6-48DE-BFA7-9DAC8333AB66}"/>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40" name="TextBox 39">
              <a:extLst>
                <a:ext uri="{FF2B5EF4-FFF2-40B4-BE49-F238E27FC236}">
                  <a16:creationId xmlns:a16="http://schemas.microsoft.com/office/drawing/2014/main" id="{BC0794B6-3410-4A7F-AB88-6E4AFE3B7BCD}"/>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41" name="TextBox 40">
              <a:extLst>
                <a:ext uri="{FF2B5EF4-FFF2-40B4-BE49-F238E27FC236}">
                  <a16:creationId xmlns:a16="http://schemas.microsoft.com/office/drawing/2014/main" id="{613DC1CA-D1D9-46BF-B26D-5BE13C8EE89F}"/>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grpSp>
      <p:sp>
        <p:nvSpPr>
          <p:cNvPr id="30" name="TextBox 29">
            <a:extLst>
              <a:ext uri="{FF2B5EF4-FFF2-40B4-BE49-F238E27FC236}">
                <a16:creationId xmlns:a16="http://schemas.microsoft.com/office/drawing/2014/main" id="{890CEFD6-74C1-4F9D-95D6-4C57FFB84FE5}"/>
              </a:ext>
            </a:extLst>
          </p:cNvPr>
          <p:cNvSpPr txBox="1"/>
          <p:nvPr/>
        </p:nvSpPr>
        <p:spPr>
          <a:xfrm>
            <a:off x="4830133" y="6283952"/>
            <a:ext cx="3162924" cy="369332"/>
          </a:xfrm>
          <a:prstGeom prst="rect">
            <a:avLst/>
          </a:prstGeom>
          <a:noFill/>
        </p:spPr>
        <p:txBody>
          <a:bodyPr wrap="square" rtlCol="0">
            <a:spAutoFit/>
          </a:bodyPr>
          <a:lstStyle/>
          <a:p>
            <a:r>
              <a:rPr lang="en-US" dirty="0"/>
              <a:t>Apply Rule 4</a:t>
            </a:r>
          </a:p>
        </p:txBody>
      </p:sp>
      <p:sp>
        <p:nvSpPr>
          <p:cNvPr id="2" name="TextBox 1">
            <a:extLst>
              <a:ext uri="{FF2B5EF4-FFF2-40B4-BE49-F238E27FC236}">
                <a16:creationId xmlns:a16="http://schemas.microsoft.com/office/drawing/2014/main" id="{8B3E0C90-00A8-4C34-82C7-86C965649E9D}"/>
              </a:ext>
            </a:extLst>
          </p:cNvPr>
          <p:cNvSpPr txBox="1"/>
          <p:nvPr/>
        </p:nvSpPr>
        <p:spPr>
          <a:xfrm>
            <a:off x="0" y="-10545"/>
            <a:ext cx="2567139" cy="1477328"/>
          </a:xfrm>
          <a:prstGeom prst="rect">
            <a:avLst/>
          </a:prstGeom>
          <a:noFill/>
        </p:spPr>
        <p:txBody>
          <a:bodyPr wrap="square" rtlCol="0">
            <a:spAutoFit/>
          </a:bodyPr>
          <a:lstStyle/>
          <a:p>
            <a:r>
              <a:rPr lang="en-US" dirty="0"/>
              <a:t>Regardless, which relationship you restore  first either 6 or 7, you should get the same result. </a:t>
            </a:r>
          </a:p>
        </p:txBody>
      </p:sp>
    </p:spTree>
    <p:extLst>
      <p:ext uri="{BB962C8B-B14F-4D97-AF65-F5344CB8AC3E}">
        <p14:creationId xmlns:p14="http://schemas.microsoft.com/office/powerpoint/2010/main" val="20437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196CC81-8B66-4677-BF40-1E15159DC03A}"/>
              </a:ext>
            </a:extLst>
          </p:cNvPr>
          <p:cNvSpPr txBox="1"/>
          <p:nvPr/>
        </p:nvSpPr>
        <p:spPr>
          <a:xfrm>
            <a:off x="4042043" y="109272"/>
            <a:ext cx="5071477" cy="523220"/>
          </a:xfrm>
          <a:prstGeom prst="rect">
            <a:avLst/>
          </a:prstGeom>
          <a:noFill/>
        </p:spPr>
        <p:txBody>
          <a:bodyPr wrap="square" rtlCol="0">
            <a:spAutoFit/>
          </a:bodyPr>
          <a:lstStyle/>
          <a:p>
            <a:pPr algn="ctr"/>
            <a:r>
              <a:rPr lang="en-US" sz="2800" b="1" dirty="0"/>
              <a:t>Case 5 - Restore Object 2 (b)</a:t>
            </a:r>
          </a:p>
        </p:txBody>
      </p:sp>
      <p:grpSp>
        <p:nvGrpSpPr>
          <p:cNvPr id="19" name="Group 18">
            <a:extLst>
              <a:ext uri="{FF2B5EF4-FFF2-40B4-BE49-F238E27FC236}">
                <a16:creationId xmlns:a16="http://schemas.microsoft.com/office/drawing/2014/main" id="{1996CDC4-4060-4E42-B037-C0F659E05779}"/>
              </a:ext>
            </a:extLst>
          </p:cNvPr>
          <p:cNvGrpSpPr/>
          <p:nvPr/>
        </p:nvGrpSpPr>
        <p:grpSpPr>
          <a:xfrm>
            <a:off x="1422400" y="515619"/>
            <a:ext cx="9794240" cy="5778502"/>
            <a:chOff x="1422400" y="515619"/>
            <a:chExt cx="9794240" cy="5778502"/>
          </a:xfrm>
        </p:grpSpPr>
        <p:grpSp>
          <p:nvGrpSpPr>
            <p:cNvPr id="20" name="Group 19">
              <a:extLst>
                <a:ext uri="{FF2B5EF4-FFF2-40B4-BE49-F238E27FC236}">
                  <a16:creationId xmlns:a16="http://schemas.microsoft.com/office/drawing/2014/main" id="{ACB08A85-2A89-40F4-8874-2A5559ACAAA9}"/>
                </a:ext>
              </a:extLst>
            </p:cNvPr>
            <p:cNvGrpSpPr/>
            <p:nvPr/>
          </p:nvGrpSpPr>
          <p:grpSpPr>
            <a:xfrm>
              <a:off x="1422400" y="515619"/>
              <a:ext cx="9794240" cy="5778502"/>
              <a:chOff x="1422400" y="515619"/>
              <a:chExt cx="9794240" cy="5778502"/>
            </a:xfrm>
          </p:grpSpPr>
          <p:sp>
            <p:nvSpPr>
              <p:cNvPr id="43" name="Cube 42">
                <a:extLst>
                  <a:ext uri="{FF2B5EF4-FFF2-40B4-BE49-F238E27FC236}">
                    <a16:creationId xmlns:a16="http://schemas.microsoft.com/office/drawing/2014/main" id="{F7C90790-B635-4C3B-84E9-379407DEDCC2}"/>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44" name="Cube 43">
                <a:extLst>
                  <a:ext uri="{FF2B5EF4-FFF2-40B4-BE49-F238E27FC236}">
                    <a16:creationId xmlns:a16="http://schemas.microsoft.com/office/drawing/2014/main" id="{F9644F48-1401-43B7-8E55-895858EF1672}"/>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45" name="Cube 44">
                <a:extLst>
                  <a:ext uri="{FF2B5EF4-FFF2-40B4-BE49-F238E27FC236}">
                    <a16:creationId xmlns:a16="http://schemas.microsoft.com/office/drawing/2014/main" id="{91AE6BFC-E473-4ECB-9014-9433F42E9081}"/>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46" name="Cube 45">
                <a:extLst>
                  <a:ext uri="{FF2B5EF4-FFF2-40B4-BE49-F238E27FC236}">
                    <a16:creationId xmlns:a16="http://schemas.microsoft.com/office/drawing/2014/main" id="{AA7FBDAB-BA9C-4739-9F05-2C81F54785F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47" name="Cube 46">
                <a:extLst>
                  <a:ext uri="{FF2B5EF4-FFF2-40B4-BE49-F238E27FC236}">
                    <a16:creationId xmlns:a16="http://schemas.microsoft.com/office/drawing/2014/main" id="{74535DC5-BCE9-423E-A3E3-C3C3EED5434B}"/>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49" name="Straight Connector 48">
                <a:extLst>
                  <a:ext uri="{FF2B5EF4-FFF2-40B4-BE49-F238E27FC236}">
                    <a16:creationId xmlns:a16="http://schemas.microsoft.com/office/drawing/2014/main" id="{D072A5F8-EACE-435B-9B00-22009D86D8A7}"/>
                  </a:ext>
                </a:extLst>
              </p:cNvPr>
              <p:cNvCxnSpPr>
                <a:stCxn id="43" idx="5"/>
                <a:endCxn id="46"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7832CA-3DD9-407C-8166-4E4E385631EC}"/>
                  </a:ext>
                </a:extLst>
              </p:cNvPr>
              <p:cNvCxnSpPr>
                <a:stCxn id="43" idx="5"/>
                <a:endCxn id="44" idx="2"/>
              </p:cNvCxnSpPr>
              <p:nvPr/>
            </p:nvCxnSpPr>
            <p:spPr>
              <a:xfrm>
                <a:off x="3525520" y="1019175"/>
                <a:ext cx="3063240" cy="16548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0245F7-2DA6-4E99-A574-ED9638663EB5}"/>
                  </a:ext>
                </a:extLst>
              </p:cNvPr>
              <p:cNvCxnSpPr>
                <a:stCxn id="46" idx="3"/>
                <a:endCxn id="47"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4F63D9-CBDB-4BED-8AE6-68624CAAB460}"/>
                  </a:ext>
                </a:extLst>
              </p:cNvPr>
              <p:cNvCxnSpPr>
                <a:stCxn id="45" idx="5"/>
                <a:endCxn id="44" idx="2"/>
              </p:cNvCxnSpPr>
              <p:nvPr/>
            </p:nvCxnSpPr>
            <p:spPr>
              <a:xfrm flipV="1">
                <a:off x="2987040" y="2673986"/>
                <a:ext cx="3601720" cy="28613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2EADA9-3704-4E4F-AE16-F514102194A4}"/>
                  </a:ext>
                </a:extLst>
              </p:cNvPr>
              <p:cNvCxnSpPr>
                <a:stCxn id="45" idx="5"/>
                <a:endCxn id="47"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850B924-1D2B-4830-80F5-56939FE846E2}"/>
                  </a:ext>
                </a:extLst>
              </p:cNvPr>
              <p:cNvCxnSpPr>
                <a:stCxn id="44" idx="5"/>
                <a:endCxn id="47" idx="0"/>
              </p:cNvCxnSpPr>
              <p:nvPr/>
            </p:nvCxnSpPr>
            <p:spPr>
              <a:xfrm>
                <a:off x="8153400" y="2370456"/>
                <a:ext cx="2432685" cy="25241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74127F-0499-4D37-9C88-28D46C68E9A9}"/>
                  </a:ext>
                </a:extLst>
              </p:cNvPr>
              <p:cNvCxnSpPr>
                <a:stCxn id="43" idx="3"/>
                <a:endCxn id="45"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343BD4D-2B43-4C9E-9EE8-7FB53AD350C3}"/>
                  </a:ext>
                </a:extLst>
              </p:cNvPr>
              <p:cNvCxnSpPr>
                <a:stCxn id="43" idx="3"/>
                <a:endCxn id="47"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649BED2-66A9-4399-9D67-358689ABEF3A}"/>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E26A470D-27CD-48D0-B019-06865B255917}"/>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5" name="TextBox 24">
              <a:extLst>
                <a:ext uri="{FF2B5EF4-FFF2-40B4-BE49-F238E27FC236}">
                  <a16:creationId xmlns:a16="http://schemas.microsoft.com/office/drawing/2014/main" id="{0091D559-DA51-4C38-A4D4-9B5034B9356F}"/>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7" name="TextBox 26">
              <a:extLst>
                <a:ext uri="{FF2B5EF4-FFF2-40B4-BE49-F238E27FC236}">
                  <a16:creationId xmlns:a16="http://schemas.microsoft.com/office/drawing/2014/main" id="{2366B15F-70E6-4A7B-9238-6D51232873CC}"/>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31" name="TextBox 30">
              <a:extLst>
                <a:ext uri="{FF2B5EF4-FFF2-40B4-BE49-F238E27FC236}">
                  <a16:creationId xmlns:a16="http://schemas.microsoft.com/office/drawing/2014/main" id="{4FCA2457-3282-4667-865D-A4C9BB0B1A86}"/>
                </a:ext>
              </a:extLst>
            </p:cNvPr>
            <p:cNvSpPr txBox="1"/>
            <p:nvPr/>
          </p:nvSpPr>
          <p:spPr>
            <a:xfrm>
              <a:off x="5521190" y="5578277"/>
              <a:ext cx="2752725" cy="369332"/>
            </a:xfrm>
            <a:prstGeom prst="rect">
              <a:avLst/>
            </a:prstGeom>
            <a:noFill/>
          </p:spPr>
          <p:txBody>
            <a:bodyPr wrap="square" rtlCol="0" anchor="ctr">
              <a:spAutoFit/>
            </a:bodyPr>
            <a:lstStyle/>
            <a:p>
              <a:pPr algn="ctr"/>
              <a:r>
                <a:rPr lang="en-US" dirty="0"/>
                <a:t>Relationship 4 (Inactive)</a:t>
              </a:r>
            </a:p>
          </p:txBody>
        </p:sp>
        <p:sp>
          <p:nvSpPr>
            <p:cNvPr id="32" name="TextBox 31">
              <a:extLst>
                <a:ext uri="{FF2B5EF4-FFF2-40B4-BE49-F238E27FC236}">
                  <a16:creationId xmlns:a16="http://schemas.microsoft.com/office/drawing/2014/main" id="{972A01AD-3E31-4C3D-A84D-7BF459129F2F}"/>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36" name="TextBox 35">
              <a:extLst>
                <a:ext uri="{FF2B5EF4-FFF2-40B4-BE49-F238E27FC236}">
                  <a16:creationId xmlns:a16="http://schemas.microsoft.com/office/drawing/2014/main" id="{997605DD-DFE0-4A61-B784-96ED8219B21A}"/>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39" name="TextBox 38">
              <a:extLst>
                <a:ext uri="{FF2B5EF4-FFF2-40B4-BE49-F238E27FC236}">
                  <a16:creationId xmlns:a16="http://schemas.microsoft.com/office/drawing/2014/main" id="{2AB02105-F6D6-48DE-BFA7-9DAC8333AB66}"/>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40" name="TextBox 39">
              <a:extLst>
                <a:ext uri="{FF2B5EF4-FFF2-40B4-BE49-F238E27FC236}">
                  <a16:creationId xmlns:a16="http://schemas.microsoft.com/office/drawing/2014/main" id="{BC0794B6-3410-4A7F-AB88-6E4AFE3B7BCD}"/>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41" name="TextBox 40">
              <a:extLst>
                <a:ext uri="{FF2B5EF4-FFF2-40B4-BE49-F238E27FC236}">
                  <a16:creationId xmlns:a16="http://schemas.microsoft.com/office/drawing/2014/main" id="{613DC1CA-D1D9-46BF-B26D-5BE13C8EE89F}"/>
                </a:ext>
              </a:extLst>
            </p:cNvPr>
            <p:cNvSpPr txBox="1"/>
            <p:nvPr/>
          </p:nvSpPr>
          <p:spPr>
            <a:xfrm rot="3080250">
              <a:off x="4249121" y="4718686"/>
              <a:ext cx="1662346" cy="646331"/>
            </a:xfrm>
            <a:prstGeom prst="rect">
              <a:avLst/>
            </a:prstGeom>
            <a:noFill/>
          </p:spPr>
          <p:txBody>
            <a:bodyPr wrap="square" rtlCol="0" anchor="ctr">
              <a:spAutoFit/>
            </a:bodyPr>
            <a:lstStyle/>
            <a:p>
              <a:pPr algn="ctr"/>
              <a:r>
                <a:rPr lang="en-US" dirty="0"/>
                <a:t>Relationship 10</a:t>
              </a:r>
            </a:p>
            <a:p>
              <a:pPr algn="ctr"/>
              <a:r>
                <a:rPr lang="en-US" dirty="0"/>
                <a:t>(Inactive)</a:t>
              </a:r>
            </a:p>
          </p:txBody>
        </p:sp>
      </p:grpSp>
      <p:sp>
        <p:nvSpPr>
          <p:cNvPr id="30" name="TextBox 29">
            <a:extLst>
              <a:ext uri="{FF2B5EF4-FFF2-40B4-BE49-F238E27FC236}">
                <a16:creationId xmlns:a16="http://schemas.microsoft.com/office/drawing/2014/main" id="{B0CDC0D1-053B-4F13-A4C2-6E6E4EB664A9}"/>
              </a:ext>
            </a:extLst>
          </p:cNvPr>
          <p:cNvSpPr txBox="1"/>
          <p:nvPr/>
        </p:nvSpPr>
        <p:spPr>
          <a:xfrm>
            <a:off x="4830133" y="6283952"/>
            <a:ext cx="3162924" cy="369332"/>
          </a:xfrm>
          <a:prstGeom prst="rect">
            <a:avLst/>
          </a:prstGeom>
          <a:noFill/>
        </p:spPr>
        <p:txBody>
          <a:bodyPr wrap="square" rtlCol="0">
            <a:spAutoFit/>
          </a:bodyPr>
          <a:lstStyle/>
          <a:p>
            <a:r>
              <a:rPr lang="en-US" dirty="0"/>
              <a:t>Apply Rule 4 and Rule 5</a:t>
            </a:r>
          </a:p>
        </p:txBody>
      </p:sp>
      <p:sp>
        <p:nvSpPr>
          <p:cNvPr id="34" name="TextBox 33">
            <a:extLst>
              <a:ext uri="{FF2B5EF4-FFF2-40B4-BE49-F238E27FC236}">
                <a16:creationId xmlns:a16="http://schemas.microsoft.com/office/drawing/2014/main" id="{81503233-5DBD-4081-B56A-173AED5F30DB}"/>
              </a:ext>
            </a:extLst>
          </p:cNvPr>
          <p:cNvSpPr txBox="1"/>
          <p:nvPr/>
        </p:nvSpPr>
        <p:spPr>
          <a:xfrm>
            <a:off x="-4188" y="1923395"/>
            <a:ext cx="2383018" cy="1200329"/>
          </a:xfrm>
          <a:prstGeom prst="rect">
            <a:avLst/>
          </a:prstGeom>
          <a:noFill/>
        </p:spPr>
        <p:txBody>
          <a:bodyPr wrap="square" rtlCol="0">
            <a:spAutoFit/>
          </a:bodyPr>
          <a:lstStyle/>
          <a:p>
            <a:r>
              <a:rPr lang="en-US" i="1" dirty="0"/>
              <a:t>Relationship 7 can’t be restored because Relationship 10 is inactive</a:t>
            </a:r>
          </a:p>
        </p:txBody>
      </p:sp>
    </p:spTree>
    <p:extLst>
      <p:ext uri="{BB962C8B-B14F-4D97-AF65-F5344CB8AC3E}">
        <p14:creationId xmlns:p14="http://schemas.microsoft.com/office/powerpoint/2010/main" val="209366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E2BCE2-A455-4630-8D44-9884CE1A4F5A}"/>
              </a:ext>
            </a:extLst>
          </p:cNvPr>
          <p:cNvSpPr txBox="1"/>
          <p:nvPr/>
        </p:nvSpPr>
        <p:spPr>
          <a:xfrm>
            <a:off x="4404677" y="232123"/>
            <a:ext cx="3434080" cy="523220"/>
          </a:xfrm>
          <a:prstGeom prst="rect">
            <a:avLst/>
          </a:prstGeom>
          <a:noFill/>
        </p:spPr>
        <p:txBody>
          <a:bodyPr wrap="square" rtlCol="0">
            <a:spAutoFit/>
          </a:bodyPr>
          <a:lstStyle/>
          <a:p>
            <a:pPr algn="ctr"/>
            <a:r>
              <a:rPr lang="en-US" sz="2800" b="1" dirty="0"/>
              <a:t>Example</a:t>
            </a:r>
          </a:p>
        </p:txBody>
      </p:sp>
      <p:grpSp>
        <p:nvGrpSpPr>
          <p:cNvPr id="5" name="Group 4">
            <a:extLst>
              <a:ext uri="{FF2B5EF4-FFF2-40B4-BE49-F238E27FC236}">
                <a16:creationId xmlns:a16="http://schemas.microsoft.com/office/drawing/2014/main" id="{958D31B0-3E0D-429F-8834-763DC9463BAF}"/>
              </a:ext>
            </a:extLst>
          </p:cNvPr>
          <p:cNvGrpSpPr/>
          <p:nvPr/>
        </p:nvGrpSpPr>
        <p:grpSpPr>
          <a:xfrm>
            <a:off x="1422400" y="515619"/>
            <a:ext cx="9794240" cy="5778502"/>
            <a:chOff x="1422400" y="515619"/>
            <a:chExt cx="9794240" cy="5778502"/>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515619"/>
              <a:ext cx="9794240" cy="5778502"/>
              <a:chOff x="1422400" y="515619"/>
              <a:chExt cx="9794240" cy="5778502"/>
            </a:xfrm>
          </p:grpSpPr>
          <p:sp>
            <p:nvSpPr>
              <p:cNvPr id="13" name="Cube 12">
                <a:extLst>
                  <a:ext uri="{FF2B5EF4-FFF2-40B4-BE49-F238E27FC236}">
                    <a16:creationId xmlns:a16="http://schemas.microsoft.com/office/drawing/2014/main" id="{907AB438-7D7F-4778-A96D-054548E17440}"/>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20" name="Cube 19">
                <a:extLst>
                  <a:ext uri="{FF2B5EF4-FFF2-40B4-BE49-F238E27FC236}">
                    <a16:creationId xmlns:a16="http://schemas.microsoft.com/office/drawing/2014/main" id="{423C3D38-90C3-4ACE-9FF3-26AC882EEB4C}"/>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29" name="Cube 28">
                <a:extLst>
                  <a:ext uri="{FF2B5EF4-FFF2-40B4-BE49-F238E27FC236}">
                    <a16:creationId xmlns:a16="http://schemas.microsoft.com/office/drawing/2014/main" id="{2AD6D484-4667-49BD-B634-6DCD684E1203}"/>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34" name="Straight Connector 33">
                <a:extLst>
                  <a:ext uri="{FF2B5EF4-FFF2-40B4-BE49-F238E27FC236}">
                    <a16:creationId xmlns:a16="http://schemas.microsoft.com/office/drawing/2014/main" id="{D5CA165F-EFF4-4549-8316-53631A5C2140}"/>
                  </a:ext>
                </a:extLst>
              </p:cNvPr>
              <p:cNvCxnSpPr>
                <a:stCxn id="13" idx="5"/>
                <a:endCxn id="28"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CEAC06-9DB3-4549-B56D-B79C8D9225CD}"/>
                  </a:ext>
                </a:extLst>
              </p:cNvPr>
              <p:cNvCxnSpPr>
                <a:stCxn id="13" idx="5"/>
                <a:endCxn id="20"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DE231-7AD8-4C35-B647-B0B043C53C7A}"/>
                  </a:ext>
                </a:extLst>
              </p:cNvPr>
              <p:cNvCxnSpPr>
                <a:stCxn id="28" idx="3"/>
                <a:endCxn id="2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96145C-C77F-46FC-B1EB-E9594BA0EA63}"/>
                  </a:ext>
                </a:extLst>
              </p:cNvPr>
              <p:cNvCxnSpPr>
                <a:stCxn id="26" idx="5"/>
                <a:endCxn id="20"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CA56C3-6195-492B-97D5-4B08BB414205}"/>
                  </a:ext>
                </a:extLst>
              </p:cNvPr>
              <p:cNvCxnSpPr>
                <a:stCxn id="26" idx="5"/>
                <a:endCxn id="2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035B016-E07A-4E53-B511-0EE1D3757FD2}"/>
                  </a:ext>
                </a:extLst>
              </p:cNvPr>
              <p:cNvCxnSpPr>
                <a:stCxn id="20" idx="5"/>
                <a:endCxn id="2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6E3A8E-C6CD-4D55-83CA-B553E2B1777D}"/>
                  </a:ext>
                </a:extLst>
              </p:cNvPr>
              <p:cNvCxnSpPr>
                <a:stCxn id="13" idx="3"/>
                <a:endCxn id="2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03BC6E-F7F1-4921-86D0-47D6FD542654}"/>
                  </a:ext>
                </a:extLst>
              </p:cNvPr>
              <p:cNvCxnSpPr>
                <a:stCxn id="13" idx="3"/>
                <a:endCxn id="2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8BC29A-C6F8-4DC6-A34B-25F73205C881}"/>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332DAED-93D3-4A1D-9301-6555E634501A}"/>
                  </a:ext>
                </a:extLst>
              </p:cNvPr>
              <p:cNvCxnSpPr>
                <a:endCxn id="20" idx="3"/>
              </p:cNvCxnSpPr>
              <p:nvPr/>
            </p:nvCxnSpPr>
            <p:spPr>
              <a:xfrm flipV="1">
                <a:off x="5288280" y="3129281"/>
                <a:ext cx="1931035" cy="1765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6E4720B-CDA6-4881-8213-3EE05854A1E6}"/>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1" name="TextBox 20">
              <a:extLst>
                <a:ext uri="{FF2B5EF4-FFF2-40B4-BE49-F238E27FC236}">
                  <a16:creationId xmlns:a16="http://schemas.microsoft.com/office/drawing/2014/main" id="{E652656A-2A00-465B-A620-F719C4EB54B5}"/>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2" name="TextBox 21">
              <a:extLst>
                <a:ext uri="{FF2B5EF4-FFF2-40B4-BE49-F238E27FC236}">
                  <a16:creationId xmlns:a16="http://schemas.microsoft.com/office/drawing/2014/main" id="{B1D78FE9-47AE-4652-972F-A15A8200E827}"/>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23" name="TextBox 22">
              <a:extLst>
                <a:ext uri="{FF2B5EF4-FFF2-40B4-BE49-F238E27FC236}">
                  <a16:creationId xmlns:a16="http://schemas.microsoft.com/office/drawing/2014/main" id="{C005C4FD-57C4-4207-8934-3E34F46895C3}"/>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24" name="TextBox 23">
              <a:extLst>
                <a:ext uri="{FF2B5EF4-FFF2-40B4-BE49-F238E27FC236}">
                  <a16:creationId xmlns:a16="http://schemas.microsoft.com/office/drawing/2014/main" id="{B048E113-BBDA-425E-8BCC-6A970A31582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25" name="TextBox 24">
              <a:extLst>
                <a:ext uri="{FF2B5EF4-FFF2-40B4-BE49-F238E27FC236}">
                  <a16:creationId xmlns:a16="http://schemas.microsoft.com/office/drawing/2014/main" id="{C061CDB3-6858-4127-AB1F-9E71351463E9}"/>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27" name="TextBox 26">
              <a:extLst>
                <a:ext uri="{FF2B5EF4-FFF2-40B4-BE49-F238E27FC236}">
                  <a16:creationId xmlns:a16="http://schemas.microsoft.com/office/drawing/2014/main" id="{51D2D4D7-5408-4572-A755-92E42126A036}"/>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30" name="TextBox 29">
              <a:extLst>
                <a:ext uri="{FF2B5EF4-FFF2-40B4-BE49-F238E27FC236}">
                  <a16:creationId xmlns:a16="http://schemas.microsoft.com/office/drawing/2014/main" id="{57C294E3-C169-4E7A-BB1A-D49F56F7103F}"/>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31" name="TextBox 30">
              <a:extLst>
                <a:ext uri="{FF2B5EF4-FFF2-40B4-BE49-F238E27FC236}">
                  <a16:creationId xmlns:a16="http://schemas.microsoft.com/office/drawing/2014/main" id="{F09BE539-2475-4734-ACA2-325C55463181}"/>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32" name="TextBox 31">
              <a:extLst>
                <a:ext uri="{FF2B5EF4-FFF2-40B4-BE49-F238E27FC236}">
                  <a16:creationId xmlns:a16="http://schemas.microsoft.com/office/drawing/2014/main" id="{3375CC00-4A55-46D1-8C93-950609CEB4BD}"/>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grpSp>
    </p:spTree>
    <p:extLst>
      <p:ext uri="{BB962C8B-B14F-4D97-AF65-F5344CB8AC3E}">
        <p14:creationId xmlns:p14="http://schemas.microsoft.com/office/powerpoint/2010/main" val="395533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515619"/>
            <a:ext cx="9794240" cy="5778502"/>
            <a:chOff x="1422400" y="515619"/>
            <a:chExt cx="9794240" cy="5778502"/>
          </a:xfrm>
        </p:grpSpPr>
        <p:sp>
          <p:nvSpPr>
            <p:cNvPr id="20" name="Cube 19">
              <a:extLst>
                <a:ext uri="{FF2B5EF4-FFF2-40B4-BE49-F238E27FC236}">
                  <a16:creationId xmlns:a16="http://schemas.microsoft.com/office/drawing/2014/main" id="{423C3D38-90C3-4ACE-9FF3-26AC882EEB4C}"/>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29" name="Cube 28">
              <a:extLst>
                <a:ext uri="{FF2B5EF4-FFF2-40B4-BE49-F238E27FC236}">
                  <a16:creationId xmlns:a16="http://schemas.microsoft.com/office/drawing/2014/main" id="{2AD6D484-4667-49BD-B634-6DCD684E1203}"/>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38" name="Straight Connector 37">
              <a:extLst>
                <a:ext uri="{FF2B5EF4-FFF2-40B4-BE49-F238E27FC236}">
                  <a16:creationId xmlns:a16="http://schemas.microsoft.com/office/drawing/2014/main" id="{C0DDE231-7AD8-4C35-B647-B0B043C53C7A}"/>
                </a:ext>
              </a:extLst>
            </p:cNvPr>
            <p:cNvCxnSpPr>
              <a:stCxn id="28" idx="3"/>
              <a:endCxn id="2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96145C-C77F-46FC-B1EB-E9594BA0EA63}"/>
                </a:ext>
              </a:extLst>
            </p:cNvPr>
            <p:cNvCxnSpPr>
              <a:stCxn id="26" idx="5"/>
              <a:endCxn id="20"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CA56C3-6195-492B-97D5-4B08BB414205}"/>
                </a:ext>
              </a:extLst>
            </p:cNvPr>
            <p:cNvCxnSpPr>
              <a:stCxn id="26" idx="5"/>
              <a:endCxn id="2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035B016-E07A-4E53-B511-0EE1D3757FD2}"/>
                </a:ext>
              </a:extLst>
            </p:cNvPr>
            <p:cNvCxnSpPr>
              <a:stCxn id="20" idx="5"/>
              <a:endCxn id="2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8BC29A-C6F8-4DC6-A34B-25F73205C881}"/>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332DAED-93D3-4A1D-9301-6555E634501A}"/>
                </a:ext>
              </a:extLst>
            </p:cNvPr>
            <p:cNvCxnSpPr>
              <a:endCxn id="20" idx="3"/>
            </p:cNvCxnSpPr>
            <p:nvPr/>
          </p:nvCxnSpPr>
          <p:spPr>
            <a:xfrm flipV="1">
              <a:off x="5288280" y="3129281"/>
              <a:ext cx="1931035" cy="1765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E652656A-2A00-465B-A620-F719C4EB54B5}"/>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3" name="TextBox 22">
            <a:extLst>
              <a:ext uri="{FF2B5EF4-FFF2-40B4-BE49-F238E27FC236}">
                <a16:creationId xmlns:a16="http://schemas.microsoft.com/office/drawing/2014/main" id="{C005C4FD-57C4-4207-8934-3E34F46895C3}"/>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25" name="TextBox 24">
            <a:extLst>
              <a:ext uri="{FF2B5EF4-FFF2-40B4-BE49-F238E27FC236}">
                <a16:creationId xmlns:a16="http://schemas.microsoft.com/office/drawing/2014/main" id="{C061CDB3-6858-4127-AB1F-9E71351463E9}"/>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27" name="TextBox 26">
            <a:extLst>
              <a:ext uri="{FF2B5EF4-FFF2-40B4-BE49-F238E27FC236}">
                <a16:creationId xmlns:a16="http://schemas.microsoft.com/office/drawing/2014/main" id="{51D2D4D7-5408-4572-A755-92E42126A036}"/>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31" name="TextBox 30">
            <a:extLst>
              <a:ext uri="{FF2B5EF4-FFF2-40B4-BE49-F238E27FC236}">
                <a16:creationId xmlns:a16="http://schemas.microsoft.com/office/drawing/2014/main" id="{F09BE539-2475-4734-ACA2-325C55463181}"/>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32" name="TextBox 31">
            <a:extLst>
              <a:ext uri="{FF2B5EF4-FFF2-40B4-BE49-F238E27FC236}">
                <a16:creationId xmlns:a16="http://schemas.microsoft.com/office/drawing/2014/main" id="{3375CC00-4A55-46D1-8C93-950609CEB4BD}"/>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sp>
        <p:nvSpPr>
          <p:cNvPr id="33" name="TextBox 32">
            <a:extLst>
              <a:ext uri="{FF2B5EF4-FFF2-40B4-BE49-F238E27FC236}">
                <a16:creationId xmlns:a16="http://schemas.microsoft.com/office/drawing/2014/main" id="{683FD7D3-6D63-4CC3-B2A0-62EAED03420B}"/>
              </a:ext>
            </a:extLst>
          </p:cNvPr>
          <p:cNvSpPr txBox="1"/>
          <p:nvPr/>
        </p:nvSpPr>
        <p:spPr>
          <a:xfrm>
            <a:off x="3098801" y="149213"/>
            <a:ext cx="5324156" cy="523220"/>
          </a:xfrm>
          <a:prstGeom prst="rect">
            <a:avLst/>
          </a:prstGeom>
          <a:noFill/>
        </p:spPr>
        <p:txBody>
          <a:bodyPr wrap="square" rtlCol="0">
            <a:spAutoFit/>
          </a:bodyPr>
          <a:lstStyle/>
          <a:p>
            <a:pPr algn="ctr"/>
            <a:r>
              <a:rPr lang="en-US" sz="2800" b="1" dirty="0"/>
              <a:t>Case 1 – Delete/Remove Object 1</a:t>
            </a:r>
          </a:p>
        </p:txBody>
      </p:sp>
      <p:sp>
        <p:nvSpPr>
          <p:cNvPr id="35" name="TextBox 34">
            <a:extLst>
              <a:ext uri="{FF2B5EF4-FFF2-40B4-BE49-F238E27FC236}">
                <a16:creationId xmlns:a16="http://schemas.microsoft.com/office/drawing/2014/main" id="{5DE2FE0B-39C2-48C9-9197-9D7F38C0F80C}"/>
              </a:ext>
            </a:extLst>
          </p:cNvPr>
          <p:cNvSpPr txBox="1"/>
          <p:nvPr/>
        </p:nvSpPr>
        <p:spPr>
          <a:xfrm>
            <a:off x="112090" y="2827835"/>
            <a:ext cx="4572000" cy="646331"/>
          </a:xfrm>
          <a:prstGeom prst="rect">
            <a:avLst/>
          </a:prstGeom>
          <a:noFill/>
        </p:spPr>
        <p:txBody>
          <a:bodyPr wrap="square" rtlCol="0">
            <a:spAutoFit/>
          </a:bodyPr>
          <a:lstStyle/>
          <a:p>
            <a:r>
              <a:rPr lang="en-US" i="1" dirty="0"/>
              <a:t>Object 1 and all its associated relationships will be deleted/removed.</a:t>
            </a:r>
          </a:p>
        </p:txBody>
      </p:sp>
      <p:sp>
        <p:nvSpPr>
          <p:cNvPr id="5" name="TextBox 4">
            <a:extLst>
              <a:ext uri="{FF2B5EF4-FFF2-40B4-BE49-F238E27FC236}">
                <a16:creationId xmlns:a16="http://schemas.microsoft.com/office/drawing/2014/main" id="{3C0E20B8-78FE-43DF-9702-2F7AA4C6BA6F}"/>
              </a:ext>
            </a:extLst>
          </p:cNvPr>
          <p:cNvSpPr txBox="1"/>
          <p:nvPr/>
        </p:nvSpPr>
        <p:spPr>
          <a:xfrm>
            <a:off x="145098" y="1431258"/>
            <a:ext cx="4642802" cy="923330"/>
          </a:xfrm>
          <a:prstGeom prst="rect">
            <a:avLst/>
          </a:prstGeom>
          <a:noFill/>
        </p:spPr>
        <p:txBody>
          <a:bodyPr wrap="square" rtlCol="0">
            <a:spAutoFit/>
          </a:bodyPr>
          <a:lstStyle/>
          <a:p>
            <a:r>
              <a:rPr lang="en-US" dirty="0"/>
              <a:t>Rule 1 – Deleting/Removing Element or Relationship Connector object also deletes/removes the associated relationships</a:t>
            </a:r>
          </a:p>
        </p:txBody>
      </p:sp>
    </p:spTree>
    <p:extLst>
      <p:ext uri="{BB962C8B-B14F-4D97-AF65-F5344CB8AC3E}">
        <p14:creationId xmlns:p14="http://schemas.microsoft.com/office/powerpoint/2010/main" val="364524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515619"/>
            <a:ext cx="9794240" cy="5778502"/>
            <a:chOff x="1422400" y="515619"/>
            <a:chExt cx="9794240" cy="5778502"/>
          </a:xfrm>
        </p:grpSpPr>
        <p:sp>
          <p:nvSpPr>
            <p:cNvPr id="13" name="Cube 12">
              <a:extLst>
                <a:ext uri="{FF2B5EF4-FFF2-40B4-BE49-F238E27FC236}">
                  <a16:creationId xmlns:a16="http://schemas.microsoft.com/office/drawing/2014/main" id="{907AB438-7D7F-4778-A96D-054548E17440}"/>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20" name="Cube 19">
              <a:extLst>
                <a:ext uri="{FF2B5EF4-FFF2-40B4-BE49-F238E27FC236}">
                  <a16:creationId xmlns:a16="http://schemas.microsoft.com/office/drawing/2014/main" id="{423C3D38-90C3-4ACE-9FF3-26AC882EEB4C}"/>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29" name="Cube 28">
              <a:extLst>
                <a:ext uri="{FF2B5EF4-FFF2-40B4-BE49-F238E27FC236}">
                  <a16:creationId xmlns:a16="http://schemas.microsoft.com/office/drawing/2014/main" id="{2AD6D484-4667-49BD-B634-6DCD684E1203}"/>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36" name="Straight Connector 35">
              <a:extLst>
                <a:ext uri="{FF2B5EF4-FFF2-40B4-BE49-F238E27FC236}">
                  <a16:creationId xmlns:a16="http://schemas.microsoft.com/office/drawing/2014/main" id="{A9CEAC06-9DB3-4549-B56D-B79C8D9225CD}"/>
                </a:ext>
              </a:extLst>
            </p:cNvPr>
            <p:cNvCxnSpPr>
              <a:stCxn id="13" idx="5"/>
              <a:endCxn id="20"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DE231-7AD8-4C35-B647-B0B043C53C7A}"/>
                </a:ext>
              </a:extLst>
            </p:cNvPr>
            <p:cNvCxnSpPr>
              <a:stCxn id="28" idx="3"/>
              <a:endCxn id="2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96145C-C77F-46FC-B1EB-E9594BA0EA63}"/>
                </a:ext>
              </a:extLst>
            </p:cNvPr>
            <p:cNvCxnSpPr>
              <a:stCxn id="26" idx="5"/>
              <a:endCxn id="20"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CA56C3-6195-492B-97D5-4B08BB414205}"/>
                </a:ext>
              </a:extLst>
            </p:cNvPr>
            <p:cNvCxnSpPr>
              <a:stCxn id="26" idx="5"/>
              <a:endCxn id="2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035B016-E07A-4E53-B511-0EE1D3757FD2}"/>
                </a:ext>
              </a:extLst>
            </p:cNvPr>
            <p:cNvCxnSpPr>
              <a:stCxn id="20" idx="5"/>
              <a:endCxn id="2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6E3A8E-C6CD-4D55-83CA-B553E2B1777D}"/>
                </a:ext>
              </a:extLst>
            </p:cNvPr>
            <p:cNvCxnSpPr>
              <a:stCxn id="13" idx="3"/>
              <a:endCxn id="2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03BC6E-F7F1-4921-86D0-47D6FD542654}"/>
                </a:ext>
              </a:extLst>
            </p:cNvPr>
            <p:cNvCxnSpPr>
              <a:stCxn id="13" idx="3"/>
              <a:endCxn id="2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8BC29A-C6F8-4DC6-A34B-25F73205C881}"/>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332DAED-93D3-4A1D-9301-6555E634501A}"/>
                </a:ext>
              </a:extLst>
            </p:cNvPr>
            <p:cNvCxnSpPr>
              <a:endCxn id="20" idx="3"/>
            </p:cNvCxnSpPr>
            <p:nvPr/>
          </p:nvCxnSpPr>
          <p:spPr>
            <a:xfrm flipV="1">
              <a:off x="5288280" y="3129281"/>
              <a:ext cx="1931035" cy="1765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E652656A-2A00-465B-A620-F719C4EB54B5}"/>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2" name="TextBox 21">
            <a:extLst>
              <a:ext uri="{FF2B5EF4-FFF2-40B4-BE49-F238E27FC236}">
                <a16:creationId xmlns:a16="http://schemas.microsoft.com/office/drawing/2014/main" id="{B1D78FE9-47AE-4652-972F-A15A8200E827}"/>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23" name="TextBox 22">
            <a:extLst>
              <a:ext uri="{FF2B5EF4-FFF2-40B4-BE49-F238E27FC236}">
                <a16:creationId xmlns:a16="http://schemas.microsoft.com/office/drawing/2014/main" id="{C005C4FD-57C4-4207-8934-3E34F46895C3}"/>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24" name="TextBox 23">
            <a:extLst>
              <a:ext uri="{FF2B5EF4-FFF2-40B4-BE49-F238E27FC236}">
                <a16:creationId xmlns:a16="http://schemas.microsoft.com/office/drawing/2014/main" id="{B048E113-BBDA-425E-8BCC-6A970A31582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25" name="TextBox 24">
            <a:extLst>
              <a:ext uri="{FF2B5EF4-FFF2-40B4-BE49-F238E27FC236}">
                <a16:creationId xmlns:a16="http://schemas.microsoft.com/office/drawing/2014/main" id="{C061CDB3-6858-4127-AB1F-9E71351463E9}"/>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27" name="TextBox 26">
            <a:extLst>
              <a:ext uri="{FF2B5EF4-FFF2-40B4-BE49-F238E27FC236}">
                <a16:creationId xmlns:a16="http://schemas.microsoft.com/office/drawing/2014/main" id="{51D2D4D7-5408-4572-A755-92E42126A036}"/>
              </a:ext>
            </a:extLst>
          </p:cNvPr>
          <p:cNvSpPr txBox="1"/>
          <p:nvPr/>
        </p:nvSpPr>
        <p:spPr>
          <a:xfrm rot="19333753">
            <a:off x="5415598" y="3669445"/>
            <a:ext cx="1564640" cy="369332"/>
          </a:xfrm>
          <a:prstGeom prst="rect">
            <a:avLst/>
          </a:prstGeom>
          <a:noFill/>
        </p:spPr>
        <p:txBody>
          <a:bodyPr wrap="square" rtlCol="0" anchor="ctr">
            <a:spAutoFit/>
          </a:bodyPr>
          <a:lstStyle/>
          <a:p>
            <a:pPr algn="ctr"/>
            <a:r>
              <a:rPr lang="en-US" dirty="0"/>
              <a:t>Relationship 7</a:t>
            </a:r>
          </a:p>
        </p:txBody>
      </p:sp>
      <p:sp>
        <p:nvSpPr>
          <p:cNvPr id="30" name="TextBox 29">
            <a:extLst>
              <a:ext uri="{FF2B5EF4-FFF2-40B4-BE49-F238E27FC236}">
                <a16:creationId xmlns:a16="http://schemas.microsoft.com/office/drawing/2014/main" id="{57C294E3-C169-4E7A-BB1A-D49F56F7103F}"/>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31" name="TextBox 30">
            <a:extLst>
              <a:ext uri="{FF2B5EF4-FFF2-40B4-BE49-F238E27FC236}">
                <a16:creationId xmlns:a16="http://schemas.microsoft.com/office/drawing/2014/main" id="{F09BE539-2475-4734-ACA2-325C55463181}"/>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32" name="TextBox 31">
            <a:extLst>
              <a:ext uri="{FF2B5EF4-FFF2-40B4-BE49-F238E27FC236}">
                <a16:creationId xmlns:a16="http://schemas.microsoft.com/office/drawing/2014/main" id="{3375CC00-4A55-46D1-8C93-950609CEB4BD}"/>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sp>
        <p:nvSpPr>
          <p:cNvPr id="33" name="TextBox 32">
            <a:extLst>
              <a:ext uri="{FF2B5EF4-FFF2-40B4-BE49-F238E27FC236}">
                <a16:creationId xmlns:a16="http://schemas.microsoft.com/office/drawing/2014/main" id="{9510C684-9089-4CD1-999A-FB5A3DE56565}"/>
              </a:ext>
            </a:extLst>
          </p:cNvPr>
          <p:cNvSpPr txBox="1"/>
          <p:nvPr/>
        </p:nvSpPr>
        <p:spPr>
          <a:xfrm>
            <a:off x="3423920" y="109272"/>
            <a:ext cx="5994399" cy="523220"/>
          </a:xfrm>
          <a:prstGeom prst="rect">
            <a:avLst/>
          </a:prstGeom>
          <a:noFill/>
        </p:spPr>
        <p:txBody>
          <a:bodyPr wrap="square" rtlCol="0">
            <a:spAutoFit/>
          </a:bodyPr>
          <a:lstStyle/>
          <a:p>
            <a:pPr algn="ctr"/>
            <a:r>
              <a:rPr lang="en-US" sz="2800" b="1" dirty="0"/>
              <a:t>Case 2 – Delete/Remove Relationship 1</a:t>
            </a:r>
          </a:p>
        </p:txBody>
      </p:sp>
      <p:sp>
        <p:nvSpPr>
          <p:cNvPr id="5" name="TextBox 4">
            <a:extLst>
              <a:ext uri="{FF2B5EF4-FFF2-40B4-BE49-F238E27FC236}">
                <a16:creationId xmlns:a16="http://schemas.microsoft.com/office/drawing/2014/main" id="{942CAC74-56E7-45C9-9811-3B8AB3275D40}"/>
              </a:ext>
            </a:extLst>
          </p:cNvPr>
          <p:cNvSpPr txBox="1"/>
          <p:nvPr/>
        </p:nvSpPr>
        <p:spPr>
          <a:xfrm>
            <a:off x="2448560" y="6252305"/>
            <a:ext cx="9032240" cy="646331"/>
          </a:xfrm>
          <a:prstGeom prst="rect">
            <a:avLst/>
          </a:prstGeom>
          <a:noFill/>
        </p:spPr>
        <p:txBody>
          <a:bodyPr wrap="square" rtlCol="0">
            <a:spAutoFit/>
          </a:bodyPr>
          <a:lstStyle/>
          <a:p>
            <a:r>
              <a:rPr lang="en-US" dirty="0"/>
              <a:t>Rule 2 – If relationship has no other relationship(s) associated with it (i.e., it’s neither a source nor destination of any other relationship) then simply delete/remove the relationship.</a:t>
            </a:r>
          </a:p>
        </p:txBody>
      </p:sp>
    </p:spTree>
    <p:extLst>
      <p:ext uri="{BB962C8B-B14F-4D97-AF65-F5344CB8AC3E}">
        <p14:creationId xmlns:p14="http://schemas.microsoft.com/office/powerpoint/2010/main" val="177861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515619"/>
            <a:ext cx="9794240" cy="5778502"/>
            <a:chOff x="1422400" y="515619"/>
            <a:chExt cx="9794240" cy="5778502"/>
          </a:xfrm>
        </p:grpSpPr>
        <p:sp>
          <p:nvSpPr>
            <p:cNvPr id="13" name="Cube 12">
              <a:extLst>
                <a:ext uri="{FF2B5EF4-FFF2-40B4-BE49-F238E27FC236}">
                  <a16:creationId xmlns:a16="http://schemas.microsoft.com/office/drawing/2014/main" id="{907AB438-7D7F-4778-A96D-054548E17440}"/>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20" name="Cube 19">
              <a:extLst>
                <a:ext uri="{FF2B5EF4-FFF2-40B4-BE49-F238E27FC236}">
                  <a16:creationId xmlns:a16="http://schemas.microsoft.com/office/drawing/2014/main" id="{423C3D38-90C3-4ACE-9FF3-26AC882EEB4C}"/>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29" name="Cube 28">
              <a:extLst>
                <a:ext uri="{FF2B5EF4-FFF2-40B4-BE49-F238E27FC236}">
                  <a16:creationId xmlns:a16="http://schemas.microsoft.com/office/drawing/2014/main" id="{2AD6D484-4667-49BD-B634-6DCD684E1203}"/>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34" name="Straight Connector 33">
              <a:extLst>
                <a:ext uri="{FF2B5EF4-FFF2-40B4-BE49-F238E27FC236}">
                  <a16:creationId xmlns:a16="http://schemas.microsoft.com/office/drawing/2014/main" id="{D5CA165F-EFF4-4549-8316-53631A5C2140}"/>
                </a:ext>
              </a:extLst>
            </p:cNvPr>
            <p:cNvCxnSpPr>
              <a:stCxn id="13" idx="5"/>
              <a:endCxn id="28"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CEAC06-9DB3-4549-B56D-B79C8D9225CD}"/>
                </a:ext>
              </a:extLst>
            </p:cNvPr>
            <p:cNvCxnSpPr>
              <a:stCxn id="13" idx="5"/>
              <a:endCxn id="20"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DE231-7AD8-4C35-B647-B0B043C53C7A}"/>
                </a:ext>
              </a:extLst>
            </p:cNvPr>
            <p:cNvCxnSpPr>
              <a:stCxn id="28" idx="3"/>
              <a:endCxn id="2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96145C-C77F-46FC-B1EB-E9594BA0EA63}"/>
                </a:ext>
              </a:extLst>
            </p:cNvPr>
            <p:cNvCxnSpPr>
              <a:stCxn id="26" idx="5"/>
              <a:endCxn id="20"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CA56C3-6195-492B-97D5-4B08BB414205}"/>
                </a:ext>
              </a:extLst>
            </p:cNvPr>
            <p:cNvCxnSpPr>
              <a:stCxn id="26" idx="5"/>
              <a:endCxn id="2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035B016-E07A-4E53-B511-0EE1D3757FD2}"/>
                </a:ext>
              </a:extLst>
            </p:cNvPr>
            <p:cNvCxnSpPr>
              <a:stCxn id="20" idx="5"/>
              <a:endCxn id="2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6E3A8E-C6CD-4D55-83CA-B553E2B1777D}"/>
                </a:ext>
              </a:extLst>
            </p:cNvPr>
            <p:cNvCxnSpPr>
              <a:stCxn id="13" idx="3"/>
              <a:endCxn id="2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03BC6E-F7F1-4921-86D0-47D6FD542654}"/>
                </a:ext>
              </a:extLst>
            </p:cNvPr>
            <p:cNvCxnSpPr>
              <a:stCxn id="13" idx="3"/>
              <a:endCxn id="2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8BC29A-C6F8-4DC6-A34B-25F73205C881}"/>
                </a:ext>
              </a:extLst>
            </p:cNvPr>
            <p:cNvCxnSpPr/>
            <p:nvPr/>
          </p:nvCxnSpPr>
          <p:spPr>
            <a:xfrm>
              <a:off x="4693920" y="4196080"/>
              <a:ext cx="1188720" cy="13982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6E4720B-CDA6-4881-8213-3EE05854A1E6}"/>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1" name="TextBox 20">
            <a:extLst>
              <a:ext uri="{FF2B5EF4-FFF2-40B4-BE49-F238E27FC236}">
                <a16:creationId xmlns:a16="http://schemas.microsoft.com/office/drawing/2014/main" id="{E652656A-2A00-465B-A620-F719C4EB54B5}"/>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2" name="TextBox 21">
            <a:extLst>
              <a:ext uri="{FF2B5EF4-FFF2-40B4-BE49-F238E27FC236}">
                <a16:creationId xmlns:a16="http://schemas.microsoft.com/office/drawing/2014/main" id="{B1D78FE9-47AE-4652-972F-A15A8200E827}"/>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23" name="TextBox 22">
            <a:extLst>
              <a:ext uri="{FF2B5EF4-FFF2-40B4-BE49-F238E27FC236}">
                <a16:creationId xmlns:a16="http://schemas.microsoft.com/office/drawing/2014/main" id="{C005C4FD-57C4-4207-8934-3E34F46895C3}"/>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24" name="TextBox 23">
            <a:extLst>
              <a:ext uri="{FF2B5EF4-FFF2-40B4-BE49-F238E27FC236}">
                <a16:creationId xmlns:a16="http://schemas.microsoft.com/office/drawing/2014/main" id="{B048E113-BBDA-425E-8BCC-6A970A31582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25" name="TextBox 24">
            <a:extLst>
              <a:ext uri="{FF2B5EF4-FFF2-40B4-BE49-F238E27FC236}">
                <a16:creationId xmlns:a16="http://schemas.microsoft.com/office/drawing/2014/main" id="{C061CDB3-6858-4127-AB1F-9E71351463E9}"/>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30" name="TextBox 29">
            <a:extLst>
              <a:ext uri="{FF2B5EF4-FFF2-40B4-BE49-F238E27FC236}">
                <a16:creationId xmlns:a16="http://schemas.microsoft.com/office/drawing/2014/main" id="{57C294E3-C169-4E7A-BB1A-D49F56F7103F}"/>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31" name="TextBox 30">
            <a:extLst>
              <a:ext uri="{FF2B5EF4-FFF2-40B4-BE49-F238E27FC236}">
                <a16:creationId xmlns:a16="http://schemas.microsoft.com/office/drawing/2014/main" id="{F09BE539-2475-4734-ACA2-325C55463181}"/>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32" name="TextBox 31">
            <a:extLst>
              <a:ext uri="{FF2B5EF4-FFF2-40B4-BE49-F238E27FC236}">
                <a16:creationId xmlns:a16="http://schemas.microsoft.com/office/drawing/2014/main" id="{3375CC00-4A55-46D1-8C93-950609CEB4BD}"/>
              </a:ext>
            </a:extLst>
          </p:cNvPr>
          <p:cNvSpPr txBox="1"/>
          <p:nvPr/>
        </p:nvSpPr>
        <p:spPr>
          <a:xfrm rot="3080250">
            <a:off x="4322920" y="4756458"/>
            <a:ext cx="1662346" cy="369332"/>
          </a:xfrm>
          <a:prstGeom prst="rect">
            <a:avLst/>
          </a:prstGeom>
          <a:noFill/>
        </p:spPr>
        <p:txBody>
          <a:bodyPr wrap="square" rtlCol="0" anchor="ctr">
            <a:spAutoFit/>
          </a:bodyPr>
          <a:lstStyle/>
          <a:p>
            <a:pPr algn="ctr"/>
            <a:r>
              <a:rPr lang="en-US" dirty="0"/>
              <a:t>Relationship 10</a:t>
            </a:r>
          </a:p>
        </p:txBody>
      </p:sp>
      <p:sp>
        <p:nvSpPr>
          <p:cNvPr id="33" name="TextBox 32">
            <a:extLst>
              <a:ext uri="{FF2B5EF4-FFF2-40B4-BE49-F238E27FC236}">
                <a16:creationId xmlns:a16="http://schemas.microsoft.com/office/drawing/2014/main" id="{42FCFA25-CF3E-4085-AD61-0B20BFC026C1}"/>
              </a:ext>
            </a:extLst>
          </p:cNvPr>
          <p:cNvSpPr txBox="1"/>
          <p:nvPr/>
        </p:nvSpPr>
        <p:spPr>
          <a:xfrm>
            <a:off x="3090093" y="109925"/>
            <a:ext cx="6643003" cy="523220"/>
          </a:xfrm>
          <a:prstGeom prst="rect">
            <a:avLst/>
          </a:prstGeom>
          <a:noFill/>
        </p:spPr>
        <p:txBody>
          <a:bodyPr wrap="square" rtlCol="0">
            <a:spAutoFit/>
          </a:bodyPr>
          <a:lstStyle/>
          <a:p>
            <a:pPr algn="ctr"/>
            <a:r>
              <a:rPr lang="en-US" sz="2800" b="1" dirty="0"/>
              <a:t>Case 3 – Delete/Remove Relationship 7</a:t>
            </a:r>
          </a:p>
        </p:txBody>
      </p:sp>
      <p:sp>
        <p:nvSpPr>
          <p:cNvPr id="37" name="TextBox 36">
            <a:extLst>
              <a:ext uri="{FF2B5EF4-FFF2-40B4-BE49-F238E27FC236}">
                <a16:creationId xmlns:a16="http://schemas.microsoft.com/office/drawing/2014/main" id="{FB362E1E-FCF3-4786-9540-5CD604E3E2B4}"/>
              </a:ext>
            </a:extLst>
          </p:cNvPr>
          <p:cNvSpPr txBox="1"/>
          <p:nvPr/>
        </p:nvSpPr>
        <p:spPr>
          <a:xfrm>
            <a:off x="2448560" y="6252305"/>
            <a:ext cx="9184640" cy="646331"/>
          </a:xfrm>
          <a:prstGeom prst="rect">
            <a:avLst/>
          </a:prstGeom>
          <a:noFill/>
        </p:spPr>
        <p:txBody>
          <a:bodyPr wrap="square" rtlCol="0">
            <a:spAutoFit/>
          </a:bodyPr>
          <a:lstStyle/>
          <a:p>
            <a:r>
              <a:rPr lang="en-US" dirty="0"/>
              <a:t>Rule 2 – If relationship has no other relationship(s) associated with it (i.e., it’s neither a source nor destination of any other relationship) then simply delete/remove the relationship.</a:t>
            </a:r>
          </a:p>
        </p:txBody>
      </p:sp>
    </p:spTree>
    <p:extLst>
      <p:ext uri="{BB962C8B-B14F-4D97-AF65-F5344CB8AC3E}">
        <p14:creationId xmlns:p14="http://schemas.microsoft.com/office/powerpoint/2010/main" val="249165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515619"/>
            <a:ext cx="9794240" cy="5778502"/>
            <a:chOff x="1422400" y="515619"/>
            <a:chExt cx="9794240" cy="5778502"/>
          </a:xfrm>
        </p:grpSpPr>
        <p:sp>
          <p:nvSpPr>
            <p:cNvPr id="13" name="Cube 12">
              <a:extLst>
                <a:ext uri="{FF2B5EF4-FFF2-40B4-BE49-F238E27FC236}">
                  <a16:creationId xmlns:a16="http://schemas.microsoft.com/office/drawing/2014/main" id="{907AB438-7D7F-4778-A96D-054548E17440}"/>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20" name="Cube 19">
              <a:extLst>
                <a:ext uri="{FF2B5EF4-FFF2-40B4-BE49-F238E27FC236}">
                  <a16:creationId xmlns:a16="http://schemas.microsoft.com/office/drawing/2014/main" id="{423C3D38-90C3-4ACE-9FF3-26AC882EEB4C}"/>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29" name="Cube 28">
              <a:extLst>
                <a:ext uri="{FF2B5EF4-FFF2-40B4-BE49-F238E27FC236}">
                  <a16:creationId xmlns:a16="http://schemas.microsoft.com/office/drawing/2014/main" id="{2AD6D484-4667-49BD-B634-6DCD684E1203}"/>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34" name="Straight Connector 33">
              <a:extLst>
                <a:ext uri="{FF2B5EF4-FFF2-40B4-BE49-F238E27FC236}">
                  <a16:creationId xmlns:a16="http://schemas.microsoft.com/office/drawing/2014/main" id="{D5CA165F-EFF4-4549-8316-53631A5C2140}"/>
                </a:ext>
              </a:extLst>
            </p:cNvPr>
            <p:cNvCxnSpPr>
              <a:stCxn id="13" idx="5"/>
              <a:endCxn id="28"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CEAC06-9DB3-4549-B56D-B79C8D9225CD}"/>
                </a:ext>
              </a:extLst>
            </p:cNvPr>
            <p:cNvCxnSpPr>
              <a:stCxn id="13" idx="5"/>
              <a:endCxn id="20"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DE231-7AD8-4C35-B647-B0B043C53C7A}"/>
                </a:ext>
              </a:extLst>
            </p:cNvPr>
            <p:cNvCxnSpPr>
              <a:stCxn id="28" idx="3"/>
              <a:endCxn id="2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96145C-C77F-46FC-B1EB-E9594BA0EA63}"/>
                </a:ext>
              </a:extLst>
            </p:cNvPr>
            <p:cNvCxnSpPr>
              <a:stCxn id="26" idx="5"/>
              <a:endCxn id="20"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CA56C3-6195-492B-97D5-4B08BB414205}"/>
                </a:ext>
              </a:extLst>
            </p:cNvPr>
            <p:cNvCxnSpPr>
              <a:stCxn id="26" idx="5"/>
              <a:endCxn id="2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035B016-E07A-4E53-B511-0EE1D3757FD2}"/>
                </a:ext>
              </a:extLst>
            </p:cNvPr>
            <p:cNvCxnSpPr>
              <a:stCxn id="20" idx="5"/>
              <a:endCxn id="29" idx="0"/>
            </p:cNvCxnSpPr>
            <p:nvPr/>
          </p:nvCxnSpPr>
          <p:spPr>
            <a:xfrm>
              <a:off x="8153400" y="2370456"/>
              <a:ext cx="2432685" cy="2524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6E3A8E-C6CD-4D55-83CA-B553E2B1777D}"/>
                </a:ext>
              </a:extLst>
            </p:cNvPr>
            <p:cNvCxnSpPr>
              <a:stCxn id="13" idx="3"/>
              <a:endCxn id="2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03BC6E-F7F1-4921-86D0-47D6FD542654}"/>
                </a:ext>
              </a:extLst>
            </p:cNvPr>
            <p:cNvCxnSpPr>
              <a:stCxn id="13" idx="3"/>
              <a:endCxn id="2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6E4720B-CDA6-4881-8213-3EE05854A1E6}"/>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1" name="TextBox 20">
            <a:extLst>
              <a:ext uri="{FF2B5EF4-FFF2-40B4-BE49-F238E27FC236}">
                <a16:creationId xmlns:a16="http://schemas.microsoft.com/office/drawing/2014/main" id="{E652656A-2A00-465B-A620-F719C4EB54B5}"/>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2" name="TextBox 21">
            <a:extLst>
              <a:ext uri="{FF2B5EF4-FFF2-40B4-BE49-F238E27FC236}">
                <a16:creationId xmlns:a16="http://schemas.microsoft.com/office/drawing/2014/main" id="{B1D78FE9-47AE-4652-972F-A15A8200E827}"/>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23" name="TextBox 22">
            <a:extLst>
              <a:ext uri="{FF2B5EF4-FFF2-40B4-BE49-F238E27FC236}">
                <a16:creationId xmlns:a16="http://schemas.microsoft.com/office/drawing/2014/main" id="{C005C4FD-57C4-4207-8934-3E34F46895C3}"/>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24" name="TextBox 23">
            <a:extLst>
              <a:ext uri="{FF2B5EF4-FFF2-40B4-BE49-F238E27FC236}">
                <a16:creationId xmlns:a16="http://schemas.microsoft.com/office/drawing/2014/main" id="{B048E113-BBDA-425E-8BCC-6A970A31582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25" name="TextBox 24">
            <a:extLst>
              <a:ext uri="{FF2B5EF4-FFF2-40B4-BE49-F238E27FC236}">
                <a16:creationId xmlns:a16="http://schemas.microsoft.com/office/drawing/2014/main" id="{C061CDB3-6858-4127-AB1F-9E71351463E9}"/>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sp>
        <p:nvSpPr>
          <p:cNvPr id="30" name="TextBox 29">
            <a:extLst>
              <a:ext uri="{FF2B5EF4-FFF2-40B4-BE49-F238E27FC236}">
                <a16:creationId xmlns:a16="http://schemas.microsoft.com/office/drawing/2014/main" id="{57C294E3-C169-4E7A-BB1A-D49F56F7103F}"/>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31" name="TextBox 30">
            <a:extLst>
              <a:ext uri="{FF2B5EF4-FFF2-40B4-BE49-F238E27FC236}">
                <a16:creationId xmlns:a16="http://schemas.microsoft.com/office/drawing/2014/main" id="{F09BE539-2475-4734-ACA2-325C55463181}"/>
              </a:ext>
            </a:extLst>
          </p:cNvPr>
          <p:cNvSpPr txBox="1"/>
          <p:nvPr/>
        </p:nvSpPr>
        <p:spPr>
          <a:xfrm rot="2821723">
            <a:off x="8587421" y="3221681"/>
            <a:ext cx="1564640" cy="369332"/>
          </a:xfrm>
          <a:prstGeom prst="rect">
            <a:avLst/>
          </a:prstGeom>
          <a:noFill/>
        </p:spPr>
        <p:txBody>
          <a:bodyPr wrap="square" rtlCol="0" anchor="ctr">
            <a:spAutoFit/>
          </a:bodyPr>
          <a:lstStyle/>
          <a:p>
            <a:pPr algn="ctr"/>
            <a:r>
              <a:rPr lang="en-US" dirty="0"/>
              <a:t>Relationship 9</a:t>
            </a:r>
          </a:p>
        </p:txBody>
      </p:sp>
      <p:sp>
        <p:nvSpPr>
          <p:cNvPr id="33" name="TextBox 32">
            <a:extLst>
              <a:ext uri="{FF2B5EF4-FFF2-40B4-BE49-F238E27FC236}">
                <a16:creationId xmlns:a16="http://schemas.microsoft.com/office/drawing/2014/main" id="{3E4D0267-39A2-455D-9915-8083B6B5E42E}"/>
              </a:ext>
            </a:extLst>
          </p:cNvPr>
          <p:cNvSpPr txBox="1"/>
          <p:nvPr/>
        </p:nvSpPr>
        <p:spPr>
          <a:xfrm>
            <a:off x="4099059" y="37474"/>
            <a:ext cx="6544042" cy="523220"/>
          </a:xfrm>
          <a:prstGeom prst="rect">
            <a:avLst/>
          </a:prstGeom>
          <a:noFill/>
        </p:spPr>
        <p:txBody>
          <a:bodyPr wrap="square" rtlCol="0">
            <a:spAutoFit/>
          </a:bodyPr>
          <a:lstStyle/>
          <a:p>
            <a:pPr algn="ctr"/>
            <a:r>
              <a:rPr lang="en-US" sz="2800" b="1" dirty="0"/>
              <a:t>Case 4 – Delete/Remove Relationship 10</a:t>
            </a:r>
          </a:p>
        </p:txBody>
      </p:sp>
      <p:sp>
        <p:nvSpPr>
          <p:cNvPr id="35" name="TextBox 34">
            <a:extLst>
              <a:ext uri="{FF2B5EF4-FFF2-40B4-BE49-F238E27FC236}">
                <a16:creationId xmlns:a16="http://schemas.microsoft.com/office/drawing/2014/main" id="{39FB3186-6054-4DBA-BDB3-0A82555423DA}"/>
              </a:ext>
            </a:extLst>
          </p:cNvPr>
          <p:cNvSpPr txBox="1"/>
          <p:nvPr/>
        </p:nvSpPr>
        <p:spPr>
          <a:xfrm>
            <a:off x="1737360" y="6252305"/>
            <a:ext cx="10220960" cy="646331"/>
          </a:xfrm>
          <a:prstGeom prst="rect">
            <a:avLst/>
          </a:prstGeom>
          <a:noFill/>
        </p:spPr>
        <p:txBody>
          <a:bodyPr wrap="square" rtlCol="0">
            <a:spAutoFit/>
          </a:bodyPr>
          <a:lstStyle/>
          <a:p>
            <a:r>
              <a:rPr lang="en-US" dirty="0"/>
              <a:t>Rule 3 – If relationship has other relationship(s) associated with it (i.e., it’s either a source or destination of any other relationship) then delete/remove the relationship along with associated relationships</a:t>
            </a:r>
          </a:p>
        </p:txBody>
      </p:sp>
      <p:sp>
        <p:nvSpPr>
          <p:cNvPr id="37" name="TextBox 36">
            <a:extLst>
              <a:ext uri="{FF2B5EF4-FFF2-40B4-BE49-F238E27FC236}">
                <a16:creationId xmlns:a16="http://schemas.microsoft.com/office/drawing/2014/main" id="{B8644D15-3DC3-4317-97AC-71490B9FFBD7}"/>
              </a:ext>
            </a:extLst>
          </p:cNvPr>
          <p:cNvSpPr txBox="1"/>
          <p:nvPr/>
        </p:nvSpPr>
        <p:spPr>
          <a:xfrm>
            <a:off x="-79284" y="60086"/>
            <a:ext cx="4572000" cy="646331"/>
          </a:xfrm>
          <a:prstGeom prst="rect">
            <a:avLst/>
          </a:prstGeom>
          <a:noFill/>
        </p:spPr>
        <p:txBody>
          <a:bodyPr wrap="square" rtlCol="0">
            <a:spAutoFit/>
          </a:bodyPr>
          <a:lstStyle/>
          <a:p>
            <a:r>
              <a:rPr lang="en-US" i="1" dirty="0"/>
              <a:t>Relationship 10 and associated relationship 7 will be deleted/removed.</a:t>
            </a:r>
          </a:p>
        </p:txBody>
      </p:sp>
    </p:spTree>
    <p:extLst>
      <p:ext uri="{BB962C8B-B14F-4D97-AF65-F5344CB8AC3E}">
        <p14:creationId xmlns:p14="http://schemas.microsoft.com/office/powerpoint/2010/main" val="184712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444499"/>
            <a:ext cx="9794240" cy="5778502"/>
            <a:chOff x="1422400" y="515619"/>
            <a:chExt cx="9794240" cy="5778502"/>
          </a:xfrm>
        </p:grpSpPr>
        <p:sp>
          <p:nvSpPr>
            <p:cNvPr id="13" name="Cube 12">
              <a:extLst>
                <a:ext uri="{FF2B5EF4-FFF2-40B4-BE49-F238E27FC236}">
                  <a16:creationId xmlns:a16="http://schemas.microsoft.com/office/drawing/2014/main" id="{907AB438-7D7F-4778-A96D-054548E17440}"/>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sp>
          <p:nvSpPr>
            <p:cNvPr id="29" name="Cube 28">
              <a:extLst>
                <a:ext uri="{FF2B5EF4-FFF2-40B4-BE49-F238E27FC236}">
                  <a16:creationId xmlns:a16="http://schemas.microsoft.com/office/drawing/2014/main" id="{2AD6D484-4667-49BD-B634-6DCD684E1203}"/>
                </a:ext>
              </a:extLst>
            </p:cNvPr>
            <p:cNvSpPr/>
            <p:nvPr/>
          </p:nvSpPr>
          <p:spPr>
            <a:xfrm>
              <a:off x="9652000" y="489457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5</a:t>
              </a:r>
            </a:p>
          </p:txBody>
        </p:sp>
        <p:cxnSp>
          <p:nvCxnSpPr>
            <p:cNvPr id="34" name="Straight Connector 33">
              <a:extLst>
                <a:ext uri="{FF2B5EF4-FFF2-40B4-BE49-F238E27FC236}">
                  <a16:creationId xmlns:a16="http://schemas.microsoft.com/office/drawing/2014/main" id="{D5CA165F-EFF4-4549-8316-53631A5C2140}"/>
                </a:ext>
              </a:extLst>
            </p:cNvPr>
            <p:cNvCxnSpPr>
              <a:stCxn id="13" idx="5"/>
              <a:endCxn id="28"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DE231-7AD8-4C35-B647-B0B043C53C7A}"/>
                </a:ext>
              </a:extLst>
            </p:cNvPr>
            <p:cNvCxnSpPr>
              <a:stCxn id="28" idx="3"/>
              <a:endCxn id="29" idx="0"/>
            </p:cNvCxnSpPr>
            <p:nvPr/>
          </p:nvCxnSpPr>
          <p:spPr>
            <a:xfrm>
              <a:off x="10282555" y="1729739"/>
              <a:ext cx="303530" cy="316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CA56C3-6195-492B-97D5-4B08BB414205}"/>
                </a:ext>
              </a:extLst>
            </p:cNvPr>
            <p:cNvCxnSpPr>
              <a:stCxn id="26" idx="5"/>
              <a:endCxn id="29" idx="2"/>
            </p:cNvCxnSpPr>
            <p:nvPr/>
          </p:nvCxnSpPr>
          <p:spPr>
            <a:xfrm>
              <a:off x="2987040" y="5535296"/>
              <a:ext cx="6664960" cy="11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6E3A8E-C6CD-4D55-83CA-B553E2B1777D}"/>
                </a:ext>
              </a:extLst>
            </p:cNvPr>
            <p:cNvCxnSpPr>
              <a:stCxn id="13" idx="3"/>
              <a:endCxn id="2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03BC6E-F7F1-4921-86D0-47D6FD542654}"/>
                </a:ext>
              </a:extLst>
            </p:cNvPr>
            <p:cNvCxnSpPr>
              <a:stCxn id="13" idx="3"/>
              <a:endCxn id="29" idx="2"/>
            </p:cNvCxnSpPr>
            <p:nvPr/>
          </p:nvCxnSpPr>
          <p:spPr>
            <a:xfrm>
              <a:off x="2591435" y="1778000"/>
              <a:ext cx="7060565" cy="387540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6E4720B-CDA6-4881-8213-3EE05854A1E6}"/>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1" name="TextBox 20">
            <a:extLst>
              <a:ext uri="{FF2B5EF4-FFF2-40B4-BE49-F238E27FC236}">
                <a16:creationId xmlns:a16="http://schemas.microsoft.com/office/drawing/2014/main" id="{E652656A-2A00-465B-A620-F719C4EB54B5}"/>
              </a:ext>
            </a:extLst>
          </p:cNvPr>
          <p:cNvSpPr txBox="1"/>
          <p:nvPr/>
        </p:nvSpPr>
        <p:spPr>
          <a:xfrm rot="4994134">
            <a:off x="9843514" y="3028638"/>
            <a:ext cx="1564640" cy="369332"/>
          </a:xfrm>
          <a:prstGeom prst="rect">
            <a:avLst/>
          </a:prstGeom>
          <a:noFill/>
        </p:spPr>
        <p:txBody>
          <a:bodyPr wrap="square" rtlCol="0" anchor="ctr">
            <a:spAutoFit/>
          </a:bodyPr>
          <a:lstStyle/>
          <a:p>
            <a:pPr algn="ctr"/>
            <a:r>
              <a:rPr lang="en-US" dirty="0"/>
              <a:t>Relationship 2</a:t>
            </a:r>
          </a:p>
        </p:txBody>
      </p:sp>
      <p:sp>
        <p:nvSpPr>
          <p:cNvPr id="23" name="TextBox 22">
            <a:extLst>
              <a:ext uri="{FF2B5EF4-FFF2-40B4-BE49-F238E27FC236}">
                <a16:creationId xmlns:a16="http://schemas.microsoft.com/office/drawing/2014/main" id="{C005C4FD-57C4-4207-8934-3E34F46895C3}"/>
              </a:ext>
            </a:extLst>
          </p:cNvPr>
          <p:cNvSpPr txBox="1"/>
          <p:nvPr/>
        </p:nvSpPr>
        <p:spPr>
          <a:xfrm>
            <a:off x="5629275" y="5596830"/>
            <a:ext cx="1564640" cy="369332"/>
          </a:xfrm>
          <a:prstGeom prst="rect">
            <a:avLst/>
          </a:prstGeom>
          <a:noFill/>
        </p:spPr>
        <p:txBody>
          <a:bodyPr wrap="square" rtlCol="0" anchor="ctr">
            <a:spAutoFit/>
          </a:bodyPr>
          <a:lstStyle/>
          <a:p>
            <a:pPr algn="ctr"/>
            <a:r>
              <a:rPr lang="en-US" dirty="0"/>
              <a:t>Relationship 4</a:t>
            </a:r>
          </a:p>
        </p:txBody>
      </p:sp>
      <p:sp>
        <p:nvSpPr>
          <p:cNvPr id="24" name="TextBox 23">
            <a:extLst>
              <a:ext uri="{FF2B5EF4-FFF2-40B4-BE49-F238E27FC236}">
                <a16:creationId xmlns:a16="http://schemas.microsoft.com/office/drawing/2014/main" id="{B048E113-BBDA-425E-8BCC-6A970A31582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30" name="TextBox 29">
            <a:extLst>
              <a:ext uri="{FF2B5EF4-FFF2-40B4-BE49-F238E27FC236}">
                <a16:creationId xmlns:a16="http://schemas.microsoft.com/office/drawing/2014/main" id="{57C294E3-C169-4E7A-BB1A-D49F56F7103F}"/>
              </a:ext>
            </a:extLst>
          </p:cNvPr>
          <p:cNvSpPr txBox="1"/>
          <p:nvPr/>
        </p:nvSpPr>
        <p:spPr>
          <a:xfrm rot="1717775">
            <a:off x="3649436" y="2441307"/>
            <a:ext cx="1564640" cy="369332"/>
          </a:xfrm>
          <a:prstGeom prst="rect">
            <a:avLst/>
          </a:prstGeom>
          <a:noFill/>
        </p:spPr>
        <p:txBody>
          <a:bodyPr wrap="square" rtlCol="0" anchor="ctr">
            <a:spAutoFit/>
          </a:bodyPr>
          <a:lstStyle/>
          <a:p>
            <a:pPr algn="ctr"/>
            <a:r>
              <a:rPr lang="en-US" dirty="0"/>
              <a:t>Relationship 8</a:t>
            </a:r>
          </a:p>
        </p:txBody>
      </p:sp>
      <p:sp>
        <p:nvSpPr>
          <p:cNvPr id="33" name="TextBox 32">
            <a:extLst>
              <a:ext uri="{FF2B5EF4-FFF2-40B4-BE49-F238E27FC236}">
                <a16:creationId xmlns:a16="http://schemas.microsoft.com/office/drawing/2014/main" id="{6196CC81-8B66-4677-BF40-1E15159DC03A}"/>
              </a:ext>
            </a:extLst>
          </p:cNvPr>
          <p:cNvSpPr txBox="1"/>
          <p:nvPr/>
        </p:nvSpPr>
        <p:spPr>
          <a:xfrm>
            <a:off x="4042043" y="109272"/>
            <a:ext cx="5364053" cy="523220"/>
          </a:xfrm>
          <a:prstGeom prst="rect">
            <a:avLst/>
          </a:prstGeom>
          <a:noFill/>
        </p:spPr>
        <p:txBody>
          <a:bodyPr wrap="square" rtlCol="0">
            <a:spAutoFit/>
          </a:bodyPr>
          <a:lstStyle/>
          <a:p>
            <a:pPr algn="ctr"/>
            <a:r>
              <a:rPr lang="en-US" sz="2800" b="1" dirty="0"/>
              <a:t>Case 5 – Delete/Remove Object 2</a:t>
            </a:r>
          </a:p>
        </p:txBody>
      </p:sp>
      <p:sp>
        <p:nvSpPr>
          <p:cNvPr id="35" name="TextBox 34">
            <a:extLst>
              <a:ext uri="{FF2B5EF4-FFF2-40B4-BE49-F238E27FC236}">
                <a16:creationId xmlns:a16="http://schemas.microsoft.com/office/drawing/2014/main" id="{76B98C8C-F2E1-4E35-A3C3-78730BEDDF8D}"/>
              </a:ext>
            </a:extLst>
          </p:cNvPr>
          <p:cNvSpPr txBox="1"/>
          <p:nvPr/>
        </p:nvSpPr>
        <p:spPr>
          <a:xfrm>
            <a:off x="3417094" y="6123988"/>
            <a:ext cx="5989002" cy="646331"/>
          </a:xfrm>
          <a:prstGeom prst="rect">
            <a:avLst/>
          </a:prstGeom>
          <a:noFill/>
        </p:spPr>
        <p:txBody>
          <a:bodyPr wrap="square" rtlCol="0">
            <a:spAutoFit/>
          </a:bodyPr>
          <a:lstStyle/>
          <a:p>
            <a:r>
              <a:rPr lang="en-US" dirty="0"/>
              <a:t>Apply Rule 1 on Object 2</a:t>
            </a:r>
          </a:p>
          <a:p>
            <a:r>
              <a:rPr lang="en-US" dirty="0"/>
              <a:t>Apply Rule 3 on Relationship 6 and associated Relationship 10 </a:t>
            </a:r>
          </a:p>
        </p:txBody>
      </p:sp>
    </p:spTree>
    <p:extLst>
      <p:ext uri="{BB962C8B-B14F-4D97-AF65-F5344CB8AC3E}">
        <p14:creationId xmlns:p14="http://schemas.microsoft.com/office/powerpoint/2010/main" val="34831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E2BCE2-A455-4630-8D44-9884CE1A4F5A}"/>
              </a:ext>
            </a:extLst>
          </p:cNvPr>
          <p:cNvSpPr txBox="1"/>
          <p:nvPr/>
        </p:nvSpPr>
        <p:spPr>
          <a:xfrm>
            <a:off x="3627450" y="152964"/>
            <a:ext cx="5536870" cy="523220"/>
          </a:xfrm>
          <a:prstGeom prst="rect">
            <a:avLst/>
          </a:prstGeom>
          <a:noFill/>
        </p:spPr>
        <p:txBody>
          <a:bodyPr wrap="square" rtlCol="0">
            <a:spAutoFit/>
          </a:bodyPr>
          <a:lstStyle/>
          <a:p>
            <a:pPr algn="ctr"/>
            <a:r>
              <a:rPr lang="en-US" sz="2800" b="1" dirty="0"/>
              <a:t>Case 6 – Delete/Remove Object 5</a:t>
            </a:r>
          </a:p>
        </p:txBody>
      </p:sp>
      <p:grpSp>
        <p:nvGrpSpPr>
          <p:cNvPr id="5" name="Group 4">
            <a:extLst>
              <a:ext uri="{FF2B5EF4-FFF2-40B4-BE49-F238E27FC236}">
                <a16:creationId xmlns:a16="http://schemas.microsoft.com/office/drawing/2014/main" id="{958D31B0-3E0D-429F-8834-763DC9463BAF}"/>
              </a:ext>
            </a:extLst>
          </p:cNvPr>
          <p:cNvGrpSpPr/>
          <p:nvPr/>
        </p:nvGrpSpPr>
        <p:grpSpPr>
          <a:xfrm>
            <a:off x="1422400" y="515619"/>
            <a:ext cx="9794240" cy="5778502"/>
            <a:chOff x="1422400" y="515619"/>
            <a:chExt cx="9794240" cy="5778502"/>
          </a:xfrm>
        </p:grpSpPr>
        <p:grpSp>
          <p:nvGrpSpPr>
            <p:cNvPr id="2" name="Group 1">
              <a:extLst>
                <a:ext uri="{FF2B5EF4-FFF2-40B4-BE49-F238E27FC236}">
                  <a16:creationId xmlns:a16="http://schemas.microsoft.com/office/drawing/2014/main" id="{278487DB-2474-439A-8BA2-C625178BF5F6}"/>
                </a:ext>
              </a:extLst>
            </p:cNvPr>
            <p:cNvGrpSpPr/>
            <p:nvPr/>
          </p:nvGrpSpPr>
          <p:grpSpPr>
            <a:xfrm>
              <a:off x="1422400" y="515619"/>
              <a:ext cx="9794240" cy="5778502"/>
              <a:chOff x="1422400" y="515619"/>
              <a:chExt cx="9794240" cy="5778502"/>
            </a:xfrm>
          </p:grpSpPr>
          <p:sp>
            <p:nvSpPr>
              <p:cNvPr id="13" name="Cube 12">
                <a:extLst>
                  <a:ext uri="{FF2B5EF4-FFF2-40B4-BE49-F238E27FC236}">
                    <a16:creationId xmlns:a16="http://schemas.microsoft.com/office/drawing/2014/main" id="{907AB438-7D7F-4778-A96D-054548E17440}"/>
                  </a:ext>
                </a:extLst>
              </p:cNvPr>
              <p:cNvSpPr/>
              <p:nvPr/>
            </p:nvSpPr>
            <p:spPr>
              <a:xfrm>
                <a:off x="1960880" y="563880"/>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20" name="Cube 19">
                <a:extLst>
                  <a:ext uri="{FF2B5EF4-FFF2-40B4-BE49-F238E27FC236}">
                    <a16:creationId xmlns:a16="http://schemas.microsoft.com/office/drawing/2014/main" id="{423C3D38-90C3-4ACE-9FF3-26AC882EEB4C}"/>
                  </a:ext>
                </a:extLst>
              </p:cNvPr>
              <p:cNvSpPr/>
              <p:nvPr/>
            </p:nvSpPr>
            <p:spPr>
              <a:xfrm>
                <a:off x="6588760" y="191516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26" name="Cube 25">
                <a:extLst>
                  <a:ext uri="{FF2B5EF4-FFF2-40B4-BE49-F238E27FC236}">
                    <a16:creationId xmlns:a16="http://schemas.microsoft.com/office/drawing/2014/main" id="{7E1A3D16-F8F0-402A-8FBF-EFF023FB4D7E}"/>
                  </a:ext>
                </a:extLst>
              </p:cNvPr>
              <p:cNvSpPr/>
              <p:nvPr/>
            </p:nvSpPr>
            <p:spPr>
              <a:xfrm>
                <a:off x="1422400" y="5080001"/>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28" name="Cube 27">
                <a:extLst>
                  <a:ext uri="{FF2B5EF4-FFF2-40B4-BE49-F238E27FC236}">
                    <a16:creationId xmlns:a16="http://schemas.microsoft.com/office/drawing/2014/main" id="{8BF5FE30-3DB6-4F2F-9B41-FCEA17D382C8}"/>
                  </a:ext>
                </a:extLst>
              </p:cNvPr>
              <p:cNvSpPr/>
              <p:nvPr/>
            </p:nvSpPr>
            <p:spPr>
              <a:xfrm>
                <a:off x="9652000" y="515619"/>
                <a:ext cx="1564640" cy="1214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4</a:t>
                </a:r>
              </a:p>
            </p:txBody>
          </p:sp>
          <p:cxnSp>
            <p:nvCxnSpPr>
              <p:cNvPr id="34" name="Straight Connector 33">
                <a:extLst>
                  <a:ext uri="{FF2B5EF4-FFF2-40B4-BE49-F238E27FC236}">
                    <a16:creationId xmlns:a16="http://schemas.microsoft.com/office/drawing/2014/main" id="{D5CA165F-EFF4-4549-8316-53631A5C2140}"/>
                  </a:ext>
                </a:extLst>
              </p:cNvPr>
              <p:cNvCxnSpPr>
                <a:stCxn id="13" idx="5"/>
                <a:endCxn id="28" idx="2"/>
              </p:cNvCxnSpPr>
              <p:nvPr/>
            </p:nvCxnSpPr>
            <p:spPr>
              <a:xfrm>
                <a:off x="3525520" y="1019175"/>
                <a:ext cx="6126480" cy="25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CEAC06-9DB3-4549-B56D-B79C8D9225CD}"/>
                  </a:ext>
                </a:extLst>
              </p:cNvPr>
              <p:cNvCxnSpPr>
                <a:stCxn id="13" idx="5"/>
                <a:endCxn id="20" idx="2"/>
              </p:cNvCxnSpPr>
              <p:nvPr/>
            </p:nvCxnSpPr>
            <p:spPr>
              <a:xfrm>
                <a:off x="3525520" y="1019175"/>
                <a:ext cx="3063240" cy="165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96145C-C77F-46FC-B1EB-E9594BA0EA63}"/>
                  </a:ext>
                </a:extLst>
              </p:cNvPr>
              <p:cNvCxnSpPr>
                <a:stCxn id="26" idx="5"/>
                <a:endCxn id="20" idx="2"/>
              </p:cNvCxnSpPr>
              <p:nvPr/>
            </p:nvCxnSpPr>
            <p:spPr>
              <a:xfrm flipV="1">
                <a:off x="2987040" y="2673986"/>
                <a:ext cx="3601720" cy="286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6E3A8E-C6CD-4D55-83CA-B553E2B1777D}"/>
                  </a:ext>
                </a:extLst>
              </p:cNvPr>
              <p:cNvCxnSpPr>
                <a:stCxn id="13" idx="3"/>
                <a:endCxn id="26" idx="0"/>
              </p:cNvCxnSpPr>
              <p:nvPr/>
            </p:nvCxnSpPr>
            <p:spPr>
              <a:xfrm flipH="1">
                <a:off x="2356485" y="1778000"/>
                <a:ext cx="234950" cy="33020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6E4720B-CDA6-4881-8213-3EE05854A1E6}"/>
                </a:ext>
              </a:extLst>
            </p:cNvPr>
            <p:cNvSpPr txBox="1"/>
            <p:nvPr/>
          </p:nvSpPr>
          <p:spPr>
            <a:xfrm rot="186882">
              <a:off x="5958205" y="798324"/>
              <a:ext cx="1564640" cy="369332"/>
            </a:xfrm>
            <a:prstGeom prst="rect">
              <a:avLst/>
            </a:prstGeom>
            <a:noFill/>
          </p:spPr>
          <p:txBody>
            <a:bodyPr wrap="square" rtlCol="0" anchor="ctr">
              <a:spAutoFit/>
            </a:bodyPr>
            <a:lstStyle/>
            <a:p>
              <a:pPr algn="ctr"/>
              <a:r>
                <a:rPr lang="en-US" dirty="0"/>
                <a:t>Relationship 1</a:t>
              </a:r>
            </a:p>
          </p:txBody>
        </p:sp>
        <p:sp>
          <p:nvSpPr>
            <p:cNvPr id="22" name="TextBox 21">
              <a:extLst>
                <a:ext uri="{FF2B5EF4-FFF2-40B4-BE49-F238E27FC236}">
                  <a16:creationId xmlns:a16="http://schemas.microsoft.com/office/drawing/2014/main" id="{B1D78FE9-47AE-4652-972F-A15A8200E827}"/>
                </a:ext>
              </a:extLst>
            </p:cNvPr>
            <p:cNvSpPr txBox="1"/>
            <p:nvPr/>
          </p:nvSpPr>
          <p:spPr>
            <a:xfrm rot="1717775">
              <a:off x="4505960" y="1610419"/>
              <a:ext cx="1564640" cy="369332"/>
            </a:xfrm>
            <a:prstGeom prst="rect">
              <a:avLst/>
            </a:prstGeom>
            <a:noFill/>
          </p:spPr>
          <p:txBody>
            <a:bodyPr wrap="square" rtlCol="0" anchor="ctr">
              <a:spAutoFit/>
            </a:bodyPr>
            <a:lstStyle/>
            <a:p>
              <a:pPr algn="ctr"/>
              <a:r>
                <a:rPr lang="en-US" dirty="0"/>
                <a:t>Relationship 3</a:t>
              </a:r>
            </a:p>
          </p:txBody>
        </p:sp>
        <p:sp>
          <p:nvSpPr>
            <p:cNvPr id="24" name="TextBox 23">
              <a:extLst>
                <a:ext uri="{FF2B5EF4-FFF2-40B4-BE49-F238E27FC236}">
                  <a16:creationId xmlns:a16="http://schemas.microsoft.com/office/drawing/2014/main" id="{B048E113-BBDA-425E-8BCC-6A970A31582A}"/>
                </a:ext>
              </a:extLst>
            </p:cNvPr>
            <p:cNvSpPr txBox="1"/>
            <p:nvPr/>
          </p:nvSpPr>
          <p:spPr>
            <a:xfrm rot="16513839">
              <a:off x="1529601" y="3244333"/>
              <a:ext cx="1564640" cy="369332"/>
            </a:xfrm>
            <a:prstGeom prst="rect">
              <a:avLst/>
            </a:prstGeom>
            <a:noFill/>
          </p:spPr>
          <p:txBody>
            <a:bodyPr wrap="square" rtlCol="0" anchor="ctr">
              <a:spAutoFit/>
            </a:bodyPr>
            <a:lstStyle/>
            <a:p>
              <a:pPr algn="ctr"/>
              <a:r>
                <a:rPr lang="en-US" dirty="0"/>
                <a:t>Relationship 5</a:t>
              </a:r>
            </a:p>
          </p:txBody>
        </p:sp>
        <p:sp>
          <p:nvSpPr>
            <p:cNvPr id="25" name="TextBox 24">
              <a:extLst>
                <a:ext uri="{FF2B5EF4-FFF2-40B4-BE49-F238E27FC236}">
                  <a16:creationId xmlns:a16="http://schemas.microsoft.com/office/drawing/2014/main" id="{C061CDB3-6858-4127-AB1F-9E71351463E9}"/>
                </a:ext>
              </a:extLst>
            </p:cNvPr>
            <p:cNvSpPr txBox="1"/>
            <p:nvPr/>
          </p:nvSpPr>
          <p:spPr>
            <a:xfrm rot="19333753">
              <a:off x="3576638" y="4026325"/>
              <a:ext cx="1564640" cy="369332"/>
            </a:xfrm>
            <a:prstGeom prst="rect">
              <a:avLst/>
            </a:prstGeom>
            <a:noFill/>
          </p:spPr>
          <p:txBody>
            <a:bodyPr wrap="square" rtlCol="0" anchor="ctr">
              <a:spAutoFit/>
            </a:bodyPr>
            <a:lstStyle/>
            <a:p>
              <a:pPr algn="ctr"/>
              <a:r>
                <a:rPr lang="en-US" dirty="0"/>
                <a:t>Relationship 6</a:t>
              </a:r>
            </a:p>
          </p:txBody>
        </p:sp>
      </p:grpSp>
    </p:spTree>
    <p:extLst>
      <p:ext uri="{BB962C8B-B14F-4D97-AF65-F5344CB8AC3E}">
        <p14:creationId xmlns:p14="http://schemas.microsoft.com/office/powerpoint/2010/main" val="108628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8D1B-BE54-4EC6-A6B0-A48BD3054EEC}"/>
              </a:ext>
            </a:extLst>
          </p:cNvPr>
          <p:cNvSpPr>
            <a:spLocks noGrp="1"/>
          </p:cNvSpPr>
          <p:nvPr>
            <p:ph type="title"/>
          </p:nvPr>
        </p:nvSpPr>
        <p:spPr>
          <a:xfrm>
            <a:off x="838200" y="2691765"/>
            <a:ext cx="10515600" cy="1325563"/>
          </a:xfrm>
        </p:spPr>
        <p:txBody>
          <a:bodyPr/>
          <a:lstStyle/>
          <a:p>
            <a:pPr algn="ctr"/>
            <a:r>
              <a:rPr lang="en-US" b="1" dirty="0"/>
              <a:t>Restore Cases</a:t>
            </a:r>
          </a:p>
        </p:txBody>
      </p:sp>
    </p:spTree>
    <p:extLst>
      <p:ext uri="{BB962C8B-B14F-4D97-AF65-F5344CB8AC3E}">
        <p14:creationId xmlns:p14="http://schemas.microsoft.com/office/powerpoint/2010/main" val="3325909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899</Words>
  <Application>Microsoft Office PowerPoint</Application>
  <PresentationFormat>Widescreen</PresentationFormat>
  <Paragraphs>239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Delete/Remove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Restore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Muzaffar</dc:creator>
  <cp:lastModifiedBy>Syed Muzaffar</cp:lastModifiedBy>
  <cp:revision>53</cp:revision>
  <dcterms:created xsi:type="dcterms:W3CDTF">2022-08-03T08:27:50Z</dcterms:created>
  <dcterms:modified xsi:type="dcterms:W3CDTF">2022-08-22T11:01:53Z</dcterms:modified>
</cp:coreProperties>
</file>