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75" r:id="rId3"/>
    <p:sldId id="269" r:id="rId4"/>
    <p:sldId id="257" r:id="rId5"/>
    <p:sldId id="276" r:id="rId6"/>
    <p:sldId id="256" r:id="rId7"/>
    <p:sldId id="258" r:id="rId8"/>
    <p:sldId id="277" r:id="rId9"/>
    <p:sldId id="271" r:id="rId10"/>
    <p:sldId id="262" r:id="rId11"/>
    <p:sldId id="281" r:id="rId12"/>
    <p:sldId id="272" r:id="rId13"/>
    <p:sldId id="264" r:id="rId14"/>
    <p:sldId id="279" r:id="rId15"/>
    <p:sldId id="273" r:id="rId16"/>
    <p:sldId id="266" r:id="rId17"/>
    <p:sldId id="283" r:id="rId18"/>
    <p:sldId id="282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8A19C-6DEB-4816-9C93-6922B730A228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3DEEC-E93E-4DD8-8966-86D907933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664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54BAF-68FF-4C82-B57C-DCB507B6A9A7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D765E-81EB-4872-A3E0-07DF60038B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206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765E-81EB-4872-A3E0-07DF60038B1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720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765E-81EB-4872-A3E0-07DF60038B1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612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765E-81EB-4872-A3E0-07DF60038B1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132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765E-81EB-4872-A3E0-07DF60038B1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755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765E-81EB-4872-A3E0-07DF60038B1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787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765E-81EB-4872-A3E0-07DF60038B1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709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765E-81EB-4872-A3E0-07DF60038B1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610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765E-81EB-4872-A3E0-07DF60038B1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315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765E-81EB-4872-A3E0-07DF60038B1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908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765E-81EB-4872-A3E0-07DF60038B1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999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765E-81EB-4872-A3E0-07DF60038B1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788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765E-81EB-4872-A3E0-07DF60038B1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84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604A-A278-4D25-88F8-81BCA6E34293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BE13-A868-430E-A247-6C8A00E83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30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604A-A278-4D25-88F8-81BCA6E34293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BE13-A868-430E-A247-6C8A00E83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21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604A-A278-4D25-88F8-81BCA6E34293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BE13-A868-430E-A247-6C8A00E83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604A-A278-4D25-88F8-81BCA6E34293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BE13-A868-430E-A247-6C8A00E83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46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604A-A278-4D25-88F8-81BCA6E34293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BE13-A868-430E-A247-6C8A00E83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17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604A-A278-4D25-88F8-81BCA6E34293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BE13-A868-430E-A247-6C8A00E83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57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604A-A278-4D25-88F8-81BCA6E34293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BE13-A868-430E-A247-6C8A00E83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73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604A-A278-4D25-88F8-81BCA6E34293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BE13-A868-430E-A247-6C8A00E83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77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604A-A278-4D25-88F8-81BCA6E34293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BE13-A868-430E-A247-6C8A00E83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11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604A-A278-4D25-88F8-81BCA6E34293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BE13-A868-430E-A247-6C8A00E83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56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604A-A278-4D25-88F8-81BCA6E34293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BE13-A868-430E-A247-6C8A00E83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90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4604A-A278-4D25-88F8-81BCA6E34293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5BE13-A868-430E-A247-6C8A00E83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54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93380" y="5790770"/>
            <a:ext cx="1949671" cy="39939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 Chart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93380" y="2742972"/>
            <a:ext cx="4382813" cy="2596282"/>
            <a:chOff x="893379" y="2354317"/>
            <a:chExt cx="4382813" cy="2228193"/>
          </a:xfrm>
        </p:grpSpPr>
        <p:sp>
          <p:nvSpPr>
            <p:cNvPr id="6" name="Rectangle 5"/>
            <p:cNvSpPr/>
            <p:nvPr/>
          </p:nvSpPr>
          <p:spPr>
            <a:xfrm>
              <a:off x="893379" y="2359572"/>
              <a:ext cx="4382813" cy="222293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Criticality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87310" y="2359572"/>
              <a:ext cx="388882" cy="2222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87309" y="4277710"/>
              <a:ext cx="38888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87309" y="2354317"/>
              <a:ext cx="38888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4971388" y="2427889"/>
              <a:ext cx="168166" cy="15765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 rot="10800000">
              <a:off x="4971386" y="4348654"/>
              <a:ext cx="168168" cy="16291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653978" y="1566038"/>
            <a:ext cx="2805335" cy="924910"/>
            <a:chOff x="7547355" y="1723695"/>
            <a:chExt cx="2805335" cy="924910"/>
          </a:xfrm>
        </p:grpSpPr>
        <p:sp>
          <p:nvSpPr>
            <p:cNvPr id="7" name="Rectangle 6"/>
            <p:cNvSpPr/>
            <p:nvPr/>
          </p:nvSpPr>
          <p:spPr>
            <a:xfrm>
              <a:off x="7683536" y="2102067"/>
              <a:ext cx="2669154" cy="54653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None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47355" y="1723695"/>
              <a:ext cx="2581998" cy="378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Select Operation</a:t>
              </a:r>
              <a:endParaRPr lang="en-GB" dirty="0"/>
            </a:p>
          </p:txBody>
        </p:sp>
        <p:sp>
          <p:nvSpPr>
            <p:cNvPr id="19" name="Isosceles Triangle 18"/>
            <p:cNvSpPr/>
            <p:nvPr/>
          </p:nvSpPr>
          <p:spPr>
            <a:xfrm rot="10800000">
              <a:off x="10129354" y="2354091"/>
              <a:ext cx="174315" cy="1091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14549" y="1571493"/>
            <a:ext cx="2750866" cy="930166"/>
            <a:chOff x="814549" y="1718439"/>
            <a:chExt cx="2750866" cy="930166"/>
          </a:xfrm>
        </p:grpSpPr>
        <p:sp>
          <p:nvSpPr>
            <p:cNvPr id="4" name="Rectangle 3"/>
            <p:cNvSpPr/>
            <p:nvPr/>
          </p:nvSpPr>
          <p:spPr>
            <a:xfrm>
              <a:off x="896261" y="2102067"/>
              <a:ext cx="2669154" cy="54653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Application Component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4549" y="1718439"/>
              <a:ext cx="2581998" cy="378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Select Element</a:t>
              </a:r>
              <a:endParaRPr lang="en-GB" dirty="0"/>
            </a:p>
          </p:txBody>
        </p:sp>
        <p:sp>
          <p:nvSpPr>
            <p:cNvPr id="20" name="Isosceles Triangle 19"/>
            <p:cNvSpPr/>
            <p:nvPr/>
          </p:nvSpPr>
          <p:spPr>
            <a:xfrm rot="10800000">
              <a:off x="3342065" y="2320776"/>
              <a:ext cx="174315" cy="1091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50031" y="1555528"/>
            <a:ext cx="2778101" cy="935420"/>
            <a:chOff x="4180952" y="1713185"/>
            <a:chExt cx="2778101" cy="935420"/>
          </a:xfrm>
        </p:grpSpPr>
        <p:sp>
          <p:nvSpPr>
            <p:cNvPr id="5" name="Rectangle 4"/>
            <p:cNvSpPr/>
            <p:nvPr/>
          </p:nvSpPr>
          <p:spPr>
            <a:xfrm>
              <a:off x="4289899" y="2102067"/>
              <a:ext cx="2669154" cy="54653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80952" y="1713185"/>
              <a:ext cx="2581998" cy="378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Select Attribute</a:t>
              </a:r>
              <a:endParaRPr lang="en-GB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6730264" y="2320776"/>
              <a:ext cx="174315" cy="1091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628528" y="3897398"/>
            <a:ext cx="2706413" cy="739516"/>
            <a:chOff x="814549" y="436380"/>
            <a:chExt cx="2706413" cy="739516"/>
          </a:xfrm>
        </p:grpSpPr>
        <p:sp>
          <p:nvSpPr>
            <p:cNvPr id="23" name="Rectangle 22"/>
            <p:cNvSpPr/>
            <p:nvPr/>
          </p:nvSpPr>
          <p:spPr>
            <a:xfrm>
              <a:off x="945928" y="814752"/>
              <a:ext cx="2575034" cy="36114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Column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4549" y="436380"/>
              <a:ext cx="2490952" cy="378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Select Chart Type</a:t>
              </a:r>
              <a:endParaRPr lang="en-GB" dirty="0"/>
            </a:p>
          </p:txBody>
        </p:sp>
        <p:sp>
          <p:nvSpPr>
            <p:cNvPr id="25" name="Isosceles Triangle 24"/>
            <p:cNvSpPr/>
            <p:nvPr/>
          </p:nvSpPr>
          <p:spPr>
            <a:xfrm rot="10800000">
              <a:off x="3305501" y="940655"/>
              <a:ext cx="168168" cy="1091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88883" y="210207"/>
            <a:ext cx="5602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Sample # 01</a:t>
            </a:r>
            <a:endParaRPr lang="en-GB" sz="32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691591" y="2725337"/>
            <a:ext cx="2285762" cy="1012072"/>
            <a:chOff x="5691591" y="2725337"/>
            <a:chExt cx="2285762" cy="1012072"/>
          </a:xfrm>
        </p:grpSpPr>
        <p:sp>
          <p:nvSpPr>
            <p:cNvPr id="38" name="TextBox 37"/>
            <p:cNvSpPr txBox="1"/>
            <p:nvPr/>
          </p:nvSpPr>
          <p:spPr>
            <a:xfrm>
              <a:off x="5691591" y="2725337"/>
              <a:ext cx="228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Operation Applied on</a:t>
              </a:r>
              <a:endParaRPr lang="en-GB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970965" y="3091078"/>
              <a:ext cx="1354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Element</a:t>
              </a:r>
            </a:p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Attribute</a:t>
              </a:r>
              <a:endParaRPr lang="en-GB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92534" y="3455471"/>
              <a:ext cx="191154" cy="191154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78723" y="3186963"/>
              <a:ext cx="191154" cy="191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6578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93380" y="5790770"/>
            <a:ext cx="1949671" cy="39939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 Chart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93380" y="2742972"/>
            <a:ext cx="4382813" cy="2596282"/>
            <a:chOff x="893379" y="2354317"/>
            <a:chExt cx="4382813" cy="2228193"/>
          </a:xfrm>
        </p:grpSpPr>
        <p:sp>
          <p:nvSpPr>
            <p:cNvPr id="6" name="Rectangle 5"/>
            <p:cNvSpPr/>
            <p:nvPr/>
          </p:nvSpPr>
          <p:spPr>
            <a:xfrm>
              <a:off x="893379" y="2359572"/>
              <a:ext cx="4382813" cy="222293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Scalability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Availability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Usability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Modularity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Continuity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Composability</a:t>
              </a:r>
            </a:p>
            <a:p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87310" y="2359572"/>
              <a:ext cx="388882" cy="2222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87309" y="4277710"/>
              <a:ext cx="38888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87309" y="2354317"/>
              <a:ext cx="38888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4971388" y="2427889"/>
              <a:ext cx="168166" cy="15765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 rot="10800000">
              <a:off x="4971386" y="4348654"/>
              <a:ext cx="168168" cy="16291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653978" y="1566038"/>
            <a:ext cx="2805335" cy="924910"/>
            <a:chOff x="7547355" y="1723695"/>
            <a:chExt cx="2805335" cy="924910"/>
          </a:xfrm>
        </p:grpSpPr>
        <p:sp>
          <p:nvSpPr>
            <p:cNvPr id="7" name="Rectangle 6"/>
            <p:cNvSpPr/>
            <p:nvPr/>
          </p:nvSpPr>
          <p:spPr>
            <a:xfrm>
              <a:off x="7683536" y="2102067"/>
              <a:ext cx="2669154" cy="54653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Average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47355" y="1723695"/>
              <a:ext cx="2581998" cy="378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Select Operation</a:t>
              </a:r>
              <a:endParaRPr lang="en-GB" dirty="0"/>
            </a:p>
          </p:txBody>
        </p:sp>
        <p:sp>
          <p:nvSpPr>
            <p:cNvPr id="19" name="Isosceles Triangle 18"/>
            <p:cNvSpPr/>
            <p:nvPr/>
          </p:nvSpPr>
          <p:spPr>
            <a:xfrm rot="10800000">
              <a:off x="10129354" y="2354091"/>
              <a:ext cx="174315" cy="1091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14549" y="1571493"/>
            <a:ext cx="2750866" cy="930166"/>
            <a:chOff x="814549" y="1718439"/>
            <a:chExt cx="2750866" cy="930166"/>
          </a:xfrm>
        </p:grpSpPr>
        <p:sp>
          <p:nvSpPr>
            <p:cNvPr id="4" name="Rectangle 3"/>
            <p:cNvSpPr/>
            <p:nvPr/>
          </p:nvSpPr>
          <p:spPr>
            <a:xfrm>
              <a:off x="896261" y="2102067"/>
              <a:ext cx="2669154" cy="54653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Application Component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4549" y="1718439"/>
              <a:ext cx="2581998" cy="378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Select Element</a:t>
              </a:r>
              <a:endParaRPr lang="en-GB" dirty="0"/>
            </a:p>
          </p:txBody>
        </p:sp>
        <p:sp>
          <p:nvSpPr>
            <p:cNvPr id="20" name="Isosceles Triangle 19"/>
            <p:cNvSpPr/>
            <p:nvPr/>
          </p:nvSpPr>
          <p:spPr>
            <a:xfrm rot="10800000">
              <a:off x="3342065" y="2320776"/>
              <a:ext cx="174315" cy="1091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50031" y="1555528"/>
            <a:ext cx="2778101" cy="935420"/>
            <a:chOff x="4180952" y="1713185"/>
            <a:chExt cx="2778101" cy="935420"/>
          </a:xfrm>
        </p:grpSpPr>
        <p:sp>
          <p:nvSpPr>
            <p:cNvPr id="5" name="Rectangle 4"/>
            <p:cNvSpPr/>
            <p:nvPr/>
          </p:nvSpPr>
          <p:spPr>
            <a:xfrm>
              <a:off x="4289899" y="2102067"/>
              <a:ext cx="2669154" cy="54653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80952" y="1713185"/>
              <a:ext cx="2581998" cy="378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Select Attribute</a:t>
              </a:r>
              <a:endParaRPr lang="en-GB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6730264" y="2320776"/>
              <a:ext cx="174315" cy="1091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628528" y="3897398"/>
            <a:ext cx="2706413" cy="739516"/>
            <a:chOff x="814549" y="436380"/>
            <a:chExt cx="2706413" cy="739516"/>
          </a:xfrm>
        </p:grpSpPr>
        <p:sp>
          <p:nvSpPr>
            <p:cNvPr id="23" name="Rectangle 22"/>
            <p:cNvSpPr/>
            <p:nvPr/>
          </p:nvSpPr>
          <p:spPr>
            <a:xfrm>
              <a:off x="945928" y="814752"/>
              <a:ext cx="2575034" cy="36114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Column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4549" y="436380"/>
              <a:ext cx="2490952" cy="378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Select Chart Type</a:t>
              </a:r>
              <a:endParaRPr lang="en-GB" dirty="0"/>
            </a:p>
          </p:txBody>
        </p:sp>
        <p:sp>
          <p:nvSpPr>
            <p:cNvPr id="25" name="Isosceles Triangle 24"/>
            <p:cNvSpPr/>
            <p:nvPr/>
          </p:nvSpPr>
          <p:spPr>
            <a:xfrm rot="10800000">
              <a:off x="3305501" y="940655"/>
              <a:ext cx="168168" cy="1091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744141" y="2725337"/>
            <a:ext cx="228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Operation Applied on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5970965" y="3091078"/>
            <a:ext cx="1354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</a:t>
            </a:r>
          </a:p>
          <a:p>
            <a:r>
              <a:rPr lang="en-US" dirty="0"/>
              <a:t>Attribute</a:t>
            </a:r>
            <a:endParaRPr lang="en-GB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446" y="3482800"/>
            <a:ext cx="178431" cy="17843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9811" y="3176298"/>
            <a:ext cx="191154" cy="19115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88883" y="210207"/>
            <a:ext cx="5602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Sample # 04</a:t>
            </a:r>
            <a:endParaRPr lang="en-GB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885793" y="5496910"/>
            <a:ext cx="5927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Note</a:t>
            </a:r>
            <a:r>
              <a:rPr lang="en-US" dirty="0">
                <a:solidFill>
                  <a:srgbClr val="FF0000"/>
                </a:solidFill>
              </a:rPr>
              <a:t>: We will discuss later how to color bars in this case.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188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726175"/>
              </p:ext>
            </p:extLst>
          </p:nvPr>
        </p:nvGraphicFramePr>
        <p:xfrm>
          <a:off x="217214" y="1066509"/>
          <a:ext cx="11733048" cy="5012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403">
                  <a:extLst>
                    <a:ext uri="{9D8B030D-6E8A-4147-A177-3AD203B41FA5}">
                      <a16:colId xmlns:a16="http://schemas.microsoft.com/office/drawing/2014/main" val="3885124146"/>
                    </a:ext>
                  </a:extLst>
                </a:gridCol>
                <a:gridCol w="1186219">
                  <a:extLst>
                    <a:ext uri="{9D8B030D-6E8A-4147-A177-3AD203B41FA5}">
                      <a16:colId xmlns:a16="http://schemas.microsoft.com/office/drawing/2014/main" val="1545427328"/>
                    </a:ext>
                  </a:extLst>
                </a:gridCol>
                <a:gridCol w="1218867">
                  <a:extLst>
                    <a:ext uri="{9D8B030D-6E8A-4147-A177-3AD203B41FA5}">
                      <a16:colId xmlns:a16="http://schemas.microsoft.com/office/drawing/2014/main" val="3624266937"/>
                    </a:ext>
                  </a:extLst>
                </a:gridCol>
                <a:gridCol w="1273280">
                  <a:extLst>
                    <a:ext uri="{9D8B030D-6E8A-4147-A177-3AD203B41FA5}">
                      <a16:colId xmlns:a16="http://schemas.microsoft.com/office/drawing/2014/main" val="2481964453"/>
                    </a:ext>
                  </a:extLst>
                </a:gridCol>
                <a:gridCol w="1371226">
                  <a:extLst>
                    <a:ext uri="{9D8B030D-6E8A-4147-A177-3AD203B41FA5}">
                      <a16:colId xmlns:a16="http://schemas.microsoft.com/office/drawing/2014/main" val="1321475517"/>
                    </a:ext>
                  </a:extLst>
                </a:gridCol>
                <a:gridCol w="1220136">
                  <a:extLst>
                    <a:ext uri="{9D8B030D-6E8A-4147-A177-3AD203B41FA5}">
                      <a16:colId xmlns:a16="http://schemas.microsoft.com/office/drawing/2014/main" val="474601694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283842732"/>
                    </a:ext>
                  </a:extLst>
                </a:gridCol>
                <a:gridCol w="1566041">
                  <a:extLst>
                    <a:ext uri="{9D8B030D-6E8A-4147-A177-3AD203B41FA5}">
                      <a16:colId xmlns:a16="http://schemas.microsoft.com/office/drawing/2014/main" val="3982159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Element / Application Component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Attribute / Scalability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Attribute / Availability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Attribute / Usability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Attribute / Modularity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Attribute / Continuity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Attribute / Composability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Chart Value/ Maturity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81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Application Component</a:t>
                      </a:r>
                      <a:r>
                        <a:rPr lang="en-US" sz="1400" baseline="0" dirty="0"/>
                        <a:t> 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5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4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5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4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1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3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3.67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59660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1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4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1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4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1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1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68581294"/>
                  </a:ext>
                </a:extLst>
              </a:tr>
              <a:tr h="389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4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5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3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4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3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5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48306824"/>
                  </a:ext>
                </a:extLst>
              </a:tr>
              <a:tr h="2308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3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4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5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5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1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1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3.17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635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5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5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5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5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5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5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9951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3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3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5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4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1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1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2.83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8220111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1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3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5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1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1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1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9573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5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3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1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3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3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4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3.17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2814213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3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1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4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4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1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3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2.67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899922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5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3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4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1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1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5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3.17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587958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0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0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0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0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0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0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94040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1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1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5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5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3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1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2.67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9826997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8883" y="210207"/>
            <a:ext cx="5602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Sample # 04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7808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8883" y="210207"/>
            <a:ext cx="5602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Sample # 04</a:t>
            </a:r>
            <a:endParaRPr lang="en-GB" sz="3200" b="1" dirty="0"/>
          </a:p>
        </p:txBody>
      </p:sp>
      <p:cxnSp>
        <p:nvCxnSpPr>
          <p:cNvPr id="3" name="Elbow Connector 2"/>
          <p:cNvCxnSpPr/>
          <p:nvPr/>
        </p:nvCxnSpPr>
        <p:spPr>
          <a:xfrm>
            <a:off x="2463867" y="777767"/>
            <a:ext cx="8487912" cy="3218027"/>
          </a:xfrm>
          <a:prstGeom prst="bentConnector3">
            <a:avLst>
              <a:gd name="adj1" fmla="val 34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12138" y="804047"/>
            <a:ext cx="492443" cy="311106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000" dirty="0"/>
              <a:t>Maturity Score</a:t>
            </a:r>
            <a:endParaRPr lang="en-GB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11111" y="5453509"/>
            <a:ext cx="529196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dirty="0"/>
              <a:t>Application Component</a:t>
            </a:r>
            <a:endParaRPr lang="en-GB" sz="20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453357" y="3499947"/>
            <a:ext cx="2102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63866" y="2864071"/>
            <a:ext cx="2102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74376" y="2312278"/>
            <a:ext cx="2102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63866" y="1802526"/>
            <a:ext cx="2102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79631" y="1303285"/>
            <a:ext cx="2102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06994" y="1129514"/>
            <a:ext cx="290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</a:t>
            </a:r>
            <a:endParaRPr lang="en-GB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210837" y="2146743"/>
            <a:ext cx="279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</a:t>
            </a:r>
            <a:endParaRPr lang="en-GB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243313" y="2706420"/>
            <a:ext cx="25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</a:t>
            </a:r>
            <a:endParaRPr lang="en-GB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232803" y="3332133"/>
            <a:ext cx="27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</a:t>
            </a:r>
            <a:endParaRPr lang="en-GB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2222041" y="1634343"/>
            <a:ext cx="260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4</a:t>
            </a:r>
            <a:endParaRPr lang="en-GB" sz="1400" dirty="0"/>
          </a:p>
        </p:txBody>
      </p:sp>
      <p:sp>
        <p:nvSpPr>
          <p:cNvPr id="32" name="Rectangle 31"/>
          <p:cNvSpPr/>
          <p:nvPr/>
        </p:nvSpPr>
        <p:spPr>
          <a:xfrm>
            <a:off x="3031426" y="2854289"/>
            <a:ext cx="266661" cy="112913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3570087" y="1792742"/>
            <a:ext cx="278523" cy="21808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4216474" y="2207304"/>
            <a:ext cx="306440" cy="17663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6139847" y="2864071"/>
            <a:ext cx="280644" cy="11095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5457091" y="1303286"/>
            <a:ext cx="314175" cy="267035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4861134" y="3014197"/>
            <a:ext cx="297468" cy="9594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6794100" y="2207304"/>
            <a:ext cx="285677" cy="17663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7448357" y="2554016"/>
            <a:ext cx="264720" cy="14294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 rot="18000637">
            <a:off x="1751047" y="4583057"/>
            <a:ext cx="1912883" cy="25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Application Component 0001</a:t>
            </a:r>
            <a:endParaRPr lang="en-GB" sz="1000" dirty="0"/>
          </a:p>
        </p:txBody>
      </p:sp>
      <p:sp>
        <p:nvSpPr>
          <p:cNvPr id="41" name="TextBox 40"/>
          <p:cNvSpPr txBox="1"/>
          <p:nvPr/>
        </p:nvSpPr>
        <p:spPr>
          <a:xfrm rot="18000637">
            <a:off x="2319596" y="4576622"/>
            <a:ext cx="1912883" cy="25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Application Component 0002</a:t>
            </a:r>
            <a:endParaRPr lang="en-GB" sz="1000" dirty="0"/>
          </a:p>
        </p:txBody>
      </p:sp>
      <p:sp>
        <p:nvSpPr>
          <p:cNvPr id="42" name="TextBox 41"/>
          <p:cNvSpPr txBox="1"/>
          <p:nvPr/>
        </p:nvSpPr>
        <p:spPr>
          <a:xfrm rot="18000637">
            <a:off x="3010211" y="4563208"/>
            <a:ext cx="1912883" cy="25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Application Component 0003</a:t>
            </a:r>
            <a:endParaRPr lang="en-GB" sz="1000" dirty="0"/>
          </a:p>
        </p:txBody>
      </p:sp>
      <p:sp>
        <p:nvSpPr>
          <p:cNvPr id="43" name="TextBox 42"/>
          <p:cNvSpPr txBox="1"/>
          <p:nvPr/>
        </p:nvSpPr>
        <p:spPr>
          <a:xfrm rot="18000637">
            <a:off x="3678207" y="4576623"/>
            <a:ext cx="1912883" cy="25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Application Component 0004</a:t>
            </a:r>
            <a:endParaRPr lang="en-GB" sz="1000" dirty="0"/>
          </a:p>
        </p:txBody>
      </p:sp>
      <p:sp>
        <p:nvSpPr>
          <p:cNvPr id="44" name="TextBox 43"/>
          <p:cNvSpPr txBox="1"/>
          <p:nvPr/>
        </p:nvSpPr>
        <p:spPr>
          <a:xfrm rot="18000637">
            <a:off x="4282567" y="4576622"/>
            <a:ext cx="1912883" cy="25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Application Component 0005</a:t>
            </a:r>
            <a:endParaRPr lang="en-GB" sz="1000" dirty="0"/>
          </a:p>
        </p:txBody>
      </p:sp>
      <p:sp>
        <p:nvSpPr>
          <p:cNvPr id="45" name="TextBox 44"/>
          <p:cNvSpPr txBox="1"/>
          <p:nvPr/>
        </p:nvSpPr>
        <p:spPr>
          <a:xfrm rot="18000637">
            <a:off x="4971284" y="4562576"/>
            <a:ext cx="1912883" cy="25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Application Component 0006</a:t>
            </a:r>
            <a:endParaRPr lang="en-GB" sz="1000" dirty="0"/>
          </a:p>
        </p:txBody>
      </p:sp>
      <p:sp>
        <p:nvSpPr>
          <p:cNvPr id="46" name="TextBox 45"/>
          <p:cNvSpPr txBox="1"/>
          <p:nvPr/>
        </p:nvSpPr>
        <p:spPr>
          <a:xfrm rot="18000637">
            <a:off x="5650098" y="4574947"/>
            <a:ext cx="1912883" cy="25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Application Component 0007</a:t>
            </a:r>
            <a:endParaRPr lang="en-GB" sz="1000" dirty="0"/>
          </a:p>
        </p:txBody>
      </p:sp>
      <p:sp>
        <p:nvSpPr>
          <p:cNvPr id="47" name="TextBox 46"/>
          <p:cNvSpPr txBox="1"/>
          <p:nvPr/>
        </p:nvSpPr>
        <p:spPr>
          <a:xfrm rot="18000637">
            <a:off x="6319319" y="4557320"/>
            <a:ext cx="1912883" cy="25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Application Component 0008</a:t>
            </a:r>
            <a:endParaRPr lang="en-GB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3637416" y="226369"/>
            <a:ext cx="4378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Application Criticality</a:t>
            </a:r>
            <a:endParaRPr lang="en-GB" sz="2800" b="1" dirty="0"/>
          </a:p>
        </p:txBody>
      </p:sp>
      <p:sp>
        <p:nvSpPr>
          <p:cNvPr id="49" name="TextBox 48"/>
          <p:cNvSpPr txBox="1"/>
          <p:nvPr/>
        </p:nvSpPr>
        <p:spPr>
          <a:xfrm rot="18000637">
            <a:off x="6934772" y="4574947"/>
            <a:ext cx="1912883" cy="25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Application Component 0009</a:t>
            </a:r>
            <a:endParaRPr lang="en-GB" sz="1000" dirty="0"/>
          </a:p>
        </p:txBody>
      </p:sp>
      <p:sp>
        <p:nvSpPr>
          <p:cNvPr id="51" name="TextBox 50"/>
          <p:cNvSpPr txBox="1"/>
          <p:nvPr/>
        </p:nvSpPr>
        <p:spPr>
          <a:xfrm rot="18000637">
            <a:off x="7619779" y="4597596"/>
            <a:ext cx="1912883" cy="25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Application Component 0010</a:t>
            </a:r>
            <a:endParaRPr lang="en-GB" sz="1000" dirty="0"/>
          </a:p>
        </p:txBody>
      </p:sp>
      <p:sp>
        <p:nvSpPr>
          <p:cNvPr id="52" name="TextBox 51"/>
          <p:cNvSpPr txBox="1"/>
          <p:nvPr/>
        </p:nvSpPr>
        <p:spPr>
          <a:xfrm rot="18000637">
            <a:off x="8301779" y="4597596"/>
            <a:ext cx="1912883" cy="25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Application Component 0011</a:t>
            </a:r>
            <a:endParaRPr lang="en-GB" sz="1000" dirty="0"/>
          </a:p>
        </p:txBody>
      </p:sp>
      <p:sp>
        <p:nvSpPr>
          <p:cNvPr id="53" name="TextBox 52"/>
          <p:cNvSpPr txBox="1"/>
          <p:nvPr/>
        </p:nvSpPr>
        <p:spPr>
          <a:xfrm rot="18000637">
            <a:off x="8932471" y="4597597"/>
            <a:ext cx="1912883" cy="25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Application Component 0012</a:t>
            </a:r>
            <a:endParaRPr lang="en-GB" sz="1000" dirty="0"/>
          </a:p>
        </p:txBody>
      </p:sp>
      <p:sp>
        <p:nvSpPr>
          <p:cNvPr id="54" name="Rectangle 53"/>
          <p:cNvSpPr/>
          <p:nvPr/>
        </p:nvSpPr>
        <p:spPr>
          <a:xfrm>
            <a:off x="8103958" y="2859523"/>
            <a:ext cx="278523" cy="11193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8750801" y="2146743"/>
            <a:ext cx="275329" cy="18268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 flipV="1">
            <a:off x="9439366" y="3977989"/>
            <a:ext cx="26106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10099155" y="2864071"/>
            <a:ext cx="262907" cy="11193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695421" y="6319660"/>
            <a:ext cx="383601" cy="1134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>
            <a:off x="2615092" y="6319659"/>
            <a:ext cx="383601" cy="11345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4387481" y="6319659"/>
            <a:ext cx="383601" cy="1134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6162136" y="6319659"/>
            <a:ext cx="383601" cy="11345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7914879" y="6319658"/>
            <a:ext cx="383601" cy="1134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/>
          <p:cNvSpPr txBox="1"/>
          <p:nvPr/>
        </p:nvSpPr>
        <p:spPr>
          <a:xfrm>
            <a:off x="1014246" y="6245582"/>
            <a:ext cx="8008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Optimized</a:t>
            </a:r>
            <a:endParaRPr lang="en-GB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2933787" y="6245582"/>
            <a:ext cx="817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Managed</a:t>
            </a:r>
            <a:endParaRPr lang="en-GB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4705264" y="6245582"/>
            <a:ext cx="789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Functional</a:t>
            </a:r>
            <a:endParaRPr lang="en-GB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6353936" y="6245582"/>
            <a:ext cx="1057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Challenged</a:t>
            </a:r>
            <a:endParaRPr lang="en-GB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8058845" y="6245582"/>
            <a:ext cx="9202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Initial</a:t>
            </a:r>
            <a:endParaRPr lang="en-GB" sz="1100" dirty="0"/>
          </a:p>
        </p:txBody>
      </p:sp>
      <p:sp>
        <p:nvSpPr>
          <p:cNvPr id="69" name="Rectangle 68"/>
          <p:cNvSpPr/>
          <p:nvPr/>
        </p:nvSpPr>
        <p:spPr>
          <a:xfrm>
            <a:off x="9914661" y="6277900"/>
            <a:ext cx="383601" cy="1134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/>
          <p:cNvSpPr txBox="1"/>
          <p:nvPr/>
        </p:nvSpPr>
        <p:spPr>
          <a:xfrm>
            <a:off x="10031486" y="6203824"/>
            <a:ext cx="9202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None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049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93380" y="5790770"/>
            <a:ext cx="1949671" cy="39939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 Chart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93380" y="2742972"/>
            <a:ext cx="4382813" cy="2596282"/>
            <a:chOff x="893379" y="2354317"/>
            <a:chExt cx="4382813" cy="2228193"/>
          </a:xfrm>
        </p:grpSpPr>
        <p:sp>
          <p:nvSpPr>
            <p:cNvPr id="6" name="Rectangle 5"/>
            <p:cNvSpPr/>
            <p:nvPr/>
          </p:nvSpPr>
          <p:spPr>
            <a:xfrm>
              <a:off x="893379" y="2359572"/>
              <a:ext cx="4382813" cy="222293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Utilized Budget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87310" y="2359572"/>
              <a:ext cx="388882" cy="2222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87309" y="4277710"/>
              <a:ext cx="38888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87309" y="2354317"/>
              <a:ext cx="38888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4971388" y="2427889"/>
              <a:ext cx="168166" cy="15765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 rot="10800000">
              <a:off x="4971386" y="4348654"/>
              <a:ext cx="168168" cy="16291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653978" y="1566038"/>
            <a:ext cx="2805335" cy="924910"/>
            <a:chOff x="7547355" y="1723695"/>
            <a:chExt cx="2805335" cy="924910"/>
          </a:xfrm>
        </p:grpSpPr>
        <p:sp>
          <p:nvSpPr>
            <p:cNvPr id="7" name="Rectangle 6"/>
            <p:cNvSpPr/>
            <p:nvPr/>
          </p:nvSpPr>
          <p:spPr>
            <a:xfrm>
              <a:off x="7683536" y="2102067"/>
              <a:ext cx="2669154" cy="54653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Distribution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47355" y="1723695"/>
              <a:ext cx="2581998" cy="378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Select Operation</a:t>
              </a:r>
              <a:endParaRPr lang="en-GB" dirty="0"/>
            </a:p>
          </p:txBody>
        </p:sp>
        <p:sp>
          <p:nvSpPr>
            <p:cNvPr id="19" name="Isosceles Triangle 18"/>
            <p:cNvSpPr/>
            <p:nvPr/>
          </p:nvSpPr>
          <p:spPr>
            <a:xfrm rot="10800000">
              <a:off x="10129354" y="2354091"/>
              <a:ext cx="174315" cy="1091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14549" y="1571493"/>
            <a:ext cx="2750866" cy="930166"/>
            <a:chOff x="814549" y="1718439"/>
            <a:chExt cx="2750866" cy="930166"/>
          </a:xfrm>
        </p:grpSpPr>
        <p:sp>
          <p:nvSpPr>
            <p:cNvPr id="4" name="Rectangle 3"/>
            <p:cNvSpPr/>
            <p:nvPr/>
          </p:nvSpPr>
          <p:spPr>
            <a:xfrm>
              <a:off x="896261" y="2102067"/>
              <a:ext cx="2669154" cy="54653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Application Component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4549" y="1718439"/>
              <a:ext cx="2581998" cy="378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Select Element</a:t>
              </a:r>
              <a:endParaRPr lang="en-GB" dirty="0"/>
            </a:p>
          </p:txBody>
        </p:sp>
        <p:sp>
          <p:nvSpPr>
            <p:cNvPr id="20" name="Isosceles Triangle 19"/>
            <p:cNvSpPr/>
            <p:nvPr/>
          </p:nvSpPr>
          <p:spPr>
            <a:xfrm rot="10800000">
              <a:off x="3342065" y="2320776"/>
              <a:ext cx="174315" cy="1091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50031" y="1555528"/>
            <a:ext cx="2778101" cy="935420"/>
            <a:chOff x="4180952" y="1713185"/>
            <a:chExt cx="2778101" cy="935420"/>
          </a:xfrm>
        </p:grpSpPr>
        <p:sp>
          <p:nvSpPr>
            <p:cNvPr id="5" name="Rectangle 4"/>
            <p:cNvSpPr/>
            <p:nvPr/>
          </p:nvSpPr>
          <p:spPr>
            <a:xfrm>
              <a:off x="4289899" y="2102067"/>
              <a:ext cx="2669154" cy="54653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80952" y="1713185"/>
              <a:ext cx="2581998" cy="378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Select Attribute</a:t>
              </a:r>
              <a:endParaRPr lang="en-GB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6730264" y="2320776"/>
              <a:ext cx="174315" cy="1091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628528" y="3897398"/>
            <a:ext cx="2706413" cy="739516"/>
            <a:chOff x="814549" y="436380"/>
            <a:chExt cx="2706413" cy="739516"/>
          </a:xfrm>
        </p:grpSpPr>
        <p:sp>
          <p:nvSpPr>
            <p:cNvPr id="23" name="Rectangle 22"/>
            <p:cNvSpPr/>
            <p:nvPr/>
          </p:nvSpPr>
          <p:spPr>
            <a:xfrm>
              <a:off x="945928" y="814752"/>
              <a:ext cx="2575034" cy="36114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Pie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4549" y="436380"/>
              <a:ext cx="2490952" cy="378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Select Chart Type</a:t>
              </a:r>
              <a:endParaRPr lang="en-GB" dirty="0"/>
            </a:p>
          </p:txBody>
        </p:sp>
        <p:sp>
          <p:nvSpPr>
            <p:cNvPr id="25" name="Isosceles Triangle 24"/>
            <p:cNvSpPr/>
            <p:nvPr/>
          </p:nvSpPr>
          <p:spPr>
            <a:xfrm rot="10800000">
              <a:off x="3305501" y="940655"/>
              <a:ext cx="168168" cy="1091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744141" y="2725337"/>
            <a:ext cx="228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Operation Applied on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5970965" y="3091078"/>
            <a:ext cx="1354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</a:t>
            </a:r>
          </a:p>
          <a:p>
            <a:r>
              <a:rPr lang="en-US" dirty="0"/>
              <a:t>Attribute</a:t>
            </a:r>
            <a:endParaRPr lang="en-GB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597" y="3469878"/>
            <a:ext cx="178431" cy="17843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29303" y="3157599"/>
            <a:ext cx="191154" cy="19115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88883" y="210207"/>
            <a:ext cx="5602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Sample # 05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709519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73386"/>
              </p:ext>
            </p:extLst>
          </p:nvPr>
        </p:nvGraphicFramePr>
        <p:xfrm>
          <a:off x="1418896" y="1938866"/>
          <a:ext cx="8219090" cy="260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4284">
                  <a:extLst>
                    <a:ext uri="{9D8B030D-6E8A-4147-A177-3AD203B41FA5}">
                      <a16:colId xmlns:a16="http://schemas.microsoft.com/office/drawing/2014/main" val="3885124146"/>
                    </a:ext>
                  </a:extLst>
                </a:gridCol>
                <a:gridCol w="3574806">
                  <a:extLst>
                    <a:ext uri="{9D8B030D-6E8A-4147-A177-3AD203B41FA5}">
                      <a16:colId xmlns:a16="http://schemas.microsoft.com/office/drawing/2014/main" val="1545427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Element / Application Component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Attribute</a:t>
                      </a:r>
                      <a:r>
                        <a:rPr lang="en-US" sz="1600" baseline="0" dirty="0"/>
                        <a:t> / Utilized Budget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81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Application Component 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500000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660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254762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581294"/>
                  </a:ext>
                </a:extLst>
              </a:tr>
              <a:tr h="389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1609235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306824"/>
                  </a:ext>
                </a:extLst>
              </a:tr>
              <a:tr h="2308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34562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35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981727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51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135467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20111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8883" y="210207"/>
            <a:ext cx="5602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Sample # 05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165311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8883" y="210207"/>
            <a:ext cx="5602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Sample # 05</a:t>
            </a:r>
            <a:endParaRPr lang="en-GB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342" y="1520196"/>
            <a:ext cx="8849109" cy="40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54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93380" y="5790770"/>
            <a:ext cx="1949671" cy="39939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 Chart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93380" y="2742972"/>
            <a:ext cx="4382813" cy="2596282"/>
            <a:chOff x="893379" y="2354317"/>
            <a:chExt cx="4382813" cy="2228193"/>
          </a:xfrm>
        </p:grpSpPr>
        <p:sp>
          <p:nvSpPr>
            <p:cNvPr id="6" name="Rectangle 5"/>
            <p:cNvSpPr/>
            <p:nvPr/>
          </p:nvSpPr>
          <p:spPr>
            <a:xfrm>
              <a:off x="893379" y="2359572"/>
              <a:ext cx="4382813" cy="222293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Utilized Budget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Allocated Budget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87310" y="2359572"/>
              <a:ext cx="388882" cy="2222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87309" y="4277710"/>
              <a:ext cx="38888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87309" y="2354317"/>
              <a:ext cx="38888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4971388" y="2427889"/>
              <a:ext cx="168166" cy="15765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 rot="10800000">
              <a:off x="4971386" y="4348654"/>
              <a:ext cx="168168" cy="16291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653978" y="1566038"/>
            <a:ext cx="2805335" cy="924910"/>
            <a:chOff x="7547355" y="1723695"/>
            <a:chExt cx="2805335" cy="924910"/>
          </a:xfrm>
        </p:grpSpPr>
        <p:sp>
          <p:nvSpPr>
            <p:cNvPr id="7" name="Rectangle 6"/>
            <p:cNvSpPr/>
            <p:nvPr/>
          </p:nvSpPr>
          <p:spPr>
            <a:xfrm>
              <a:off x="7683536" y="2102067"/>
              <a:ext cx="2669154" cy="54653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None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47355" y="1723695"/>
              <a:ext cx="2581998" cy="378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Select Operation</a:t>
              </a:r>
              <a:endParaRPr lang="en-GB" dirty="0"/>
            </a:p>
          </p:txBody>
        </p:sp>
        <p:sp>
          <p:nvSpPr>
            <p:cNvPr id="19" name="Isosceles Triangle 18"/>
            <p:cNvSpPr/>
            <p:nvPr/>
          </p:nvSpPr>
          <p:spPr>
            <a:xfrm rot="10800000">
              <a:off x="10129354" y="2354091"/>
              <a:ext cx="174315" cy="1091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14549" y="1571493"/>
            <a:ext cx="2750866" cy="930166"/>
            <a:chOff x="814549" y="1718439"/>
            <a:chExt cx="2750866" cy="930166"/>
          </a:xfrm>
        </p:grpSpPr>
        <p:sp>
          <p:nvSpPr>
            <p:cNvPr id="4" name="Rectangle 3"/>
            <p:cNvSpPr/>
            <p:nvPr/>
          </p:nvSpPr>
          <p:spPr>
            <a:xfrm>
              <a:off x="896261" y="2102067"/>
              <a:ext cx="2669154" cy="54653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Application Component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4549" y="1718439"/>
              <a:ext cx="2581998" cy="378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Select Element</a:t>
              </a:r>
              <a:endParaRPr lang="en-GB" dirty="0"/>
            </a:p>
          </p:txBody>
        </p:sp>
        <p:sp>
          <p:nvSpPr>
            <p:cNvPr id="20" name="Isosceles Triangle 19"/>
            <p:cNvSpPr/>
            <p:nvPr/>
          </p:nvSpPr>
          <p:spPr>
            <a:xfrm rot="10800000">
              <a:off x="3342065" y="2320776"/>
              <a:ext cx="174315" cy="1091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50031" y="1555528"/>
            <a:ext cx="2778101" cy="935420"/>
            <a:chOff x="4180952" y="1713185"/>
            <a:chExt cx="2778101" cy="935420"/>
          </a:xfrm>
        </p:grpSpPr>
        <p:sp>
          <p:nvSpPr>
            <p:cNvPr id="5" name="Rectangle 4"/>
            <p:cNvSpPr/>
            <p:nvPr/>
          </p:nvSpPr>
          <p:spPr>
            <a:xfrm>
              <a:off x="4289899" y="2102067"/>
              <a:ext cx="2669154" cy="54653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80952" y="1713185"/>
              <a:ext cx="2581998" cy="378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Select Attribute</a:t>
              </a:r>
              <a:endParaRPr lang="en-GB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6730264" y="2320776"/>
              <a:ext cx="174315" cy="1091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628528" y="3897398"/>
            <a:ext cx="2706413" cy="739516"/>
            <a:chOff x="814549" y="436380"/>
            <a:chExt cx="2706413" cy="739516"/>
          </a:xfrm>
        </p:grpSpPr>
        <p:sp>
          <p:nvSpPr>
            <p:cNvPr id="23" name="Rectangle 22"/>
            <p:cNvSpPr/>
            <p:nvPr/>
          </p:nvSpPr>
          <p:spPr>
            <a:xfrm>
              <a:off x="945928" y="814752"/>
              <a:ext cx="2575034" cy="36114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Clustered Column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4549" y="436380"/>
              <a:ext cx="2490952" cy="378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Select Chart Type</a:t>
              </a:r>
              <a:endParaRPr lang="en-GB" dirty="0"/>
            </a:p>
          </p:txBody>
        </p:sp>
        <p:sp>
          <p:nvSpPr>
            <p:cNvPr id="25" name="Isosceles Triangle 24"/>
            <p:cNvSpPr/>
            <p:nvPr/>
          </p:nvSpPr>
          <p:spPr>
            <a:xfrm rot="10800000">
              <a:off x="3305501" y="940655"/>
              <a:ext cx="168168" cy="1091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88883" y="210207"/>
            <a:ext cx="5602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Sample # 06</a:t>
            </a:r>
            <a:endParaRPr lang="en-GB" sz="3200" b="1" dirty="0"/>
          </a:p>
        </p:txBody>
      </p:sp>
      <p:grpSp>
        <p:nvGrpSpPr>
          <p:cNvPr id="40" name="Group 39"/>
          <p:cNvGrpSpPr/>
          <p:nvPr/>
        </p:nvGrpSpPr>
        <p:grpSpPr>
          <a:xfrm>
            <a:off x="5691591" y="2725337"/>
            <a:ext cx="2285762" cy="1012072"/>
            <a:chOff x="5691591" y="2725337"/>
            <a:chExt cx="2285762" cy="1012072"/>
          </a:xfrm>
        </p:grpSpPr>
        <p:sp>
          <p:nvSpPr>
            <p:cNvPr id="41" name="TextBox 40"/>
            <p:cNvSpPr txBox="1"/>
            <p:nvPr/>
          </p:nvSpPr>
          <p:spPr>
            <a:xfrm>
              <a:off x="5691591" y="2725337"/>
              <a:ext cx="228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Operation Applied on</a:t>
              </a:r>
              <a:endParaRPr lang="en-GB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70965" y="3091078"/>
              <a:ext cx="1354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Element</a:t>
              </a:r>
            </a:p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Attribute</a:t>
              </a:r>
              <a:endParaRPr lang="en-GB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92534" y="3455471"/>
              <a:ext cx="191154" cy="191154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78723" y="3186963"/>
              <a:ext cx="191154" cy="191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5932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021685"/>
              </p:ext>
            </p:extLst>
          </p:nvPr>
        </p:nvGraphicFramePr>
        <p:xfrm>
          <a:off x="1450427" y="1171611"/>
          <a:ext cx="9385737" cy="260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0901">
                  <a:extLst>
                    <a:ext uri="{9D8B030D-6E8A-4147-A177-3AD203B41FA5}">
                      <a16:colId xmlns:a16="http://schemas.microsoft.com/office/drawing/2014/main" val="3885124146"/>
                    </a:ext>
                  </a:extLst>
                </a:gridCol>
                <a:gridCol w="2779389">
                  <a:extLst>
                    <a:ext uri="{9D8B030D-6E8A-4147-A177-3AD203B41FA5}">
                      <a16:colId xmlns:a16="http://schemas.microsoft.com/office/drawing/2014/main" val="1545427328"/>
                    </a:ext>
                  </a:extLst>
                </a:gridCol>
                <a:gridCol w="2995447">
                  <a:extLst>
                    <a:ext uri="{9D8B030D-6E8A-4147-A177-3AD203B41FA5}">
                      <a16:colId xmlns:a16="http://schemas.microsoft.com/office/drawing/2014/main" val="3624266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Element / Application Component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Attribute</a:t>
                      </a:r>
                      <a:r>
                        <a:rPr lang="en-US" sz="1600" baseline="0" dirty="0"/>
                        <a:t> / Utilized Budget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Attribute / Allocated Budget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81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Application Component 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500000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500000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660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254762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300000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581294"/>
                  </a:ext>
                </a:extLst>
              </a:tr>
              <a:tr h="389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1609235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1700000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306824"/>
                  </a:ext>
                </a:extLst>
              </a:tr>
              <a:tr h="2308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34562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35000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35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981727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1000000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51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135467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200000</a:t>
                      </a:r>
                      <a:endParaRPr lang="en-GB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20111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8883" y="210207"/>
            <a:ext cx="5602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Sample # 06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903667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8883" y="210207"/>
            <a:ext cx="5602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Sample # 06</a:t>
            </a:r>
            <a:endParaRPr lang="en-GB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153" y="1298530"/>
            <a:ext cx="7253178" cy="43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4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322606"/>
              </p:ext>
            </p:extLst>
          </p:nvPr>
        </p:nvGraphicFramePr>
        <p:xfrm>
          <a:off x="1853324" y="1182122"/>
          <a:ext cx="8499366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5931">
                  <a:extLst>
                    <a:ext uri="{9D8B030D-6E8A-4147-A177-3AD203B41FA5}">
                      <a16:colId xmlns:a16="http://schemas.microsoft.com/office/drawing/2014/main" val="3885124146"/>
                    </a:ext>
                  </a:extLst>
                </a:gridCol>
                <a:gridCol w="5013435">
                  <a:extLst>
                    <a:ext uri="{9D8B030D-6E8A-4147-A177-3AD203B41FA5}">
                      <a16:colId xmlns:a16="http://schemas.microsoft.com/office/drawing/2014/main" val="1545427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 / Application Component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 / Criticality</a:t>
                      </a:r>
                    </a:p>
                    <a:p>
                      <a:pPr algn="ctr"/>
                      <a:r>
                        <a:rPr lang="en-US" dirty="0"/>
                        <a:t>(Very High, High, Medium, Low,</a:t>
                      </a:r>
                      <a:r>
                        <a:rPr lang="en-US" baseline="0" dirty="0"/>
                        <a:t> Very Low</a:t>
                      </a:r>
                      <a:r>
                        <a:rPr lang="en-US" dirty="0"/>
                        <a:t>)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81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 Component</a:t>
                      </a:r>
                      <a:r>
                        <a:rPr lang="en-US" baseline="0" dirty="0"/>
                        <a:t>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 High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660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58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06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 High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5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 Low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51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20111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7318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14213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8883" y="210207"/>
            <a:ext cx="5602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Sample # 01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72800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8883" y="210207"/>
            <a:ext cx="5602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Sample # 01</a:t>
            </a:r>
            <a:endParaRPr lang="en-GB" sz="3200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1312138" y="972602"/>
            <a:ext cx="8672690" cy="5627250"/>
            <a:chOff x="1312138" y="972602"/>
            <a:chExt cx="8672690" cy="5627250"/>
          </a:xfrm>
        </p:grpSpPr>
        <p:grpSp>
          <p:nvGrpSpPr>
            <p:cNvPr id="48" name="Group 47"/>
            <p:cNvGrpSpPr/>
            <p:nvPr/>
          </p:nvGrpSpPr>
          <p:grpSpPr>
            <a:xfrm>
              <a:off x="1312138" y="1524000"/>
              <a:ext cx="8672690" cy="5075852"/>
              <a:chOff x="1312138" y="1524000"/>
              <a:chExt cx="8672690" cy="5075852"/>
            </a:xfrm>
          </p:grpSpPr>
          <p:cxnSp>
            <p:nvCxnSpPr>
              <p:cNvPr id="3" name="Elbow Connector 2"/>
              <p:cNvCxnSpPr/>
              <p:nvPr/>
            </p:nvCxnSpPr>
            <p:spPr>
              <a:xfrm>
                <a:off x="2463867" y="1524000"/>
                <a:ext cx="7520961" cy="3216166"/>
              </a:xfrm>
              <a:prstGeom prst="bentConnector3">
                <a:avLst>
                  <a:gd name="adj1" fmla="val -3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312138" y="1550280"/>
                <a:ext cx="492443" cy="311106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sz="2000" dirty="0"/>
                  <a:t>Criticality</a:t>
                </a:r>
                <a:endParaRPr lang="en-GB" sz="2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811111" y="6199742"/>
                <a:ext cx="5291960" cy="40011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sz="2000" dirty="0"/>
                  <a:t>Application Component</a:t>
                </a:r>
                <a:endParaRPr lang="en-GB" sz="2000" dirty="0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453357" y="4246180"/>
                <a:ext cx="21020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463866" y="3610304"/>
                <a:ext cx="21020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2474376" y="3058511"/>
                <a:ext cx="21020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463866" y="2548759"/>
                <a:ext cx="21020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479631" y="2049518"/>
                <a:ext cx="21020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770185" y="1907628"/>
                <a:ext cx="683172" cy="252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Very High</a:t>
                </a:r>
                <a:endParaRPr lang="en-GB" sz="1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817481" y="2913995"/>
                <a:ext cx="683172" cy="252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Medium</a:t>
                </a:r>
                <a:endParaRPr lang="en-GB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896307" y="3452652"/>
                <a:ext cx="683172" cy="252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Low</a:t>
                </a:r>
                <a:endParaRPr lang="en-GB" sz="1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770185" y="4120056"/>
                <a:ext cx="683172" cy="252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Very Low</a:t>
                </a:r>
                <a:endParaRPr lang="en-GB" sz="1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885797" y="2425264"/>
                <a:ext cx="683172" cy="252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High</a:t>
                </a:r>
                <a:endParaRPr lang="en-GB" sz="10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031427" y="2023242"/>
                <a:ext cx="225974" cy="27064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570087" y="2538975"/>
                <a:ext cx="278523" cy="2180897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216473" y="3048729"/>
                <a:ext cx="278523" cy="167114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139846" y="3600523"/>
                <a:ext cx="278523" cy="111934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457091" y="4240928"/>
                <a:ext cx="307023" cy="47894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861134" y="2013458"/>
                <a:ext cx="225974" cy="27064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794101" y="3048729"/>
                <a:ext cx="278523" cy="167114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448356" y="3610307"/>
                <a:ext cx="278523" cy="111934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 rot="18000637">
                <a:off x="1751047" y="5329290"/>
                <a:ext cx="1912883" cy="252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Application Component 0001</a:t>
                </a:r>
                <a:endParaRPr lang="en-GB" sz="10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8000637">
                <a:off x="2319596" y="5322855"/>
                <a:ext cx="1912883" cy="252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Application Component 0002</a:t>
                </a:r>
                <a:endParaRPr lang="en-GB" sz="10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 rot="18000637">
                <a:off x="3010211" y="5309441"/>
                <a:ext cx="1912883" cy="252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Application Component 0003</a:t>
                </a:r>
                <a:endParaRPr lang="en-GB" sz="10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 rot="18000637">
                <a:off x="3678207" y="5322856"/>
                <a:ext cx="1912883" cy="252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Application Component 0004</a:t>
                </a:r>
                <a:endParaRPr lang="en-GB" sz="1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 rot="18000637">
                <a:off x="4282567" y="5322855"/>
                <a:ext cx="1912883" cy="252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Application Component 0005</a:t>
                </a:r>
                <a:endParaRPr lang="en-GB" sz="10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 rot="18000637">
                <a:off x="4971284" y="5308809"/>
                <a:ext cx="1912883" cy="252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Application Component 0006</a:t>
                </a:r>
                <a:endParaRPr lang="en-GB" sz="10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 rot="18000637">
                <a:off x="5650098" y="5321180"/>
                <a:ext cx="1912883" cy="252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Application Component 0007</a:t>
                </a:r>
                <a:endParaRPr lang="en-GB" sz="1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 rot="18000637">
                <a:off x="6319319" y="5303553"/>
                <a:ext cx="1912883" cy="252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Application Component 0008</a:t>
                </a:r>
                <a:endParaRPr lang="en-GB" sz="1000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3637416" y="972602"/>
              <a:ext cx="43783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Application Criticality</a:t>
              </a:r>
              <a:endParaRPr lang="en-GB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7542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93380" y="5790770"/>
            <a:ext cx="1949671" cy="39939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 Chart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93380" y="2742972"/>
            <a:ext cx="4382813" cy="2596282"/>
            <a:chOff x="893379" y="2354317"/>
            <a:chExt cx="4382813" cy="2228193"/>
          </a:xfrm>
        </p:grpSpPr>
        <p:sp>
          <p:nvSpPr>
            <p:cNvPr id="6" name="Rectangle 5"/>
            <p:cNvSpPr/>
            <p:nvPr/>
          </p:nvSpPr>
          <p:spPr>
            <a:xfrm>
              <a:off x="893379" y="2359572"/>
              <a:ext cx="4382813" cy="222293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Criticality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87310" y="2359572"/>
              <a:ext cx="388882" cy="2222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87309" y="4277710"/>
              <a:ext cx="38888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87309" y="2354317"/>
              <a:ext cx="38888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4971388" y="2427889"/>
              <a:ext cx="168166" cy="15765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 rot="10800000">
              <a:off x="4971386" y="4348654"/>
              <a:ext cx="168168" cy="16291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653978" y="1566038"/>
            <a:ext cx="2805335" cy="924910"/>
            <a:chOff x="7547355" y="1723695"/>
            <a:chExt cx="2805335" cy="924910"/>
          </a:xfrm>
        </p:grpSpPr>
        <p:sp>
          <p:nvSpPr>
            <p:cNvPr id="7" name="Rectangle 6"/>
            <p:cNvSpPr/>
            <p:nvPr/>
          </p:nvSpPr>
          <p:spPr>
            <a:xfrm>
              <a:off x="7683536" y="2102067"/>
              <a:ext cx="2669154" cy="54653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Count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47355" y="1723695"/>
              <a:ext cx="2581998" cy="378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Select Operation</a:t>
              </a:r>
              <a:endParaRPr lang="en-GB" dirty="0"/>
            </a:p>
          </p:txBody>
        </p:sp>
        <p:sp>
          <p:nvSpPr>
            <p:cNvPr id="19" name="Isosceles Triangle 18"/>
            <p:cNvSpPr/>
            <p:nvPr/>
          </p:nvSpPr>
          <p:spPr>
            <a:xfrm rot="10800000">
              <a:off x="10129354" y="2354091"/>
              <a:ext cx="174315" cy="1091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14549" y="1571493"/>
            <a:ext cx="2750866" cy="930166"/>
            <a:chOff x="814549" y="1718439"/>
            <a:chExt cx="2750866" cy="930166"/>
          </a:xfrm>
        </p:grpSpPr>
        <p:sp>
          <p:nvSpPr>
            <p:cNvPr id="4" name="Rectangle 3"/>
            <p:cNvSpPr/>
            <p:nvPr/>
          </p:nvSpPr>
          <p:spPr>
            <a:xfrm>
              <a:off x="896261" y="2102067"/>
              <a:ext cx="2669154" cy="54653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Application Component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4549" y="1718439"/>
              <a:ext cx="2581998" cy="378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Select Element</a:t>
              </a:r>
              <a:endParaRPr lang="en-GB" dirty="0"/>
            </a:p>
          </p:txBody>
        </p:sp>
        <p:sp>
          <p:nvSpPr>
            <p:cNvPr id="20" name="Isosceles Triangle 19"/>
            <p:cNvSpPr/>
            <p:nvPr/>
          </p:nvSpPr>
          <p:spPr>
            <a:xfrm rot="10800000">
              <a:off x="3342065" y="2320776"/>
              <a:ext cx="174315" cy="1091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50031" y="1555528"/>
            <a:ext cx="2778101" cy="935420"/>
            <a:chOff x="4180952" y="1713185"/>
            <a:chExt cx="2778101" cy="935420"/>
          </a:xfrm>
        </p:grpSpPr>
        <p:sp>
          <p:nvSpPr>
            <p:cNvPr id="5" name="Rectangle 4"/>
            <p:cNvSpPr/>
            <p:nvPr/>
          </p:nvSpPr>
          <p:spPr>
            <a:xfrm>
              <a:off x="4289899" y="2102067"/>
              <a:ext cx="2669154" cy="54653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80952" y="1713185"/>
              <a:ext cx="2581998" cy="378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Select Attribute</a:t>
              </a:r>
              <a:endParaRPr lang="en-GB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6730264" y="2320776"/>
              <a:ext cx="174315" cy="1091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628528" y="3897398"/>
            <a:ext cx="2706413" cy="739516"/>
            <a:chOff x="814549" y="436380"/>
            <a:chExt cx="2706413" cy="739516"/>
          </a:xfrm>
        </p:grpSpPr>
        <p:sp>
          <p:nvSpPr>
            <p:cNvPr id="23" name="Rectangle 22"/>
            <p:cNvSpPr/>
            <p:nvPr/>
          </p:nvSpPr>
          <p:spPr>
            <a:xfrm>
              <a:off x="945928" y="814752"/>
              <a:ext cx="2575034" cy="36114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Column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4549" y="436380"/>
              <a:ext cx="2490952" cy="378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Select Chart Type</a:t>
              </a:r>
              <a:endParaRPr lang="en-GB" dirty="0"/>
            </a:p>
          </p:txBody>
        </p:sp>
        <p:sp>
          <p:nvSpPr>
            <p:cNvPr id="25" name="Isosceles Triangle 24"/>
            <p:cNvSpPr/>
            <p:nvPr/>
          </p:nvSpPr>
          <p:spPr>
            <a:xfrm rot="10800000">
              <a:off x="3305501" y="940655"/>
              <a:ext cx="168168" cy="1091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744141" y="2725337"/>
            <a:ext cx="228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Operation Applied on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5970965" y="3091078"/>
            <a:ext cx="1354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</a:t>
            </a:r>
          </a:p>
          <a:p>
            <a:r>
              <a:rPr lang="en-US" dirty="0"/>
              <a:t>Attribute</a:t>
            </a:r>
            <a:endParaRPr lang="en-GB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534" y="3164833"/>
            <a:ext cx="178431" cy="17843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92534" y="3455471"/>
            <a:ext cx="191154" cy="19115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88883" y="210207"/>
            <a:ext cx="5602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Sample # 02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50706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202135"/>
              </p:ext>
            </p:extLst>
          </p:nvPr>
        </p:nvGraphicFramePr>
        <p:xfrm>
          <a:off x="1853324" y="1182122"/>
          <a:ext cx="8499366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5931">
                  <a:extLst>
                    <a:ext uri="{9D8B030D-6E8A-4147-A177-3AD203B41FA5}">
                      <a16:colId xmlns:a16="http://schemas.microsoft.com/office/drawing/2014/main" val="3885124146"/>
                    </a:ext>
                  </a:extLst>
                </a:gridCol>
                <a:gridCol w="5013435">
                  <a:extLst>
                    <a:ext uri="{9D8B030D-6E8A-4147-A177-3AD203B41FA5}">
                      <a16:colId xmlns:a16="http://schemas.microsoft.com/office/drawing/2014/main" val="1545427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Element / Application Component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Attribute / Criticality</a:t>
                      </a:r>
                    </a:p>
                    <a:p>
                      <a:pPr algn="ctr"/>
                      <a:r>
                        <a:rPr lang="en-US" sz="1800" dirty="0"/>
                        <a:t>(Very High, High, Medium, Low,</a:t>
                      </a:r>
                      <a:r>
                        <a:rPr lang="en-US" sz="1800" baseline="0" dirty="0"/>
                        <a:t> Very Low</a:t>
                      </a:r>
                      <a:r>
                        <a:rPr lang="en-US" sz="1800" dirty="0"/>
                        <a:t>)</a:t>
                      </a:r>
                      <a:endParaRPr lang="en-GB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81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 Component</a:t>
                      </a:r>
                      <a:r>
                        <a:rPr lang="en-US" baseline="0" dirty="0"/>
                        <a:t>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 High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660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58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06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 High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5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 Low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51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20111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73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14213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99922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 High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958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040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26997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8883" y="210207"/>
            <a:ext cx="5602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Sample # 02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02488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8883" y="210207"/>
            <a:ext cx="5602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Sample # 02</a:t>
            </a:r>
            <a:endParaRPr lang="en-GB" sz="32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779252" y="997201"/>
            <a:ext cx="6029934" cy="4344230"/>
            <a:chOff x="1779252" y="997201"/>
            <a:chExt cx="6029934" cy="4344230"/>
          </a:xfrm>
        </p:grpSpPr>
        <p:cxnSp>
          <p:nvCxnSpPr>
            <p:cNvPr id="3" name="Elbow Connector 2"/>
            <p:cNvCxnSpPr/>
            <p:nvPr/>
          </p:nvCxnSpPr>
          <p:spPr>
            <a:xfrm>
              <a:off x="2463867" y="1524000"/>
              <a:ext cx="5345319" cy="3205656"/>
            </a:xfrm>
            <a:prstGeom prst="bentConnector3">
              <a:avLst>
                <a:gd name="adj1" fmla="val 25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779252" y="1849820"/>
              <a:ext cx="461665" cy="274428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dirty="0"/>
                <a:t>Number of Applications</a:t>
              </a:r>
              <a:endParaRPr lang="en-GB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70466" y="4972120"/>
              <a:ext cx="2794479" cy="36931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dirty="0"/>
                <a:t>Criticality</a:t>
              </a:r>
              <a:endParaRPr lang="en-GB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453357" y="4246180"/>
              <a:ext cx="21020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463866" y="3610304"/>
              <a:ext cx="21020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474376" y="3058511"/>
              <a:ext cx="21020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463866" y="2548759"/>
              <a:ext cx="21020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479631" y="2049518"/>
              <a:ext cx="21020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802828" y="4729656"/>
              <a:ext cx="683172" cy="252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Very High</a:t>
              </a:r>
              <a:endParaRPr lang="en-GB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04911" y="4719872"/>
              <a:ext cx="683172" cy="252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Medium</a:t>
              </a:r>
              <a:endParaRPr lang="en-GB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32535" y="4727030"/>
              <a:ext cx="683172" cy="252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Low</a:t>
              </a:r>
              <a:endParaRPr lang="en-GB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49410" y="4736814"/>
              <a:ext cx="683172" cy="252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Very Low</a:t>
              </a:r>
              <a:endParaRPr lang="en-GB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32488" y="4727030"/>
              <a:ext cx="683172" cy="252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High</a:t>
              </a:r>
              <a:endParaRPr lang="en-GB" sz="1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31426" y="3878316"/>
              <a:ext cx="249013" cy="85133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70087" y="4474782"/>
              <a:ext cx="276403" cy="24509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216473" y="3878316"/>
              <a:ext cx="274678" cy="84155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847972" y="3610304"/>
              <a:ext cx="295961" cy="110956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26268" y="4095233"/>
              <a:ext cx="273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  <a:endParaRPr lang="en-GB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21013" y="3460810"/>
              <a:ext cx="273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4</a:t>
              </a:r>
              <a:endParaRPr lang="en-GB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36778" y="2895188"/>
              <a:ext cx="273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6</a:t>
              </a:r>
              <a:endParaRPr lang="en-GB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147440" y="1905724"/>
              <a:ext cx="362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10</a:t>
              </a:r>
              <a:endParaRPr lang="en-GB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23427" y="2406943"/>
              <a:ext cx="273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8</a:t>
              </a:r>
              <a:endParaRPr lang="en-GB" sz="12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485915" y="4471430"/>
              <a:ext cx="276403" cy="24509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84939" y="997201"/>
              <a:ext cx="43783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Application Criticality</a:t>
              </a:r>
              <a:endParaRPr lang="en-GB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1509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93380" y="5790770"/>
            <a:ext cx="1949671" cy="39939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 Chart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93380" y="2742972"/>
            <a:ext cx="4382813" cy="2596282"/>
            <a:chOff x="893379" y="2354317"/>
            <a:chExt cx="4382813" cy="2228193"/>
          </a:xfrm>
        </p:grpSpPr>
        <p:sp>
          <p:nvSpPr>
            <p:cNvPr id="6" name="Rectangle 5"/>
            <p:cNvSpPr/>
            <p:nvPr/>
          </p:nvSpPr>
          <p:spPr>
            <a:xfrm>
              <a:off x="893379" y="2359572"/>
              <a:ext cx="4382813" cy="222293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Scalability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Availability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Usability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Modularity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Continuity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Composability</a:t>
              </a:r>
            </a:p>
            <a:p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87310" y="2359572"/>
              <a:ext cx="388882" cy="2222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87309" y="4277710"/>
              <a:ext cx="38888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87309" y="2354317"/>
              <a:ext cx="38888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4971388" y="2427889"/>
              <a:ext cx="168166" cy="15765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 rot="10800000">
              <a:off x="4971386" y="4348654"/>
              <a:ext cx="168168" cy="16291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653978" y="1566038"/>
            <a:ext cx="2805335" cy="924910"/>
            <a:chOff x="7547355" y="1723695"/>
            <a:chExt cx="2805335" cy="924910"/>
          </a:xfrm>
        </p:grpSpPr>
        <p:sp>
          <p:nvSpPr>
            <p:cNvPr id="7" name="Rectangle 6"/>
            <p:cNvSpPr/>
            <p:nvPr/>
          </p:nvSpPr>
          <p:spPr>
            <a:xfrm>
              <a:off x="7683536" y="2102067"/>
              <a:ext cx="2669154" cy="54653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Count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47355" y="1723695"/>
              <a:ext cx="2581998" cy="378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Select Operation</a:t>
              </a:r>
              <a:endParaRPr lang="en-GB" dirty="0"/>
            </a:p>
          </p:txBody>
        </p:sp>
        <p:sp>
          <p:nvSpPr>
            <p:cNvPr id="19" name="Isosceles Triangle 18"/>
            <p:cNvSpPr/>
            <p:nvPr/>
          </p:nvSpPr>
          <p:spPr>
            <a:xfrm rot="10800000">
              <a:off x="10129354" y="2354091"/>
              <a:ext cx="174315" cy="1091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14549" y="1571493"/>
            <a:ext cx="2750866" cy="930166"/>
            <a:chOff x="814549" y="1718439"/>
            <a:chExt cx="2750866" cy="930166"/>
          </a:xfrm>
        </p:grpSpPr>
        <p:sp>
          <p:nvSpPr>
            <p:cNvPr id="4" name="Rectangle 3"/>
            <p:cNvSpPr/>
            <p:nvPr/>
          </p:nvSpPr>
          <p:spPr>
            <a:xfrm>
              <a:off x="896261" y="2102067"/>
              <a:ext cx="2669154" cy="54653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Application Component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4549" y="1718439"/>
              <a:ext cx="2581998" cy="378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Select Element</a:t>
              </a:r>
              <a:endParaRPr lang="en-GB" dirty="0"/>
            </a:p>
          </p:txBody>
        </p:sp>
        <p:sp>
          <p:nvSpPr>
            <p:cNvPr id="20" name="Isosceles Triangle 19"/>
            <p:cNvSpPr/>
            <p:nvPr/>
          </p:nvSpPr>
          <p:spPr>
            <a:xfrm rot="10800000">
              <a:off x="3342065" y="2320776"/>
              <a:ext cx="174315" cy="1091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50031" y="1555528"/>
            <a:ext cx="2778101" cy="935420"/>
            <a:chOff x="4180952" y="1713185"/>
            <a:chExt cx="2778101" cy="935420"/>
          </a:xfrm>
        </p:grpSpPr>
        <p:sp>
          <p:nvSpPr>
            <p:cNvPr id="5" name="Rectangle 4"/>
            <p:cNvSpPr/>
            <p:nvPr/>
          </p:nvSpPr>
          <p:spPr>
            <a:xfrm>
              <a:off x="4289899" y="2102067"/>
              <a:ext cx="2669154" cy="54653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80952" y="1713185"/>
              <a:ext cx="2581998" cy="378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Select Attribute</a:t>
              </a:r>
              <a:endParaRPr lang="en-GB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6730264" y="2320776"/>
              <a:ext cx="174315" cy="1091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628528" y="3897398"/>
            <a:ext cx="2706413" cy="739516"/>
            <a:chOff x="814549" y="436380"/>
            <a:chExt cx="2706413" cy="739516"/>
          </a:xfrm>
        </p:grpSpPr>
        <p:sp>
          <p:nvSpPr>
            <p:cNvPr id="23" name="Rectangle 22"/>
            <p:cNvSpPr/>
            <p:nvPr/>
          </p:nvSpPr>
          <p:spPr>
            <a:xfrm>
              <a:off x="945928" y="814752"/>
              <a:ext cx="2575034" cy="36114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Clustered Column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4549" y="436380"/>
              <a:ext cx="2490952" cy="378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Select Chart Type</a:t>
              </a:r>
              <a:endParaRPr lang="en-GB" dirty="0"/>
            </a:p>
          </p:txBody>
        </p:sp>
        <p:sp>
          <p:nvSpPr>
            <p:cNvPr id="25" name="Isosceles Triangle 24"/>
            <p:cNvSpPr/>
            <p:nvPr/>
          </p:nvSpPr>
          <p:spPr>
            <a:xfrm rot="10800000">
              <a:off x="3305501" y="940655"/>
              <a:ext cx="168168" cy="1091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744141" y="2725337"/>
            <a:ext cx="228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Operation Applied on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5970965" y="3091078"/>
            <a:ext cx="1354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</a:t>
            </a:r>
          </a:p>
          <a:p>
            <a:r>
              <a:rPr lang="en-US" dirty="0"/>
              <a:t>Attribute</a:t>
            </a:r>
            <a:endParaRPr lang="en-GB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534" y="3164833"/>
            <a:ext cx="178431" cy="17843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92534" y="3455471"/>
            <a:ext cx="191154" cy="19115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88883" y="210207"/>
            <a:ext cx="5602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Sample # 03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3281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296146"/>
              </p:ext>
            </p:extLst>
          </p:nvPr>
        </p:nvGraphicFramePr>
        <p:xfrm>
          <a:off x="476469" y="1234674"/>
          <a:ext cx="11331554" cy="4798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876">
                  <a:extLst>
                    <a:ext uri="{9D8B030D-6E8A-4147-A177-3AD203B41FA5}">
                      <a16:colId xmlns:a16="http://schemas.microsoft.com/office/drawing/2014/main" val="3885124146"/>
                    </a:ext>
                  </a:extLst>
                </a:gridCol>
                <a:gridCol w="1334813">
                  <a:extLst>
                    <a:ext uri="{9D8B030D-6E8A-4147-A177-3AD203B41FA5}">
                      <a16:colId xmlns:a16="http://schemas.microsoft.com/office/drawing/2014/main" val="1545427328"/>
                    </a:ext>
                  </a:extLst>
                </a:gridCol>
                <a:gridCol w="1492469">
                  <a:extLst>
                    <a:ext uri="{9D8B030D-6E8A-4147-A177-3AD203B41FA5}">
                      <a16:colId xmlns:a16="http://schemas.microsoft.com/office/drawing/2014/main" val="3624266937"/>
                    </a:ext>
                  </a:extLst>
                </a:gridCol>
                <a:gridCol w="1504205">
                  <a:extLst>
                    <a:ext uri="{9D8B030D-6E8A-4147-A177-3AD203B41FA5}">
                      <a16:colId xmlns:a16="http://schemas.microsoft.com/office/drawing/2014/main" val="2481964453"/>
                    </a:ext>
                  </a:extLst>
                </a:gridCol>
                <a:gridCol w="1477931">
                  <a:extLst>
                    <a:ext uri="{9D8B030D-6E8A-4147-A177-3AD203B41FA5}">
                      <a16:colId xmlns:a16="http://schemas.microsoft.com/office/drawing/2014/main" val="1321475517"/>
                    </a:ext>
                  </a:extLst>
                </a:gridCol>
                <a:gridCol w="1525227">
                  <a:extLst>
                    <a:ext uri="{9D8B030D-6E8A-4147-A177-3AD203B41FA5}">
                      <a16:colId xmlns:a16="http://schemas.microsoft.com/office/drawing/2014/main" val="474601694"/>
                    </a:ext>
                  </a:extLst>
                </a:gridCol>
                <a:gridCol w="1583033">
                  <a:extLst>
                    <a:ext uri="{9D8B030D-6E8A-4147-A177-3AD203B41FA5}">
                      <a16:colId xmlns:a16="http://schemas.microsoft.com/office/drawing/2014/main" val="283842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Element / Application Component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Attribute / Scalability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Attribute / Availability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Attribute / Usability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Attribute / Modularity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Attribute / Continuity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Attribute / Composability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81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Application Component</a:t>
                      </a:r>
                      <a:r>
                        <a:rPr lang="en-US" sz="1400" baseline="0" dirty="0"/>
                        <a:t> 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Very High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High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Very High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High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Very Low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Medium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660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Low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High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Very Low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High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Low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Low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581294"/>
                  </a:ext>
                </a:extLst>
              </a:tr>
              <a:tr h="389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High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Very High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Medium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High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Medium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Very High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306824"/>
                  </a:ext>
                </a:extLst>
              </a:tr>
              <a:tr h="2308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Medium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High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Very High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Very High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Very Low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Very Low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35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Low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Very Low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High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Very Low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Very Low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Medium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51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Medium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Medium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Very High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High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Very Low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Very Low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20111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Very Low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Medium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Very High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Very Low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Very Low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Low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73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Very High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Medium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Low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Medium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Medium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High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14213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Medium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Very Low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High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High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Very Low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Medium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99922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Very High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Medium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High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Very Low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Low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Very High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7958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Very Low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Very High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Medium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High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High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Medium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040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Application Component 0012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Low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Very Low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Very High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Very High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Medium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Very Low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826997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8883" y="210207"/>
            <a:ext cx="5602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Sample # 03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53097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8883" y="210207"/>
            <a:ext cx="5602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Sample # 03</a:t>
            </a:r>
            <a:endParaRPr lang="en-GB" sz="3200" b="1" dirty="0"/>
          </a:p>
        </p:txBody>
      </p:sp>
      <p:grpSp>
        <p:nvGrpSpPr>
          <p:cNvPr id="100" name="Group 99"/>
          <p:cNvGrpSpPr/>
          <p:nvPr/>
        </p:nvGrpSpPr>
        <p:grpSpPr>
          <a:xfrm>
            <a:off x="1779252" y="1079861"/>
            <a:ext cx="9233950" cy="4883360"/>
            <a:chOff x="1779252" y="1079861"/>
            <a:chExt cx="9233950" cy="4883360"/>
          </a:xfrm>
        </p:grpSpPr>
        <p:cxnSp>
          <p:nvCxnSpPr>
            <p:cNvPr id="3" name="Elbow Connector 2"/>
            <p:cNvCxnSpPr/>
            <p:nvPr/>
          </p:nvCxnSpPr>
          <p:spPr>
            <a:xfrm>
              <a:off x="2463867" y="1524000"/>
              <a:ext cx="5847587" cy="3204930"/>
            </a:xfrm>
            <a:prstGeom prst="bentConnector3">
              <a:avLst>
                <a:gd name="adj1" fmla="val 39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779252" y="1849820"/>
              <a:ext cx="461665" cy="274428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dirty="0"/>
                <a:t>Number of Applications</a:t>
              </a:r>
              <a:endParaRPr lang="en-GB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46693" y="5089363"/>
              <a:ext cx="2794479" cy="36931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dirty="0"/>
                <a:t>Application Characteristics</a:t>
              </a:r>
              <a:endParaRPr lang="en-GB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453357" y="4246180"/>
              <a:ext cx="21020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463866" y="3610304"/>
              <a:ext cx="21020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474376" y="3058511"/>
              <a:ext cx="21020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463866" y="2548759"/>
              <a:ext cx="21020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479631" y="2049518"/>
              <a:ext cx="21020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750278" y="4729656"/>
              <a:ext cx="8008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Scalability</a:t>
              </a:r>
              <a:endParaRPr lang="en-GB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62259" y="4730382"/>
              <a:ext cx="6831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Usability</a:t>
              </a:r>
              <a:endParaRPr lang="en-GB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44159" y="4735363"/>
              <a:ext cx="8467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Modularity</a:t>
              </a:r>
              <a:endParaRPr lang="en-GB" sz="11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53594" y="4736814"/>
              <a:ext cx="8622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Continuity</a:t>
              </a:r>
              <a:endParaRPr lang="en-GB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79629" y="4737540"/>
              <a:ext cx="8616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Availability</a:t>
              </a:r>
              <a:endParaRPr lang="en-GB" sz="11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26268" y="4095233"/>
              <a:ext cx="273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  <a:endParaRPr lang="en-GB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21013" y="3460810"/>
              <a:ext cx="273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4</a:t>
              </a:r>
              <a:endParaRPr lang="en-GB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36778" y="2895188"/>
              <a:ext cx="273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6</a:t>
              </a:r>
              <a:endParaRPr lang="en-GB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147440" y="1905724"/>
              <a:ext cx="362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10</a:t>
              </a:r>
              <a:endParaRPr lang="en-GB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23427" y="2406943"/>
              <a:ext cx="273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8</a:t>
              </a:r>
              <a:endParaRPr lang="en-GB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07155" y="4736088"/>
              <a:ext cx="9957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Composability</a:t>
              </a:r>
              <a:endParaRPr lang="en-GB" sz="11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50697" y="1079861"/>
              <a:ext cx="43783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Application Maturity</a:t>
              </a:r>
              <a:endParaRPr lang="en-GB" sz="2800" b="1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838432" y="3832198"/>
              <a:ext cx="538592" cy="889574"/>
              <a:chOff x="2838432" y="3832198"/>
              <a:chExt cx="538592" cy="889574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838432" y="3846786"/>
                <a:ext cx="108121" cy="87498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957063" y="4483114"/>
                <a:ext cx="80427" cy="23190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048465" y="3840036"/>
                <a:ext cx="108121" cy="87498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177327" y="3832198"/>
                <a:ext cx="81171" cy="87498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269008" y="4246180"/>
                <a:ext cx="108016" cy="468842"/>
              </a:xfrm>
              <a:prstGeom prst="rect">
                <a:avLst/>
              </a:prstGeom>
              <a:solidFill>
                <a:srgbClr val="FF33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642667" y="3610304"/>
              <a:ext cx="530344" cy="1136406"/>
              <a:chOff x="3642667" y="3610304"/>
              <a:chExt cx="530344" cy="1136406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3642667" y="4246180"/>
                <a:ext cx="102415" cy="47559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755978" y="3839356"/>
                <a:ext cx="69996" cy="8756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847380" y="3610304"/>
                <a:ext cx="86211" cy="110471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955502" y="4700991"/>
                <a:ext cx="80506" cy="4571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067923" y="3832198"/>
                <a:ext cx="105088" cy="882824"/>
              </a:xfrm>
              <a:prstGeom prst="rect">
                <a:avLst/>
              </a:prstGeom>
              <a:solidFill>
                <a:srgbClr val="FF33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448490" y="3321269"/>
              <a:ext cx="522012" cy="1407661"/>
              <a:chOff x="4448490" y="3321269"/>
              <a:chExt cx="522012" cy="1407661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4448490" y="3321269"/>
                <a:ext cx="80635" cy="140766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556612" y="3846785"/>
                <a:ext cx="72802" cy="8753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653943" y="4246180"/>
                <a:ext cx="85752" cy="476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776875" y="4490272"/>
                <a:ext cx="64591" cy="22407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879066" y="4490272"/>
                <a:ext cx="91436" cy="231908"/>
              </a:xfrm>
              <a:prstGeom prst="rect">
                <a:avLst/>
              </a:prstGeom>
              <a:solidFill>
                <a:srgbClr val="FF33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5290055" y="4246180"/>
              <a:ext cx="78326" cy="4788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87665" y="3058511"/>
              <a:ext cx="101447" cy="165972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510597" y="4490272"/>
              <a:ext cx="80427" cy="2279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720630" y="3846786"/>
              <a:ext cx="79519" cy="871452"/>
            </a:xfrm>
            <a:prstGeom prst="rect">
              <a:avLst/>
            </a:prstGeom>
            <a:solidFill>
              <a:srgbClr val="FF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22603" y="4704230"/>
              <a:ext cx="111825" cy="457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241234" y="4490272"/>
              <a:ext cx="80427" cy="2319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332636" y="3847194"/>
              <a:ext cx="108121" cy="87498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461499" y="4246180"/>
              <a:ext cx="67558" cy="4681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553179" y="3058511"/>
              <a:ext cx="77790" cy="1663669"/>
            </a:xfrm>
            <a:prstGeom prst="rect">
              <a:avLst/>
            </a:prstGeom>
            <a:solidFill>
              <a:srgbClr val="FF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942741" y="4246180"/>
              <a:ext cx="87314" cy="4827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061371" y="4490272"/>
              <a:ext cx="80427" cy="2319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152773" y="3610304"/>
              <a:ext cx="108800" cy="111187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281635" y="4246180"/>
              <a:ext cx="83113" cy="4681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373315" y="3832198"/>
              <a:ext cx="111207" cy="889982"/>
            </a:xfrm>
            <a:prstGeom prst="rect">
              <a:avLst/>
            </a:prstGeom>
            <a:solidFill>
              <a:srgbClr val="FF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621436" y="4695523"/>
              <a:ext cx="80506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2652939" y="5701611"/>
              <a:ext cx="8360263" cy="261610"/>
              <a:chOff x="2652939" y="5701611"/>
              <a:chExt cx="8360263" cy="26161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2652939" y="5775689"/>
                <a:ext cx="383601" cy="11345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4572610" y="5775688"/>
                <a:ext cx="383601" cy="11345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6344999" y="5775688"/>
                <a:ext cx="383601" cy="11345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8119654" y="5775688"/>
                <a:ext cx="383601" cy="11345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9872397" y="5775687"/>
                <a:ext cx="383601" cy="113459"/>
              </a:xfrm>
              <a:prstGeom prst="rect">
                <a:avLst/>
              </a:prstGeom>
              <a:solidFill>
                <a:srgbClr val="FF33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971764" y="5701611"/>
                <a:ext cx="8008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Very High</a:t>
                </a:r>
                <a:endParaRPr lang="en-GB" sz="11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891305" y="5701611"/>
                <a:ext cx="48881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High</a:t>
                </a:r>
                <a:endParaRPr lang="en-GB" sz="11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662782" y="5701611"/>
                <a:ext cx="7019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Medium</a:t>
                </a:r>
                <a:endParaRPr lang="en-GB" sz="11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8311454" y="5701611"/>
                <a:ext cx="7019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Low</a:t>
                </a:r>
                <a:endParaRPr lang="en-GB" sz="11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0092909" y="5701611"/>
                <a:ext cx="9202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Very Low</a:t>
                </a:r>
                <a:endParaRPr lang="en-GB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7038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dc6f9ea2-717a-4566-8a6b-47d3269f386a" origin="userSelected">
  <element uid="id_classification_nonbusiness" value=""/>
</sisl>
</file>

<file path=customXml/itemProps1.xml><?xml version="1.0" encoding="utf-8"?>
<ds:datastoreItem xmlns:ds="http://schemas.openxmlformats.org/officeDocument/2006/customXml" ds:itemID="{1BA705EC-8588-487A-B9D6-AF4B80CE6B4C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864</Words>
  <Application>Microsoft Office PowerPoint</Application>
  <PresentationFormat>Widescreen</PresentationFormat>
  <Paragraphs>464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Zeeshan Muzaffar</dc:creator>
  <cp:keywords>PUBLIC:</cp:keywords>
  <cp:lastModifiedBy>DELL</cp:lastModifiedBy>
  <cp:revision>76</cp:revision>
  <dcterms:created xsi:type="dcterms:W3CDTF">2021-11-22T06:51:38Z</dcterms:created>
  <dcterms:modified xsi:type="dcterms:W3CDTF">2022-03-30T07:14:30Z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e767f28d-ca7d-4370-bd01-5a73c6c87022</vt:lpwstr>
  </property>
  <property fmtid="{D5CDD505-2E9C-101B-9397-08002B2CF9AE}" pid="3" name="bjClsUserRVM">
    <vt:lpwstr>[]</vt:lpwstr>
  </property>
  <property fmtid="{D5CDD505-2E9C-101B-9397-08002B2CF9AE}" pid="4" name="bjSaver">
    <vt:lpwstr>I8e2Z6a1V3kQUZRSb4Usm8V05ZjT4/no</vt:lpwstr>
  </property>
  <property fmtid="{D5CDD505-2E9C-101B-9397-08002B2CF9AE}" pid="5" name="bjDocumentLabelXML">
    <vt:lpwstr>&lt;?xml version="1.0" encoding="us-ascii"?&gt;&lt;sisl xmlns:xsd="http://www.w3.org/2001/XMLSchema" xmlns:xsi="http://www.w3.org/2001/XMLSchema-instance" sislVersion="0" policy="dc6f9ea2-717a-4566-8a6b-47d3269f386a" origin="userSelected" xmlns="http://www.boldonj</vt:lpwstr>
  </property>
  <property fmtid="{D5CDD505-2E9C-101B-9397-08002B2CF9AE}" pid="6" name="bjDocumentLabelXML-0">
    <vt:lpwstr>ames.com/2008/01/sie/internal/label"&gt;&lt;element uid="id_classification_nonbusiness" value="" /&gt;&lt;/sisl&gt;</vt:lpwstr>
  </property>
  <property fmtid="{D5CDD505-2E9C-101B-9397-08002B2CF9AE}" pid="7" name="bjDocumentSecurityLabel">
    <vt:lpwstr>PUBLIC</vt:lpwstr>
  </property>
</Properties>
</file>