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Montserrat"/>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E0A364-38D6-4AE6-9147-E9B7E1C02EDC}">
  <a:tblStyle styleId="{B3E0A364-38D6-4AE6-9147-E9B7E1C02ED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Montserrat-italic.fntdata"/><Relationship Id="rId10" Type="http://schemas.openxmlformats.org/officeDocument/2006/relationships/slide" Target="slides/slide4.xml"/><Relationship Id="rId32" Type="http://schemas.openxmlformats.org/officeDocument/2006/relationships/font" Target="fonts/Montserrat-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Montserrat-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b393f27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9b393f27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b393f27b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b393f27b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b393f27b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b393f27b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c83eaae3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c83eaae3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c83eaae3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9c83eaae3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9c83eaae3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9c83eaae3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c83eaae35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9c83eaae35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9c83eaae35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9c83eaae35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9c83eaae35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9c83eaae35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9c83eaae3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9c83eaae3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b4beee25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b4beee25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c83eaae35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9c83eaae35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9c7d3ddc0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9c7d3ddc0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9c7d3ddc0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9c7d3ddc0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9c7d3ddc0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9c7d3ddc0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9c7d3ddc0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9c7d3ddc0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b4beee25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b4beee25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b4beee25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b4beee25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b4beee25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b4beee25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b4beee25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b4beee25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b4beee25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b4beee25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53711aa7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3711aa7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b393f27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9b393f27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3D Tic-Tac-Toe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Yash Shah, Holy Toledough, Stephen Lambert, Omar Flores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Context of the Work</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0" name="Google Shape;190;p22"/>
          <p:cNvPicPr preferRelativeResize="0"/>
          <p:nvPr/>
        </p:nvPicPr>
        <p:blipFill>
          <a:blip r:embed="rId3">
            <a:alphaModFix/>
          </a:blip>
          <a:stretch>
            <a:fillRect/>
          </a:stretch>
        </p:blipFill>
        <p:spPr>
          <a:xfrm>
            <a:off x="1334525" y="1152475"/>
            <a:ext cx="6142849"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Partitioning</a:t>
            </a:r>
            <a:endParaRPr/>
          </a:p>
        </p:txBody>
      </p:sp>
      <p:graphicFrame>
        <p:nvGraphicFramePr>
          <p:cNvPr id="196" name="Google Shape;196;p23"/>
          <p:cNvGraphicFramePr/>
          <p:nvPr/>
        </p:nvGraphicFramePr>
        <p:xfrm>
          <a:off x="1297500" y="1133325"/>
          <a:ext cx="3000000" cy="3000000"/>
        </p:xfrm>
        <a:graphic>
          <a:graphicData uri="http://schemas.openxmlformats.org/drawingml/2006/table">
            <a:tbl>
              <a:tblPr>
                <a:noFill/>
                <a:tableStyleId>{B3E0A364-38D6-4AE6-9147-E9B7E1C02EDC}</a:tableStyleId>
              </a:tblPr>
              <a:tblGrid>
                <a:gridCol w="2413000"/>
                <a:gridCol w="2413000"/>
                <a:gridCol w="2413000"/>
              </a:tblGrid>
              <a:tr h="381000">
                <a:tc>
                  <a:txBody>
                    <a:bodyPr/>
                    <a:lstStyle/>
                    <a:p>
                      <a:pPr indent="0" lvl="0" marL="0" rtl="0" algn="l">
                        <a:spcBef>
                          <a:spcPts val="0"/>
                        </a:spcBef>
                        <a:spcAft>
                          <a:spcPts val="0"/>
                        </a:spcAft>
                        <a:buNone/>
                      </a:pPr>
                      <a:r>
                        <a:rPr lang="en" sz="1600">
                          <a:solidFill>
                            <a:srgbClr val="FFFFFF"/>
                          </a:solidFill>
                          <a:latin typeface="Lato"/>
                          <a:ea typeface="Lato"/>
                          <a:cs typeface="Lato"/>
                          <a:sym typeface="Lato"/>
                        </a:rPr>
                        <a:t>Event Name</a:t>
                      </a:r>
                      <a:endParaRPr sz="16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rPr>
                        <a:t>Input and output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sz="1600">
                          <a:solidFill>
                            <a:srgbClr val="FFFFFF"/>
                          </a:solidFill>
                          <a:latin typeface="Lato"/>
                          <a:ea typeface="Lato"/>
                          <a:cs typeface="Lato"/>
                          <a:sym typeface="Lato"/>
                        </a:rPr>
                        <a:t>Summary</a:t>
                      </a:r>
                      <a:endParaRPr sz="1600">
                        <a:solidFill>
                          <a:srgbClr val="FFFFFF"/>
                        </a:solidFill>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sz="1600">
                          <a:solidFill>
                            <a:srgbClr val="FFFFFF"/>
                          </a:solidFill>
                          <a:latin typeface="Lato"/>
                          <a:ea typeface="Lato"/>
                          <a:cs typeface="Lato"/>
                          <a:sym typeface="Lato"/>
                        </a:rPr>
                        <a:t>Ideas</a:t>
                      </a:r>
                      <a:endParaRPr sz="16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600">
                          <a:solidFill>
                            <a:srgbClr val="FFFFFF"/>
                          </a:solidFill>
                          <a:latin typeface="Lato"/>
                          <a:ea typeface="Lato"/>
                          <a:cs typeface="Lato"/>
                          <a:sym typeface="Lato"/>
                        </a:rPr>
                        <a:t>Getting ideas of peers (input)</a:t>
                      </a:r>
                      <a:endParaRPr sz="16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600">
                          <a:solidFill>
                            <a:srgbClr val="FFFFFF"/>
                          </a:solidFill>
                          <a:latin typeface="Lato"/>
                          <a:ea typeface="Lato"/>
                          <a:cs typeface="Lato"/>
                          <a:sym typeface="Lato"/>
                        </a:rPr>
                        <a:t>Gathering all the ideas</a:t>
                      </a:r>
                      <a:endParaRPr sz="1600">
                        <a:solidFill>
                          <a:srgbClr val="FFFFFF"/>
                        </a:solidFill>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sz="1600">
                          <a:solidFill>
                            <a:srgbClr val="FFFFFF"/>
                          </a:solidFill>
                          <a:latin typeface="Lato"/>
                          <a:ea typeface="Lato"/>
                          <a:cs typeface="Lato"/>
                          <a:sym typeface="Lato"/>
                        </a:rPr>
                        <a:t>Working on Product</a:t>
                      </a:r>
                      <a:endParaRPr sz="16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600">
                          <a:solidFill>
                            <a:srgbClr val="FFFFFF"/>
                          </a:solidFill>
                          <a:latin typeface="Lato"/>
                          <a:ea typeface="Lato"/>
                          <a:cs typeface="Lato"/>
                          <a:sym typeface="Lato"/>
                        </a:rPr>
                        <a:t>Applying all the ideas for the product (output)</a:t>
                      </a:r>
                      <a:endParaRPr sz="16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600">
                          <a:solidFill>
                            <a:srgbClr val="FFFFFF"/>
                          </a:solidFill>
                          <a:latin typeface="Lato"/>
                          <a:ea typeface="Lato"/>
                          <a:cs typeface="Lato"/>
                          <a:sym typeface="Lato"/>
                        </a:rPr>
                        <a:t>Testing all the ideas for the development of the final product</a:t>
                      </a:r>
                      <a:endParaRPr sz="1600">
                        <a:solidFill>
                          <a:srgbClr val="FFFFFF"/>
                        </a:solidFill>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sz="1600">
                          <a:solidFill>
                            <a:srgbClr val="FFFFFF"/>
                          </a:solidFill>
                          <a:latin typeface="Lato"/>
                          <a:ea typeface="Lato"/>
                          <a:cs typeface="Lato"/>
                          <a:sym typeface="Lato"/>
                        </a:rPr>
                        <a:t>Problems in the development phase</a:t>
                      </a:r>
                      <a:endParaRPr sz="16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600">
                          <a:solidFill>
                            <a:srgbClr val="FFFFFF"/>
                          </a:solidFill>
                          <a:latin typeface="Lato"/>
                          <a:ea typeface="Lato"/>
                          <a:cs typeface="Lato"/>
                          <a:sym typeface="Lato"/>
                        </a:rPr>
                        <a:t>Dealing with opinion conflicts and issues (input)</a:t>
                      </a:r>
                      <a:endParaRPr sz="16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600">
                          <a:solidFill>
                            <a:srgbClr val="FFFFFF"/>
                          </a:solidFill>
                          <a:latin typeface="Lato"/>
                          <a:ea typeface="Lato"/>
                          <a:cs typeface="Lato"/>
                          <a:sym typeface="Lato"/>
                        </a:rPr>
                        <a:t>Solving all the issues before the release of the final product</a:t>
                      </a:r>
                      <a:endParaRPr sz="1600">
                        <a:solidFill>
                          <a:srgbClr val="FFFFFF"/>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Competing Products</a:t>
            </a:r>
            <a:endParaRPr/>
          </a:p>
        </p:txBody>
      </p:sp>
      <p:sp>
        <p:nvSpPr>
          <p:cNvPr id="202" name="Google Shape;202;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en" sz="1600">
                <a:solidFill>
                  <a:srgbClr val="FFFFFF"/>
                </a:solidFill>
              </a:rPr>
              <a:t>When we think of the direct competitors of the current product, there are no other products like this but the original Tic tac Toe will be the direct competitor to this product. The only shortcoming of this product will be to understand the entire game due to its complicated working methodology.</a:t>
            </a:r>
            <a:endParaRPr sz="16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 of the Product</a:t>
            </a:r>
            <a:endParaRPr/>
          </a:p>
        </p:txBody>
      </p:sp>
      <p:sp>
        <p:nvSpPr>
          <p:cNvPr id="208" name="Google Shape;208;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Where? </a:t>
            </a:r>
            <a:endParaRPr sz="1800"/>
          </a:p>
          <a:p>
            <a:pPr indent="-342900" lvl="1" marL="914400" rtl="0" algn="l">
              <a:spcBef>
                <a:spcPts val="0"/>
              </a:spcBef>
              <a:spcAft>
                <a:spcPts val="0"/>
              </a:spcAft>
              <a:buSzPts val="1800"/>
              <a:buChar char="○"/>
            </a:pPr>
            <a:r>
              <a:rPr lang="en" sz="1800"/>
              <a:t>Internet</a:t>
            </a:r>
            <a:endParaRPr sz="1800"/>
          </a:p>
          <a:p>
            <a:pPr indent="-342900" lvl="0" marL="457200" rtl="0" algn="l">
              <a:spcBef>
                <a:spcPts val="0"/>
              </a:spcBef>
              <a:spcAft>
                <a:spcPts val="0"/>
              </a:spcAft>
              <a:buSzPts val="1800"/>
              <a:buChar char="●"/>
            </a:pPr>
            <a:r>
              <a:rPr lang="en" sz="1800"/>
              <a:t>Next? </a:t>
            </a:r>
            <a:endParaRPr sz="1800"/>
          </a:p>
          <a:p>
            <a:pPr indent="-342900" lvl="1" marL="914400" rtl="0" algn="l">
              <a:spcBef>
                <a:spcPts val="0"/>
              </a:spcBef>
              <a:spcAft>
                <a:spcPts val="0"/>
              </a:spcAft>
              <a:buSzPts val="1800"/>
              <a:buChar char="○"/>
            </a:pPr>
            <a:r>
              <a:rPr lang="en" sz="1800"/>
              <a:t>Account creation</a:t>
            </a:r>
            <a:endParaRPr sz="1800"/>
          </a:p>
          <a:p>
            <a:pPr indent="-342900" lvl="1" marL="914400" rtl="0" algn="l">
              <a:spcBef>
                <a:spcPts val="0"/>
              </a:spcBef>
              <a:spcAft>
                <a:spcPts val="0"/>
              </a:spcAft>
              <a:buSzPts val="1800"/>
              <a:buChar char="○"/>
            </a:pPr>
            <a:r>
              <a:rPr lang="en" sz="1800"/>
              <a:t>Play</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26"/>
          <p:cNvPicPr preferRelativeResize="0"/>
          <p:nvPr/>
        </p:nvPicPr>
        <p:blipFill>
          <a:blip r:embed="rId3">
            <a:alphaModFix/>
          </a:blip>
          <a:stretch>
            <a:fillRect/>
          </a:stretch>
        </p:blipFill>
        <p:spPr>
          <a:xfrm>
            <a:off x="1146000" y="80400"/>
            <a:ext cx="6254907" cy="48387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Stakeholders</a:t>
            </a:r>
            <a:endParaRPr/>
          </a:p>
        </p:txBody>
      </p:sp>
      <p:sp>
        <p:nvSpPr>
          <p:cNvPr id="219" name="Google Shape;219;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Clients ?</a:t>
            </a:r>
            <a:endParaRPr sz="1800"/>
          </a:p>
          <a:p>
            <a:pPr indent="-342900" lvl="1" marL="914400" rtl="0" algn="l">
              <a:spcBef>
                <a:spcPts val="0"/>
              </a:spcBef>
              <a:spcAft>
                <a:spcPts val="0"/>
              </a:spcAft>
              <a:buSzPts val="1800"/>
              <a:buChar char="○"/>
            </a:pPr>
            <a:r>
              <a:rPr lang="en" sz="1800"/>
              <a:t>Us </a:t>
            </a:r>
            <a:endParaRPr sz="1800"/>
          </a:p>
          <a:p>
            <a:pPr indent="-342900" lvl="1" marL="914400" rtl="0" algn="l">
              <a:spcBef>
                <a:spcPts val="0"/>
              </a:spcBef>
              <a:spcAft>
                <a:spcPts val="0"/>
              </a:spcAft>
              <a:buSzPts val="1800"/>
              <a:buChar char="○"/>
            </a:pPr>
            <a:r>
              <a:rPr lang="en" sz="1800"/>
              <a:t>Stakeholders/Investors</a:t>
            </a:r>
            <a:endParaRPr sz="1800"/>
          </a:p>
          <a:p>
            <a:pPr indent="-342900" lvl="0" marL="457200" rtl="0" algn="l">
              <a:spcBef>
                <a:spcPts val="0"/>
              </a:spcBef>
              <a:spcAft>
                <a:spcPts val="0"/>
              </a:spcAft>
              <a:buSzPts val="1800"/>
              <a:buChar char="●"/>
            </a:pPr>
            <a:r>
              <a:rPr lang="en" sz="1800"/>
              <a:t>Customer ?</a:t>
            </a:r>
            <a:endParaRPr sz="1800"/>
          </a:p>
          <a:p>
            <a:pPr indent="-342900" lvl="1" marL="914400" rtl="0" algn="l">
              <a:spcBef>
                <a:spcPts val="0"/>
              </a:spcBef>
              <a:spcAft>
                <a:spcPts val="0"/>
              </a:spcAft>
              <a:buSzPts val="1800"/>
              <a:buChar char="○"/>
            </a:pPr>
            <a:r>
              <a:rPr lang="en" sz="1800"/>
              <a:t>Gamers</a:t>
            </a:r>
            <a:endParaRPr sz="1800"/>
          </a:p>
          <a:p>
            <a:pPr indent="-342900" lvl="1" marL="914400" rtl="0" algn="l">
              <a:spcBef>
                <a:spcPts val="0"/>
              </a:spcBef>
              <a:spcAft>
                <a:spcPts val="0"/>
              </a:spcAft>
              <a:buSzPts val="1800"/>
              <a:buChar char="○"/>
            </a:pPr>
            <a:r>
              <a:rPr lang="en" sz="1800"/>
              <a:t>Strategic enthusiasts</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Hands-On Users of Product</a:t>
            </a:r>
            <a:endParaRPr/>
          </a:p>
        </p:txBody>
      </p:sp>
      <p:sp>
        <p:nvSpPr>
          <p:cNvPr id="225" name="Google Shape;225;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Gamers</a:t>
            </a:r>
            <a:endParaRPr sz="1800"/>
          </a:p>
          <a:p>
            <a:pPr indent="-342900" lvl="0" marL="457200" rtl="0" algn="l">
              <a:spcBef>
                <a:spcPts val="0"/>
              </a:spcBef>
              <a:spcAft>
                <a:spcPts val="0"/>
              </a:spcAft>
              <a:buSzPts val="1800"/>
              <a:buChar char="●"/>
            </a:pPr>
            <a:r>
              <a:rPr lang="en" sz="1800"/>
              <a:t>Anyone with access to online</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Maintenance Users &amp; Service Technicians</a:t>
            </a:r>
            <a:endParaRPr/>
          </a:p>
        </p:txBody>
      </p:sp>
      <p:sp>
        <p:nvSpPr>
          <p:cNvPr id="231" name="Google Shape;231;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Service Administrators </a:t>
            </a:r>
            <a:endParaRPr sz="1800"/>
          </a:p>
          <a:p>
            <a:pPr indent="-342900" lvl="0" marL="457200" rtl="0" algn="l">
              <a:spcBef>
                <a:spcPts val="0"/>
              </a:spcBef>
              <a:spcAft>
                <a:spcPts val="0"/>
              </a:spcAft>
              <a:buSzPts val="1800"/>
              <a:buChar char="●"/>
            </a:pPr>
            <a:r>
              <a:rPr lang="en" sz="1800"/>
              <a:t>Game Developers</a:t>
            </a:r>
            <a:endParaRPr sz="1800"/>
          </a:p>
          <a:p>
            <a:pPr indent="-342900" lvl="0" marL="457200" rtl="0" algn="l">
              <a:spcBef>
                <a:spcPts val="0"/>
              </a:spcBef>
              <a:spcAft>
                <a:spcPts val="0"/>
              </a:spcAft>
              <a:buSzPts val="1800"/>
              <a:buChar char="●"/>
            </a:pPr>
            <a:r>
              <a:rPr lang="en" sz="1800"/>
              <a:t>Software Developers</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14499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Stakeholders</a:t>
            </a:r>
            <a:endParaRPr/>
          </a:p>
        </p:txBody>
      </p:sp>
      <p:sp>
        <p:nvSpPr>
          <p:cNvPr id="237" name="Google Shape;237;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Testers</a:t>
            </a:r>
            <a:endParaRPr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Char char="●"/>
            </a:pPr>
            <a:r>
              <a:rPr lang="en" sz="1800"/>
              <a:t>Marketing Experts</a:t>
            </a:r>
            <a:endParaRPr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Char char="●"/>
            </a:pPr>
            <a:r>
              <a:rPr lang="en" sz="1800"/>
              <a:t>Business Analysts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Participation</a:t>
            </a:r>
            <a:endParaRPr/>
          </a:p>
        </p:txBody>
      </p:sp>
      <p:sp>
        <p:nvSpPr>
          <p:cNvPr id="243" name="Google Shape;243;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Beta </a:t>
            </a:r>
            <a:endParaRPr sz="1800"/>
          </a:p>
          <a:p>
            <a:pPr indent="-342900" lvl="0" marL="457200" rtl="0" algn="l">
              <a:spcBef>
                <a:spcPts val="0"/>
              </a:spcBef>
              <a:spcAft>
                <a:spcPts val="0"/>
              </a:spcAft>
              <a:buSzPts val="1800"/>
              <a:buChar char="●"/>
            </a:pPr>
            <a:r>
              <a:rPr lang="en" sz="1800"/>
              <a:t>Feedback</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t>
            </a:r>
            <a:r>
              <a:rPr lang="en"/>
              <a:t>Description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Multiplayer game available on a PC and a mobile device</a:t>
            </a:r>
            <a:endParaRPr sz="1600">
              <a:latin typeface="Times New Roman"/>
              <a:ea typeface="Times New Roman"/>
              <a:cs typeface="Times New Roman"/>
              <a:sym typeface="Times New Roman"/>
            </a:endParaRPr>
          </a:p>
          <a:p>
            <a:pPr indent="-330200" lvl="0" marL="457200" rtl="0" algn="l">
              <a:lnSpc>
                <a:spcPct val="2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 Game board design</a:t>
            </a:r>
            <a:r>
              <a:rPr lang="en" sz="1600">
                <a:latin typeface="Times New Roman"/>
                <a:ea typeface="Times New Roman"/>
                <a:cs typeface="Times New Roman"/>
                <a:sym typeface="Times New Roman"/>
              </a:rPr>
              <a:t>ed on a </a:t>
            </a:r>
            <a:r>
              <a:rPr lang="en" sz="1600">
                <a:latin typeface="Times New Roman"/>
                <a:ea typeface="Times New Roman"/>
                <a:cs typeface="Times New Roman"/>
                <a:sym typeface="Times New Roman"/>
              </a:rPr>
              <a:t>3x3 cube </a:t>
            </a:r>
            <a:endParaRPr sz="1600">
              <a:latin typeface="Times New Roman"/>
              <a:ea typeface="Times New Roman"/>
              <a:cs typeface="Times New Roman"/>
              <a:sym typeface="Times New Roman"/>
            </a:endParaRPr>
          </a:p>
          <a:p>
            <a:pPr indent="-330200" lvl="0" marL="457200" rtl="0" algn="l">
              <a:lnSpc>
                <a:spcPct val="2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Each player can rotate the board in any direction, place their characters, and see a live update of the game</a:t>
            </a:r>
            <a:endParaRPr sz="1600">
              <a:latin typeface="Times New Roman"/>
              <a:ea typeface="Times New Roman"/>
              <a:cs typeface="Times New Roman"/>
              <a:sym typeface="Times New Roman"/>
            </a:endParaRPr>
          </a:p>
          <a:p>
            <a:pPr indent="-330200" lvl="0" marL="457200" rtl="0" algn="l">
              <a:lnSpc>
                <a:spcPct val="2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Goal:  connect three characters on any side of the board</a:t>
            </a:r>
            <a:endParaRPr sz="1600">
              <a:latin typeface="Times New Roman"/>
              <a:ea typeface="Times New Roman"/>
              <a:cs typeface="Times New Roman"/>
              <a:sym typeface="Times New Roman"/>
            </a:endParaRPr>
          </a:p>
          <a:p>
            <a:pPr indent="-330200" lvl="0" marL="457200" rtl="0" algn="l">
              <a:lnSpc>
                <a:spcPct val="2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Designed to be fun for every player and create income for the developers</a:t>
            </a:r>
            <a:endParaRPr sz="16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Users</a:t>
            </a:r>
            <a:endParaRPr/>
          </a:p>
        </p:txBody>
      </p:sp>
      <p:sp>
        <p:nvSpPr>
          <p:cNvPr id="249" name="Google Shape;249;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Key Users </a:t>
            </a:r>
            <a:endParaRPr sz="1800"/>
          </a:p>
          <a:p>
            <a:pPr indent="-342900" lvl="1" marL="914400" rtl="0" algn="l">
              <a:spcBef>
                <a:spcPts val="0"/>
              </a:spcBef>
              <a:spcAft>
                <a:spcPts val="0"/>
              </a:spcAft>
              <a:buSzPts val="1800"/>
              <a:buChar char="○"/>
            </a:pPr>
            <a:r>
              <a:rPr lang="en" sz="1800"/>
              <a:t>Gamers </a:t>
            </a:r>
            <a:endParaRPr sz="1800"/>
          </a:p>
          <a:p>
            <a:pPr indent="-342900" lvl="0" marL="457200" rtl="0" algn="l">
              <a:spcBef>
                <a:spcPts val="0"/>
              </a:spcBef>
              <a:spcAft>
                <a:spcPts val="0"/>
              </a:spcAft>
              <a:buSzPts val="1800"/>
              <a:buChar char="●"/>
            </a:pPr>
            <a:r>
              <a:rPr lang="en" sz="1800"/>
              <a:t>Secondary Users</a:t>
            </a:r>
            <a:endParaRPr sz="1800"/>
          </a:p>
          <a:p>
            <a:pPr indent="-342900" lvl="1" marL="914400" rtl="0" algn="l">
              <a:spcBef>
                <a:spcPts val="0"/>
              </a:spcBef>
              <a:spcAft>
                <a:spcPts val="0"/>
              </a:spcAft>
              <a:buSzPts val="1800"/>
              <a:buChar char="○"/>
            </a:pPr>
            <a:r>
              <a:rPr lang="en" sz="1800"/>
              <a:t>Strategic </a:t>
            </a:r>
            <a:r>
              <a:rPr lang="en" sz="1800"/>
              <a:t>Enthusiasts</a:t>
            </a:r>
            <a:endParaRPr sz="1800"/>
          </a:p>
          <a:p>
            <a:pPr indent="-342900" lvl="1" marL="914400" rtl="0" algn="l">
              <a:spcBef>
                <a:spcPts val="0"/>
              </a:spcBef>
              <a:spcAft>
                <a:spcPts val="0"/>
              </a:spcAft>
              <a:buSzPts val="1800"/>
              <a:buChar char="○"/>
            </a:pPr>
            <a:r>
              <a:rPr lang="en" sz="1800"/>
              <a:t>Older audience</a:t>
            </a:r>
            <a:endParaRPr sz="1800"/>
          </a:p>
          <a:p>
            <a:pPr indent="-342900" lvl="0" marL="457200" rtl="0" algn="l">
              <a:spcBef>
                <a:spcPts val="0"/>
              </a:spcBef>
              <a:spcAft>
                <a:spcPts val="0"/>
              </a:spcAft>
              <a:buSzPts val="1800"/>
              <a:buChar char="●"/>
            </a:pPr>
            <a:r>
              <a:rPr lang="en" sz="1800"/>
              <a:t>Unimportant</a:t>
            </a:r>
            <a:endParaRPr sz="1800"/>
          </a:p>
          <a:p>
            <a:pPr indent="-342900" lvl="1" marL="914400" rtl="0" algn="l">
              <a:spcBef>
                <a:spcPts val="0"/>
              </a:spcBef>
              <a:spcAft>
                <a:spcPts val="0"/>
              </a:spcAft>
              <a:buSzPts val="1800"/>
              <a:buChar char="○"/>
            </a:pPr>
            <a:r>
              <a:rPr lang="en" sz="1800"/>
              <a:t>Children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Constraints</a:t>
            </a:r>
            <a:endParaRPr/>
          </a:p>
        </p:txBody>
      </p:sp>
      <p:sp>
        <p:nvSpPr>
          <p:cNvPr id="255" name="Google Shape;255;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Product will...</a:t>
            </a:r>
            <a:endParaRPr sz="1600"/>
          </a:p>
          <a:p>
            <a:pPr indent="-330200" lvl="0" marL="457200" rtl="0" algn="l">
              <a:spcBef>
                <a:spcPts val="1600"/>
              </a:spcBef>
              <a:spcAft>
                <a:spcPts val="0"/>
              </a:spcAft>
              <a:buSzPts val="1600"/>
              <a:buChar char="●"/>
            </a:pPr>
            <a:r>
              <a:rPr lang="en" sz="1600"/>
              <a:t>Be designed to run on average mobile specs.</a:t>
            </a:r>
            <a:endParaRPr sz="1600"/>
          </a:p>
          <a:p>
            <a:pPr indent="-330200" lvl="0" marL="457200" rtl="0" algn="l">
              <a:spcBef>
                <a:spcPts val="0"/>
              </a:spcBef>
              <a:spcAft>
                <a:spcPts val="0"/>
              </a:spcAft>
              <a:buSzPts val="1600"/>
              <a:buChar char="●"/>
            </a:pPr>
            <a:r>
              <a:rPr lang="en" sz="1600"/>
              <a:t>Designed for both IOS and Android devices.</a:t>
            </a:r>
            <a:endParaRPr sz="1600"/>
          </a:p>
          <a:p>
            <a:pPr indent="-330200" lvl="0" marL="457200" rtl="0" algn="l">
              <a:spcBef>
                <a:spcPts val="0"/>
              </a:spcBef>
              <a:spcAft>
                <a:spcPts val="0"/>
              </a:spcAft>
              <a:buSzPts val="1600"/>
              <a:buChar char="●"/>
            </a:pPr>
            <a:r>
              <a:rPr lang="en" sz="1600"/>
              <a:t>Target the most forward compatibility for mobile OS versions.</a:t>
            </a:r>
            <a:endParaRPr sz="1600"/>
          </a:p>
          <a:p>
            <a:pPr indent="0" lvl="0" marL="0" rtl="0" algn="l">
              <a:spcBef>
                <a:spcPts val="1600"/>
              </a:spcBef>
              <a:spcAft>
                <a:spcPts val="0"/>
              </a:spcAft>
              <a:buNone/>
            </a:pPr>
            <a:r>
              <a:rPr lang="en" sz="1600"/>
              <a:t>Should be released ….</a:t>
            </a:r>
            <a:endParaRPr sz="1600"/>
          </a:p>
          <a:p>
            <a:pPr indent="-330200" lvl="0" marL="457200" rtl="0" algn="l">
              <a:spcBef>
                <a:spcPts val="1600"/>
              </a:spcBef>
              <a:spcAft>
                <a:spcPts val="0"/>
              </a:spcAft>
              <a:buSzPts val="1600"/>
              <a:buChar char="●"/>
            </a:pPr>
            <a:r>
              <a:rPr lang="en" sz="1600"/>
              <a:t>Before any major mobile updates</a:t>
            </a:r>
            <a:r>
              <a:rPr lang="en" sz="1600"/>
              <a:t>.</a:t>
            </a:r>
            <a:endParaRPr sz="1600"/>
          </a:p>
          <a:p>
            <a:pPr indent="0" lvl="0" marL="0" rtl="0" algn="l">
              <a:spcBef>
                <a:spcPts val="1600"/>
              </a:spcBef>
              <a:spcAft>
                <a:spcPts val="1600"/>
              </a:spcAft>
              <a:buNone/>
            </a:pPr>
            <a:r>
              <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Collaborative Applications &amp; Off-The-Shelf Software</a:t>
            </a:r>
            <a:endParaRPr/>
          </a:p>
        </p:txBody>
      </p:sp>
      <p:sp>
        <p:nvSpPr>
          <p:cNvPr id="261" name="Google Shape;261;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Mobile</a:t>
            </a:r>
            <a:endParaRPr sz="1600"/>
          </a:p>
          <a:p>
            <a:pPr indent="-330200" lvl="0" marL="457200" rtl="0" algn="l">
              <a:spcBef>
                <a:spcPts val="1600"/>
              </a:spcBef>
              <a:spcAft>
                <a:spcPts val="0"/>
              </a:spcAft>
              <a:buSzPts val="1600"/>
              <a:buChar char="●"/>
            </a:pPr>
            <a:r>
              <a:rPr lang="en" sz="1600"/>
              <a:t>Allows the use of Google and Apple accounts.</a:t>
            </a:r>
            <a:br>
              <a:rPr lang="en" sz="1600"/>
            </a:br>
            <a:endParaRPr sz="1600"/>
          </a:p>
          <a:p>
            <a:pPr indent="-330200" lvl="0" marL="457200" rtl="0" algn="l">
              <a:spcBef>
                <a:spcPts val="0"/>
              </a:spcBef>
              <a:spcAft>
                <a:spcPts val="0"/>
              </a:spcAft>
              <a:buSzPts val="1600"/>
              <a:buChar char="●"/>
            </a:pPr>
            <a:r>
              <a:rPr lang="en" sz="1600"/>
              <a:t>Connects to Google Play Games and Apple Game Center </a:t>
            </a:r>
            <a:r>
              <a:rPr lang="en" sz="1600"/>
              <a:t> to play with friends and track achievements.</a:t>
            </a:r>
            <a:endParaRPr sz="1600"/>
          </a:p>
          <a:p>
            <a:pPr indent="0" lvl="0" marL="0" rtl="0" algn="l">
              <a:spcBef>
                <a:spcPts val="1600"/>
              </a:spcBef>
              <a:spcAft>
                <a:spcPts val="0"/>
              </a:spcAft>
              <a:buNone/>
            </a:pPr>
            <a:r>
              <a:rPr lang="en" sz="1600"/>
              <a:t>PC</a:t>
            </a:r>
            <a:endParaRPr sz="1600"/>
          </a:p>
          <a:p>
            <a:pPr indent="-330200" lvl="0" marL="457200" rtl="0" algn="l">
              <a:spcBef>
                <a:spcPts val="1600"/>
              </a:spcBef>
              <a:spcAft>
                <a:spcPts val="0"/>
              </a:spcAft>
              <a:buSzPts val="1600"/>
              <a:buChar char="●"/>
            </a:pPr>
            <a:r>
              <a:rPr lang="en" sz="1600"/>
              <a:t>Utilize pre-existing Steam platform to allow users to save game data, interact with pre-existing friends lists, and track achievements.</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Anticipated Workplace </a:t>
            </a:r>
            <a:r>
              <a:rPr lang="en"/>
              <a:t>Environment</a:t>
            </a:r>
            <a:endParaRPr/>
          </a:p>
        </p:txBody>
      </p:sp>
      <p:sp>
        <p:nvSpPr>
          <p:cNvPr id="267" name="Google Shape;267;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Mobile version will be able to used in both loud and </a:t>
            </a:r>
            <a:r>
              <a:rPr lang="en" sz="1600"/>
              <a:t>quiet</a:t>
            </a:r>
            <a:r>
              <a:rPr lang="en" sz="1600"/>
              <a:t> environments, will allow for both audio and visual game cues.</a:t>
            </a:r>
            <a:br>
              <a:rPr lang="en" sz="1600"/>
            </a:br>
            <a:endParaRPr sz="1600"/>
          </a:p>
          <a:p>
            <a:pPr indent="-330200" lvl="0" marL="457200" rtl="0" algn="l">
              <a:spcBef>
                <a:spcPts val="0"/>
              </a:spcBef>
              <a:spcAft>
                <a:spcPts val="0"/>
              </a:spcAft>
              <a:buSzPts val="1600"/>
              <a:buChar char="●"/>
            </a:pPr>
            <a:r>
              <a:rPr lang="en" sz="1600"/>
              <a:t>Application will be targeting all age demographics, so the interface and mechanics should be easy enough to casually played by older audiences as well as children.</a:t>
            </a:r>
            <a:endParaRPr sz="1600"/>
          </a:p>
        </p:txBody>
      </p:sp>
      <p:pic>
        <p:nvPicPr>
          <p:cNvPr id="268" name="Google Shape;268;p35"/>
          <p:cNvPicPr preferRelativeResize="0"/>
          <p:nvPr/>
        </p:nvPicPr>
        <p:blipFill>
          <a:blip r:embed="rId3">
            <a:alphaModFix/>
          </a:blip>
          <a:stretch>
            <a:fillRect/>
          </a:stretch>
        </p:blipFill>
        <p:spPr>
          <a:xfrm>
            <a:off x="6336150" y="3169638"/>
            <a:ext cx="2000250" cy="1876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Budget Constraints</a:t>
            </a:r>
            <a:endParaRPr/>
          </a:p>
        </p:txBody>
      </p:sp>
      <p:sp>
        <p:nvSpPr>
          <p:cNvPr id="274" name="Google Shape;274;p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We are asking for $400,000</a:t>
            </a:r>
            <a:endParaRPr sz="1600"/>
          </a:p>
          <a:p>
            <a:pPr indent="0" lvl="0" marL="0" rtl="0" algn="l">
              <a:spcBef>
                <a:spcPts val="1600"/>
              </a:spcBef>
              <a:spcAft>
                <a:spcPts val="0"/>
              </a:spcAft>
              <a:buNone/>
            </a:pPr>
            <a:r>
              <a:rPr lang="en" sz="1600"/>
              <a:t>Why?</a:t>
            </a:r>
            <a:endParaRPr sz="1600"/>
          </a:p>
          <a:p>
            <a:pPr indent="-330200" lvl="0" marL="457200" rtl="0" algn="l">
              <a:spcBef>
                <a:spcPts val="1600"/>
              </a:spcBef>
              <a:spcAft>
                <a:spcPts val="0"/>
              </a:spcAft>
              <a:buSzPts val="1600"/>
              <a:buChar char="●"/>
            </a:pPr>
            <a:r>
              <a:rPr lang="en" sz="1600"/>
              <a:t>Development - Initial game as well as additional content to keep consumers engaged.</a:t>
            </a:r>
            <a:br>
              <a:rPr lang="en" sz="1600"/>
            </a:br>
            <a:endParaRPr sz="1600"/>
          </a:p>
          <a:p>
            <a:pPr indent="-330200" lvl="0" marL="457200" rtl="0" algn="l">
              <a:spcBef>
                <a:spcPts val="0"/>
              </a:spcBef>
              <a:spcAft>
                <a:spcPts val="0"/>
              </a:spcAft>
              <a:buSzPts val="1600"/>
              <a:buChar char="●"/>
            </a:pPr>
            <a:r>
              <a:rPr lang="en" sz="1600"/>
              <a:t>App Testing - Gamers have little tolerance for bugs.</a:t>
            </a:r>
            <a:br>
              <a:rPr lang="en" sz="1600"/>
            </a:br>
            <a:endParaRPr sz="1600"/>
          </a:p>
          <a:p>
            <a:pPr indent="-330200" lvl="0" marL="457200" rtl="0" algn="l">
              <a:spcBef>
                <a:spcPts val="0"/>
              </a:spcBef>
              <a:spcAft>
                <a:spcPts val="0"/>
              </a:spcAft>
              <a:buSzPts val="1600"/>
              <a:buChar char="●"/>
            </a:pPr>
            <a:r>
              <a:rPr lang="en" sz="1600"/>
              <a:t>Marketing -  Increase visibility and ranking on App stores in order to reach a large audience.</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lang="en" sz="1600"/>
              <a:t>E</a:t>
            </a:r>
            <a:r>
              <a:rPr lang="en" sz="1600"/>
              <a:t>xtend a single player game into a multiplayer game that has multiple dimensions</a:t>
            </a:r>
            <a:endParaRPr sz="1600"/>
          </a:p>
          <a:p>
            <a:pPr indent="-330200" lvl="0" marL="457200" rtl="0" algn="l">
              <a:lnSpc>
                <a:spcPct val="200000"/>
              </a:lnSpc>
              <a:spcBef>
                <a:spcPts val="0"/>
              </a:spcBef>
              <a:spcAft>
                <a:spcPts val="0"/>
              </a:spcAft>
              <a:buSzPts val="1600"/>
              <a:buChar char="●"/>
            </a:pPr>
            <a:r>
              <a:rPr lang="en" sz="1600"/>
              <a:t>Create a user friendly application that gives live updates of the gameboard, and detects the top three players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Clients Business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lang="en" sz="1600"/>
              <a:t>The gaming industry </a:t>
            </a:r>
            <a:endParaRPr sz="1600"/>
          </a:p>
          <a:p>
            <a:pPr indent="-330200" lvl="0" marL="457200" rtl="0" algn="l">
              <a:lnSpc>
                <a:spcPct val="200000"/>
              </a:lnSpc>
              <a:spcBef>
                <a:spcPts val="0"/>
              </a:spcBef>
              <a:spcAft>
                <a:spcPts val="0"/>
              </a:spcAft>
              <a:buSzPts val="1600"/>
              <a:buChar char="●"/>
            </a:pPr>
            <a:r>
              <a:rPr lang="en" sz="1600"/>
              <a:t>Allows for creativity and new </a:t>
            </a:r>
            <a:r>
              <a:rPr lang="en" sz="1600"/>
              <a:t>development</a:t>
            </a:r>
            <a:r>
              <a:rPr lang="en" sz="1600"/>
              <a:t> projects</a:t>
            </a:r>
            <a:endParaRPr sz="1600"/>
          </a:p>
          <a:p>
            <a:pPr indent="-330200" lvl="0" marL="457200" rtl="0" algn="l">
              <a:lnSpc>
                <a:spcPct val="200000"/>
              </a:lnSpc>
              <a:spcBef>
                <a:spcPts val="0"/>
              </a:spcBef>
              <a:spcAft>
                <a:spcPts val="0"/>
              </a:spcAft>
              <a:buSzPts val="1600"/>
              <a:buChar char="●"/>
            </a:pPr>
            <a:r>
              <a:rPr lang="en" sz="1600"/>
              <a:t>The team was inspired by modern video games, and classic childhood games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lang="en" sz="1600"/>
              <a:t>Create a new multiplayer and multi </a:t>
            </a:r>
            <a:r>
              <a:rPr lang="en" sz="1600"/>
              <a:t>dimensional</a:t>
            </a:r>
            <a:r>
              <a:rPr lang="en" sz="1600"/>
              <a:t> game</a:t>
            </a:r>
            <a:endParaRPr sz="1600"/>
          </a:p>
          <a:p>
            <a:pPr indent="-330200" lvl="0" marL="457200" rtl="0" algn="l">
              <a:lnSpc>
                <a:spcPct val="200000"/>
              </a:lnSpc>
              <a:spcBef>
                <a:spcPts val="0"/>
              </a:spcBef>
              <a:spcAft>
                <a:spcPts val="0"/>
              </a:spcAft>
              <a:buSzPts val="1600"/>
              <a:buChar char="●"/>
            </a:pPr>
            <a:r>
              <a:rPr lang="en" sz="1600"/>
              <a:t> Profitable:  covering the cost of development and future improvements.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Measurement</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sz="1400"/>
              <a:t>M</a:t>
            </a:r>
            <a:r>
              <a:rPr lang="en" sz="1400"/>
              <a:t>easured using customer reviews, number of downloads, and user activity</a:t>
            </a:r>
            <a:endParaRPr sz="1400"/>
          </a:p>
          <a:p>
            <a:pPr indent="-317500" lvl="0" marL="457200" rtl="0" algn="l">
              <a:lnSpc>
                <a:spcPct val="200000"/>
              </a:lnSpc>
              <a:spcBef>
                <a:spcPts val="0"/>
              </a:spcBef>
              <a:spcAft>
                <a:spcPts val="0"/>
              </a:spcAft>
              <a:buSzPts val="1400"/>
              <a:buChar char="●"/>
            </a:pPr>
            <a:r>
              <a:rPr lang="en" sz="1400"/>
              <a:t>Importance: developers determine success,  failure, and find ways to improve </a:t>
            </a:r>
            <a:endParaRPr sz="1400"/>
          </a:p>
          <a:p>
            <a:pPr indent="-317500" lvl="0" marL="457200" rtl="0" algn="l">
              <a:lnSpc>
                <a:spcPct val="200000"/>
              </a:lnSpc>
              <a:spcBef>
                <a:spcPts val="0"/>
              </a:spcBef>
              <a:spcAft>
                <a:spcPts val="0"/>
              </a:spcAft>
              <a:buSzPts val="1400"/>
              <a:buChar char="●"/>
            </a:pPr>
            <a:r>
              <a:rPr lang="en" sz="1400"/>
              <a:t>Customer reviews shows the developers how the users feel, and if users are happy </a:t>
            </a:r>
            <a:endParaRPr sz="1400"/>
          </a:p>
          <a:p>
            <a:pPr indent="-317500" lvl="0" marL="457200" rtl="0" algn="l">
              <a:lnSpc>
                <a:spcPct val="200000"/>
              </a:lnSpc>
              <a:spcBef>
                <a:spcPts val="0"/>
              </a:spcBef>
              <a:spcAft>
                <a:spcPts val="0"/>
              </a:spcAft>
              <a:buSzPts val="1400"/>
              <a:buChar char="●"/>
            </a:pPr>
            <a:r>
              <a:rPr lang="en" sz="1400"/>
              <a:t>User activity shows how many users are playing the game weekly or monthly and if they are most likely to continue playing</a:t>
            </a:r>
            <a:endParaRPr sz="1400"/>
          </a:p>
          <a:p>
            <a:pPr indent="-317500" lvl="0" marL="457200" rtl="0" algn="l">
              <a:lnSpc>
                <a:spcPct val="200000"/>
              </a:lnSpc>
              <a:spcBef>
                <a:spcPts val="0"/>
              </a:spcBef>
              <a:spcAft>
                <a:spcPts val="0"/>
              </a:spcAft>
              <a:buSzPts val="1400"/>
              <a:buChar char="●"/>
            </a:pPr>
            <a:r>
              <a:rPr lang="en" sz="1400"/>
              <a:t>Helps developers find ways to keep new and existing users</a:t>
            </a:r>
            <a:endParaRPr sz="1400"/>
          </a:p>
          <a:p>
            <a:pPr indent="0" lvl="0" marL="0" rtl="0" algn="l">
              <a:lnSpc>
                <a:spcPct val="200000"/>
              </a:lnSpc>
              <a:spcBef>
                <a:spcPts val="1600"/>
              </a:spcBef>
              <a:spcAft>
                <a:spcPts val="16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Facts and Assumptions</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lang="en" sz="1600"/>
              <a:t>A</a:t>
            </a:r>
            <a:r>
              <a:rPr lang="en" sz="1600"/>
              <a:t>nyone over the age of 3</a:t>
            </a:r>
            <a:endParaRPr sz="1600"/>
          </a:p>
          <a:p>
            <a:pPr indent="-330200" lvl="0" marL="457200" rtl="0" algn="l">
              <a:lnSpc>
                <a:spcPct val="200000"/>
              </a:lnSpc>
              <a:spcBef>
                <a:spcPts val="0"/>
              </a:spcBef>
              <a:spcAft>
                <a:spcPts val="0"/>
              </a:spcAft>
              <a:buSzPts val="1600"/>
              <a:buChar char="●"/>
            </a:pPr>
            <a:r>
              <a:rPr lang="en" sz="1600"/>
              <a:t>Users are familiar with using a phone, computer, or tablet</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Scope of the Work</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1600"/>
              <a:t>The main purpose of this would be to entertain people on a regular basis and also make an income from this game.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Situation</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en" sz="1600">
                <a:solidFill>
                  <a:srgbClr val="FFFFFF"/>
                </a:solidFill>
              </a:rPr>
              <a:t>At this very point, there are a couple of ways this product can be revised because it's a 3D game and it can be implemented in multidimensional ways. Even though our group has decided a pattern in which it will be implemented but in the future, there are high chances that the product will be made in an entirely different way.</a:t>
            </a:r>
            <a:endParaRPr sz="16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