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2A9FA1-DDD9-4BDA-A3D1-85BEBE470626}">
  <a:tblStyle styleId="{452A9FA1-DDD9-4BDA-A3D1-85BEBE4706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625"/>
  </p:normalViewPr>
  <p:slideViewPr>
    <p:cSldViewPr snapToGrid="0">
      <p:cViewPr varScale="1">
        <p:scale>
          <a:sx n="126" d="100"/>
          <a:sy n="126" d="100"/>
        </p:scale>
        <p:origin x="70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882841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80d1f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80d1f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06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47343e8571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47343e8571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401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47343e8571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47343e8571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829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47343e8571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47343e8571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66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45fb847d28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45fb847d2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218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45fb847d28_0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45fb847d2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574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472697ce24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472697ce2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674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7343e8571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47343e8571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43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72697ce24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72697ce2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774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472697ce2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472697ce2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Describe the logical model of the system</a:t>
            </a:r>
            <a:endParaRPr sz="1500"/>
          </a:p>
          <a:p>
            <a:pPr marL="0" lvl="0" indent="0" algn="l" rtl="0">
              <a:spcBef>
                <a:spcPts val="0"/>
              </a:spcBef>
              <a:spcAft>
                <a:spcPts val="0"/>
              </a:spcAft>
              <a:buNone/>
            </a:pPr>
            <a:r>
              <a:rPr lang="en" sz="1500"/>
              <a:t>the processes or transformation that the</a:t>
            </a:r>
            <a:br>
              <a:rPr lang="en" sz="1500"/>
            </a:br>
            <a:r>
              <a:rPr lang="en" sz="1500"/>
              <a:t>data undergo</a:t>
            </a:r>
            <a:endParaRPr sz="1500"/>
          </a:p>
        </p:txBody>
      </p:sp>
    </p:spTree>
    <p:extLst>
      <p:ext uri="{BB962C8B-B14F-4D97-AF65-F5344CB8AC3E}">
        <p14:creationId xmlns:p14="http://schemas.microsoft.com/office/powerpoint/2010/main" val="1632827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72697ce24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72697ce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Insurance Corporation of British Columbia (ICBC) is a provincial crown corporation and </a:t>
            </a:r>
            <a:endParaRPr/>
          </a:p>
          <a:p>
            <a:pPr marL="0" lvl="0" indent="0" algn="l" rtl="0">
              <a:spcBef>
                <a:spcPts val="0"/>
              </a:spcBef>
              <a:spcAft>
                <a:spcPts val="0"/>
              </a:spcAft>
              <a:buNone/>
            </a:pPr>
            <a:r>
              <a:rPr lang="en"/>
              <a:t>the only designated company to provide the mandatory car insurance services in BC. </a:t>
            </a:r>
            <a:endParaRPr/>
          </a:p>
          <a:p>
            <a:pPr marL="0" lvl="0" indent="0" algn="l" rtl="0">
              <a:spcBef>
                <a:spcPts val="0"/>
              </a:spcBef>
              <a:spcAft>
                <a:spcPts val="0"/>
              </a:spcAft>
              <a:buNone/>
            </a:pPr>
            <a:r>
              <a:rPr lang="en"/>
              <a:t>By provincial law, any vehicle registered, driven or parked on public spaces in BC </a:t>
            </a:r>
            <a:endParaRPr/>
          </a:p>
          <a:p>
            <a:pPr marL="0" lvl="0" indent="0" algn="l" rtl="0">
              <a:spcBef>
                <a:spcPts val="0"/>
              </a:spcBef>
              <a:spcAft>
                <a:spcPts val="0"/>
              </a:spcAft>
              <a:buNone/>
            </a:pPr>
            <a:r>
              <a:rPr lang="en"/>
              <a:t>must be covered by ICBC insurance package (Autoplan) through independent brokers.</a:t>
            </a:r>
            <a:endParaRPr/>
          </a:p>
        </p:txBody>
      </p:sp>
    </p:spTree>
    <p:extLst>
      <p:ext uri="{BB962C8B-B14F-4D97-AF65-F5344CB8AC3E}">
        <p14:creationId xmlns:p14="http://schemas.microsoft.com/office/powerpoint/2010/main" val="102298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2b68f345b_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42b68f345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in the age of computers, ICBC still does business like it did 45 years ago: through brokers or having car owners go to brokerages in person annually. Other provinces and countries such as Ontario and the United States allow customers to renew their car insurance and receive their decals online, so we know the technology exists. Our team will develop a website where British Columbians can renew their ICBC car insurance. The focus will be on providing customers with a convenient method of doing renewals without removing the need for brokers. </a:t>
            </a:r>
            <a:br>
              <a:rPr lang="en"/>
            </a:br>
            <a:endParaRPr/>
          </a:p>
        </p:txBody>
      </p:sp>
    </p:spTree>
    <p:extLst>
      <p:ext uri="{BB962C8B-B14F-4D97-AF65-F5344CB8AC3E}">
        <p14:creationId xmlns:p14="http://schemas.microsoft.com/office/powerpoint/2010/main" val="517740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6f80d1ff_0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c6f80d1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6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5fb847d2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5fb847d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08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7343e857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7343e85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49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7343e8571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47343e8571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58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7343e8571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7343e8571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52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7343e8571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7343e8571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80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idx="4294967295"/>
          </p:nvPr>
        </p:nvSpPr>
        <p:spPr>
          <a:xfrm>
            <a:off x="752880" y="413800"/>
            <a:ext cx="7642200" cy="41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000000"/>
              </a:solidFill>
            </a:endParaRPr>
          </a:p>
          <a:p>
            <a:pPr marL="0" lvl="0" indent="0" algn="l" rtl="0">
              <a:spcBef>
                <a:spcPts val="0"/>
              </a:spcBef>
              <a:spcAft>
                <a:spcPts val="0"/>
              </a:spcAft>
              <a:buNone/>
            </a:pPr>
            <a:endParaRPr sz="2400" dirty="0">
              <a:solidFill>
                <a:srgbClr val="434343"/>
              </a:solidFill>
            </a:endParaRPr>
          </a:p>
          <a:p>
            <a:pPr marL="0" lvl="0" indent="0" algn="ctr" rtl="0">
              <a:spcBef>
                <a:spcPts val="0"/>
              </a:spcBef>
              <a:spcAft>
                <a:spcPts val="0"/>
              </a:spcAft>
              <a:buNone/>
            </a:pPr>
            <a:r>
              <a:rPr lang="en" sz="3000" dirty="0">
                <a:solidFill>
                  <a:srgbClr val="434343"/>
                </a:solidFill>
              </a:rPr>
              <a:t>Online Car Insurance Payment </a:t>
            </a:r>
            <a:endParaRPr sz="3000" dirty="0">
              <a:solidFill>
                <a:srgbClr val="434343"/>
              </a:solidFill>
            </a:endParaRPr>
          </a:p>
          <a:p>
            <a:pPr marL="0" lvl="0" indent="0" algn="ctr" rtl="0">
              <a:spcBef>
                <a:spcPts val="0"/>
              </a:spcBef>
              <a:spcAft>
                <a:spcPts val="0"/>
              </a:spcAft>
              <a:buNone/>
            </a:pPr>
            <a:r>
              <a:rPr lang="en" sz="3000" dirty="0">
                <a:solidFill>
                  <a:srgbClr val="434343"/>
                </a:solidFill>
              </a:rPr>
              <a:t>   and Renewal System</a:t>
            </a:r>
            <a:r>
              <a:rPr lang="en" sz="2400" dirty="0">
                <a:solidFill>
                  <a:srgbClr val="434343"/>
                </a:solidFill>
              </a:rPr>
              <a:t> </a:t>
            </a:r>
            <a:endParaRPr sz="2400" dirty="0">
              <a:solidFill>
                <a:srgbClr val="434343"/>
              </a:solidFill>
            </a:endParaRPr>
          </a:p>
          <a:p>
            <a:pPr marL="0" lvl="0" indent="0" algn="l" rtl="0">
              <a:spcBef>
                <a:spcPts val="0"/>
              </a:spcBef>
              <a:spcAft>
                <a:spcPts val="0"/>
              </a:spcAft>
              <a:buNone/>
            </a:pPr>
            <a:endParaRPr dirty="0">
              <a:solidFill>
                <a:srgbClr val="434343"/>
              </a:solidFill>
            </a:endParaRPr>
          </a:p>
          <a:p>
            <a:pPr marL="0" lvl="0" indent="0" algn="l" rtl="0">
              <a:spcBef>
                <a:spcPts val="0"/>
              </a:spcBef>
              <a:spcAft>
                <a:spcPts val="0"/>
              </a:spcAft>
              <a:buNone/>
            </a:pPr>
            <a:r>
              <a:rPr lang="en" sz="2400" dirty="0">
                <a:solidFill>
                  <a:srgbClr val="434343"/>
                </a:solidFill>
              </a:rPr>
              <a:t>					</a:t>
            </a:r>
            <a:endParaRPr sz="2400" dirty="0">
              <a:solidFill>
                <a:srgbClr val="434343"/>
              </a:solidFill>
            </a:endParaRPr>
          </a:p>
          <a:p>
            <a:pPr marL="0" lvl="0" indent="0" algn="l" rtl="0">
              <a:spcBef>
                <a:spcPts val="0"/>
              </a:spcBef>
              <a:spcAft>
                <a:spcPts val="0"/>
              </a:spcAft>
              <a:buNone/>
            </a:pPr>
            <a:r>
              <a:rPr lang="en" sz="2400" dirty="0">
                <a:solidFill>
                  <a:srgbClr val="434343"/>
                </a:solidFill>
              </a:rPr>
              <a:t>                  </a:t>
            </a:r>
            <a:endParaRPr dirty="0"/>
          </a:p>
        </p:txBody>
      </p:sp>
      <p:pic>
        <p:nvPicPr>
          <p:cNvPr id="3" name="Google Shape;298;p16"/>
          <p:cNvPicPr preferRelativeResize="0"/>
          <p:nvPr/>
        </p:nvPicPr>
        <p:blipFill>
          <a:blip r:embed="rId3">
            <a:alphaModFix/>
          </a:blip>
          <a:stretch>
            <a:fillRect/>
          </a:stretch>
        </p:blipFill>
        <p:spPr>
          <a:xfrm>
            <a:off x="3352800" y="2631440"/>
            <a:ext cx="2072640" cy="19424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4"/>
          <p:cNvSpPr txBox="1">
            <a:spLocks noGrp="1"/>
          </p:cNvSpPr>
          <p:nvPr>
            <p:ph type="title"/>
          </p:nvPr>
        </p:nvSpPr>
        <p:spPr>
          <a:xfrm>
            <a:off x="1123238" y="4299875"/>
            <a:ext cx="7154700" cy="7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0"/>
              <a:t>Apply for/Modify Insurance Coverage</a:t>
            </a:r>
            <a:endParaRPr sz="1800" b="0"/>
          </a:p>
        </p:txBody>
      </p:sp>
      <p:pic>
        <p:nvPicPr>
          <p:cNvPr id="349" name="Google Shape;349;p24"/>
          <p:cNvPicPr preferRelativeResize="0"/>
          <p:nvPr/>
        </p:nvPicPr>
        <p:blipFill>
          <a:blip r:embed="rId3">
            <a:alphaModFix/>
          </a:blip>
          <a:stretch>
            <a:fillRect/>
          </a:stretch>
        </p:blipFill>
        <p:spPr>
          <a:xfrm>
            <a:off x="1459288" y="787588"/>
            <a:ext cx="6482579" cy="356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5"/>
          <p:cNvSpPr txBox="1">
            <a:spLocks noGrp="1"/>
          </p:cNvSpPr>
          <p:nvPr>
            <p:ph type="title"/>
          </p:nvPr>
        </p:nvSpPr>
        <p:spPr>
          <a:xfrm>
            <a:off x="1048438" y="4335325"/>
            <a:ext cx="7225200" cy="70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0"/>
              <a:t>Review Chosen Insurance Plan</a:t>
            </a:r>
            <a:endParaRPr sz="1800" b="0"/>
          </a:p>
        </p:txBody>
      </p:sp>
      <p:pic>
        <p:nvPicPr>
          <p:cNvPr id="355" name="Google Shape;355;p25"/>
          <p:cNvPicPr preferRelativeResize="0"/>
          <p:nvPr/>
        </p:nvPicPr>
        <p:blipFill>
          <a:blip r:embed="rId3">
            <a:alphaModFix/>
          </a:blip>
          <a:stretch>
            <a:fillRect/>
          </a:stretch>
        </p:blipFill>
        <p:spPr>
          <a:xfrm>
            <a:off x="1391200" y="756813"/>
            <a:ext cx="6539676" cy="362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a:spLocks noGrp="1"/>
          </p:cNvSpPr>
          <p:nvPr>
            <p:ph type="title"/>
          </p:nvPr>
        </p:nvSpPr>
        <p:spPr>
          <a:xfrm>
            <a:off x="2916000" y="4410600"/>
            <a:ext cx="3312000" cy="7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0"/>
              <a:t>Make a Payment</a:t>
            </a:r>
            <a:endParaRPr sz="1800" b="0"/>
          </a:p>
        </p:txBody>
      </p:sp>
      <p:pic>
        <p:nvPicPr>
          <p:cNvPr id="361" name="Google Shape;361;p26"/>
          <p:cNvPicPr preferRelativeResize="0"/>
          <p:nvPr/>
        </p:nvPicPr>
        <p:blipFill>
          <a:blip r:embed="rId3">
            <a:alphaModFix/>
          </a:blip>
          <a:stretch>
            <a:fillRect/>
          </a:stretch>
        </p:blipFill>
        <p:spPr>
          <a:xfrm>
            <a:off x="1382750" y="662300"/>
            <a:ext cx="6811250" cy="3818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7"/>
          <p:cNvSpPr txBox="1">
            <a:spLocks noGrp="1"/>
          </p:cNvSpPr>
          <p:nvPr>
            <p:ph type="title"/>
          </p:nvPr>
        </p:nvSpPr>
        <p:spPr>
          <a:xfrm>
            <a:off x="1295175" y="762550"/>
            <a:ext cx="7021800" cy="38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Problems and Cautions </a:t>
            </a:r>
            <a:endParaRPr sz="2400"/>
          </a:p>
          <a:p>
            <a:pPr marL="0" lvl="0" indent="0" algn="l" rtl="0">
              <a:lnSpc>
                <a:spcPct val="150000"/>
              </a:lnSpc>
              <a:spcBef>
                <a:spcPts val="0"/>
              </a:spcBef>
              <a:spcAft>
                <a:spcPts val="0"/>
              </a:spcAft>
              <a:buNone/>
            </a:pPr>
            <a:endParaRPr sz="1500"/>
          </a:p>
          <a:p>
            <a:pPr marL="457200" lvl="0" indent="-330200" algn="l" rtl="0">
              <a:lnSpc>
                <a:spcPct val="150000"/>
              </a:lnSpc>
              <a:spcBef>
                <a:spcPts val="0"/>
              </a:spcBef>
              <a:spcAft>
                <a:spcPts val="0"/>
              </a:spcAft>
              <a:buSzPts val="1600"/>
              <a:buChar char="●"/>
            </a:pPr>
            <a:r>
              <a:rPr lang="en" sz="1600"/>
              <a:t>Delay of transactions</a:t>
            </a:r>
            <a:r>
              <a:rPr lang="en" sz="1600" b="0"/>
              <a:t>: Server overloading, Payment issue</a:t>
            </a:r>
            <a:endParaRPr sz="1600" b="0"/>
          </a:p>
          <a:p>
            <a:pPr marL="457200" lvl="0" indent="-330200" algn="l" rtl="0">
              <a:lnSpc>
                <a:spcPct val="150000"/>
              </a:lnSpc>
              <a:spcBef>
                <a:spcPts val="0"/>
              </a:spcBef>
              <a:spcAft>
                <a:spcPts val="0"/>
              </a:spcAft>
              <a:buSzPts val="1600"/>
              <a:buChar char="●"/>
            </a:pPr>
            <a:r>
              <a:rPr lang="en" sz="1600"/>
              <a:t>Passing online payment deadline:</a:t>
            </a:r>
            <a:r>
              <a:rPr lang="en" sz="1600" b="0"/>
              <a:t> customer are required to go to ICBC office </a:t>
            </a:r>
            <a:endParaRPr sz="1600" b="0"/>
          </a:p>
          <a:p>
            <a:pPr marL="457200" lvl="0" indent="-330200" algn="l" rtl="0">
              <a:lnSpc>
                <a:spcPct val="150000"/>
              </a:lnSpc>
              <a:spcBef>
                <a:spcPts val="0"/>
              </a:spcBef>
              <a:spcAft>
                <a:spcPts val="0"/>
              </a:spcAft>
              <a:buSzPts val="1600"/>
              <a:buChar char="●"/>
            </a:pPr>
            <a:r>
              <a:rPr lang="en" sz="1600"/>
              <a:t>System in development:</a:t>
            </a:r>
            <a:r>
              <a:rPr lang="en" sz="1600" b="0"/>
              <a:t> system currently unstable,maintenance, features changing</a:t>
            </a:r>
            <a:endParaRPr sz="1600" b="0"/>
          </a:p>
          <a:p>
            <a:pPr marL="457200" lvl="0" indent="-330200" algn="l" rtl="0">
              <a:lnSpc>
                <a:spcPct val="150000"/>
              </a:lnSpc>
              <a:spcBef>
                <a:spcPts val="0"/>
              </a:spcBef>
              <a:spcAft>
                <a:spcPts val="0"/>
              </a:spcAft>
              <a:buSzPts val="1600"/>
              <a:buChar char="●"/>
            </a:pPr>
            <a:r>
              <a:rPr lang="en" sz="1600"/>
              <a:t>Data security:</a:t>
            </a:r>
            <a:r>
              <a:rPr lang="en" sz="1600" b="0"/>
              <a:t> personal private information, data encryption </a:t>
            </a:r>
            <a:endParaRPr sz="1600" b="0"/>
          </a:p>
          <a:p>
            <a:pPr marL="457200" lvl="0" indent="-323850" algn="l" rtl="0">
              <a:lnSpc>
                <a:spcPct val="150000"/>
              </a:lnSpc>
              <a:spcBef>
                <a:spcPts val="0"/>
              </a:spcBef>
              <a:spcAft>
                <a:spcPts val="0"/>
              </a:spcAft>
              <a:buSzPts val="1500"/>
              <a:buChar char="●"/>
            </a:pPr>
            <a:r>
              <a:rPr lang="en" sz="1600"/>
              <a:t>Initial Learning Curve</a:t>
            </a:r>
            <a:r>
              <a:rPr lang="en" sz="1600" b="0"/>
              <a:t>: Basic use Instructions</a:t>
            </a:r>
            <a:r>
              <a:rPr lang="en" sz="1500" b="0"/>
              <a:t> </a:t>
            </a:r>
            <a:endParaRPr sz="1500"/>
          </a:p>
          <a:p>
            <a:pPr marL="0" lvl="0" indent="0" algn="l" rtl="0">
              <a:spcBef>
                <a:spcPts val="0"/>
              </a:spcBef>
              <a:spcAft>
                <a:spcPts val="0"/>
              </a:spcAft>
              <a:buNone/>
            </a:pPr>
            <a:endParaRPr sz="1400"/>
          </a:p>
        </p:txBody>
      </p:sp>
      <p:pic>
        <p:nvPicPr>
          <p:cNvPr id="367" name="Google Shape;367;p27"/>
          <p:cNvPicPr preferRelativeResize="0"/>
          <p:nvPr/>
        </p:nvPicPr>
        <p:blipFill>
          <a:blip r:embed="rId3">
            <a:alphaModFix/>
          </a:blip>
          <a:stretch>
            <a:fillRect/>
          </a:stretch>
        </p:blipFill>
        <p:spPr>
          <a:xfrm>
            <a:off x="7601350" y="0"/>
            <a:ext cx="1542651" cy="1542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8"/>
          <p:cNvSpPr txBox="1">
            <a:spLocks noGrp="1"/>
          </p:cNvSpPr>
          <p:nvPr>
            <p:ph type="title"/>
          </p:nvPr>
        </p:nvSpPr>
        <p:spPr>
          <a:xfrm>
            <a:off x="1295175" y="762550"/>
            <a:ext cx="6599100" cy="3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Cost</a:t>
            </a:r>
            <a:endParaRPr sz="24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600" b="0"/>
          </a:p>
          <a:p>
            <a:pPr marL="457200" lvl="0" indent="-330200" algn="l" rtl="0">
              <a:spcBef>
                <a:spcPts val="0"/>
              </a:spcBef>
              <a:spcAft>
                <a:spcPts val="0"/>
              </a:spcAft>
              <a:buSzPts val="1600"/>
              <a:buChar char="●"/>
            </a:pPr>
            <a:r>
              <a:rPr lang="en" sz="1600"/>
              <a:t>Tangible Costs </a:t>
            </a:r>
            <a:endParaRPr sz="1600"/>
          </a:p>
          <a:p>
            <a:pPr marL="914400" lvl="1" indent="-330200" algn="l" rtl="0">
              <a:spcBef>
                <a:spcPts val="0"/>
              </a:spcBef>
              <a:spcAft>
                <a:spcPts val="0"/>
              </a:spcAft>
              <a:buSzPts val="1600"/>
              <a:buChar char="○"/>
            </a:pPr>
            <a:r>
              <a:rPr lang="en" sz="1600" b="0"/>
              <a:t>Equipment</a:t>
            </a:r>
            <a:endParaRPr sz="1600" b="0"/>
          </a:p>
          <a:p>
            <a:pPr marL="914400" lvl="1" indent="-330200" algn="l" rtl="0">
              <a:spcBef>
                <a:spcPts val="0"/>
              </a:spcBef>
              <a:spcAft>
                <a:spcPts val="0"/>
              </a:spcAft>
              <a:buSzPts val="1600"/>
              <a:buChar char="○"/>
            </a:pPr>
            <a:r>
              <a:rPr lang="en" sz="1600" b="0"/>
              <a:t>System analysts and developers</a:t>
            </a:r>
            <a:endParaRPr sz="1600" b="0"/>
          </a:p>
          <a:p>
            <a:pPr marL="914400" lvl="1" indent="-330200" algn="l" rtl="0">
              <a:spcBef>
                <a:spcPts val="0"/>
              </a:spcBef>
              <a:spcAft>
                <a:spcPts val="0"/>
              </a:spcAft>
              <a:buSzPts val="1600"/>
              <a:buChar char="○"/>
            </a:pPr>
            <a:r>
              <a:rPr lang="en" sz="1600" b="0"/>
              <a:t>Advertisement </a:t>
            </a:r>
            <a:endParaRPr sz="1600" b="0"/>
          </a:p>
          <a:p>
            <a:pPr marL="914400" lvl="1" indent="-330200" algn="l" rtl="0">
              <a:spcBef>
                <a:spcPts val="0"/>
              </a:spcBef>
              <a:spcAft>
                <a:spcPts val="0"/>
              </a:spcAft>
              <a:buSzPts val="1600"/>
              <a:buChar char="○"/>
            </a:pPr>
            <a:r>
              <a:rPr lang="en" sz="1600" b="0"/>
              <a:t>Shipping for decals</a:t>
            </a:r>
            <a:endParaRPr sz="1600" b="0"/>
          </a:p>
          <a:p>
            <a:pPr marL="0" marR="0" lvl="0" indent="0" algn="l" rtl="0">
              <a:lnSpc>
                <a:spcPct val="100000"/>
              </a:lnSpc>
              <a:spcBef>
                <a:spcPts val="0"/>
              </a:spcBef>
              <a:spcAft>
                <a:spcPts val="0"/>
              </a:spcAft>
              <a:buNone/>
            </a:pPr>
            <a:endParaRPr sz="1600" b="0"/>
          </a:p>
        </p:txBody>
      </p:sp>
      <p:pic>
        <p:nvPicPr>
          <p:cNvPr id="373" name="Google Shape;373;p28"/>
          <p:cNvPicPr preferRelativeResize="0"/>
          <p:nvPr/>
        </p:nvPicPr>
        <p:blipFill>
          <a:blip r:embed="rId3">
            <a:alphaModFix/>
          </a:blip>
          <a:stretch>
            <a:fillRect/>
          </a:stretch>
        </p:blipFill>
        <p:spPr>
          <a:xfrm>
            <a:off x="7494700" y="0"/>
            <a:ext cx="1649300" cy="164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9"/>
          <p:cNvSpPr txBox="1">
            <a:spLocks noGrp="1"/>
          </p:cNvSpPr>
          <p:nvPr>
            <p:ph type="title"/>
          </p:nvPr>
        </p:nvSpPr>
        <p:spPr>
          <a:xfrm>
            <a:off x="1295175" y="762550"/>
            <a:ext cx="6599100" cy="3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Benefit </a:t>
            </a:r>
            <a:endParaRPr sz="2400"/>
          </a:p>
          <a:p>
            <a:pPr marL="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b="0"/>
          </a:p>
          <a:p>
            <a:pPr marL="457200" lvl="0" indent="-330200" algn="l" rtl="0">
              <a:spcBef>
                <a:spcPts val="0"/>
              </a:spcBef>
              <a:spcAft>
                <a:spcPts val="0"/>
              </a:spcAft>
              <a:buSzPts val="1600"/>
              <a:buChar char="●"/>
            </a:pPr>
            <a:r>
              <a:rPr lang="en" sz="1600"/>
              <a:t>Tangible Benefits</a:t>
            </a:r>
            <a:r>
              <a:rPr lang="en" sz="1600" b="0"/>
              <a:t> </a:t>
            </a:r>
            <a:endParaRPr sz="1600" b="0"/>
          </a:p>
          <a:p>
            <a:pPr marL="914400" lvl="1" indent="-330200" algn="l" rtl="0">
              <a:spcBef>
                <a:spcPts val="0"/>
              </a:spcBef>
              <a:spcAft>
                <a:spcPts val="0"/>
              </a:spcAft>
              <a:buSzPts val="1600"/>
              <a:buChar char="○"/>
            </a:pPr>
            <a:r>
              <a:rPr lang="en" sz="1600" b="0"/>
              <a:t>Saving employees’ workload</a:t>
            </a:r>
            <a:endParaRPr sz="1600" b="0"/>
          </a:p>
          <a:p>
            <a:pPr marL="914400" lvl="1" indent="-330200" algn="l" rtl="0">
              <a:spcBef>
                <a:spcPts val="0"/>
              </a:spcBef>
              <a:spcAft>
                <a:spcPts val="0"/>
              </a:spcAft>
              <a:buSzPts val="1600"/>
              <a:buChar char="○"/>
            </a:pPr>
            <a:r>
              <a:rPr lang="en" sz="1600" b="0"/>
              <a:t>Reducing salaries expense</a:t>
            </a:r>
            <a:endParaRPr sz="1600" b="0"/>
          </a:p>
          <a:p>
            <a:pPr marL="914400" lvl="1" indent="-330200" algn="l" rtl="0">
              <a:spcBef>
                <a:spcPts val="0"/>
              </a:spcBef>
              <a:spcAft>
                <a:spcPts val="0"/>
              </a:spcAft>
              <a:buSzPts val="1600"/>
              <a:buChar char="○"/>
            </a:pPr>
            <a:r>
              <a:rPr lang="en" sz="1600" b="0"/>
              <a:t>Saving time for clients to buy/renew insurance</a:t>
            </a:r>
            <a:endParaRPr sz="1600" b="0"/>
          </a:p>
          <a:p>
            <a:pPr marL="0" lvl="0" indent="0" algn="l" rtl="0">
              <a:spcBef>
                <a:spcPts val="0"/>
              </a:spcBef>
              <a:spcAft>
                <a:spcPts val="0"/>
              </a:spcAft>
              <a:buNone/>
            </a:pPr>
            <a:endParaRPr sz="1600" b="0"/>
          </a:p>
          <a:p>
            <a:pPr marL="457200" lvl="0" indent="-330200" algn="l" rtl="0">
              <a:spcBef>
                <a:spcPts val="0"/>
              </a:spcBef>
              <a:spcAft>
                <a:spcPts val="0"/>
              </a:spcAft>
              <a:buSzPts val="1600"/>
              <a:buChar char="●"/>
            </a:pPr>
            <a:r>
              <a:rPr lang="en" sz="1600"/>
              <a:t>Intangible Benefits</a:t>
            </a:r>
            <a:endParaRPr sz="1600"/>
          </a:p>
          <a:p>
            <a:pPr marL="914400" lvl="1" indent="-330200" algn="l" rtl="0">
              <a:spcBef>
                <a:spcPts val="0"/>
              </a:spcBef>
              <a:spcAft>
                <a:spcPts val="0"/>
              </a:spcAft>
              <a:buSzPts val="1600"/>
              <a:buChar char="○"/>
            </a:pPr>
            <a:r>
              <a:rPr lang="en" sz="1600" b="0"/>
              <a:t>Increasing customer satisfaction</a:t>
            </a:r>
            <a:endParaRPr sz="1600" b="0"/>
          </a:p>
          <a:p>
            <a:pPr marL="914400" lvl="1" indent="-330200" algn="l" rtl="0">
              <a:spcBef>
                <a:spcPts val="0"/>
              </a:spcBef>
              <a:spcAft>
                <a:spcPts val="0"/>
              </a:spcAft>
              <a:buSzPts val="1600"/>
              <a:buChar char="○"/>
            </a:pPr>
            <a:r>
              <a:rPr lang="en" sz="1600" b="0"/>
              <a:t>Customers more informed about their policies</a:t>
            </a:r>
            <a:endParaRPr sz="1600" b="0"/>
          </a:p>
          <a:p>
            <a:pPr marL="914400" lvl="1" indent="-330200" algn="l" rtl="0">
              <a:spcBef>
                <a:spcPts val="0"/>
              </a:spcBef>
              <a:spcAft>
                <a:spcPts val="0"/>
              </a:spcAft>
              <a:buSzPts val="1600"/>
              <a:buChar char="○"/>
            </a:pPr>
            <a:r>
              <a:rPr lang="en" sz="1600" b="0"/>
              <a:t>Maintaining a good business image</a:t>
            </a:r>
            <a:endParaRPr sz="1600"/>
          </a:p>
        </p:txBody>
      </p:sp>
      <p:pic>
        <p:nvPicPr>
          <p:cNvPr id="379" name="Google Shape;379;p29"/>
          <p:cNvPicPr preferRelativeResize="0"/>
          <p:nvPr/>
        </p:nvPicPr>
        <p:blipFill>
          <a:blip r:embed="rId3">
            <a:alphaModFix/>
          </a:blip>
          <a:stretch>
            <a:fillRect/>
          </a:stretch>
        </p:blipFill>
        <p:spPr>
          <a:xfrm>
            <a:off x="7473950" y="0"/>
            <a:ext cx="1670050" cy="167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0"/>
          <p:cNvSpPr txBox="1">
            <a:spLocks noGrp="1"/>
          </p:cNvSpPr>
          <p:nvPr>
            <p:ph type="title"/>
          </p:nvPr>
        </p:nvSpPr>
        <p:spPr>
          <a:xfrm>
            <a:off x="1280325" y="821700"/>
            <a:ext cx="7186500" cy="40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Cost-Benefit Analysis</a:t>
            </a:r>
            <a:endParaRPr sz="2400"/>
          </a:p>
          <a:p>
            <a:pPr marL="0" lvl="0" indent="0" algn="l" rtl="0">
              <a:spcBef>
                <a:spcPts val="0"/>
              </a:spcBef>
              <a:spcAft>
                <a:spcPts val="0"/>
              </a:spcAft>
              <a:buNone/>
            </a:pPr>
            <a:endParaRPr sz="1500"/>
          </a:p>
          <a:p>
            <a:pPr marL="0" lvl="0" indent="0" algn="l" rtl="0">
              <a:spcBef>
                <a:spcPts val="0"/>
              </a:spcBef>
              <a:spcAft>
                <a:spcPts val="0"/>
              </a:spcAft>
              <a:buNone/>
            </a:pPr>
            <a:endParaRPr sz="2400"/>
          </a:p>
          <a:p>
            <a:pPr marL="1014984" lvl="0" indent="-1014984" algn="l" rtl="0">
              <a:spcBef>
                <a:spcPts val="0"/>
              </a:spcBef>
              <a:spcAft>
                <a:spcPts val="0"/>
              </a:spcAft>
              <a:buNone/>
            </a:pPr>
            <a:r>
              <a:rPr lang="en" sz="1500"/>
              <a:t>Short run: Costs &gt; Benefits</a:t>
            </a:r>
            <a:endParaRPr sz="1500"/>
          </a:p>
          <a:p>
            <a:pPr marL="914400" lvl="0" indent="0" algn="l" rtl="0">
              <a:spcBef>
                <a:spcPts val="0"/>
              </a:spcBef>
              <a:spcAft>
                <a:spcPts val="0"/>
              </a:spcAft>
              <a:buNone/>
            </a:pPr>
            <a:r>
              <a:rPr lang="en" sz="1500" b="0"/>
              <a:t>Large investment on buying equipment and hiring system analysts and developer team to build the system</a:t>
            </a:r>
            <a:endParaRPr sz="1500" b="0"/>
          </a:p>
          <a:p>
            <a:pPr marL="0" lvl="0" indent="0" algn="l" rtl="0">
              <a:spcBef>
                <a:spcPts val="0"/>
              </a:spcBef>
              <a:spcAft>
                <a:spcPts val="0"/>
              </a:spcAft>
              <a:buNone/>
            </a:pPr>
            <a:endParaRPr sz="1500" b="0"/>
          </a:p>
          <a:p>
            <a:pPr marL="0" lvl="0" indent="0" algn="l" rtl="0">
              <a:spcBef>
                <a:spcPts val="0"/>
              </a:spcBef>
              <a:spcAft>
                <a:spcPts val="0"/>
              </a:spcAft>
              <a:buNone/>
            </a:pPr>
            <a:endParaRPr sz="1500" b="0"/>
          </a:p>
          <a:p>
            <a:pPr marL="0" lvl="0" indent="0" algn="l" rtl="0">
              <a:spcBef>
                <a:spcPts val="0"/>
              </a:spcBef>
              <a:spcAft>
                <a:spcPts val="0"/>
              </a:spcAft>
              <a:buNone/>
            </a:pPr>
            <a:r>
              <a:rPr lang="en" sz="1500"/>
              <a:t>Long run: Benefits &gt; Costs </a:t>
            </a:r>
            <a:endParaRPr sz="1500"/>
          </a:p>
          <a:p>
            <a:pPr marL="457200" lvl="0" indent="457200" algn="l" rtl="0">
              <a:spcBef>
                <a:spcPts val="0"/>
              </a:spcBef>
              <a:spcAft>
                <a:spcPts val="0"/>
              </a:spcAft>
              <a:buNone/>
            </a:pPr>
            <a:r>
              <a:rPr lang="en" sz="1500" b="0"/>
              <a:t>Reduce the employees in every ICBC office</a:t>
            </a:r>
            <a:endParaRPr sz="1500" b="0"/>
          </a:p>
          <a:p>
            <a:pPr marL="0" lvl="0" indent="0" algn="l" rtl="0">
              <a:spcBef>
                <a:spcPts val="0"/>
              </a:spcBef>
              <a:spcAft>
                <a:spcPts val="0"/>
              </a:spcAft>
              <a:buNone/>
            </a:pPr>
            <a:r>
              <a:rPr lang="en" sz="1500" b="0"/>
              <a:t>		Smaller team to maintain the system</a:t>
            </a:r>
            <a:endParaRPr sz="1500" b="0"/>
          </a:p>
          <a:p>
            <a:pPr marL="0" lvl="0" indent="0" algn="l" rtl="0">
              <a:spcBef>
                <a:spcPts val="0"/>
              </a:spcBef>
              <a:spcAft>
                <a:spcPts val="0"/>
              </a:spcAft>
              <a:buNone/>
            </a:pPr>
            <a:r>
              <a:rPr lang="en" sz="1500" b="0"/>
              <a:t>		Good business image</a:t>
            </a:r>
            <a:endParaRPr sz="1500" b="0"/>
          </a:p>
        </p:txBody>
      </p:sp>
      <p:pic>
        <p:nvPicPr>
          <p:cNvPr id="385" name="Google Shape;385;p30"/>
          <p:cNvPicPr preferRelativeResize="0"/>
          <p:nvPr/>
        </p:nvPicPr>
        <p:blipFill>
          <a:blip r:embed="rId3">
            <a:alphaModFix/>
          </a:blip>
          <a:stretch>
            <a:fillRect/>
          </a:stretch>
        </p:blipFill>
        <p:spPr>
          <a:xfrm>
            <a:off x="7473950" y="0"/>
            <a:ext cx="1670050" cy="1670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315925" y="980325"/>
            <a:ext cx="7353600" cy="3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Recommendations </a:t>
            </a:r>
            <a:endParaRPr sz="2400"/>
          </a:p>
          <a:p>
            <a:pPr marL="0" lvl="0" indent="0" algn="l" rtl="0">
              <a:spcBef>
                <a:spcPts val="0"/>
              </a:spcBef>
              <a:spcAft>
                <a:spcPts val="0"/>
              </a:spcAft>
              <a:buNone/>
            </a:pPr>
            <a:endParaRPr sz="1500"/>
          </a:p>
          <a:p>
            <a:pPr marL="0" lvl="0" indent="0" algn="l" rtl="0">
              <a:spcBef>
                <a:spcPts val="0"/>
              </a:spcBef>
              <a:spcAft>
                <a:spcPts val="0"/>
              </a:spcAft>
              <a:buNone/>
            </a:pPr>
            <a:endParaRPr sz="1600"/>
          </a:p>
          <a:p>
            <a:pPr marL="457200" lvl="0" indent="-330200" algn="l" rtl="0">
              <a:lnSpc>
                <a:spcPct val="150000"/>
              </a:lnSpc>
              <a:spcBef>
                <a:spcPts val="0"/>
              </a:spcBef>
              <a:spcAft>
                <a:spcPts val="0"/>
              </a:spcAft>
              <a:buSzPts val="1600"/>
              <a:buChar char="●"/>
            </a:pPr>
            <a:r>
              <a:rPr lang="en" sz="1600" b="0"/>
              <a:t>Read through the instruction manual</a:t>
            </a:r>
            <a:endParaRPr sz="1600" b="0"/>
          </a:p>
          <a:p>
            <a:pPr marL="457200" lvl="0" indent="-330200" algn="l" rtl="0">
              <a:lnSpc>
                <a:spcPct val="150000"/>
              </a:lnSpc>
              <a:spcBef>
                <a:spcPts val="0"/>
              </a:spcBef>
              <a:spcAft>
                <a:spcPts val="0"/>
              </a:spcAft>
              <a:buSzPts val="1600"/>
              <a:buChar char="●"/>
            </a:pPr>
            <a:r>
              <a:rPr lang="en" sz="1600" b="0"/>
              <a:t>Communicate with us any concerns or feedback so the development team can implement those ideas</a:t>
            </a:r>
            <a:endParaRPr sz="1600" b="0"/>
          </a:p>
          <a:p>
            <a:pPr marL="457200" lvl="0" indent="-330200" algn="l" rtl="0">
              <a:lnSpc>
                <a:spcPct val="150000"/>
              </a:lnSpc>
              <a:spcBef>
                <a:spcPts val="0"/>
              </a:spcBef>
              <a:spcAft>
                <a:spcPts val="0"/>
              </a:spcAft>
              <a:buSzPts val="1600"/>
              <a:buChar char="●"/>
            </a:pPr>
            <a:r>
              <a:rPr lang="en" sz="1600" b="0"/>
              <a:t>Accessibility: provide disabled, multi-language assistance</a:t>
            </a:r>
            <a:endParaRPr sz="1600" b="0"/>
          </a:p>
          <a:p>
            <a:pPr marL="0" lvl="0" indent="0" algn="l" rtl="0">
              <a:spcBef>
                <a:spcPts val="0"/>
              </a:spcBef>
              <a:spcAft>
                <a:spcPts val="0"/>
              </a:spcAft>
              <a:buNone/>
            </a:pPr>
            <a:endParaRPr sz="1400"/>
          </a:p>
        </p:txBody>
      </p:sp>
      <p:pic>
        <p:nvPicPr>
          <p:cNvPr id="391" name="Google Shape;391;p31"/>
          <p:cNvPicPr preferRelativeResize="0"/>
          <p:nvPr/>
        </p:nvPicPr>
        <p:blipFill>
          <a:blip r:embed="rId3">
            <a:alphaModFix/>
          </a:blip>
          <a:stretch>
            <a:fillRect/>
          </a:stretch>
        </p:blipFill>
        <p:spPr>
          <a:xfrm>
            <a:off x="7442000" y="0"/>
            <a:ext cx="1702000" cy="170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2"/>
          <p:cNvSpPr txBox="1">
            <a:spLocks noGrp="1"/>
          </p:cNvSpPr>
          <p:nvPr>
            <p:ph type="title"/>
          </p:nvPr>
        </p:nvSpPr>
        <p:spPr>
          <a:xfrm>
            <a:off x="1295175" y="762550"/>
            <a:ext cx="6599100" cy="3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Conclusion </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n-US" sz="1500" dirty="0" smtClean="0"/>
              <a:t>Things </a:t>
            </a:r>
            <a:r>
              <a:rPr lang="en" sz="1500" dirty="0" smtClean="0"/>
              <a:t>learned</a:t>
            </a:r>
            <a:r>
              <a:rPr lang="en" sz="1500" dirty="0"/>
              <a:t>:</a:t>
            </a:r>
            <a:endParaRPr sz="1500" dirty="0"/>
          </a:p>
          <a:p>
            <a:pPr marL="457200" lvl="0" indent="-323850" algn="l" rtl="0">
              <a:spcBef>
                <a:spcPts val="0"/>
              </a:spcBef>
              <a:spcAft>
                <a:spcPts val="0"/>
              </a:spcAft>
              <a:buSzPts val="1500"/>
              <a:buChar char="●"/>
            </a:pPr>
            <a:r>
              <a:rPr lang="en" sz="1500" b="0" dirty="0"/>
              <a:t>System requirements</a:t>
            </a:r>
            <a:endParaRPr sz="1500" b="0" dirty="0"/>
          </a:p>
          <a:p>
            <a:pPr marL="457200" lvl="0" indent="-323850" algn="l" rtl="0">
              <a:spcBef>
                <a:spcPts val="0"/>
              </a:spcBef>
              <a:spcAft>
                <a:spcPts val="0"/>
              </a:spcAft>
              <a:buSzPts val="1500"/>
              <a:buChar char="●"/>
            </a:pPr>
            <a:r>
              <a:rPr lang="en" sz="1500" b="0" dirty="0"/>
              <a:t>Use case diagram</a:t>
            </a:r>
            <a:endParaRPr sz="1500" b="0" dirty="0"/>
          </a:p>
          <a:p>
            <a:pPr marL="457200" lvl="0" indent="-323850" algn="l" rtl="0">
              <a:spcBef>
                <a:spcPts val="0"/>
              </a:spcBef>
              <a:spcAft>
                <a:spcPts val="0"/>
              </a:spcAft>
              <a:buSzPts val="1500"/>
              <a:buChar char="●"/>
            </a:pPr>
            <a:r>
              <a:rPr lang="en" sz="1500" b="0" dirty="0"/>
              <a:t>Data flow diagram</a:t>
            </a:r>
            <a:endParaRPr sz="1500" b="0" dirty="0"/>
          </a:p>
          <a:p>
            <a:pPr marL="457200" lvl="0" indent="-323850" algn="l" rtl="0">
              <a:spcBef>
                <a:spcPts val="0"/>
              </a:spcBef>
              <a:spcAft>
                <a:spcPts val="0"/>
              </a:spcAft>
              <a:buSzPts val="1500"/>
              <a:buChar char="●"/>
            </a:pPr>
            <a:r>
              <a:rPr lang="en" sz="1500" b="0" dirty="0"/>
              <a:t>Information gathering methods</a:t>
            </a:r>
            <a:endParaRPr sz="1500" b="0" dirty="0"/>
          </a:p>
          <a:p>
            <a:pPr marL="914400" lvl="0" indent="0" algn="l" rtl="0">
              <a:spcBef>
                <a:spcPts val="0"/>
              </a:spcBef>
              <a:spcAft>
                <a:spcPts val="0"/>
              </a:spcAft>
              <a:buNone/>
            </a:pPr>
            <a:endParaRPr sz="1500" b="0" dirty="0"/>
          </a:p>
          <a:p>
            <a:pPr marL="0" lvl="0" indent="0" algn="l" rtl="0">
              <a:spcBef>
                <a:spcPts val="0"/>
              </a:spcBef>
              <a:spcAft>
                <a:spcPts val="0"/>
              </a:spcAft>
              <a:buNone/>
            </a:pPr>
            <a:r>
              <a:rPr lang="en" sz="1500" dirty="0"/>
              <a:t>Things to improved in the future </a:t>
            </a:r>
            <a:endParaRPr sz="1500" dirty="0"/>
          </a:p>
          <a:p>
            <a:pPr marL="457200" lvl="0" indent="-323850" algn="l" rtl="0">
              <a:spcBef>
                <a:spcPts val="0"/>
              </a:spcBef>
              <a:spcAft>
                <a:spcPts val="0"/>
              </a:spcAft>
              <a:buSzPts val="1500"/>
              <a:buChar char="●"/>
            </a:pPr>
            <a:r>
              <a:rPr lang="en" sz="1500" b="0" dirty="0"/>
              <a:t>Time management</a:t>
            </a:r>
            <a:endParaRPr sz="1500" b="0" dirty="0"/>
          </a:p>
          <a:p>
            <a:pPr marL="457200" lvl="0" indent="-323850" algn="l" rtl="0">
              <a:spcBef>
                <a:spcPts val="0"/>
              </a:spcBef>
              <a:spcAft>
                <a:spcPts val="0"/>
              </a:spcAft>
              <a:buSzPts val="1500"/>
              <a:buChar char="●"/>
            </a:pPr>
            <a:r>
              <a:rPr lang="en" sz="1500" b="0" dirty="0"/>
              <a:t>Customer feedback </a:t>
            </a:r>
            <a:endParaRPr sz="1500" b="0" dirty="0"/>
          </a:p>
          <a:p>
            <a:pPr marL="457200" lvl="0" indent="-323850" algn="l" rtl="0">
              <a:spcBef>
                <a:spcPts val="0"/>
              </a:spcBef>
              <a:spcAft>
                <a:spcPts val="0"/>
              </a:spcAft>
              <a:buSzPts val="1500"/>
              <a:buChar char="●"/>
            </a:pPr>
            <a:r>
              <a:rPr lang="en" sz="1500" b="0" dirty="0"/>
              <a:t>Conduct more use case testing on the system</a:t>
            </a:r>
            <a:endParaRPr sz="1500" b="0" dirty="0"/>
          </a:p>
          <a:p>
            <a:pPr marL="457200" lvl="0" indent="-323850" algn="l" rtl="0">
              <a:spcBef>
                <a:spcPts val="0"/>
              </a:spcBef>
              <a:spcAft>
                <a:spcPts val="0"/>
              </a:spcAft>
              <a:buSzPts val="1500"/>
              <a:buChar char="●"/>
            </a:pPr>
            <a:r>
              <a:rPr lang="en" sz="1500" b="0" dirty="0"/>
              <a:t>System usability and effectiveness </a:t>
            </a:r>
            <a:endParaRPr sz="1500" b="0" dirty="0"/>
          </a:p>
          <a:p>
            <a:pPr marL="0" lvl="0" indent="0" algn="l" rtl="0">
              <a:spcBef>
                <a:spcPts val="0"/>
              </a:spcBef>
              <a:spcAft>
                <a:spcPts val="0"/>
              </a:spcAft>
              <a:buNone/>
            </a:pPr>
            <a:endParaRPr sz="1500" b="0" dirty="0"/>
          </a:p>
          <a:p>
            <a:pPr marL="0" lvl="0" indent="0" algn="l" rtl="0">
              <a:spcBef>
                <a:spcPts val="0"/>
              </a:spcBef>
              <a:spcAft>
                <a:spcPts val="0"/>
              </a:spcAft>
              <a:buNone/>
            </a:pPr>
            <a:endParaRPr sz="15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295175" y="762550"/>
            <a:ext cx="1919700" cy="7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Client</a:t>
            </a:r>
            <a:endParaRPr/>
          </a:p>
        </p:txBody>
      </p:sp>
      <p:sp>
        <p:nvSpPr>
          <p:cNvPr id="297" name="Google Shape;297;p16"/>
          <p:cNvSpPr txBox="1"/>
          <p:nvPr/>
        </p:nvSpPr>
        <p:spPr>
          <a:xfrm>
            <a:off x="1005625" y="1760525"/>
            <a:ext cx="6636600" cy="26148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50000"/>
              </a:lnSpc>
              <a:spcBef>
                <a:spcPts val="0"/>
              </a:spcBef>
              <a:spcAft>
                <a:spcPts val="0"/>
              </a:spcAft>
              <a:buClr>
                <a:srgbClr val="000000"/>
              </a:buClr>
              <a:buSzPts val="1600"/>
              <a:buFont typeface="Arial"/>
              <a:buChar char="●"/>
            </a:pPr>
            <a:r>
              <a:rPr lang="en" sz="1600"/>
              <a:t>Insurance Corporation of British Columbia (ICBC) </a:t>
            </a:r>
            <a:endParaRPr sz="1600"/>
          </a:p>
          <a:p>
            <a:pPr marL="457200" marR="0" lvl="0" indent="-330200" algn="l" rtl="0">
              <a:lnSpc>
                <a:spcPct val="150000"/>
              </a:lnSpc>
              <a:spcBef>
                <a:spcPts val="0"/>
              </a:spcBef>
              <a:spcAft>
                <a:spcPts val="0"/>
              </a:spcAft>
              <a:buClr>
                <a:srgbClr val="000000"/>
              </a:buClr>
              <a:buSzPts val="1600"/>
              <a:buFont typeface="Arial"/>
              <a:buChar char="●"/>
            </a:pPr>
            <a:r>
              <a:rPr lang="en" sz="1600"/>
              <a:t>Provincial crown corporation </a:t>
            </a:r>
            <a:endParaRPr sz="1600"/>
          </a:p>
          <a:p>
            <a:pPr marL="457200" marR="0" lvl="0" indent="-330200" algn="l" rtl="0">
              <a:lnSpc>
                <a:spcPct val="150000"/>
              </a:lnSpc>
              <a:spcBef>
                <a:spcPts val="0"/>
              </a:spcBef>
              <a:spcAft>
                <a:spcPts val="0"/>
              </a:spcAft>
              <a:buClr>
                <a:srgbClr val="000000"/>
              </a:buClr>
              <a:buSzPts val="1600"/>
              <a:buFont typeface="Arial"/>
              <a:buChar char="●"/>
            </a:pPr>
            <a:r>
              <a:rPr lang="en" sz="1600"/>
              <a:t>Only designated company to provide the mandatory car insurance services in BC</a:t>
            </a:r>
            <a:br>
              <a:rPr lang="en" sz="1600"/>
            </a:br>
            <a:r>
              <a:rPr lang="en" sz="1600"/>
              <a:t> </a:t>
            </a:r>
            <a:endParaRPr sz="1600"/>
          </a:p>
          <a:p>
            <a:pPr marL="914400" marR="0" lvl="0" indent="0" algn="l" rtl="0">
              <a:lnSpc>
                <a:spcPct val="100000"/>
              </a:lnSpc>
              <a:spcBef>
                <a:spcPts val="0"/>
              </a:spcBef>
              <a:spcAft>
                <a:spcPts val="0"/>
              </a:spcAft>
              <a:buNone/>
            </a:pPr>
            <a:endParaRPr sz="1600"/>
          </a:p>
          <a:p>
            <a:pPr marL="457200" marR="0" lvl="0" indent="457200" algn="l" rtl="0">
              <a:lnSpc>
                <a:spcPct val="100000"/>
              </a:lnSpc>
              <a:spcBef>
                <a:spcPts val="0"/>
              </a:spcBef>
              <a:spcAft>
                <a:spcPts val="0"/>
              </a:spcAft>
              <a:buNone/>
            </a:pPr>
            <a:r>
              <a:rPr lang="en" sz="1600"/>
              <a:t>		</a:t>
            </a:r>
            <a:endParaRPr sz="1600"/>
          </a:p>
          <a:p>
            <a:pPr marL="457200" lvl="0" indent="0" algn="l" rtl="0">
              <a:spcBef>
                <a:spcPts val="0"/>
              </a:spcBef>
              <a:spcAft>
                <a:spcPts val="0"/>
              </a:spcAft>
              <a:buNone/>
            </a:pP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pic>
        <p:nvPicPr>
          <p:cNvPr id="298" name="Google Shape;298;p16"/>
          <p:cNvPicPr preferRelativeResize="0"/>
          <p:nvPr/>
        </p:nvPicPr>
        <p:blipFill>
          <a:blip r:embed="rId3">
            <a:alphaModFix/>
          </a:blip>
          <a:stretch>
            <a:fillRect/>
          </a:stretch>
        </p:blipFill>
        <p:spPr>
          <a:xfrm>
            <a:off x="6988850" y="0"/>
            <a:ext cx="2155150" cy="2147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295175" y="762550"/>
            <a:ext cx="45216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Statement of Purpose</a:t>
            </a:r>
            <a:endParaRPr/>
          </a:p>
        </p:txBody>
      </p:sp>
      <p:sp>
        <p:nvSpPr>
          <p:cNvPr id="304" name="Google Shape;304;p17"/>
          <p:cNvSpPr txBox="1"/>
          <p:nvPr/>
        </p:nvSpPr>
        <p:spPr>
          <a:xfrm>
            <a:off x="1493000" y="1798125"/>
            <a:ext cx="6636600" cy="26148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15000"/>
              </a:lnSpc>
              <a:spcBef>
                <a:spcPts val="0"/>
              </a:spcBef>
              <a:spcAft>
                <a:spcPts val="0"/>
              </a:spcAft>
              <a:buClr>
                <a:srgbClr val="000000"/>
              </a:buClr>
              <a:buSzPts val="1500"/>
              <a:buFont typeface="Arial"/>
              <a:buChar char="●"/>
            </a:pPr>
            <a:r>
              <a:rPr lang="en" sz="1500"/>
              <a:t>In the age of computers, ICBC still doing business in old ways</a:t>
            </a:r>
            <a:endParaRPr sz="1500"/>
          </a:p>
          <a:p>
            <a:pPr marL="0" lvl="0" indent="0" algn="l" rtl="0">
              <a:lnSpc>
                <a:spcPct val="115000"/>
              </a:lnSpc>
              <a:spcBef>
                <a:spcPts val="0"/>
              </a:spcBef>
              <a:spcAft>
                <a:spcPts val="0"/>
              </a:spcAft>
              <a:buNone/>
            </a:pPr>
            <a:r>
              <a:rPr lang="en" sz="1500"/>
              <a:t>		</a:t>
            </a:r>
            <a:endParaRPr sz="1500"/>
          </a:p>
          <a:p>
            <a:pPr marL="457200" lvl="0" indent="-323850" algn="l" rtl="0">
              <a:lnSpc>
                <a:spcPct val="115000"/>
              </a:lnSpc>
              <a:spcBef>
                <a:spcPts val="0"/>
              </a:spcBef>
              <a:spcAft>
                <a:spcPts val="0"/>
              </a:spcAft>
              <a:buSzPts val="1500"/>
              <a:buChar char="●"/>
            </a:pPr>
            <a:r>
              <a:rPr lang="en" sz="1500"/>
              <a:t>Brokers retain customers because of convenience </a:t>
            </a:r>
            <a:endParaRPr sz="1500"/>
          </a:p>
          <a:p>
            <a:pPr marL="4572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The technologies already exists</a:t>
            </a:r>
            <a:endParaRPr sz="1500"/>
          </a:p>
          <a:p>
            <a:pPr marL="4572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Already have their customer to renew insurance and receive decals online: Ontario, US </a:t>
            </a:r>
            <a:endParaRPr sz="1500"/>
          </a:p>
          <a:p>
            <a:pPr marL="457200" lvl="0" indent="0" algn="l" rtl="0">
              <a:lnSpc>
                <a:spcPct val="115000"/>
              </a:lnSpc>
              <a:spcBef>
                <a:spcPts val="0"/>
              </a:spcBef>
              <a:spcAft>
                <a:spcPts val="0"/>
              </a:spcAft>
              <a:buNone/>
            </a:pPr>
            <a:endParaRPr sz="1500"/>
          </a:p>
          <a:p>
            <a:pPr marL="457200" lvl="0" indent="0" algn="l" rtl="0">
              <a:lnSpc>
                <a:spcPct val="115000"/>
              </a:lnSpc>
              <a:spcBef>
                <a:spcPts val="0"/>
              </a:spcBef>
              <a:spcAft>
                <a:spcPts val="0"/>
              </a:spcAft>
              <a:buNone/>
            </a:pPr>
            <a:endParaRPr sz="1500"/>
          </a:p>
          <a:p>
            <a:pPr marL="457200" lvl="0" indent="0" algn="l" rtl="0">
              <a:lnSpc>
                <a:spcPct val="115000"/>
              </a:lnSpc>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p>
        </p:txBody>
      </p:sp>
      <p:pic>
        <p:nvPicPr>
          <p:cNvPr id="305" name="Google Shape;305;p17"/>
          <p:cNvPicPr preferRelativeResize="0"/>
          <p:nvPr/>
        </p:nvPicPr>
        <p:blipFill>
          <a:blip r:embed="rId3">
            <a:alphaModFix/>
          </a:blip>
          <a:stretch>
            <a:fillRect/>
          </a:stretch>
        </p:blipFill>
        <p:spPr>
          <a:xfrm>
            <a:off x="6698350" y="0"/>
            <a:ext cx="2445651" cy="1630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272450" y="605025"/>
            <a:ext cx="6599100" cy="35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Current System Backgrounds </a:t>
            </a:r>
            <a:endParaRPr sz="2400"/>
          </a:p>
          <a:p>
            <a:pPr marL="0" lvl="0" indent="0" algn="l" rtl="0">
              <a:lnSpc>
                <a:spcPct val="150000"/>
              </a:lnSpc>
              <a:spcBef>
                <a:spcPts val="0"/>
              </a:spcBef>
              <a:spcAft>
                <a:spcPts val="0"/>
              </a:spcAft>
              <a:buNone/>
            </a:pPr>
            <a:endParaRPr sz="1600"/>
          </a:p>
          <a:p>
            <a:pPr marL="457200" lvl="0" indent="-330200" algn="l" rtl="0">
              <a:lnSpc>
                <a:spcPct val="150000"/>
              </a:lnSpc>
              <a:spcBef>
                <a:spcPts val="0"/>
              </a:spcBef>
              <a:spcAft>
                <a:spcPts val="0"/>
              </a:spcAft>
              <a:buSzPts val="1600"/>
              <a:buChar char="●"/>
            </a:pPr>
            <a:r>
              <a:rPr lang="en" sz="1600" b="0"/>
              <a:t>System: Old, inconvenient, and inefficient</a:t>
            </a:r>
            <a:endParaRPr sz="1600" b="0"/>
          </a:p>
          <a:p>
            <a:pPr marL="457200" lvl="0" indent="-330200" algn="l" rtl="0">
              <a:lnSpc>
                <a:spcPct val="150000"/>
              </a:lnSpc>
              <a:spcBef>
                <a:spcPts val="0"/>
              </a:spcBef>
              <a:spcAft>
                <a:spcPts val="0"/>
              </a:spcAft>
              <a:buSzPts val="1600"/>
              <a:buChar char="●"/>
            </a:pPr>
            <a:r>
              <a:rPr lang="en" sz="1600" b="0"/>
              <a:t>Customers: Need to know a broker or walk into a brokerage everytime they need something. </a:t>
            </a:r>
            <a:endParaRPr sz="1600" b="0"/>
          </a:p>
          <a:p>
            <a:pPr marL="457200" lvl="0" indent="-330200" algn="l" rtl="0">
              <a:lnSpc>
                <a:spcPct val="150000"/>
              </a:lnSpc>
              <a:spcBef>
                <a:spcPts val="0"/>
              </a:spcBef>
              <a:spcAft>
                <a:spcPts val="0"/>
              </a:spcAft>
              <a:buSzPts val="1600"/>
              <a:buChar char="●"/>
            </a:pPr>
            <a:r>
              <a:rPr lang="en" sz="1600" b="0"/>
              <a:t>Simple procedures are time consuming and sometimes expensive</a:t>
            </a:r>
            <a:endParaRPr sz="1600" b="0"/>
          </a:p>
          <a:p>
            <a:pPr marL="457200" lvl="0" indent="0" algn="l" rtl="0">
              <a:lnSpc>
                <a:spcPct val="150000"/>
              </a:lnSpc>
              <a:spcBef>
                <a:spcPts val="0"/>
              </a:spcBef>
              <a:spcAft>
                <a:spcPts val="0"/>
              </a:spcAft>
              <a:buNone/>
            </a:pPr>
            <a:endParaRPr sz="1500"/>
          </a:p>
          <a:p>
            <a:pPr marL="0" lvl="0" indent="0" algn="l" rtl="0">
              <a:spcBef>
                <a:spcPts val="0"/>
              </a:spcBef>
              <a:spcAft>
                <a:spcPts val="0"/>
              </a:spcAft>
              <a:buNone/>
            </a:pPr>
            <a:endParaRPr sz="1400"/>
          </a:p>
        </p:txBody>
      </p:sp>
      <p:pic>
        <p:nvPicPr>
          <p:cNvPr id="311" name="Google Shape;311;p18"/>
          <p:cNvPicPr preferRelativeResize="0"/>
          <p:nvPr/>
        </p:nvPicPr>
        <p:blipFill>
          <a:blip r:embed="rId3">
            <a:alphaModFix/>
          </a:blip>
          <a:stretch>
            <a:fillRect/>
          </a:stretch>
        </p:blipFill>
        <p:spPr>
          <a:xfrm>
            <a:off x="6114650" y="3123925"/>
            <a:ext cx="3029350" cy="2019574"/>
          </a:xfrm>
          <a:prstGeom prst="rect">
            <a:avLst/>
          </a:prstGeom>
          <a:noFill/>
          <a:ln>
            <a:noFill/>
          </a:ln>
          <a:effectLst>
            <a:reflection endPos="30000" dist="38100" dir="5400000" fadeDir="5400012"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295175" y="762550"/>
            <a:ext cx="4521600" cy="15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Objectives</a:t>
            </a:r>
            <a:endParaRPr/>
          </a:p>
        </p:txBody>
      </p:sp>
      <p:sp>
        <p:nvSpPr>
          <p:cNvPr id="317" name="Google Shape;317;p19"/>
          <p:cNvSpPr txBox="1"/>
          <p:nvPr/>
        </p:nvSpPr>
        <p:spPr>
          <a:xfrm>
            <a:off x="1420975" y="1461525"/>
            <a:ext cx="6636600" cy="3230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Develop web based system for British Columbians to</a:t>
            </a:r>
            <a:endParaRPr sz="1500"/>
          </a:p>
          <a:p>
            <a:pPr marL="914400" lvl="1" indent="-323850" algn="l" rtl="0">
              <a:spcBef>
                <a:spcPts val="0"/>
              </a:spcBef>
              <a:spcAft>
                <a:spcPts val="0"/>
              </a:spcAft>
              <a:buSzPts val="1500"/>
              <a:buChar char="○"/>
            </a:pPr>
            <a:r>
              <a:rPr lang="en" sz="1500"/>
              <a:t>Change basic personal information</a:t>
            </a:r>
            <a:endParaRPr sz="1500"/>
          </a:p>
          <a:p>
            <a:pPr marL="914400" lvl="1" indent="-323850" algn="l" rtl="0">
              <a:spcBef>
                <a:spcPts val="0"/>
              </a:spcBef>
              <a:spcAft>
                <a:spcPts val="0"/>
              </a:spcAft>
              <a:buSzPts val="1500"/>
              <a:buChar char="○"/>
            </a:pPr>
            <a:r>
              <a:rPr lang="en" sz="1500"/>
              <a:t>Renew car insurance </a:t>
            </a:r>
            <a:endParaRPr sz="1500"/>
          </a:p>
          <a:p>
            <a:pPr marL="914400" lvl="1" indent="-323850" algn="l" rtl="0">
              <a:spcBef>
                <a:spcPts val="0"/>
              </a:spcBef>
              <a:spcAft>
                <a:spcPts val="0"/>
              </a:spcAft>
              <a:buSzPts val="1500"/>
              <a:buChar char="○"/>
            </a:pPr>
            <a:r>
              <a:rPr lang="en" sz="1500"/>
              <a:t>Change vehicle rate class &amp; coverage</a:t>
            </a:r>
            <a:endParaRPr sz="1500"/>
          </a:p>
          <a:p>
            <a:pPr marL="914400" lvl="1" indent="-323850" algn="l" rtl="0">
              <a:spcBef>
                <a:spcPts val="0"/>
              </a:spcBef>
              <a:spcAft>
                <a:spcPts val="0"/>
              </a:spcAft>
              <a:buSzPts val="1500"/>
              <a:buChar char="○"/>
            </a:pPr>
            <a:r>
              <a:rPr lang="en" sz="1500"/>
              <a:t>Receive decals</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Ensure the system follows BC’s privacy laws</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Provide brokers with another sales tool</a:t>
            </a:r>
            <a:endParaRPr sz="1500"/>
          </a:p>
          <a:p>
            <a:pPr marL="914400" lvl="1" indent="-323850" algn="l" rtl="0">
              <a:spcBef>
                <a:spcPts val="0"/>
              </a:spcBef>
              <a:spcAft>
                <a:spcPts val="0"/>
              </a:spcAft>
              <a:buSzPts val="1500"/>
              <a:buChar char="○"/>
            </a:pPr>
            <a:r>
              <a:rPr lang="en" sz="1500"/>
              <a:t>Referral system</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Focus on the convenience and effectiveness</a:t>
            </a:r>
            <a:endParaRPr sz="1500"/>
          </a:p>
          <a:p>
            <a:pPr marL="45720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Client Retention</a:t>
            </a:r>
            <a:endParaRPr sz="1500"/>
          </a:p>
        </p:txBody>
      </p:sp>
      <p:pic>
        <p:nvPicPr>
          <p:cNvPr id="318" name="Google Shape;318;p19"/>
          <p:cNvPicPr preferRelativeResize="0"/>
          <p:nvPr/>
        </p:nvPicPr>
        <p:blipFill>
          <a:blip r:embed="rId3">
            <a:alphaModFix/>
          </a:blip>
          <a:stretch>
            <a:fillRect/>
          </a:stretch>
        </p:blipFill>
        <p:spPr>
          <a:xfrm>
            <a:off x="6698350" y="0"/>
            <a:ext cx="2445651" cy="1630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1242738" y="496075"/>
            <a:ext cx="6658500" cy="64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Proposed Web-based System</a:t>
            </a:r>
            <a:endParaRPr sz="2400"/>
          </a:p>
        </p:txBody>
      </p:sp>
      <p:pic>
        <p:nvPicPr>
          <p:cNvPr id="324" name="Google Shape;324;p20"/>
          <p:cNvPicPr preferRelativeResize="0"/>
          <p:nvPr/>
        </p:nvPicPr>
        <p:blipFill>
          <a:blip r:embed="rId3">
            <a:alphaModFix/>
          </a:blip>
          <a:stretch>
            <a:fillRect/>
          </a:stretch>
        </p:blipFill>
        <p:spPr>
          <a:xfrm>
            <a:off x="1495350" y="1240200"/>
            <a:ext cx="6276615" cy="3512925"/>
          </a:xfrm>
          <a:prstGeom prst="rect">
            <a:avLst/>
          </a:prstGeom>
          <a:noFill/>
          <a:ln>
            <a:noFill/>
          </a:ln>
        </p:spPr>
      </p:pic>
      <p:sp>
        <p:nvSpPr>
          <p:cNvPr id="325" name="Google Shape;325;p20"/>
          <p:cNvSpPr txBox="1">
            <a:spLocks noGrp="1"/>
          </p:cNvSpPr>
          <p:nvPr>
            <p:ph type="title"/>
          </p:nvPr>
        </p:nvSpPr>
        <p:spPr>
          <a:xfrm>
            <a:off x="3849450" y="4322025"/>
            <a:ext cx="1445100" cy="4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a:t>Home Page</a:t>
            </a:r>
            <a:endParaRPr sz="1800"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2057200" y="4361350"/>
            <a:ext cx="5410500" cy="58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0"/>
              <a:t>New Customer Sign-up Page</a:t>
            </a:r>
            <a:endParaRPr sz="1800" b="0"/>
          </a:p>
        </p:txBody>
      </p:sp>
      <p:pic>
        <p:nvPicPr>
          <p:cNvPr id="331" name="Google Shape;331;p21"/>
          <p:cNvPicPr preferRelativeResize="0"/>
          <p:nvPr/>
        </p:nvPicPr>
        <p:blipFill>
          <a:blip r:embed="rId3">
            <a:alphaModFix/>
          </a:blip>
          <a:stretch>
            <a:fillRect/>
          </a:stretch>
        </p:blipFill>
        <p:spPr>
          <a:xfrm>
            <a:off x="1424788" y="820181"/>
            <a:ext cx="6294427" cy="3503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559250" y="4326050"/>
            <a:ext cx="6025500" cy="6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0"/>
              <a:t>Return Customer Login Page</a:t>
            </a:r>
            <a:endParaRPr sz="1800" b="0"/>
          </a:p>
        </p:txBody>
      </p:sp>
      <p:pic>
        <p:nvPicPr>
          <p:cNvPr id="337" name="Google Shape;337;p22"/>
          <p:cNvPicPr preferRelativeResize="0"/>
          <p:nvPr/>
        </p:nvPicPr>
        <p:blipFill>
          <a:blip r:embed="rId3">
            <a:alphaModFix/>
          </a:blip>
          <a:stretch>
            <a:fillRect/>
          </a:stretch>
        </p:blipFill>
        <p:spPr>
          <a:xfrm>
            <a:off x="1531375" y="817450"/>
            <a:ext cx="6302698" cy="350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269550" y="4248250"/>
            <a:ext cx="6922800" cy="98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0"/>
              <a:t>Main User Interface</a:t>
            </a:r>
            <a:endParaRPr sz="1800" b="0"/>
          </a:p>
        </p:txBody>
      </p:sp>
      <p:pic>
        <p:nvPicPr>
          <p:cNvPr id="343" name="Google Shape;343;p23"/>
          <p:cNvPicPr preferRelativeResize="0"/>
          <p:nvPr/>
        </p:nvPicPr>
        <p:blipFill>
          <a:blip r:embed="rId3">
            <a:alphaModFix/>
          </a:blip>
          <a:stretch>
            <a:fillRect/>
          </a:stretch>
        </p:blipFill>
        <p:spPr>
          <a:xfrm>
            <a:off x="1529888" y="796975"/>
            <a:ext cx="6402125" cy="3549551"/>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530</Words>
  <Application>Microsoft Macintosh PowerPoint</Application>
  <PresentationFormat>全屏显示(16:9)</PresentationFormat>
  <Paragraphs>119</Paragraphs>
  <Slides>18</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Maven Pro</vt:lpstr>
      <vt:lpstr>Nunito</vt:lpstr>
      <vt:lpstr>Arial</vt:lpstr>
      <vt:lpstr>Momentum</vt:lpstr>
      <vt:lpstr>  Online Car Insurance Payment     and Renewal System                           </vt:lpstr>
      <vt:lpstr>Our Client</vt:lpstr>
      <vt:lpstr>Statement of Purpose</vt:lpstr>
      <vt:lpstr>Current System Backgrounds   System: Old, inconvenient, and inefficient Customers: Need to know a broker or walk into a brokerage everytime they need something.  Simple procedures are time consuming and sometimes expensive  </vt:lpstr>
      <vt:lpstr>Main Objectives</vt:lpstr>
      <vt:lpstr>Proposed Web-based System</vt:lpstr>
      <vt:lpstr>New Customer Sign-up Page</vt:lpstr>
      <vt:lpstr>Return Customer Login Page</vt:lpstr>
      <vt:lpstr>Main User Interface</vt:lpstr>
      <vt:lpstr>Apply for/Modify Insurance Coverage</vt:lpstr>
      <vt:lpstr>Review Chosen Insurance Plan</vt:lpstr>
      <vt:lpstr>Make a Payment</vt:lpstr>
      <vt:lpstr>Problems and Cautions   Delay of transactions: Server overloading, Payment issue Passing online payment deadline: customer are required to go to ICBC office  System in development: system currently unstable,maintenance, features changing Data security: personal private information, data encryption  Initial Learning Curve: Basic use Instructions  </vt:lpstr>
      <vt:lpstr>Cost    Tangible Costs  Equipment System analysts and developers Advertisement  Shipping for decals </vt:lpstr>
      <vt:lpstr>Benefit     Tangible Benefits  Saving employees’ workload Reducing salaries expense Saving time for clients to buy/renew insurance  Intangible Benefits Increasing customer satisfaction Customers more informed about their policies Maintaining a good business image</vt:lpstr>
      <vt:lpstr>Cost-Benefit Analysis   Short run: Costs &gt; Benefits Large investment on buying equipment and hiring system analysts and developer team to build the system   Long run: Benefits &gt; Costs  Reduce the employees in every ICBC office   Smaller team to maintain the system   Good business image</vt:lpstr>
      <vt:lpstr>Recommendations    Read through the instruction manual Communicate with us any concerns or feedback so the development team can implement those ideas Accessibility: provide disabled, multi-language assistance </vt:lpstr>
      <vt:lpstr>Conclusion   Things learned: System requirements Use case diagram Data flow diagram Information gathering methods  Things to improved in the future  Time management Customer feedback  Conduct more use case testing on the system System usability and effectiveness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Car Insurance Payment     and Renewal System                           </dc:title>
  <cp:lastModifiedBy>Lambert Su</cp:lastModifiedBy>
  <cp:revision>1</cp:revision>
  <dcterms:modified xsi:type="dcterms:W3CDTF">2018-11-28T06:16:48Z</dcterms:modified>
</cp:coreProperties>
</file>