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4" r:id="rId22"/>
    <p:sldId id="259" r:id="rId23"/>
    <p:sldId id="265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570D-85B7-424B-A58C-B8395C9604BC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C96A-A1CF-4611-BD8B-25F07E32E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-server/administration/windows-commands/auditpo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4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6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6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0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16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https://learn.microsoft.com/zh-tw/windows-server/administration/windows-commands/auditpol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https://learn.microsoft.com/en-us/windows-server/administration/windows-commands/auditpol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0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windows-server/administration/windows-commands/auditpol-remove" TargetMode="External"/><Relationship Id="rId3" Type="http://schemas.openxmlformats.org/officeDocument/2006/relationships/hyperlink" Target="https://learn.microsoft.com/zh-tw/windows-server/administration/windows-commands/auditpol-set" TargetMode="External"/><Relationship Id="rId7" Type="http://schemas.openxmlformats.org/officeDocument/2006/relationships/hyperlink" Target="https://learn.microsoft.com/zh-tw/windows-server/administration/windows-commands/auditpol-clear" TargetMode="External"/><Relationship Id="rId2" Type="http://schemas.openxmlformats.org/officeDocument/2006/relationships/hyperlink" Target="https://learn.microsoft.com/zh-tw/windows-server/administration/windows-commands/auditpol-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zh-tw/windows-server/administration/windows-commands/auditpol-restore" TargetMode="External"/><Relationship Id="rId5" Type="http://schemas.openxmlformats.org/officeDocument/2006/relationships/hyperlink" Target="https://learn.microsoft.com/zh-tw/windows-server/administration/windows-commands/auditpol-backup" TargetMode="External"/><Relationship Id="rId4" Type="http://schemas.openxmlformats.org/officeDocument/2006/relationships/hyperlink" Target="https://learn.microsoft.com/zh-tw/windows-server/administration/windows-commands/auditpol-list" TargetMode="External"/><Relationship Id="rId9" Type="http://schemas.openxmlformats.org/officeDocument/2006/relationships/hyperlink" Target="https://learn.microsoft.com/zh-tw/windows-server/administration/windows-commands/auditpol-resourcesac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zh-tw/windows-server/identity/adds/manage/understand-security-identifier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/security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資安防護架構與技術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 </a:t>
            </a:r>
            <a:br>
              <a:rPr lang="en-US" altLang="zh-TW" dirty="0" smtClean="0"/>
            </a:br>
            <a:r>
              <a:rPr lang="en-US" altLang="zh-TW" dirty="0" smtClean="0"/>
              <a:t>MITRED3fend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5388" y="87343"/>
            <a:ext cx="3623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11201</a:t>
            </a:r>
            <a:r>
              <a:rPr lang="zh-TW" altLang="en-US" sz="4000" dirty="0" smtClean="0"/>
              <a:t>資訊安全</a:t>
            </a:r>
            <a:endParaRPr lang="en-US" altLang="zh-TW" sz="4000" dirty="0" smtClean="0"/>
          </a:p>
          <a:p>
            <a:r>
              <a:rPr lang="zh-TW" altLang="en-US" sz="3200" dirty="0" smtClean="0"/>
              <a:t>期末考報</a:t>
            </a:r>
            <a:r>
              <a:rPr lang="zh-TW" altLang="en-US" sz="3200" dirty="0"/>
              <a:t>告</a:t>
            </a:r>
          </a:p>
        </p:txBody>
      </p:sp>
      <p:sp>
        <p:nvSpPr>
          <p:cNvPr id="5" name="矩形 4"/>
          <p:cNvSpPr/>
          <p:nvPr/>
        </p:nvSpPr>
        <p:spPr>
          <a:xfrm>
            <a:off x="939452" y="5757594"/>
            <a:ext cx="698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A100E111_</a:t>
            </a:r>
            <a:r>
              <a:rPr lang="zh-TW" altLang="en-US" dirty="0" smtClean="0"/>
              <a:t>資訊安全</a:t>
            </a:r>
            <a:r>
              <a:rPr lang="en-US" altLang="zh-TW" dirty="0" smtClean="0"/>
              <a:t>_</a:t>
            </a:r>
            <a:r>
              <a:rPr lang="zh-TW" altLang="en-US" dirty="0" smtClean="0"/>
              <a:t>期末考報告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資安防護架構與技術</a:t>
            </a:r>
            <a:r>
              <a:rPr lang="en-US" altLang="zh-TW" dirty="0" smtClean="0"/>
              <a:t>_v20231107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96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418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硬體安全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239" y="1609344"/>
            <a:ext cx="2464793" cy="506844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4713" y="1609344"/>
            <a:ext cx="2385751" cy="5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zh-TW" altLang="en-US" dirty="0" smtClean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系統安全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592" y="1607758"/>
            <a:ext cx="2651760" cy="5224128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4349" y="1617657"/>
            <a:ext cx="2667186" cy="52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0451" y="0"/>
            <a:ext cx="7967749" cy="1609344"/>
          </a:xfrm>
        </p:spPr>
        <p:txBody>
          <a:bodyPr/>
          <a:lstStyle/>
          <a:p>
            <a:r>
              <a:rPr lang="zh-TW" altLang="en-US" dirty="0" smtClean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加密與資料</a:t>
            </a:r>
            <a:r>
              <a:rPr lang="zh-TW" altLang="en-US" dirty="0"/>
              <a:t>保護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045341"/>
            <a:ext cx="2121732" cy="578654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131" y="1045341"/>
            <a:ext cx="2369127" cy="58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418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裝置</a:t>
            </a:r>
            <a:r>
              <a:rPr lang="zh-TW" altLang="en-US" dirty="0"/>
              <a:t>管理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418" y="1585917"/>
            <a:ext cx="3203056" cy="466464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442" y="1609344"/>
            <a:ext cx="3455690" cy="46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0807"/>
            <a:ext cx="7772400" cy="1609344"/>
          </a:xfrm>
        </p:spPr>
        <p:txBody>
          <a:bodyPr/>
          <a:lstStyle/>
          <a:p>
            <a:r>
              <a:rPr lang="zh-TW" altLang="en-US" dirty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網路安全性</a:t>
            </a:r>
            <a:r>
              <a:rPr lang="en-US" altLang="zh-TW" dirty="0" smtClean="0"/>
              <a:t>-</a:t>
            </a:r>
            <a:r>
              <a:rPr lang="en-US" altLang="zh-TW" dirty="0" smtClean="0">
                <a:latin typeface="+mn-lt"/>
              </a:rPr>
              <a:t>windows</a:t>
            </a:r>
            <a:r>
              <a:rPr lang="zh-TW" altLang="en-US" dirty="0" smtClean="0"/>
              <a:t>防火牆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03525"/>
            <a:ext cx="2198716" cy="523651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0887" y="1603525"/>
            <a:ext cx="2119746" cy="52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3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644" y="0"/>
            <a:ext cx="7772400" cy="1609344"/>
          </a:xfrm>
        </p:spPr>
        <p:txBody>
          <a:bodyPr/>
          <a:lstStyle/>
          <a:p>
            <a:r>
              <a:rPr lang="zh-TW" altLang="en-US" dirty="0"/>
              <a:t>作業系統安全性</a:t>
            </a:r>
            <a:r>
              <a:rPr lang="en-US" altLang="zh-TW" dirty="0"/>
              <a:t>-</a:t>
            </a:r>
            <a:r>
              <a:rPr lang="zh-TW" altLang="en-US" dirty="0"/>
              <a:t>網路安全性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虛擬私人</a:t>
            </a:r>
            <a:r>
              <a:rPr lang="zh-TW" altLang="en-US" dirty="0"/>
              <a:t>網路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023" y="1270455"/>
            <a:ext cx="2427316" cy="5600329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8828" y="1063148"/>
            <a:ext cx="2685011" cy="58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516" y="0"/>
            <a:ext cx="7859684" cy="1609344"/>
          </a:xfrm>
        </p:spPr>
        <p:txBody>
          <a:bodyPr/>
          <a:lstStyle/>
          <a:p>
            <a:r>
              <a:rPr lang="zh-TW" altLang="en-US" dirty="0"/>
              <a:t>作業系統</a:t>
            </a:r>
            <a:r>
              <a:rPr lang="zh-TW" altLang="en-US" dirty="0" smtClean="0"/>
              <a:t>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病毒與威脅防護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88509"/>
            <a:ext cx="3528753" cy="5150301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7884" y="1565603"/>
            <a:ext cx="3474720" cy="52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705" y="-831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應用程式安全性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154" y="1452742"/>
            <a:ext cx="2967642" cy="540013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2080" y="1608513"/>
            <a:ext cx="2876204" cy="52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09344"/>
            <a:ext cx="2672542" cy="525067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575" y="1482101"/>
            <a:ext cx="3000893" cy="53779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9630" y="515389"/>
            <a:ext cx="8994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00" dirty="0" smtClean="0"/>
              <a:t>身分識別保護</a:t>
            </a:r>
            <a:r>
              <a:rPr lang="en-US" altLang="zh-TW" sz="4200" dirty="0" smtClean="0"/>
              <a:t>-Windows Hello</a:t>
            </a:r>
            <a:r>
              <a:rPr lang="zh-TW" altLang="en-US" sz="4200" dirty="0" smtClean="0"/>
              <a:t>企業版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91391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身分識別保護</a:t>
            </a:r>
            <a:r>
              <a:rPr lang="en-US" altLang="zh-TW" dirty="0"/>
              <a:t>-Windows Hello</a:t>
            </a:r>
            <a:r>
              <a:rPr lang="zh-TW" altLang="en-US" dirty="0"/>
              <a:t>企業版</a:t>
            </a:r>
            <a:br>
              <a:rPr lang="zh-TW" altLang="en-US" dirty="0"/>
            </a:br>
            <a:r>
              <a:rPr lang="en-US" altLang="zh-TW" dirty="0" smtClean="0"/>
              <a:t>-</a:t>
            </a:r>
            <a:r>
              <a:rPr lang="zh-TW" altLang="en-US" dirty="0" smtClean="0"/>
              <a:t>部屬指南</a:t>
            </a:r>
            <a:r>
              <a:rPr lang="en-US" altLang="zh-TW" dirty="0" smtClean="0"/>
              <a:t>-</a:t>
            </a:r>
            <a:r>
              <a:rPr lang="zh-TW" altLang="en-US" dirty="0" smtClean="0"/>
              <a:t>混合式部屬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1620880"/>
            <a:ext cx="2315095" cy="523712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142" y="1578335"/>
            <a:ext cx="2884516" cy="5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207818"/>
            <a:ext cx="7772400" cy="788878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293" y="996696"/>
            <a:ext cx="8092441" cy="453958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資安防護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</a:t>
            </a:r>
          </a:p>
          <a:p>
            <a:pPr lvl="1"/>
            <a:r>
              <a:rPr lang="en-US" altLang="zh-TW" dirty="0" smtClean="0"/>
              <a:t>MITRE D3FEND</a:t>
            </a:r>
          </a:p>
          <a:p>
            <a:pPr lvl="1"/>
            <a:r>
              <a:rPr lang="zh-TW" altLang="en-US" b="1" dirty="0" smtClean="0"/>
              <a:t>事故應變處理指南 </a:t>
            </a:r>
            <a:r>
              <a:rPr lang="en-US" altLang="zh-TW" b="1" dirty="0" smtClean="0"/>
              <a:t>NIST </a:t>
            </a:r>
            <a:r>
              <a:rPr lang="en-US" altLang="zh-TW" b="1" dirty="0"/>
              <a:t>SP 800-61 Rev. 2 </a:t>
            </a:r>
            <a:r>
              <a:rPr lang="en-US" altLang="zh-TW" b="1" dirty="0" smtClean="0"/>
              <a:t>Computer </a:t>
            </a:r>
            <a:r>
              <a:rPr lang="en-US" altLang="zh-TW" b="1" dirty="0"/>
              <a:t>Security Incident Handling Guide</a:t>
            </a:r>
          </a:p>
          <a:p>
            <a:r>
              <a:rPr lang="zh-TW" altLang="en-US" dirty="0" smtClean="0"/>
              <a:t>安全防護技術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防毒軟體</a:t>
            </a:r>
            <a:r>
              <a:rPr lang="en-US" altLang="zh-TW" dirty="0" smtClean="0"/>
              <a:t>(Anti-virus)</a:t>
            </a:r>
          </a:p>
          <a:p>
            <a:pPr lvl="1"/>
            <a:r>
              <a:rPr lang="zh-TW" altLang="en-US" dirty="0" smtClean="0"/>
              <a:t>防火牆</a:t>
            </a:r>
            <a:r>
              <a:rPr lang="en-US" altLang="zh-TW" dirty="0" smtClean="0"/>
              <a:t>(Firewall)</a:t>
            </a:r>
          </a:p>
          <a:p>
            <a:pPr lvl="1"/>
            <a:r>
              <a:rPr lang="zh-TW" altLang="en-US" dirty="0" smtClean="0"/>
              <a:t>網站應用程式</a:t>
            </a:r>
            <a:r>
              <a:rPr lang="zh-TW" altLang="en-US" dirty="0"/>
              <a:t>防火牆</a:t>
            </a:r>
            <a:r>
              <a:rPr lang="en-US" altLang="zh-TW" dirty="0" smtClean="0"/>
              <a:t>(WAF, Web Application Firewall)</a:t>
            </a:r>
          </a:p>
          <a:p>
            <a:pPr lvl="1"/>
            <a:r>
              <a:rPr lang="zh-TW" altLang="en-US" dirty="0" smtClean="0"/>
              <a:t>入侵偵測系統</a:t>
            </a:r>
            <a:r>
              <a:rPr lang="en-US" altLang="zh-TW" dirty="0" smtClean="0"/>
              <a:t>(IDS)</a:t>
            </a:r>
            <a:r>
              <a:rPr lang="zh-TW" altLang="en-US" dirty="0" smtClean="0"/>
              <a:t>與入侵防</a:t>
            </a:r>
            <a:r>
              <a:rPr lang="zh-TW" altLang="en-US" dirty="0"/>
              <a:t>禦</a:t>
            </a:r>
            <a:r>
              <a:rPr lang="zh-TW" altLang="en-US" dirty="0" smtClean="0"/>
              <a:t>系統</a:t>
            </a:r>
            <a:r>
              <a:rPr lang="en-US" altLang="zh-TW" dirty="0"/>
              <a:t>(</a:t>
            </a:r>
            <a:r>
              <a:rPr lang="en-US" altLang="zh-TW" dirty="0" smtClean="0"/>
              <a:t>IPS)</a:t>
            </a:r>
          </a:p>
          <a:p>
            <a:pPr lvl="1"/>
            <a:r>
              <a:rPr lang="en-US" altLang="zh-TW" dirty="0" smtClean="0"/>
              <a:t>SOC</a:t>
            </a:r>
          </a:p>
          <a:p>
            <a:pPr lvl="1"/>
            <a:r>
              <a:rPr lang="zh-TW" altLang="en-US" dirty="0" smtClean="0"/>
              <a:t>威</a:t>
            </a:r>
            <a:r>
              <a:rPr lang="zh-TW" altLang="en-US" dirty="0"/>
              <a:t>脅</a:t>
            </a:r>
            <a:r>
              <a:rPr lang="zh-TW" altLang="en-US" dirty="0" smtClean="0"/>
              <a:t>獵捕</a:t>
            </a:r>
            <a:r>
              <a:rPr lang="en-US" altLang="zh-TW" dirty="0" smtClean="0"/>
              <a:t>(Threat hunting)</a:t>
            </a:r>
          </a:p>
          <a:p>
            <a:pPr lvl="1"/>
            <a:r>
              <a:rPr lang="en-US" altLang="zh-TW" dirty="0" smtClean="0"/>
              <a:t>DFIR(</a:t>
            </a:r>
            <a:r>
              <a:rPr lang="zh-TW" altLang="en-US" dirty="0" smtClean="0"/>
              <a:t>數位鑑識與事故應變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威脅</a:t>
            </a:r>
            <a:r>
              <a:rPr lang="zh-TW" altLang="en-US" dirty="0"/>
              <a:t>情</a:t>
            </a:r>
            <a:r>
              <a:rPr lang="zh-TW" altLang="en-US" dirty="0" smtClean="0"/>
              <a:t>資</a:t>
            </a:r>
            <a:r>
              <a:rPr lang="en-US" altLang="zh-TW" dirty="0" smtClean="0"/>
              <a:t>(Threat Intelligence)</a:t>
            </a:r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安全技術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事件稽核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Audpol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與事件檢視器</a:t>
            </a:r>
            <a:r>
              <a:rPr lang="en-US" altLang="zh-TW" dirty="0" smtClean="0"/>
              <a:t>(event Viewer)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2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32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身分識別保護</a:t>
            </a:r>
            <a:r>
              <a:rPr lang="en-US" altLang="zh-TW" dirty="0"/>
              <a:t>-Windows Hello</a:t>
            </a:r>
            <a:r>
              <a:rPr lang="zh-TW" altLang="en-US" dirty="0"/>
              <a:t>企業版</a:t>
            </a:r>
            <a:br>
              <a:rPr lang="zh-TW" altLang="en-US" dirty="0"/>
            </a:br>
            <a:r>
              <a:rPr lang="en-US" altLang="zh-TW" dirty="0"/>
              <a:t>-</a:t>
            </a:r>
            <a:r>
              <a:rPr lang="zh-TW" altLang="en-US" dirty="0"/>
              <a:t>部屬指南</a:t>
            </a:r>
            <a:r>
              <a:rPr lang="en-US" altLang="zh-TW" dirty="0" smtClean="0"/>
              <a:t>-</a:t>
            </a:r>
            <a:r>
              <a:rPr lang="zh-TW" altLang="en-US" dirty="0" smtClean="0"/>
              <a:t>內部部屬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466" y="1330939"/>
            <a:ext cx="2116808" cy="5481828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8581" y="1414716"/>
            <a:ext cx="2618509" cy="53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57" y="774746"/>
            <a:ext cx="8142316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/>
              <a:t>請問</a:t>
            </a:r>
            <a:r>
              <a:rPr lang="en-US" altLang="zh-TW" sz="2800" dirty="0"/>
              <a:t>Windows </a:t>
            </a:r>
            <a:r>
              <a:rPr lang="zh-TW" altLang="en-US" sz="2800" dirty="0"/>
              <a:t>作業系統中，若需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</a:t>
            </a:r>
            <a:r>
              <a:rPr lang="zh-TW" altLang="en-US" sz="2800" dirty="0"/>
              <a:t>使用者於本機登入</a:t>
            </a:r>
            <a:r>
              <a:rPr lang="zh-TW" altLang="en-US" sz="2800" dirty="0" smtClean="0"/>
              <a:t>失敗的</a:t>
            </a:r>
            <a:r>
              <a:rPr lang="zh-TW" altLang="en-US" sz="2800" dirty="0"/>
              <a:t>相關記錄，下項描述何者正確？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en-US" sz="2800" dirty="0"/>
              <a:t>無需設定可以直接透過事件檢視器（</a:t>
            </a:r>
            <a:r>
              <a:rPr lang="en-US" altLang="zh-TW" sz="2800" dirty="0"/>
              <a:t>Windows </a:t>
            </a:r>
            <a:r>
              <a:rPr lang="en-US" altLang="zh-TW" sz="2800" dirty="0" smtClean="0"/>
              <a:t>Event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Viewer</a:t>
            </a:r>
            <a:r>
              <a:rPr lang="zh-TW" altLang="en-US" sz="2800" dirty="0"/>
              <a:t>）查看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en-US" sz="2800" dirty="0"/>
              <a:t>需要事先透過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稽核原則（登出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登入）</a:t>
            </a:r>
            <a:r>
              <a:rPr lang="zh-TW" altLang="en-US" sz="2800" dirty="0"/>
              <a:t>設定確認啟用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en-US" sz="2800" dirty="0"/>
              <a:t>當使用者輸入不正確的密碼時，會在金鑰發佈</a:t>
            </a:r>
            <a:r>
              <a:rPr lang="zh-TW" altLang="en-US" sz="2800" dirty="0" smtClean="0"/>
              <a:t>中心（</a:t>
            </a:r>
            <a:r>
              <a:rPr lang="en-US" altLang="zh-TW" sz="2800" dirty="0"/>
              <a:t>KDC</a:t>
            </a:r>
            <a:r>
              <a:rPr lang="zh-TW" altLang="en-US" sz="2800" dirty="0"/>
              <a:t>）上產生</a:t>
            </a:r>
            <a:r>
              <a:rPr lang="en-US" altLang="zh-TW" sz="2800" dirty="0"/>
              <a:t>672 </a:t>
            </a:r>
            <a:r>
              <a:rPr lang="zh-TW" altLang="en-US" sz="2800" dirty="0"/>
              <a:t>事件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en-US" sz="2800" dirty="0"/>
              <a:t>可以透用事件</a:t>
            </a:r>
            <a:r>
              <a:rPr lang="en-US" altLang="zh-TW" sz="2800" dirty="0"/>
              <a:t>4634 </a:t>
            </a:r>
            <a:r>
              <a:rPr lang="zh-TW" altLang="en-US" sz="2800" dirty="0"/>
              <a:t>來查看登入失敗的事件</a:t>
            </a:r>
          </a:p>
        </p:txBody>
      </p:sp>
    </p:spTree>
    <p:extLst>
      <p:ext uri="{BB962C8B-B14F-4D97-AF65-F5344CB8AC3E}">
        <p14:creationId xmlns:p14="http://schemas.microsoft.com/office/powerpoint/2010/main" val="412957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743" y="1588568"/>
            <a:ext cx="7293905" cy="46958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83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917" y="1306761"/>
            <a:ext cx="8258694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顯示及執行函式以操作稽核原則的相關資訊，包括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每個使用者</a:t>
            </a:r>
            <a:r>
              <a:rPr lang="zh-TW" altLang="en-US" sz="2400" dirty="0"/>
              <a:t>的稽核原則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稽核選項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設定及查詢用來委派存取權的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安全性描述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descriptor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以委派稽核策略的存取權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將稽核原則報告或備份至逗號分隔值 （</a:t>
            </a:r>
            <a:r>
              <a:rPr lang="en-US" altLang="zh-TW" sz="2400" dirty="0"/>
              <a:t>CSV</a:t>
            </a:r>
            <a:r>
              <a:rPr lang="zh-TW" altLang="en-US" sz="2400" dirty="0"/>
              <a:t>） 文字檔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從 </a:t>
            </a:r>
            <a:r>
              <a:rPr lang="en-US" altLang="zh-TW" sz="2400" dirty="0"/>
              <a:t>CSV </a:t>
            </a:r>
            <a:r>
              <a:rPr lang="zh-TW" altLang="en-US" sz="2400" dirty="0"/>
              <a:t>文字檔載入稽核原則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設定全域</a:t>
            </a:r>
            <a:r>
              <a:rPr lang="zh-TW" altLang="en-US" sz="2400" dirty="0" smtClean="0"/>
              <a:t>資源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dirty="0"/>
              <a:t>global </a:t>
            </a:r>
            <a:r>
              <a:rPr lang="en-US" altLang="zh-TW" dirty="0" smtClean="0"/>
              <a:t>resource) </a:t>
            </a:r>
            <a:r>
              <a:rPr lang="en-US" altLang="zh-TW" dirty="0"/>
              <a:t>SACLs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81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24728"/>
              </p:ext>
            </p:extLst>
          </p:nvPr>
        </p:nvGraphicFramePr>
        <p:xfrm>
          <a:off x="299258" y="532357"/>
          <a:ext cx="8670175" cy="5931600"/>
        </p:xfrm>
        <a:graphic>
          <a:graphicData uri="http://schemas.openxmlformats.org/drawingml/2006/table">
            <a:tbl>
              <a:tblPr/>
              <a:tblGrid>
                <a:gridCol w="1988946">
                  <a:extLst>
                    <a:ext uri="{9D8B030D-6E8A-4147-A177-3AD203B41FA5}">
                      <a16:colId xmlns:a16="http://schemas.microsoft.com/office/drawing/2014/main" val="587067088"/>
                    </a:ext>
                  </a:extLst>
                </a:gridCol>
                <a:gridCol w="6681229">
                  <a:extLst>
                    <a:ext uri="{9D8B030D-6E8A-4147-A177-3AD203B41FA5}">
                      <a16:colId xmlns:a16="http://schemas.microsoft.com/office/drawing/2014/main" val="885155810"/>
                    </a:ext>
                  </a:extLst>
                </a:gridCol>
              </a:tblGrid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子命令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描述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416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顯示目前的稽核原則。 如需詳細資訊，請參閱 </a:t>
                      </a:r>
                      <a:r>
                        <a:rPr lang="en-US" altLang="zh-TW" sz="1800" u="none" strike="noStrike" dirty="0" err="1">
                          <a:effectLst/>
                          <a:hlinkClick r:id="rId2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2"/>
                        </a:rPr>
                        <a:t> get </a:t>
                      </a:r>
                      <a:r>
                        <a:rPr lang="zh-TW" altLang="en-US" sz="1800" u="none" strike="noStrike" dirty="0">
                          <a:effectLst/>
                          <a:hlinkClick r:id="rId2"/>
                        </a:rPr>
                        <a:t>以取得 </a:t>
                      </a:r>
                      <a:r>
                        <a:rPr lang="zh-TW" altLang="en-US" sz="1800" dirty="0">
                          <a:effectLst/>
                        </a:rPr>
                        <a:t>語法和選項。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74121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/set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3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3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3"/>
                        </a:rPr>
                        <a:t> set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2880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/list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顯示可選取的原則元素。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4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4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清單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45180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/backup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將稽核原則儲存至檔案。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5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5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備份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012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從先前使用 </a:t>
                      </a:r>
                      <a:r>
                        <a:rPr lang="en-US" altLang="zh-TW" sz="1800" dirty="0" err="1">
                          <a:effectLst/>
                        </a:rPr>
                        <a:t>auditpol</a:t>
                      </a:r>
                      <a:r>
                        <a:rPr lang="en-US" altLang="zh-TW" sz="1800" dirty="0">
                          <a:effectLst/>
                        </a:rPr>
                        <a:t> /backup </a:t>
                      </a:r>
                      <a:r>
                        <a:rPr lang="zh-TW" altLang="en-US" sz="1800" dirty="0">
                          <a:effectLst/>
                        </a:rPr>
                        <a:t>建立的檔案還原稽核原則。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6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6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6"/>
                        </a:rPr>
                        <a:t> restore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94866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清除稽核原則。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7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7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7"/>
                        </a:rPr>
                        <a:t> clear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08230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/remove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移除所有使用者的稽核原則設定，並停用所有系統稽核原則設定。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8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8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8"/>
                        </a:rPr>
                        <a:t> remove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01299"/>
                  </a:ext>
                </a:extLst>
              </a:tr>
              <a:tr h="712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/resourceSACL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設定全域資源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系統存取控制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清單</a:t>
                      </a:r>
                      <a:r>
                        <a:rPr lang="en-US" altLang="zh-TW" sz="1800" b="1" i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 access control lists (SACLs)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zh-TW" altLang="en-US" sz="1800" b="1" dirty="0">
                          <a:effectLst/>
                        </a:rPr>
                        <a:t>注意： </a:t>
                      </a:r>
                      <a:r>
                        <a:rPr lang="zh-TW" altLang="en-US" sz="1800" dirty="0">
                          <a:effectLst/>
                        </a:rPr>
                        <a:t>僅適用于 </a:t>
                      </a:r>
                      <a:r>
                        <a:rPr lang="en-US" sz="1800" dirty="0">
                          <a:effectLst/>
                        </a:rPr>
                        <a:t>Windows 7 </a:t>
                      </a:r>
                      <a:r>
                        <a:rPr lang="zh-TW" altLang="en-US" sz="1800" dirty="0">
                          <a:effectLst/>
                        </a:rPr>
                        <a:t>和 </a:t>
                      </a:r>
                      <a:r>
                        <a:rPr lang="en-US" sz="1800" dirty="0">
                          <a:effectLst/>
                        </a:rPr>
                        <a:t>Windows Server 2008 R2。 </a:t>
                      </a:r>
                      <a:r>
                        <a:rPr lang="zh-TW" altLang="en-US" sz="1800" dirty="0">
                          <a:effectLst/>
                        </a:rPr>
                        <a:t>如需詳細資訊，請參閱 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auditpol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resourceSACL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28411"/>
                  </a:ext>
                </a:extLst>
              </a:tr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/?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在命令提示字元顯示說明。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6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4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12" y="1429413"/>
            <a:ext cx="8336775" cy="5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06" y="2365288"/>
            <a:ext cx="7672831" cy="2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867" y="310064"/>
            <a:ext cx="8566265" cy="57939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安全性</a:t>
            </a:r>
            <a:r>
              <a:rPr lang="zh-TW" altLang="en-US" b="1" dirty="0" smtClean="0"/>
              <a:t>識別碼</a:t>
            </a:r>
            <a:r>
              <a:rPr lang="en-US" altLang="zh-TW" b="1" dirty="0" smtClean="0"/>
              <a:t>(Security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identifiers)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35" y="889462"/>
            <a:ext cx="850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hlinkClick r:id="rId2"/>
              </a:rPr>
              <a:t>https://learn.microsoft.com/zh-tw/windows-server/identity/adds/manage/understand-security-identifiers</a:t>
            </a:r>
            <a:endParaRPr lang="en-US" altLang="zh-TW" sz="1200" dirty="0" smtClean="0"/>
          </a:p>
          <a:p>
            <a:r>
              <a:rPr lang="en-US" altLang="zh-TW" sz="1200" dirty="0" smtClean="0"/>
              <a:t>https://learn.microsoft.com/zh-tw/windows-server/identity/ad-ds/manage/understand-security-identifiers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31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793" y="201999"/>
            <a:ext cx="8375072" cy="559197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dirty="0"/>
              <a:t>內建 </a:t>
            </a:r>
            <a:r>
              <a:rPr lang="en-US" altLang="zh-TW" dirty="0"/>
              <a:t>Administrators </a:t>
            </a:r>
            <a:r>
              <a:rPr lang="zh-TW" altLang="en-US" dirty="0"/>
              <a:t>群組的 </a:t>
            </a:r>
            <a:r>
              <a:rPr lang="en-US" altLang="zh-TW" dirty="0" smtClean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   </a:t>
            </a:r>
            <a:r>
              <a:rPr lang="en-US" altLang="zh-TW" sz="4000" dirty="0" smtClean="0"/>
              <a:t>S-1-5-32-</a:t>
            </a:r>
            <a:r>
              <a:rPr lang="en-US" altLang="zh-TW" sz="4000" dirty="0" smtClean="0">
                <a:solidFill>
                  <a:srgbClr val="FF0000"/>
                </a:solidFill>
              </a:rPr>
              <a:t>544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2700" dirty="0"/>
              <a:t>修訂層級 </a:t>
            </a:r>
            <a:r>
              <a:rPr lang="en-US" altLang="zh-TW" sz="2700" dirty="0"/>
              <a:t>(1)</a:t>
            </a:r>
            <a:br>
              <a:rPr lang="en-US" altLang="zh-TW" sz="2700" dirty="0"/>
            </a:br>
            <a:r>
              <a:rPr lang="zh-TW" altLang="en-US" sz="2700" dirty="0"/>
              <a:t>識別碼授權單位值 </a:t>
            </a:r>
            <a:r>
              <a:rPr lang="en-US" altLang="zh-TW" sz="2700" dirty="0"/>
              <a:t>(5</a:t>
            </a:r>
            <a:r>
              <a:rPr lang="zh-TW" altLang="en-US" sz="2700" dirty="0"/>
              <a:t>，</a:t>
            </a:r>
            <a:r>
              <a:rPr lang="en-US" altLang="zh-TW" sz="2700" dirty="0"/>
              <a:t>NT Authority)</a:t>
            </a:r>
            <a:br>
              <a:rPr lang="en-US" altLang="zh-TW" sz="2700" dirty="0"/>
            </a:br>
            <a:r>
              <a:rPr lang="zh-TW" altLang="en-US" sz="2700" dirty="0"/>
              <a:t>網域識別碼 </a:t>
            </a:r>
            <a:r>
              <a:rPr lang="en-US" altLang="zh-TW" sz="2700" dirty="0"/>
              <a:t>(32</a:t>
            </a:r>
            <a:r>
              <a:rPr lang="zh-TW" altLang="en-US" sz="2700" dirty="0"/>
              <a:t>，</a:t>
            </a:r>
            <a:r>
              <a:rPr lang="en-US" altLang="zh-TW" sz="2700" dirty="0" err="1"/>
              <a:t>Builtin</a:t>
            </a:r>
            <a:r>
              <a:rPr lang="en-US" altLang="zh-TW" sz="2700" dirty="0"/>
              <a:t>)</a:t>
            </a:r>
            <a:br>
              <a:rPr lang="en-US" altLang="zh-TW" sz="2700" dirty="0"/>
            </a:br>
            <a:r>
              <a:rPr lang="zh-TW" altLang="en-US" sz="2700" dirty="0"/>
              <a:t>相對識別碼 </a:t>
            </a:r>
            <a:r>
              <a:rPr lang="en-US" altLang="zh-TW" sz="2700" dirty="0"/>
              <a:t>(544</a:t>
            </a:r>
            <a:r>
              <a:rPr lang="zh-TW" altLang="en-US" sz="2700" dirty="0"/>
              <a:t>，</a:t>
            </a:r>
            <a:r>
              <a:rPr lang="en-US" altLang="zh-TW" sz="2700" dirty="0"/>
              <a:t>Administrators</a:t>
            </a:r>
            <a:r>
              <a:rPr lang="en-US" altLang="zh-TW" sz="2700" dirty="0" smtClean="0"/>
              <a:t>)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>全</a:t>
            </a:r>
            <a:r>
              <a:rPr lang="zh-TW" altLang="en-US" sz="4000" dirty="0"/>
              <a:t>域群組 </a:t>
            </a:r>
            <a:r>
              <a:rPr lang="en-US" altLang="zh-TW" sz="4000" dirty="0"/>
              <a:t>(Domain Admins) </a:t>
            </a:r>
            <a:r>
              <a:rPr lang="zh-TW" altLang="en-US" sz="4000" dirty="0"/>
              <a:t>的 </a:t>
            </a:r>
            <a:r>
              <a:rPr lang="en-US" altLang="zh-TW" sz="4000" dirty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</a:t>
            </a:r>
            <a:r>
              <a:rPr lang="en-US" altLang="zh-TW" sz="2700" dirty="0" smtClean="0"/>
              <a:t>S-1-5-</a:t>
            </a:r>
            <a:r>
              <a:rPr lang="en-US" altLang="zh-TW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21-1004336348-1177238915-682003330</a:t>
            </a:r>
            <a:r>
              <a:rPr lang="en-US" altLang="zh-TW" sz="2700" dirty="0" smtClean="0"/>
              <a:t>-</a:t>
            </a:r>
            <a:r>
              <a:rPr lang="en-US" altLang="zh-TW" sz="27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2200" dirty="0"/>
              <a:t>修訂層級 </a:t>
            </a:r>
            <a:r>
              <a:rPr lang="en-US" altLang="zh-TW" sz="2200" dirty="0"/>
              <a:t>(1)</a:t>
            </a:r>
            <a:br>
              <a:rPr lang="en-US" altLang="zh-TW" sz="2200" dirty="0"/>
            </a:br>
            <a:r>
              <a:rPr lang="zh-TW" altLang="en-US" sz="2200" dirty="0"/>
              <a:t>識別碼授權單位 </a:t>
            </a:r>
            <a:r>
              <a:rPr lang="en-US" altLang="zh-TW" sz="2200" dirty="0"/>
              <a:t>(5</a:t>
            </a:r>
            <a:r>
              <a:rPr lang="zh-TW" altLang="en-US" sz="2200" dirty="0"/>
              <a:t>，</a:t>
            </a:r>
            <a:r>
              <a:rPr lang="en-US" altLang="zh-TW" sz="2200" dirty="0"/>
              <a:t>NT Authority)</a:t>
            </a:r>
            <a:br>
              <a:rPr lang="en-US" altLang="zh-TW" sz="2200" dirty="0"/>
            </a:br>
            <a:r>
              <a:rPr lang="zh-TW" altLang="en-US" sz="2200" dirty="0"/>
              <a:t>網域識別碼 </a:t>
            </a:r>
            <a:r>
              <a:rPr lang="en-US" altLang="zh-TW" sz="2200" dirty="0"/>
              <a:t>(21-1004336348-1177238915-682003330</a:t>
            </a:r>
            <a:r>
              <a:rPr lang="zh-TW" altLang="en-US" sz="2200" dirty="0"/>
              <a:t>，</a:t>
            </a:r>
            <a:r>
              <a:rPr lang="en-US" altLang="zh-TW" sz="2200" dirty="0"/>
              <a:t>Contoso)</a:t>
            </a:r>
            <a:br>
              <a:rPr lang="en-US" altLang="zh-TW" sz="2200" dirty="0"/>
            </a:br>
            <a:r>
              <a:rPr lang="zh-TW" altLang="en-US" sz="2200" dirty="0"/>
              <a:t>相對識別碼 </a:t>
            </a:r>
            <a:r>
              <a:rPr lang="en-US" altLang="zh-TW" sz="2200" dirty="0"/>
              <a:t>(512</a:t>
            </a:r>
            <a:r>
              <a:rPr lang="zh-TW" altLang="en-US" sz="2200" dirty="0"/>
              <a:t>，</a:t>
            </a:r>
            <a:r>
              <a:rPr lang="en-US" altLang="zh-TW" sz="2200" dirty="0"/>
              <a:t>Domain Admins)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2166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476" y="276814"/>
            <a:ext cx="8321040" cy="729026"/>
          </a:xfrm>
        </p:spPr>
        <p:txBody>
          <a:bodyPr/>
          <a:lstStyle/>
          <a:p>
            <a:r>
              <a:rPr lang="zh-TW" altLang="en-US" sz="4400" dirty="0"/>
              <a:t>事件檢視</a:t>
            </a:r>
            <a:r>
              <a:rPr lang="zh-TW" altLang="en-US" sz="4400" dirty="0" smtClean="0"/>
              <a:t>器</a:t>
            </a:r>
            <a:r>
              <a:rPr lang="en-US" altLang="zh-TW" sz="4400" dirty="0" smtClean="0"/>
              <a:t>(Windows Event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Viewer)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6" y="1005840"/>
            <a:ext cx="8050233" cy="53688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622" y="5403273"/>
            <a:ext cx="1047403" cy="141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7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資安防護架構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118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418131"/>
            <a:ext cx="7772400" cy="52952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Windows Security Log </a:t>
            </a:r>
            <a:r>
              <a:rPr lang="en-US" altLang="zh-TW" dirty="0" smtClean="0"/>
              <a:t>Events(EVENT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0" y="1230731"/>
            <a:ext cx="7196105" cy="53679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3167" y="861399"/>
            <a:ext cx="761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https://www.ultimatewindowssecurity.com/securitylog/encyclopedia/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76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731" y="299675"/>
            <a:ext cx="7772400" cy="772252"/>
          </a:xfrm>
        </p:spPr>
        <p:txBody>
          <a:bodyPr/>
          <a:lstStyle/>
          <a:p>
            <a:r>
              <a:rPr lang="en-US" altLang="zh-TW" dirty="0"/>
              <a:t>NIST</a:t>
            </a:r>
            <a:r>
              <a:rPr lang="zh-TW" altLang="en-US" dirty="0"/>
              <a:t> </a:t>
            </a:r>
            <a:r>
              <a:rPr lang="en-US" altLang="zh-TW" dirty="0" smtClean="0"/>
              <a:t>CSF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731" y="95033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National Institute of Standards and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9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安全防護技術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3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Windows </a:t>
            </a:r>
            <a:r>
              <a:rPr lang="zh-TW" altLang="en-US" sz="6600" dirty="0" smtClean="0"/>
              <a:t>安全技術</a:t>
            </a:r>
            <a:endParaRPr lang="en-US" altLang="zh-TW" sz="6600" dirty="0" smtClean="0"/>
          </a:p>
          <a:p>
            <a:pPr algn="ctr"/>
            <a:r>
              <a:rPr lang="en-US" altLang="zh-TW" sz="2000" dirty="0" smtClean="0">
                <a:hlinkClick r:id="rId3"/>
              </a:rPr>
              <a:t>https://learn.microsoft.com/zh-tw/windows/security/introduction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35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065" y="757019"/>
            <a:ext cx="2845259" cy="433176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88107" y="922597"/>
            <a:ext cx="5756634" cy="35912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概觀</a:t>
            </a:r>
            <a:endParaRPr lang="zh-TW" altLang="en-US" dirty="0"/>
          </a:p>
          <a:p>
            <a:r>
              <a:rPr lang="zh-TW" altLang="en-US" dirty="0"/>
              <a:t>零</a:t>
            </a:r>
            <a:r>
              <a:rPr lang="zh-TW" altLang="en-US" dirty="0" smtClean="0"/>
              <a:t>信任</a:t>
            </a:r>
            <a:r>
              <a:rPr lang="en-US" altLang="zh-TW" dirty="0" smtClean="0"/>
              <a:t>(</a:t>
            </a:r>
            <a:r>
              <a:rPr lang="en-US" altLang="zh-TW" dirty="0"/>
              <a:t>Zero Trust 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Offensive Research(</a:t>
            </a:r>
            <a:r>
              <a:rPr lang="zh-TW" altLang="en-US" dirty="0" smtClean="0"/>
              <a:t>防護型研發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zh-TW" altLang="en-US" dirty="0"/>
              <a:t>安全性開發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(</a:t>
            </a:r>
            <a:r>
              <a:rPr lang="en-US" altLang="zh-TW" dirty="0"/>
              <a:t>Microsoft Security Development </a:t>
            </a:r>
            <a:r>
              <a:rPr lang="en-US" altLang="zh-TW" dirty="0" smtClean="0"/>
              <a:t>Lifecycle)</a:t>
            </a:r>
            <a:endParaRPr lang="zh-TW" altLang="en-US" dirty="0"/>
          </a:p>
          <a:p>
            <a:pPr lvl="1"/>
            <a:r>
              <a:rPr lang="en-US" altLang="zh-TW" dirty="0" err="1"/>
              <a:t>OneFuzz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(service)</a:t>
            </a:r>
            <a:endParaRPr lang="zh-TW" altLang="en-US" dirty="0"/>
          </a:p>
          <a:p>
            <a:pPr lvl="1"/>
            <a:r>
              <a:rPr lang="en-US" altLang="zh-TW" dirty="0"/>
              <a:t>Microsoft Windows Insider Preview</a:t>
            </a:r>
            <a:r>
              <a:rPr lang="zh-TW" altLang="en-US" dirty="0"/>
              <a:t>賞金計畫🔗</a:t>
            </a:r>
          </a:p>
          <a:p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FIPS 140-2</a:t>
            </a:r>
            <a:r>
              <a:rPr lang="zh-TW" altLang="en-US" dirty="0"/>
              <a:t>認證</a:t>
            </a:r>
            <a:endParaRPr lang="en-US" altLang="zh-TW" dirty="0"/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準則</a:t>
            </a:r>
            <a:r>
              <a:rPr lang="zh-TW" altLang="en-US" dirty="0" smtClean="0"/>
              <a:t>認證</a:t>
            </a:r>
            <a:r>
              <a:rPr lang="en-US" altLang="zh-TW" dirty="0"/>
              <a:t>(common criteria certification)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530694" y="2277687"/>
            <a:ext cx="1511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88498"/>
            <a:ext cx="3657600" cy="294914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663697" y="1845425"/>
            <a:ext cx="1511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87366" y="772968"/>
            <a:ext cx="5756634" cy="35912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概觀</a:t>
            </a:r>
            <a:endParaRPr lang="zh-TW" altLang="en-US" dirty="0"/>
          </a:p>
          <a:p>
            <a:r>
              <a:rPr lang="zh-TW" altLang="en-US" dirty="0"/>
              <a:t>零</a:t>
            </a:r>
            <a:r>
              <a:rPr lang="zh-TW" altLang="en-US" dirty="0" smtClean="0"/>
              <a:t>信任</a:t>
            </a:r>
            <a:r>
              <a:rPr lang="en-US" altLang="zh-TW" dirty="0" smtClean="0"/>
              <a:t>(</a:t>
            </a:r>
            <a:r>
              <a:rPr lang="en-US" altLang="zh-TW" dirty="0"/>
              <a:t>Zero Trust 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Offensive Research(</a:t>
            </a:r>
            <a:r>
              <a:rPr lang="zh-TW" altLang="en-US" dirty="0" smtClean="0"/>
              <a:t>防護型研發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zh-TW" altLang="en-US" dirty="0"/>
              <a:t>安全性開發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(</a:t>
            </a:r>
            <a:r>
              <a:rPr lang="en-US" altLang="zh-TW" dirty="0"/>
              <a:t>Microsoft Security Development </a:t>
            </a:r>
            <a:r>
              <a:rPr lang="en-US" altLang="zh-TW" dirty="0" smtClean="0"/>
              <a:t>Lifecycle)</a:t>
            </a:r>
            <a:endParaRPr lang="zh-TW" altLang="en-US" dirty="0"/>
          </a:p>
          <a:p>
            <a:pPr lvl="1"/>
            <a:r>
              <a:rPr lang="en-US" altLang="zh-TW" dirty="0" err="1"/>
              <a:t>OneFuzz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(service)</a:t>
            </a:r>
            <a:endParaRPr lang="zh-TW" altLang="en-US" dirty="0"/>
          </a:p>
          <a:p>
            <a:pPr lvl="1"/>
            <a:r>
              <a:rPr lang="en-US" altLang="zh-TW" dirty="0"/>
              <a:t>Microsoft Windows Insider Preview</a:t>
            </a:r>
            <a:r>
              <a:rPr lang="zh-TW" altLang="en-US" dirty="0"/>
              <a:t>賞金計畫🔗</a:t>
            </a:r>
          </a:p>
          <a:p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FIPS 140-2</a:t>
            </a:r>
            <a:r>
              <a:rPr lang="zh-TW" altLang="en-US" dirty="0"/>
              <a:t>認證</a:t>
            </a:r>
            <a:endParaRPr lang="en-US" altLang="zh-TW" dirty="0"/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準則</a:t>
            </a:r>
            <a:r>
              <a:rPr lang="zh-TW" altLang="en-US" dirty="0" smtClean="0"/>
              <a:t>認證</a:t>
            </a:r>
            <a:r>
              <a:rPr lang="en-US" altLang="zh-TW" dirty="0"/>
              <a:t>(common criteria certification)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3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425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安全性基礎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274" y="1625334"/>
            <a:ext cx="3119978" cy="4667401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2822" y="1625334"/>
            <a:ext cx="3225580" cy="44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0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127</TotalTime>
  <Words>652</Words>
  <Application>Microsoft Office PowerPoint</Application>
  <PresentationFormat>如螢幕大小 (4:3)</PresentationFormat>
  <Paragraphs>112</Paragraphs>
  <Slides>30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資安防護架構與技術: NIST CSF  MITRED3fend</vt:lpstr>
      <vt:lpstr>Agenda</vt:lpstr>
      <vt:lpstr>PowerPoint 簡報</vt:lpstr>
      <vt:lpstr>NIST CSF</vt:lpstr>
      <vt:lpstr>PowerPoint 簡報</vt:lpstr>
      <vt:lpstr>PowerPoint 簡報</vt:lpstr>
      <vt:lpstr>PowerPoint 簡報</vt:lpstr>
      <vt:lpstr>PowerPoint 簡報</vt:lpstr>
      <vt:lpstr>安全性基礎</vt:lpstr>
      <vt:lpstr>硬體安全</vt:lpstr>
      <vt:lpstr>作業系統安全性-系統安全</vt:lpstr>
      <vt:lpstr>作業系統安全性-加密與資料保護</vt:lpstr>
      <vt:lpstr>作業系統安全性-裝置管理</vt:lpstr>
      <vt:lpstr>作業系統安全性-網路安全性-windows防火牆</vt:lpstr>
      <vt:lpstr>作業系統安全性-網路安全性-虛擬私人網路</vt:lpstr>
      <vt:lpstr>作業系統安全性-病毒與威脅防護</vt:lpstr>
      <vt:lpstr>應用程式安全性</vt:lpstr>
      <vt:lpstr>PowerPoint 簡報</vt:lpstr>
      <vt:lpstr>身分識別保護-Windows Hello企業版 -部屬指南-混合式部屬</vt:lpstr>
      <vt:lpstr>身分識別保護-Windows Hello企業版 -部屬指南-內部部屬</vt:lpstr>
      <vt:lpstr>PowerPoint 簡報</vt:lpstr>
      <vt:lpstr>auditpol</vt:lpstr>
      <vt:lpstr>auditpol</vt:lpstr>
      <vt:lpstr>PowerPoint 簡報</vt:lpstr>
      <vt:lpstr>PowerPoint 簡報</vt:lpstr>
      <vt:lpstr>PowerPoint 簡報</vt:lpstr>
      <vt:lpstr>安全性識別碼(Security identifiers)</vt:lpstr>
      <vt:lpstr>內建 Administrators 群組的 SID         S-1-5-32-544 修訂層級 (1) 識別碼授權單位值 (5，NT Authority) 網域識別碼 (32，Builtin) 相對識別碼 (544，Administrators)  全域群組 (Domain Admins) 的 SID    S-1-5-21-1004336348-1177238915-682003330-512  修訂層級 (1) 識別碼授權單位 (5，NT Authority) 網域識別碼 (21-1004336348-1177238915-682003330，Contoso) 相對識別碼 (512，Domain Admins)</vt:lpstr>
      <vt:lpstr>事件檢視器(Windows Event Viewer)</vt:lpstr>
      <vt:lpstr>Windows Security Log Events(EVENT 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資安防護架構與技術: NIST CSF  MITRED3fend</dc:title>
  <dc:creator>owner</dc:creator>
  <cp:lastModifiedBy>owner</cp:lastModifiedBy>
  <cp:revision>16</cp:revision>
  <dcterms:created xsi:type="dcterms:W3CDTF">2023-10-17T11:21:40Z</dcterms:created>
  <dcterms:modified xsi:type="dcterms:W3CDTF">2023-11-17T12:58:29Z</dcterms:modified>
</cp:coreProperties>
</file>