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6"/>
  </p:notesMasterIdLst>
  <p:sldIdLst>
    <p:sldId id="256" r:id="rId2"/>
    <p:sldId id="264" r:id="rId3"/>
    <p:sldId id="266" r:id="rId4"/>
    <p:sldId id="267" r:id="rId5"/>
    <p:sldId id="268" r:id="rId6"/>
    <p:sldId id="269" r:id="rId7"/>
    <p:sldId id="338" r:id="rId8"/>
    <p:sldId id="340" r:id="rId9"/>
    <p:sldId id="353" r:id="rId10"/>
    <p:sldId id="354" r:id="rId11"/>
    <p:sldId id="270" r:id="rId12"/>
    <p:sldId id="356" r:id="rId13"/>
    <p:sldId id="355" r:id="rId14"/>
    <p:sldId id="271" r:id="rId15"/>
    <p:sldId id="357" r:id="rId16"/>
    <p:sldId id="358" r:id="rId17"/>
    <p:sldId id="359" r:id="rId18"/>
    <p:sldId id="360" r:id="rId19"/>
    <p:sldId id="361" r:id="rId20"/>
    <p:sldId id="342" r:id="rId21"/>
    <p:sldId id="362" r:id="rId22"/>
    <p:sldId id="363" r:id="rId23"/>
    <p:sldId id="364" r:id="rId24"/>
    <p:sldId id="343" r:id="rId25"/>
    <p:sldId id="365" r:id="rId26"/>
    <p:sldId id="366" r:id="rId27"/>
    <p:sldId id="367" r:id="rId28"/>
    <p:sldId id="368" r:id="rId29"/>
    <p:sldId id="344" r:id="rId30"/>
    <p:sldId id="272" r:id="rId31"/>
    <p:sldId id="346" r:id="rId32"/>
    <p:sldId id="347" r:id="rId33"/>
    <p:sldId id="348" r:id="rId34"/>
    <p:sldId id="349" r:id="rId35"/>
    <p:sldId id="318" r:id="rId36"/>
    <p:sldId id="369" r:id="rId37"/>
    <p:sldId id="388" r:id="rId38"/>
    <p:sldId id="370" r:id="rId39"/>
    <p:sldId id="389" r:id="rId40"/>
    <p:sldId id="390" r:id="rId41"/>
    <p:sldId id="320" r:id="rId42"/>
    <p:sldId id="391" r:id="rId43"/>
    <p:sldId id="371" r:id="rId44"/>
    <p:sldId id="392" r:id="rId45"/>
    <p:sldId id="394" r:id="rId46"/>
    <p:sldId id="375" r:id="rId47"/>
    <p:sldId id="395" r:id="rId48"/>
    <p:sldId id="393" r:id="rId49"/>
    <p:sldId id="372" r:id="rId50"/>
    <p:sldId id="396" r:id="rId51"/>
    <p:sldId id="397" r:id="rId52"/>
    <p:sldId id="373" r:id="rId53"/>
    <p:sldId id="402" r:id="rId54"/>
    <p:sldId id="403" r:id="rId55"/>
    <p:sldId id="404" r:id="rId56"/>
    <p:sldId id="398" r:id="rId57"/>
    <p:sldId id="400" r:id="rId58"/>
    <p:sldId id="401" r:id="rId59"/>
    <p:sldId id="374" r:id="rId60"/>
    <p:sldId id="405" r:id="rId61"/>
    <p:sldId id="406" r:id="rId62"/>
    <p:sldId id="408" r:id="rId63"/>
    <p:sldId id="339" r:id="rId64"/>
    <p:sldId id="376" r:id="rId65"/>
    <p:sldId id="325" r:id="rId66"/>
    <p:sldId id="410" r:id="rId67"/>
    <p:sldId id="409" r:id="rId68"/>
    <p:sldId id="412" r:id="rId69"/>
    <p:sldId id="377" r:id="rId70"/>
    <p:sldId id="414" r:id="rId71"/>
    <p:sldId id="413" r:id="rId72"/>
    <p:sldId id="415" r:id="rId73"/>
    <p:sldId id="378" r:id="rId74"/>
    <p:sldId id="417" r:id="rId75"/>
    <p:sldId id="416" r:id="rId76"/>
    <p:sldId id="418" r:id="rId77"/>
    <p:sldId id="326" r:id="rId78"/>
    <p:sldId id="419" r:id="rId79"/>
    <p:sldId id="420" r:id="rId80"/>
    <p:sldId id="421" r:id="rId81"/>
    <p:sldId id="327" r:id="rId82"/>
    <p:sldId id="328" r:id="rId83"/>
    <p:sldId id="329" r:id="rId84"/>
    <p:sldId id="330" r:id="rId85"/>
    <p:sldId id="423" r:id="rId86"/>
    <p:sldId id="422" r:id="rId87"/>
    <p:sldId id="424" r:id="rId88"/>
    <p:sldId id="380" r:id="rId89"/>
    <p:sldId id="426" r:id="rId90"/>
    <p:sldId id="425" r:id="rId91"/>
    <p:sldId id="427" r:id="rId92"/>
    <p:sldId id="381" r:id="rId93"/>
    <p:sldId id="428" r:id="rId94"/>
    <p:sldId id="429" r:id="rId95"/>
    <p:sldId id="430" r:id="rId96"/>
    <p:sldId id="382" r:id="rId97"/>
    <p:sldId id="432" r:id="rId98"/>
    <p:sldId id="431" r:id="rId99"/>
    <p:sldId id="433" r:id="rId100"/>
    <p:sldId id="383" r:id="rId101"/>
    <p:sldId id="434" r:id="rId102"/>
    <p:sldId id="435" r:id="rId103"/>
    <p:sldId id="436" r:id="rId104"/>
    <p:sldId id="335" r:id="rId105"/>
    <p:sldId id="438" r:id="rId106"/>
    <p:sldId id="437" r:id="rId107"/>
    <p:sldId id="439" r:id="rId108"/>
    <p:sldId id="384" r:id="rId109"/>
    <p:sldId id="440" r:id="rId110"/>
    <p:sldId id="441" r:id="rId111"/>
    <p:sldId id="442" r:id="rId112"/>
    <p:sldId id="385" r:id="rId113"/>
    <p:sldId id="444" r:id="rId114"/>
    <p:sldId id="443" r:id="rId115"/>
    <p:sldId id="445" r:id="rId116"/>
    <p:sldId id="336" r:id="rId117"/>
    <p:sldId id="446" r:id="rId118"/>
    <p:sldId id="447" r:id="rId119"/>
    <p:sldId id="386" r:id="rId120"/>
    <p:sldId id="449" r:id="rId121"/>
    <p:sldId id="448" r:id="rId122"/>
    <p:sldId id="450" r:id="rId123"/>
    <p:sldId id="387" r:id="rId124"/>
    <p:sldId id="451" r:id="rId125"/>
    <p:sldId id="452" r:id="rId126"/>
    <p:sldId id="453" r:id="rId127"/>
    <p:sldId id="337" r:id="rId128"/>
    <p:sldId id="455" r:id="rId129"/>
    <p:sldId id="454" r:id="rId130"/>
    <p:sldId id="456" r:id="rId131"/>
    <p:sldId id="345" r:id="rId132"/>
    <p:sldId id="350" r:id="rId133"/>
    <p:sldId id="351" r:id="rId134"/>
    <p:sldId id="352" r:id="rId13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15" d="100"/>
          <a:sy n="115" d="100"/>
        </p:scale>
        <p:origin x="1470" y="13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956330-1566-4C44-8CA7-17C57FEB566B}" type="datetimeFigureOut">
              <a:rPr lang="zh-TW" altLang="en-US" smtClean="0"/>
              <a:t>2023/12/19</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7CD8EE-4015-4E0F-87FE-847CEC0579CA}" type="slidenum">
              <a:rPr lang="zh-TW" altLang="en-US" smtClean="0"/>
              <a:t>‹#›</a:t>
            </a:fld>
            <a:endParaRPr lang="zh-TW" altLang="en-US"/>
          </a:p>
        </p:txBody>
      </p:sp>
    </p:spTree>
    <p:extLst>
      <p:ext uri="{BB962C8B-B14F-4D97-AF65-F5344CB8AC3E}">
        <p14:creationId xmlns:p14="http://schemas.microsoft.com/office/powerpoint/2010/main" val="2054092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8849A324-8EB3-412A-8978-0F31CC4FA572}" type="datetime1">
              <a:rPr lang="zh-TW" altLang="en-US" smtClean="0"/>
              <a:t>2023/12/19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a:xfrm>
            <a:off x="5931570" y="6538913"/>
            <a:ext cx="3212430" cy="254502"/>
          </a:xfrm>
        </p:spPr>
        <p:txBody>
          <a:bodyPr/>
          <a:lstStyle/>
          <a:p>
            <a:r>
              <a:rPr lang="zh-TW" altLang="en-US" dirty="0" smtClean="0"/>
              <a:t>資訊安全規劃實務</a:t>
            </a:r>
            <a:r>
              <a:rPr lang="en-US" altLang="zh-TW" dirty="0" smtClean="0"/>
              <a:t>_</a:t>
            </a:r>
            <a:r>
              <a:rPr lang="zh-TW" altLang="en-US" dirty="0" smtClean="0"/>
              <a:t>單元</a:t>
            </a:r>
            <a:r>
              <a:rPr lang="en-US" altLang="zh-TW" dirty="0" smtClean="0"/>
              <a:t>3_</a:t>
            </a:r>
            <a:r>
              <a:rPr lang="zh-TW" altLang="en-US" dirty="0" smtClean="0"/>
              <a:t>資訊安全規劃</a:t>
            </a:r>
            <a:r>
              <a:rPr lang="en-US" altLang="zh-TW" dirty="0" smtClean="0"/>
              <a:t>-</a:t>
            </a:r>
            <a:fld id="{2733D0C0-6F05-4351-9199-557946A0D211}" type="slidenum">
              <a:rPr lang="zh-TW" altLang="en-US" smtClean="0"/>
              <a:t>‹#›</a:t>
            </a:fld>
            <a:endParaRPr lang="zh-TW" altLang="en-US" dirty="0"/>
          </a:p>
        </p:txBody>
      </p:sp>
    </p:spTree>
    <p:extLst>
      <p:ext uri="{BB962C8B-B14F-4D97-AF65-F5344CB8AC3E}">
        <p14:creationId xmlns:p14="http://schemas.microsoft.com/office/powerpoint/2010/main" val="2981395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DE2D6D8-C4BF-4971-9A50-EA9BD655AADF}" type="datetime1">
              <a:rPr lang="zh-TW" altLang="en-US" smtClean="0"/>
              <a:t>2023/12/19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733D0C0-6F05-4351-9199-557946A0D211}" type="slidenum">
              <a:rPr lang="zh-TW" altLang="en-US" smtClean="0"/>
              <a:t>‹#›</a:t>
            </a:fld>
            <a:endParaRPr lang="zh-TW" altLang="en-US"/>
          </a:p>
        </p:txBody>
      </p:sp>
    </p:spTree>
    <p:extLst>
      <p:ext uri="{BB962C8B-B14F-4D97-AF65-F5344CB8AC3E}">
        <p14:creationId xmlns:p14="http://schemas.microsoft.com/office/powerpoint/2010/main" val="4097338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6088BC69-DFC8-4F45-BF09-A32BB2C13841}" type="datetime1">
              <a:rPr lang="zh-TW" altLang="en-US" smtClean="0"/>
              <a:t>2023/12/19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733D0C0-6F05-4351-9199-557946A0D211}" type="slidenum">
              <a:rPr lang="zh-TW" altLang="en-US" smtClean="0"/>
              <a:t>‹#›</a:t>
            </a:fld>
            <a:endParaRPr lang="zh-TW" altLang="en-US"/>
          </a:p>
        </p:txBody>
      </p:sp>
    </p:spTree>
    <p:extLst>
      <p:ext uri="{BB962C8B-B14F-4D97-AF65-F5344CB8AC3E}">
        <p14:creationId xmlns:p14="http://schemas.microsoft.com/office/powerpoint/2010/main" val="3343597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a:xfrm>
            <a:off x="255671" y="814972"/>
            <a:ext cx="8581524" cy="535722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666422E4-510B-487D-A40F-08821CB33721}" type="datetime1">
              <a:rPr lang="zh-TW" altLang="en-US" smtClean="0"/>
              <a:t>2023/12/19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a:xfrm>
            <a:off x="5624763" y="6472989"/>
            <a:ext cx="3429000" cy="248487"/>
          </a:xfrm>
        </p:spPr>
        <p:txBody>
          <a:bodyPr/>
          <a:lstStyle/>
          <a:p>
            <a:r>
              <a:rPr lang="zh-TW" altLang="en-US" dirty="0" smtClean="0"/>
              <a:t>資訊安全架構</a:t>
            </a:r>
            <a:r>
              <a:rPr lang="en-US" altLang="zh-TW" dirty="0" smtClean="0"/>
              <a:t>NIST</a:t>
            </a:r>
            <a:r>
              <a:rPr lang="zh-TW" altLang="en-US" dirty="0" smtClean="0"/>
              <a:t> </a:t>
            </a:r>
            <a:r>
              <a:rPr lang="en-US" altLang="zh-TW" dirty="0" smtClean="0"/>
              <a:t>CSF</a:t>
            </a:r>
            <a:r>
              <a:rPr lang="zh-TW" altLang="en-US" dirty="0" smtClean="0"/>
              <a:t>與</a:t>
            </a:r>
            <a:r>
              <a:rPr lang="en-US" altLang="zh-TW" dirty="0" smtClean="0"/>
              <a:t>MITRE D3FEND- </a:t>
            </a:r>
            <a:fld id="{2733D0C0-6F05-4351-9199-557946A0D211}" type="slidenum">
              <a:rPr lang="zh-TW" altLang="en-US" smtClean="0"/>
              <a:pPr/>
              <a:t>‹#›</a:t>
            </a:fld>
            <a:endParaRPr lang="zh-TW" altLang="en-US" dirty="0"/>
          </a:p>
        </p:txBody>
      </p:sp>
    </p:spTree>
    <p:extLst>
      <p:ext uri="{BB962C8B-B14F-4D97-AF65-F5344CB8AC3E}">
        <p14:creationId xmlns:p14="http://schemas.microsoft.com/office/powerpoint/2010/main" val="29577494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A3525C95-0A64-4A32-8A20-39F7D1651329}" type="datetime1">
              <a:rPr lang="zh-TW" altLang="en-US" smtClean="0"/>
              <a:t>2023/12/19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a:xfrm>
            <a:off x="5859379" y="6538913"/>
            <a:ext cx="3224463" cy="218408"/>
          </a:xfrm>
        </p:spPr>
        <p:txBody>
          <a:bodyPr/>
          <a:lstStyle/>
          <a:p>
            <a:r>
              <a:rPr lang="zh-TW" altLang="en-US" dirty="0" smtClean="0"/>
              <a:t>資訊安全規劃實務</a:t>
            </a:r>
            <a:r>
              <a:rPr lang="en-US" altLang="zh-TW" dirty="0" smtClean="0"/>
              <a:t>_</a:t>
            </a:r>
            <a:r>
              <a:rPr lang="zh-TW" altLang="en-US" dirty="0" smtClean="0"/>
              <a:t>單元</a:t>
            </a:r>
            <a:r>
              <a:rPr lang="en-US" altLang="zh-TW" dirty="0" smtClean="0"/>
              <a:t>3_</a:t>
            </a:r>
            <a:r>
              <a:rPr lang="zh-TW" altLang="en-US" dirty="0" smtClean="0"/>
              <a:t>資訊安全規劃</a:t>
            </a:r>
            <a:r>
              <a:rPr lang="en-US" altLang="zh-TW" dirty="0" smtClean="0"/>
              <a:t>- </a:t>
            </a:r>
            <a:fld id="{2733D0C0-6F05-4351-9199-557946A0D211}" type="slidenum">
              <a:rPr lang="zh-TW" altLang="en-US" smtClean="0"/>
              <a:t>‹#›</a:t>
            </a:fld>
            <a:endParaRPr lang="zh-TW" altLang="en-US" dirty="0"/>
          </a:p>
        </p:txBody>
      </p:sp>
    </p:spTree>
    <p:extLst>
      <p:ext uri="{BB962C8B-B14F-4D97-AF65-F5344CB8AC3E}">
        <p14:creationId xmlns:p14="http://schemas.microsoft.com/office/powerpoint/2010/main" val="422675227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3A406624-DDA7-433B-B758-F890563AB4EF}" type="datetime1">
              <a:rPr lang="zh-TW" altLang="en-US" smtClean="0"/>
              <a:t>2023/12/19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a:xfrm>
            <a:off x="5859379" y="6460958"/>
            <a:ext cx="3218447" cy="260518"/>
          </a:xfrm>
        </p:spPr>
        <p:txBody>
          <a:bodyPr/>
          <a:lstStyle/>
          <a:p>
            <a:r>
              <a:rPr lang="zh-TW" altLang="en-US" dirty="0" smtClean="0"/>
              <a:t>資訊安全架構</a:t>
            </a:r>
            <a:r>
              <a:rPr lang="en-US" altLang="zh-TW" dirty="0" smtClean="0"/>
              <a:t>NIST</a:t>
            </a:r>
            <a:r>
              <a:rPr lang="zh-TW" altLang="en-US" dirty="0" smtClean="0"/>
              <a:t> </a:t>
            </a:r>
            <a:r>
              <a:rPr lang="en-US" altLang="zh-TW" dirty="0" smtClean="0"/>
              <a:t>CSF</a:t>
            </a:r>
            <a:r>
              <a:rPr lang="zh-TW" altLang="en-US" dirty="0" smtClean="0"/>
              <a:t>與</a:t>
            </a:r>
            <a:r>
              <a:rPr lang="en-US" altLang="zh-TW" dirty="0" smtClean="0"/>
              <a:t>MITRE D3FEND- </a:t>
            </a:r>
            <a:fld id="{2733D0C0-6F05-4351-9199-557946A0D211}" type="slidenum">
              <a:rPr lang="zh-TW" altLang="en-US" smtClean="0"/>
              <a:t>‹#›</a:t>
            </a:fld>
            <a:endParaRPr lang="zh-TW" altLang="en-US" dirty="0"/>
          </a:p>
        </p:txBody>
      </p:sp>
    </p:spTree>
    <p:extLst>
      <p:ext uri="{BB962C8B-B14F-4D97-AF65-F5344CB8AC3E}">
        <p14:creationId xmlns:p14="http://schemas.microsoft.com/office/powerpoint/2010/main" val="235749952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1B07DB78-EE6C-48BC-A3B3-F9BAA29D46AC}" type="datetime1">
              <a:rPr lang="zh-TW" altLang="en-US" smtClean="0"/>
              <a:t>2023/12/19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a:xfrm>
            <a:off x="5931569" y="6460958"/>
            <a:ext cx="3116178" cy="260518"/>
          </a:xfrm>
        </p:spPr>
        <p:txBody>
          <a:bodyPr/>
          <a:lstStyle/>
          <a:p>
            <a:r>
              <a:rPr lang="zh-TW" altLang="en-US" dirty="0" smtClean="0"/>
              <a:t>資訊安全架構</a:t>
            </a:r>
            <a:r>
              <a:rPr lang="en-US" altLang="zh-TW" dirty="0" smtClean="0"/>
              <a:t>NIST</a:t>
            </a:r>
            <a:r>
              <a:rPr lang="zh-TW" altLang="en-US" dirty="0" smtClean="0"/>
              <a:t> </a:t>
            </a:r>
            <a:r>
              <a:rPr lang="en-US" altLang="zh-TW" dirty="0" smtClean="0"/>
              <a:t>CSF</a:t>
            </a:r>
            <a:r>
              <a:rPr lang="zh-TW" altLang="en-US" dirty="0" smtClean="0"/>
              <a:t>與</a:t>
            </a:r>
            <a:r>
              <a:rPr lang="en-US" altLang="zh-TW" dirty="0" smtClean="0"/>
              <a:t>MITRE D3FEND- </a:t>
            </a:r>
            <a:fld id="{2733D0C0-6F05-4351-9199-557946A0D211}" type="slidenum">
              <a:rPr lang="zh-TW" altLang="en-US" smtClean="0"/>
              <a:t>‹#›</a:t>
            </a:fld>
            <a:endParaRPr lang="zh-TW" altLang="en-US" dirty="0"/>
          </a:p>
        </p:txBody>
      </p:sp>
    </p:spTree>
    <p:extLst>
      <p:ext uri="{BB962C8B-B14F-4D97-AF65-F5344CB8AC3E}">
        <p14:creationId xmlns:p14="http://schemas.microsoft.com/office/powerpoint/2010/main" val="28170210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398E2D73-EE80-4C3E-A063-9D39B60660D5}" type="datetime1">
              <a:rPr lang="zh-TW" altLang="en-US" smtClean="0"/>
              <a:t>2023/12/19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a:xfrm>
            <a:off x="5985711" y="6538913"/>
            <a:ext cx="3158289" cy="242471"/>
          </a:xfrm>
        </p:spPr>
        <p:txBody>
          <a:bodyPr/>
          <a:lstStyle/>
          <a:p>
            <a:r>
              <a:rPr lang="zh-TW" altLang="en-US" dirty="0" smtClean="0"/>
              <a:t>資訊安全架構</a:t>
            </a:r>
            <a:r>
              <a:rPr lang="en-US" altLang="zh-TW" dirty="0" smtClean="0"/>
              <a:t>NIST</a:t>
            </a:r>
            <a:r>
              <a:rPr lang="zh-TW" altLang="en-US" dirty="0" smtClean="0"/>
              <a:t> </a:t>
            </a:r>
            <a:r>
              <a:rPr lang="en-US" altLang="zh-TW" dirty="0" smtClean="0"/>
              <a:t>CSF</a:t>
            </a:r>
            <a:r>
              <a:rPr lang="zh-TW" altLang="en-US" dirty="0" smtClean="0"/>
              <a:t>與</a:t>
            </a:r>
            <a:r>
              <a:rPr lang="en-US" altLang="zh-TW" dirty="0" smtClean="0"/>
              <a:t>MITRE D3FEND- </a:t>
            </a:r>
            <a:fld id="{2733D0C0-6F05-4351-9199-557946A0D211}" type="slidenum">
              <a:rPr lang="zh-TW" altLang="en-US" smtClean="0"/>
              <a:t>‹#›</a:t>
            </a:fld>
            <a:endParaRPr lang="zh-TW" altLang="en-US" dirty="0"/>
          </a:p>
        </p:txBody>
      </p:sp>
    </p:spTree>
    <p:extLst>
      <p:ext uri="{BB962C8B-B14F-4D97-AF65-F5344CB8AC3E}">
        <p14:creationId xmlns:p14="http://schemas.microsoft.com/office/powerpoint/2010/main" val="65660737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D6770-88E1-4DC4-94E9-360C0B8C4527}" type="datetime1">
              <a:rPr lang="zh-TW" altLang="en-US" smtClean="0"/>
              <a:t>2023/12/19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a:xfrm>
            <a:off x="5859379" y="6538913"/>
            <a:ext cx="3140242" cy="218408"/>
          </a:xfrm>
        </p:spPr>
        <p:txBody>
          <a:bodyPr/>
          <a:lstStyle/>
          <a:p>
            <a:r>
              <a:rPr lang="zh-TW" altLang="en-US" dirty="0" smtClean="0"/>
              <a:t>資訊安全架構</a:t>
            </a:r>
            <a:r>
              <a:rPr lang="en-US" altLang="zh-TW" dirty="0" smtClean="0"/>
              <a:t>NIST</a:t>
            </a:r>
            <a:r>
              <a:rPr lang="zh-TW" altLang="en-US" dirty="0" smtClean="0"/>
              <a:t> </a:t>
            </a:r>
            <a:r>
              <a:rPr lang="en-US" altLang="zh-TW" dirty="0" smtClean="0"/>
              <a:t>CSF</a:t>
            </a:r>
            <a:r>
              <a:rPr lang="zh-TW" altLang="en-US" dirty="0" smtClean="0"/>
              <a:t>與</a:t>
            </a:r>
            <a:r>
              <a:rPr lang="en-US" altLang="zh-TW" dirty="0" smtClean="0"/>
              <a:t>MITRE D3FEND- </a:t>
            </a:r>
            <a:fld id="{2733D0C0-6F05-4351-9199-557946A0D211}" type="slidenum">
              <a:rPr lang="zh-TW" altLang="en-US" smtClean="0"/>
              <a:t>‹#›</a:t>
            </a:fld>
            <a:endParaRPr lang="zh-TW" altLang="en-US" dirty="0"/>
          </a:p>
        </p:txBody>
      </p:sp>
    </p:spTree>
    <p:extLst>
      <p:ext uri="{BB962C8B-B14F-4D97-AF65-F5344CB8AC3E}">
        <p14:creationId xmlns:p14="http://schemas.microsoft.com/office/powerpoint/2010/main" val="17260944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C32A5A1D-410D-4A3D-BF3C-325730177147}" type="datetime1">
              <a:rPr lang="zh-TW" altLang="en-US" smtClean="0"/>
              <a:t>2023/12/19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733D0C0-6F05-4351-9199-557946A0D211}" type="slidenum">
              <a:rPr lang="zh-TW" altLang="en-US" smtClean="0"/>
              <a:t>‹#›</a:t>
            </a:fld>
            <a:endParaRPr lang="zh-TW" altLang="en-US"/>
          </a:p>
        </p:txBody>
      </p:sp>
    </p:spTree>
    <p:extLst>
      <p:ext uri="{BB962C8B-B14F-4D97-AF65-F5344CB8AC3E}">
        <p14:creationId xmlns:p14="http://schemas.microsoft.com/office/powerpoint/2010/main" val="77444830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E216E2E-8834-4271-8AA0-486223DBD4E9}" type="datetime1">
              <a:rPr lang="zh-TW" altLang="en-US" smtClean="0"/>
              <a:t>2023/12/19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733D0C0-6F05-4351-9199-557946A0D211}" type="slidenum">
              <a:rPr lang="zh-TW" altLang="en-US" smtClean="0"/>
              <a:t>‹#›</a:t>
            </a:fld>
            <a:endParaRPr lang="zh-TW" altLang="en-US"/>
          </a:p>
        </p:txBody>
      </p:sp>
    </p:spTree>
    <p:extLst>
      <p:ext uri="{BB962C8B-B14F-4D97-AF65-F5344CB8AC3E}">
        <p14:creationId xmlns:p14="http://schemas.microsoft.com/office/powerpoint/2010/main" val="2528420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5671" y="114300"/>
            <a:ext cx="7886700" cy="433389"/>
          </a:xfrm>
          <a:prstGeom prst="rect">
            <a:avLst/>
          </a:prstGeom>
        </p:spPr>
        <p:txBody>
          <a:bodyPr vert="horz" lIns="91440" tIns="45720" rIns="91440" bIns="45720" rtlCol="0" anchor="ctr">
            <a:noAutofit/>
          </a:bodyPr>
          <a:lstStyle/>
          <a:p>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5B6A6C-D6E5-4A5B-8B83-5D53EC4A7115}" type="datetime1">
              <a:rPr lang="zh-TW" altLang="en-US" smtClean="0"/>
              <a:t>2023/12/19</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33D0C0-6F05-4351-9199-557946A0D211}" type="slidenum">
              <a:rPr lang="zh-TW" altLang="en-US" smtClean="0"/>
              <a:t>‹#›</a:t>
            </a:fld>
            <a:endParaRPr lang="zh-TW" altLang="en-US"/>
          </a:p>
        </p:txBody>
      </p:sp>
      <p:cxnSp>
        <p:nvCxnSpPr>
          <p:cNvPr id="8" name="直線接點 7"/>
          <p:cNvCxnSpPr/>
          <p:nvPr userDrawn="1"/>
        </p:nvCxnSpPr>
        <p:spPr>
          <a:xfrm flipV="1">
            <a:off x="246647" y="529389"/>
            <a:ext cx="8560469" cy="48127"/>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845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zh-TW" altLang="en-US" sz="4000" dirty="0"/>
              <a:t>資訊安全架構</a:t>
            </a:r>
            <a:r>
              <a:rPr lang="en-US" altLang="zh-TW" sz="4000" dirty="0"/>
              <a:t>NIST</a:t>
            </a:r>
            <a:r>
              <a:rPr lang="zh-TW" altLang="en-US" sz="4000" dirty="0"/>
              <a:t> </a:t>
            </a:r>
            <a:r>
              <a:rPr lang="en-US" altLang="zh-TW" sz="4000" dirty="0" smtClean="0"/>
              <a:t>CSF</a:t>
            </a:r>
            <a:br>
              <a:rPr lang="en-US" altLang="zh-TW" sz="4000" dirty="0" smtClean="0"/>
            </a:br>
            <a:r>
              <a:rPr lang="zh-TW" altLang="en-US" sz="4000" dirty="0" smtClean="0"/>
              <a:t>與</a:t>
            </a:r>
            <a:r>
              <a:rPr lang="en-US" altLang="zh-TW" sz="4000" dirty="0"/>
              <a:t>MITRE </a:t>
            </a:r>
            <a:r>
              <a:rPr lang="en-US" altLang="zh-TW" sz="4000" dirty="0" smtClean="0"/>
              <a:t>D3FEND</a:t>
            </a:r>
            <a:endParaRPr lang="en-US" altLang="zh-TW" sz="4000" dirty="0"/>
          </a:p>
        </p:txBody>
      </p:sp>
      <p:sp>
        <p:nvSpPr>
          <p:cNvPr id="8" name="投影片編號版面配置區 7"/>
          <p:cNvSpPr>
            <a:spLocks noGrp="1"/>
          </p:cNvSpPr>
          <p:nvPr>
            <p:ph type="sldNum" sz="quarter" idx="12"/>
          </p:nvPr>
        </p:nvSpPr>
        <p:spPr/>
        <p:txBody>
          <a:bodyPr/>
          <a:lstStyle/>
          <a:p>
            <a:r>
              <a:rPr lang="zh-TW" altLang="en-US" smtClean="0"/>
              <a:t>資訊安全規劃實務</a:t>
            </a:r>
            <a:r>
              <a:rPr lang="en-US" altLang="zh-TW" smtClean="0"/>
              <a:t>_</a:t>
            </a:r>
            <a:r>
              <a:rPr lang="zh-TW" altLang="en-US" smtClean="0"/>
              <a:t>單元</a:t>
            </a:r>
            <a:r>
              <a:rPr lang="en-US" altLang="zh-TW" smtClean="0"/>
              <a:t>3_</a:t>
            </a:r>
            <a:r>
              <a:rPr lang="zh-TW" altLang="en-US" smtClean="0"/>
              <a:t>資訊安全規劃</a:t>
            </a:r>
            <a:r>
              <a:rPr lang="en-US" altLang="zh-TW" smtClean="0"/>
              <a:t>-</a:t>
            </a:r>
            <a:fld id="{2733D0C0-6F05-4351-9199-557946A0D211}" type="slidenum">
              <a:rPr lang="zh-TW" altLang="en-US" smtClean="0"/>
              <a:t>1</a:t>
            </a:fld>
            <a:endParaRPr lang="zh-TW" altLang="en-US" dirty="0"/>
          </a:p>
        </p:txBody>
      </p:sp>
      <p:sp>
        <p:nvSpPr>
          <p:cNvPr id="5" name="矩形 4"/>
          <p:cNvSpPr/>
          <p:nvPr/>
        </p:nvSpPr>
        <p:spPr>
          <a:xfrm>
            <a:off x="1205344" y="5759857"/>
            <a:ext cx="5195455" cy="276999"/>
          </a:xfrm>
          <a:prstGeom prst="rect">
            <a:avLst/>
          </a:prstGeom>
        </p:spPr>
        <p:txBody>
          <a:bodyPr wrap="square">
            <a:spAutoFit/>
          </a:bodyPr>
          <a:lstStyle/>
          <a:p>
            <a:r>
              <a:rPr lang="en-US" altLang="zh-TW" sz="1200" dirty="0"/>
              <a:t>https://csrc.nist.gov/pubs/cswp/29/the-nist-cybersecurity-framework-20/ipd</a:t>
            </a:r>
            <a:endParaRPr lang="zh-TW" altLang="en-US" sz="1200" dirty="0"/>
          </a:p>
        </p:txBody>
      </p:sp>
      <p:sp>
        <p:nvSpPr>
          <p:cNvPr id="6" name="副標題 5">
            <a:extLst>
              <a:ext uri="{FF2B5EF4-FFF2-40B4-BE49-F238E27FC236}">
                <a16:creationId xmlns:a16="http://schemas.microsoft.com/office/drawing/2014/main" id="{D158B069-C5A5-B6F1-2300-E5CBBEE838D0}"/>
              </a:ext>
            </a:extLst>
          </p:cNvPr>
          <p:cNvSpPr txBox="1">
            <a:spLocks noGrp="1"/>
          </p:cNvSpPr>
          <p:nvPr>
            <p:ph type="subTitle" idx="1"/>
          </p:nvPr>
        </p:nvSpPr>
        <p:spPr>
          <a:xfrm>
            <a:off x="1143000" y="3602038"/>
            <a:ext cx="6858000" cy="1512209"/>
          </a:xfrm>
          <a:prstGeom prst="rect">
            <a:avLst/>
          </a:prstGeom>
          <a:noFill/>
        </p:spPr>
        <p:txBody>
          <a:bodyPr wrap="square">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2800" dirty="0" smtClean="0">
                <a:latin typeface="Bahnschrift" panose="020B0502040204020203" pitchFamily="34" charset="0"/>
                <a:ea typeface="華康中明體" panose="02020509000000000000" pitchFamily="49" charset="-120"/>
              </a:rPr>
              <a:t>姓名</a:t>
            </a:r>
            <a:r>
              <a:rPr lang="en-US" altLang="zh-TW" sz="2800" dirty="0" smtClean="0">
                <a:latin typeface="Bahnschrift" panose="020B0502040204020203" pitchFamily="34" charset="0"/>
                <a:ea typeface="華康中明體" panose="02020509000000000000" pitchFamily="49" charset="-120"/>
              </a:rPr>
              <a:t>:</a:t>
            </a:r>
            <a:r>
              <a:rPr lang="zh-TW" altLang="en-US" sz="2800" dirty="0" smtClean="0">
                <a:latin typeface="Bahnschrift" panose="020B0502040204020203" pitchFamily="34" charset="0"/>
                <a:ea typeface="華康中明體" panose="02020509000000000000" pitchFamily="49" charset="-120"/>
              </a:rPr>
              <a:t>董宸維</a:t>
            </a:r>
            <a:endParaRPr lang="en-US" altLang="zh-TW" sz="2800" dirty="0">
              <a:latin typeface="Bahnschrift" panose="020B0502040204020203" pitchFamily="34" charset="0"/>
              <a:ea typeface="華康中明體" panose="02020509000000000000" pitchFamily="49" charset="-120"/>
            </a:endParaRPr>
          </a:p>
          <a:p>
            <a:r>
              <a:rPr lang="zh-TW" altLang="en-US" sz="2800" dirty="0">
                <a:latin typeface="Bahnschrift" panose="020B0502040204020203" pitchFamily="34" charset="0"/>
                <a:ea typeface="華康中明體" panose="02020509000000000000" pitchFamily="49" charset="-120"/>
              </a:rPr>
              <a:t>學號</a:t>
            </a:r>
            <a:r>
              <a:rPr lang="en-US" altLang="zh-TW" sz="2800">
                <a:latin typeface="Bahnschrift" panose="020B0502040204020203" pitchFamily="34" charset="0"/>
                <a:ea typeface="華康中明體" panose="02020509000000000000" pitchFamily="49" charset="-120"/>
              </a:rPr>
              <a:t>:</a:t>
            </a:r>
            <a:r>
              <a:rPr lang="en-US" altLang="zh-TW" sz="2800" smtClean="0">
                <a:latin typeface="Bahnschrift" panose="020B0502040204020203" pitchFamily="34" charset="0"/>
                <a:ea typeface="華康中明體" panose="02020509000000000000" pitchFamily="49" charset="-120"/>
              </a:rPr>
              <a:t>A100E111</a:t>
            </a:r>
            <a:endParaRPr lang="en-US" altLang="zh-TW" sz="2800" dirty="0">
              <a:latin typeface="Bahnschrift" panose="020B0502040204020203" pitchFamily="34" charset="0"/>
              <a:ea typeface="華康中明體" panose="02020509000000000000" pitchFamily="49" charset="-120"/>
            </a:endParaRPr>
          </a:p>
          <a:p>
            <a:r>
              <a:rPr lang="zh-TW" altLang="en-US" sz="2800" dirty="0">
                <a:latin typeface="Bahnschrift" panose="020B0502040204020203" pitchFamily="34" charset="0"/>
                <a:ea typeface="華康中明體" panose="02020509000000000000" pitchFamily="49" charset="-120"/>
              </a:rPr>
              <a:t>指導教授</a:t>
            </a:r>
            <a:r>
              <a:rPr lang="en-US" altLang="zh-TW" sz="2800" dirty="0">
                <a:latin typeface="Bahnschrift" panose="020B0502040204020203" pitchFamily="34" charset="0"/>
                <a:ea typeface="華康中明體" panose="02020509000000000000" pitchFamily="49" charset="-120"/>
              </a:rPr>
              <a:t>:</a:t>
            </a:r>
            <a:r>
              <a:rPr lang="zh-TW" altLang="en-US" sz="2800" dirty="0">
                <a:latin typeface="Bahnschrift" panose="020B0502040204020203" pitchFamily="34" charset="0"/>
                <a:ea typeface="華康中明體" panose="02020509000000000000" pitchFamily="49" charset="-120"/>
              </a:rPr>
              <a:t>偉大恩師曾龍大大</a:t>
            </a:r>
          </a:p>
        </p:txBody>
      </p:sp>
    </p:spTree>
    <p:extLst>
      <p:ext uri="{BB962C8B-B14F-4D97-AF65-F5344CB8AC3E}">
        <p14:creationId xmlns:p14="http://schemas.microsoft.com/office/powerpoint/2010/main" val="23584543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治理  </a:t>
            </a:r>
            <a:r>
              <a:rPr lang="en-US" altLang="zh-TW" dirty="0" err="1" smtClean="0"/>
              <a:t>GovernanceID.GV</a:t>
            </a:r>
            <a:endParaRPr lang="zh-TW" alt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1481296451"/>
              </p:ext>
            </p:extLst>
          </p:nvPr>
        </p:nvGraphicFramePr>
        <p:xfrm>
          <a:off x="563186" y="1247299"/>
          <a:ext cx="7412931" cy="2141220"/>
        </p:xfrm>
        <a:graphic>
          <a:graphicData uri="http://schemas.openxmlformats.org/drawingml/2006/table">
            <a:tbl>
              <a:tblPr/>
              <a:tblGrid>
                <a:gridCol w="7412931">
                  <a:extLst>
                    <a:ext uri="{9D8B030D-6E8A-4147-A177-3AD203B41FA5}">
                      <a16:colId xmlns:a16="http://schemas.microsoft.com/office/drawing/2014/main" val="212549147"/>
                    </a:ext>
                  </a:extLst>
                </a:gridCol>
              </a:tblGrid>
              <a:tr h="0">
                <a:tc>
                  <a:txBody>
                    <a:bodyPr/>
                    <a:lstStyle/>
                    <a:p>
                      <a:pPr algn="l" fontAlgn="ctr"/>
                      <a:r>
                        <a:rPr lang="en-US" sz="1800" b="1" i="0" u="none" strike="noStrike">
                          <a:solidFill>
                            <a:srgbClr val="000000"/>
                          </a:solidFill>
                          <a:effectLst/>
                          <a:latin typeface="Times New Roman" panose="02020603050405020304" pitchFamily="18" charset="0"/>
                        </a:rPr>
                        <a:t>ID.GV-1: </a:t>
                      </a:r>
                      <a:r>
                        <a:rPr lang="en-US" sz="1800" b="0" i="0" u="none" strike="noStrike">
                          <a:solidFill>
                            <a:srgbClr val="000000"/>
                          </a:solidFill>
                          <a:effectLst/>
                          <a:latin typeface="Times New Roman" panose="02020603050405020304" pitchFamily="18" charset="0"/>
                        </a:rPr>
                        <a:t>Organizational cybersecurity policy is established and communicated</a:t>
                      </a:r>
                      <a:endParaRPr lang="en-US" sz="1800" b="1" i="0" u="none" strike="noStrike">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3934854"/>
                  </a:ext>
                </a:extLst>
              </a:tr>
              <a:tr h="0">
                <a:tc>
                  <a:txBody>
                    <a:bodyPr/>
                    <a:lstStyle/>
                    <a:p>
                      <a:pPr algn="l" fontAlgn="ctr"/>
                      <a:r>
                        <a:rPr lang="en-US" sz="1800" b="1" i="0" u="none" strike="noStrike">
                          <a:solidFill>
                            <a:srgbClr val="000000"/>
                          </a:solidFill>
                          <a:effectLst/>
                          <a:latin typeface="Times New Roman" panose="02020603050405020304" pitchFamily="18" charset="0"/>
                        </a:rPr>
                        <a:t>ID.GV-2: </a:t>
                      </a:r>
                      <a:r>
                        <a:rPr lang="en-US" sz="1800" b="0" i="0" u="none" strike="noStrike">
                          <a:solidFill>
                            <a:srgbClr val="000000"/>
                          </a:solidFill>
                          <a:effectLst/>
                          <a:latin typeface="Times New Roman" panose="02020603050405020304" pitchFamily="18" charset="0"/>
                        </a:rPr>
                        <a:t>Cybersecurity roles and responsibilities are coordinated and aligned with internal roles and external partners</a:t>
                      </a:r>
                      <a:endParaRPr lang="en-US" sz="1800" b="1" i="0" u="none" strike="noStrike">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1391823"/>
                  </a:ext>
                </a:extLst>
              </a:tr>
              <a:tr h="0">
                <a:tc>
                  <a:txBody>
                    <a:bodyPr/>
                    <a:lstStyle/>
                    <a:p>
                      <a:pPr algn="l" fontAlgn="ctr"/>
                      <a:r>
                        <a:rPr lang="en-US" sz="1800" b="1" i="0" u="none" strike="noStrike">
                          <a:solidFill>
                            <a:srgbClr val="000000"/>
                          </a:solidFill>
                          <a:effectLst/>
                          <a:latin typeface="Times New Roman" panose="02020603050405020304" pitchFamily="18" charset="0"/>
                        </a:rPr>
                        <a:t>ID.GV-3: </a:t>
                      </a:r>
                      <a:r>
                        <a:rPr lang="en-US" sz="1800" b="0" i="0" u="none" strike="noStrike">
                          <a:solidFill>
                            <a:srgbClr val="000000"/>
                          </a:solidFill>
                          <a:effectLst/>
                          <a:latin typeface="Times New Roman" panose="02020603050405020304" pitchFamily="18" charset="0"/>
                        </a:rPr>
                        <a:t>Legal and regulatory requirements regarding cybersecurity, including privacy and civil liberties obligations, are understood and managed</a:t>
                      </a:r>
                      <a:endParaRPr lang="en-US" sz="1800" b="1" i="0" u="none" strike="noStrike">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5207659"/>
                  </a:ext>
                </a:extLst>
              </a:tr>
              <a:tr h="0">
                <a:tc>
                  <a:txBody>
                    <a:bodyPr/>
                    <a:lstStyle/>
                    <a:p>
                      <a:pPr algn="l" fontAlgn="ctr"/>
                      <a:r>
                        <a:rPr lang="en-US" sz="1800" b="1" i="0" u="none" strike="noStrike" dirty="0">
                          <a:solidFill>
                            <a:srgbClr val="000000"/>
                          </a:solidFill>
                          <a:effectLst/>
                          <a:latin typeface="Times New Roman" panose="02020603050405020304" pitchFamily="18" charset="0"/>
                        </a:rPr>
                        <a:t>ID.GV-4:</a:t>
                      </a:r>
                      <a:r>
                        <a:rPr lang="en-US" sz="1800" b="0" i="0" u="none" strike="noStrike" dirty="0">
                          <a:solidFill>
                            <a:srgbClr val="000000"/>
                          </a:solidFill>
                          <a:effectLst/>
                          <a:latin typeface="Times New Roman" panose="02020603050405020304" pitchFamily="18" charset="0"/>
                        </a:rPr>
                        <a:t> Governance and risk management processes address cybersecurity risks</a:t>
                      </a:r>
                      <a:endParaRPr lang="en-US" sz="18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942474298"/>
                  </a:ext>
                </a:extLst>
              </a:tr>
            </a:tbl>
          </a:graphicData>
        </a:graphic>
      </p:graphicFrame>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10</a:t>
            </a:fld>
            <a:endParaRPr lang="zh-TW" altLang="en-US" dirty="0"/>
          </a:p>
        </p:txBody>
      </p:sp>
    </p:spTree>
    <p:extLst>
      <p:ext uri="{BB962C8B-B14F-4D97-AF65-F5344CB8AC3E}">
        <p14:creationId xmlns:p14="http://schemas.microsoft.com/office/powerpoint/2010/main" val="45927760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a:solidFill>
                  <a:srgbClr val="000000"/>
                </a:solidFill>
                <a:latin typeface="Helvetica" panose="020B0604020202020204" pitchFamily="34" charset="0"/>
              </a:rPr>
              <a:t>4.</a:t>
            </a:r>
            <a:r>
              <a:rPr lang="zh-TW" altLang="en-US" b="1" dirty="0">
                <a:solidFill>
                  <a:srgbClr val="000000"/>
                </a:solidFill>
                <a:latin typeface="Helvetica" panose="020B0604020202020204" pitchFamily="34" charset="0"/>
              </a:rPr>
              <a:t>隔離 </a:t>
            </a:r>
            <a:r>
              <a:rPr lang="zh-TW" altLang="en-US" b="1" dirty="0"/>
              <a:t>戰術</a:t>
            </a:r>
            <a:r>
              <a:rPr lang="en-US" altLang="zh-TW" b="1" dirty="0"/>
              <a:t>Isolate</a:t>
            </a:r>
            <a:endParaRPr lang="zh-TW" altLang="en-US" dirty="0"/>
          </a:p>
        </p:txBody>
      </p:sp>
      <p:sp>
        <p:nvSpPr>
          <p:cNvPr id="5" name="內容版面配置區 4"/>
          <p:cNvSpPr>
            <a:spLocks noGrp="1"/>
          </p:cNvSpPr>
          <p:nvPr>
            <p:ph idx="1"/>
          </p:nvPr>
        </p:nvSpPr>
        <p:spPr>
          <a:xfrm>
            <a:off x="0" y="679784"/>
            <a:ext cx="9144000" cy="5191678"/>
          </a:xfrm>
          <a:prstGeom prst="rect">
            <a:avLst/>
          </a:prstGeom>
        </p:spPr>
        <p:txBody>
          <a:bodyPr wrap="square">
            <a:spAutoFit/>
          </a:bodyPr>
          <a:lstStyle/>
          <a:p>
            <a:pPr marL="0" indent="0">
              <a:buNone/>
            </a:pPr>
            <a:r>
              <a:rPr lang="en-US" altLang="zh-TW" b="1" dirty="0"/>
              <a:t>2.</a:t>
            </a:r>
            <a:r>
              <a:rPr lang="zh-TW" altLang="en-US" b="1" dirty="0"/>
              <a:t>網路隔離戰</a:t>
            </a:r>
            <a:r>
              <a:rPr lang="zh-TW" altLang="en-US" b="1" dirty="0" smtClean="0"/>
              <a:t>技 </a:t>
            </a:r>
            <a:r>
              <a:rPr lang="en-US" altLang="zh-TW" b="1" dirty="0" smtClean="0"/>
              <a:t>Network </a:t>
            </a:r>
            <a:r>
              <a:rPr lang="en-US" altLang="zh-TW" b="1" dirty="0"/>
              <a:t>Isolation</a:t>
            </a:r>
          </a:p>
          <a:p>
            <a:pPr marL="914400" lvl="1" indent="-457200">
              <a:buFont typeface="+mj-lt"/>
              <a:buAutoNum type="arabicPeriod"/>
            </a:pPr>
            <a:r>
              <a:rPr lang="zh-TW" altLang="en-US" b="1" dirty="0"/>
              <a:t>廣播網域</a:t>
            </a:r>
            <a:r>
              <a:rPr lang="zh-TW" altLang="en-US" b="1" dirty="0" smtClean="0"/>
              <a:t>隔離 </a:t>
            </a:r>
            <a:r>
              <a:rPr lang="en-US" altLang="zh-TW" b="1" dirty="0" smtClean="0"/>
              <a:t>Broadcast </a:t>
            </a:r>
            <a:r>
              <a:rPr lang="en-US" altLang="zh-TW" b="1" dirty="0"/>
              <a:t>Domain Isolation</a:t>
            </a:r>
          </a:p>
          <a:p>
            <a:pPr marL="914400" lvl="1" indent="-457200">
              <a:buFont typeface="+mj-lt"/>
              <a:buAutoNum type="arabicPeriod"/>
            </a:pPr>
            <a:r>
              <a:rPr lang="en-US" altLang="zh-TW" b="1" dirty="0"/>
              <a:t>DNS</a:t>
            </a:r>
            <a:r>
              <a:rPr lang="zh-TW" altLang="en-US" b="1" dirty="0"/>
              <a:t>允許請</a:t>
            </a:r>
            <a:r>
              <a:rPr lang="zh-TW" altLang="en-US" b="1" dirty="0" smtClean="0"/>
              <a:t>單 </a:t>
            </a:r>
            <a:r>
              <a:rPr lang="en-US" altLang="zh-TW" b="1" dirty="0" smtClean="0"/>
              <a:t>DNS </a:t>
            </a:r>
            <a:r>
              <a:rPr lang="en-US" altLang="zh-TW" b="1" dirty="0"/>
              <a:t>Allowlisting</a:t>
            </a:r>
            <a:r>
              <a:rPr lang="zh-TW" altLang="en-US" b="1" dirty="0"/>
              <a:t> </a:t>
            </a:r>
            <a:endParaRPr lang="en-US" altLang="zh-TW" b="1" dirty="0"/>
          </a:p>
          <a:p>
            <a:pPr marL="914400" lvl="1" indent="-457200">
              <a:buFont typeface="+mj-lt"/>
              <a:buAutoNum type="arabicPeriod"/>
            </a:pPr>
            <a:r>
              <a:rPr lang="en-US" altLang="zh-TW" b="1" dirty="0"/>
              <a:t>DNS</a:t>
            </a:r>
            <a:r>
              <a:rPr lang="zh-TW" altLang="en-US" b="1" dirty="0"/>
              <a:t>隔離請</a:t>
            </a:r>
            <a:r>
              <a:rPr lang="zh-TW" altLang="en-US" b="1" dirty="0" smtClean="0"/>
              <a:t>單 </a:t>
            </a:r>
            <a:r>
              <a:rPr lang="en-US" altLang="zh-TW" b="1" dirty="0" smtClean="0"/>
              <a:t>DNS </a:t>
            </a:r>
            <a:r>
              <a:rPr lang="en-US" altLang="zh-TW" b="1" dirty="0"/>
              <a:t>Denylisting</a:t>
            </a:r>
          </a:p>
          <a:p>
            <a:pPr lvl="2"/>
            <a:r>
              <a:rPr lang="zh-TW" altLang="en-US" b="1" dirty="0"/>
              <a:t>正向解析網域名隔離請</a:t>
            </a:r>
            <a:r>
              <a:rPr lang="zh-TW" altLang="en-US" b="1" dirty="0" smtClean="0"/>
              <a:t>單 </a:t>
            </a:r>
            <a:r>
              <a:rPr lang="en-US" altLang="zh-TW" b="1" dirty="0" smtClean="0"/>
              <a:t>Forward </a:t>
            </a:r>
            <a:r>
              <a:rPr lang="en-US" altLang="zh-TW" b="1" dirty="0"/>
              <a:t>Resolution Domain Denylisting</a:t>
            </a:r>
          </a:p>
          <a:p>
            <a:pPr lvl="2"/>
            <a:r>
              <a:rPr lang="zh-TW" altLang="en-US" b="1" dirty="0"/>
              <a:t>分層網域名隔離請</a:t>
            </a:r>
            <a:r>
              <a:rPr lang="zh-TW" altLang="en-US" b="1" dirty="0" smtClean="0"/>
              <a:t>單 </a:t>
            </a:r>
            <a:r>
              <a:rPr lang="en-US" altLang="zh-TW" b="1" dirty="0" smtClean="0"/>
              <a:t>Hierarchical </a:t>
            </a:r>
            <a:r>
              <a:rPr lang="en-US" altLang="zh-TW" b="1" dirty="0"/>
              <a:t>Domain Denylisting</a:t>
            </a:r>
          </a:p>
          <a:p>
            <a:pPr lvl="2"/>
            <a:r>
              <a:rPr lang="zh-TW" altLang="en-US" b="1" dirty="0"/>
              <a:t>同形異音字符隔離請</a:t>
            </a:r>
            <a:r>
              <a:rPr lang="zh-TW" altLang="en-US" b="1" dirty="0" smtClean="0"/>
              <a:t>單 </a:t>
            </a:r>
            <a:r>
              <a:rPr lang="en-US" altLang="zh-TW" b="1" dirty="0" err="1" smtClean="0">
                <a:solidFill>
                  <a:srgbClr val="FF0000"/>
                </a:solidFill>
              </a:rPr>
              <a:t>Homoglyph</a:t>
            </a:r>
            <a:r>
              <a:rPr lang="en-US" altLang="zh-TW" b="1" dirty="0" smtClean="0">
                <a:solidFill>
                  <a:srgbClr val="FF0000"/>
                </a:solidFill>
              </a:rPr>
              <a:t> </a:t>
            </a:r>
            <a:r>
              <a:rPr lang="en-US" altLang="zh-TW" b="1" dirty="0">
                <a:solidFill>
                  <a:srgbClr val="FF0000"/>
                </a:solidFill>
              </a:rPr>
              <a:t>Denylisting</a:t>
            </a:r>
          </a:p>
          <a:p>
            <a:pPr lvl="2"/>
            <a:r>
              <a:rPr lang="zh-TW" altLang="en-US" b="1" dirty="0"/>
              <a:t>正向解析</a:t>
            </a:r>
            <a:r>
              <a:rPr lang="en-US" altLang="zh-TW" b="1" dirty="0"/>
              <a:t>IP</a:t>
            </a:r>
            <a:r>
              <a:rPr lang="zh-TW" altLang="en-US" b="1" dirty="0"/>
              <a:t>隔離請</a:t>
            </a:r>
            <a:r>
              <a:rPr lang="zh-TW" altLang="en-US" b="1" dirty="0" smtClean="0"/>
              <a:t>單 </a:t>
            </a:r>
            <a:r>
              <a:rPr lang="en-US" altLang="zh-TW" b="1" dirty="0" smtClean="0"/>
              <a:t>Forward </a:t>
            </a:r>
            <a:r>
              <a:rPr lang="en-US" altLang="zh-TW" b="1" dirty="0"/>
              <a:t>Resolution IP Denylisting</a:t>
            </a:r>
          </a:p>
          <a:p>
            <a:pPr lvl="2"/>
            <a:r>
              <a:rPr lang="zh-TW" altLang="en-US" b="1" dirty="0"/>
              <a:t>反向解析</a:t>
            </a:r>
            <a:r>
              <a:rPr lang="en-US" altLang="zh-TW" b="1" dirty="0"/>
              <a:t>IP</a:t>
            </a:r>
            <a:r>
              <a:rPr lang="zh-TW" altLang="en-US" b="1" dirty="0"/>
              <a:t>隔離請</a:t>
            </a:r>
            <a:r>
              <a:rPr lang="zh-TW" altLang="en-US" b="1" dirty="0" smtClean="0"/>
              <a:t>單 </a:t>
            </a:r>
            <a:r>
              <a:rPr lang="en-US" altLang="zh-TW" b="1" dirty="0" smtClean="0"/>
              <a:t>Reverse </a:t>
            </a:r>
            <a:r>
              <a:rPr lang="en-US" altLang="zh-TW" b="1" dirty="0"/>
              <a:t>Resolution IP Denylisting</a:t>
            </a:r>
          </a:p>
          <a:p>
            <a:pPr marL="914400" lvl="1" indent="-457200">
              <a:buFont typeface="+mj-lt"/>
              <a:buAutoNum type="arabicPeriod"/>
            </a:pPr>
            <a:r>
              <a:rPr lang="zh-TW" altLang="en-US" b="1" dirty="0"/>
              <a:t>加密</a:t>
            </a:r>
            <a:r>
              <a:rPr lang="zh-TW" altLang="en-US" b="1" dirty="0" smtClean="0"/>
              <a:t>通道 </a:t>
            </a:r>
            <a:r>
              <a:rPr lang="en-US" altLang="zh-TW" b="1" dirty="0" smtClean="0"/>
              <a:t>Encrypted </a:t>
            </a:r>
            <a:r>
              <a:rPr lang="en-US" altLang="zh-TW" b="1" dirty="0"/>
              <a:t>Tunnels</a:t>
            </a:r>
          </a:p>
          <a:p>
            <a:pPr marL="914400" lvl="1" indent="-457200">
              <a:buFont typeface="+mj-lt"/>
              <a:buAutoNum type="arabicPeriod"/>
            </a:pPr>
            <a:r>
              <a:rPr lang="zh-TW" altLang="en-US" b="1" dirty="0"/>
              <a:t>網路流量</a:t>
            </a:r>
            <a:r>
              <a:rPr lang="zh-TW" altLang="en-US" b="1" dirty="0" smtClean="0"/>
              <a:t>過濾 </a:t>
            </a:r>
            <a:r>
              <a:rPr lang="en-US" altLang="zh-TW" b="1" dirty="0" smtClean="0"/>
              <a:t>Network </a:t>
            </a:r>
            <a:r>
              <a:rPr lang="en-US" altLang="zh-TW" b="1" dirty="0"/>
              <a:t>Traffic Filtering</a:t>
            </a:r>
          </a:p>
          <a:p>
            <a:pPr lvl="2"/>
            <a:r>
              <a:rPr lang="zh-TW" altLang="en-US" b="1" dirty="0"/>
              <a:t>入站流量</a:t>
            </a:r>
            <a:r>
              <a:rPr lang="zh-TW" altLang="en-US" b="1" dirty="0" smtClean="0"/>
              <a:t>過濾 </a:t>
            </a:r>
            <a:r>
              <a:rPr lang="en-US" altLang="zh-TW" b="1" dirty="0" smtClean="0"/>
              <a:t>Inbound </a:t>
            </a:r>
            <a:r>
              <a:rPr lang="en-US" altLang="zh-TW" b="1" dirty="0"/>
              <a:t>Traffic Filtering</a:t>
            </a:r>
          </a:p>
          <a:p>
            <a:pPr lvl="2"/>
            <a:r>
              <a:rPr lang="zh-TW" altLang="en-US" b="1" dirty="0"/>
              <a:t>電子郵件</a:t>
            </a:r>
            <a:r>
              <a:rPr lang="zh-TW" altLang="en-US" b="1" dirty="0" smtClean="0"/>
              <a:t>過濾 </a:t>
            </a:r>
            <a:r>
              <a:rPr lang="en-US" altLang="zh-TW" b="1" dirty="0" smtClean="0"/>
              <a:t>Email </a:t>
            </a:r>
            <a:r>
              <a:rPr lang="en-US" altLang="zh-TW" b="1" dirty="0"/>
              <a:t>Filtering</a:t>
            </a:r>
          </a:p>
          <a:p>
            <a:pPr lvl="2"/>
            <a:r>
              <a:rPr lang="zh-TW" altLang="en-US" b="1" dirty="0"/>
              <a:t>出站流量</a:t>
            </a:r>
            <a:r>
              <a:rPr lang="zh-TW" altLang="en-US" b="1" dirty="0" smtClean="0"/>
              <a:t>過濾 </a:t>
            </a:r>
            <a:r>
              <a:rPr lang="en-US" altLang="zh-TW" b="1" dirty="0" smtClean="0"/>
              <a:t>Outbound </a:t>
            </a:r>
            <a:r>
              <a:rPr lang="en-US" altLang="zh-TW" b="1" dirty="0"/>
              <a:t>Traffic Filtering</a:t>
            </a:r>
          </a:p>
        </p:txBody>
      </p:sp>
      <p:sp>
        <p:nvSpPr>
          <p:cNvPr id="3" name="投影片編號版面配置區 2"/>
          <p:cNvSpPr>
            <a:spLocks noGrp="1"/>
          </p:cNvSpPr>
          <p:nvPr>
            <p:ph type="sldNum" sz="quarter" idx="12"/>
          </p:nvPr>
        </p:nvSpPr>
        <p:spPr/>
        <p:txBody>
          <a:bodyPr/>
          <a:lstStyle/>
          <a:p>
            <a:r>
              <a:rPr lang="zh-TW" altLang="en-US"/>
              <a:t>資訊安全架構</a:t>
            </a:r>
            <a:r>
              <a:rPr lang="en-US" altLang="zh-TW"/>
              <a:t>NIST</a:t>
            </a:r>
            <a:r>
              <a:rPr lang="zh-TW" altLang="en-US"/>
              <a:t> </a:t>
            </a:r>
            <a:r>
              <a:rPr lang="en-US" altLang="zh-TW"/>
              <a:t>CSF</a:t>
            </a:r>
            <a:r>
              <a:rPr lang="zh-TW" altLang="en-US"/>
              <a:t>與</a:t>
            </a:r>
            <a:r>
              <a:rPr lang="en-US" altLang="zh-TW"/>
              <a:t>MITRE D3FEND- </a:t>
            </a:r>
            <a:fld id="{2733D0C0-6F05-4351-9199-557946A0D211}" type="slidenum">
              <a:rPr lang="zh-TW" altLang="en-US" smtClean="0"/>
              <a:pPr/>
              <a:t>100</a:t>
            </a:fld>
            <a:endParaRPr lang="zh-TW" altLang="en-US" dirty="0"/>
          </a:p>
        </p:txBody>
      </p:sp>
    </p:spTree>
    <p:extLst>
      <p:ext uri="{BB962C8B-B14F-4D97-AF65-F5344CB8AC3E}">
        <p14:creationId xmlns:p14="http://schemas.microsoft.com/office/powerpoint/2010/main" val="209895014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solidFill>
                  <a:srgbClr val="000000"/>
                </a:solidFill>
                <a:latin typeface="Helvetica" panose="020B0604020202020204" pitchFamily="34" charset="0"/>
              </a:rPr>
              <a:t>4.</a:t>
            </a:r>
            <a:r>
              <a:rPr lang="zh-TW" altLang="en-US" b="1" dirty="0">
                <a:solidFill>
                  <a:srgbClr val="000000"/>
                </a:solidFill>
                <a:latin typeface="Helvetica" panose="020B0604020202020204" pitchFamily="34" charset="0"/>
              </a:rPr>
              <a:t>隔離 </a:t>
            </a:r>
            <a:r>
              <a:rPr lang="zh-TW" altLang="en-US" b="1" dirty="0"/>
              <a:t>戰術</a:t>
            </a:r>
            <a:r>
              <a:rPr lang="en-US" altLang="zh-TW" b="1" dirty="0"/>
              <a:t>Isolate</a:t>
            </a:r>
            <a:endParaRPr lang="zh-TW" altLang="en-US" dirty="0"/>
          </a:p>
        </p:txBody>
      </p:sp>
      <p:sp>
        <p:nvSpPr>
          <p:cNvPr id="3" name="內容版面配置區 2"/>
          <p:cNvSpPr>
            <a:spLocks noGrp="1"/>
          </p:cNvSpPr>
          <p:nvPr>
            <p:ph idx="1"/>
          </p:nvPr>
        </p:nvSpPr>
        <p:spPr>
          <a:xfrm>
            <a:off x="0" y="623455"/>
            <a:ext cx="9144000" cy="6234545"/>
          </a:xfrm>
        </p:spPr>
        <p:txBody>
          <a:bodyPr>
            <a:normAutofit/>
          </a:bodyPr>
          <a:lstStyle/>
          <a:p>
            <a:pPr marL="228600" lvl="1">
              <a:spcBef>
                <a:spcPts val="1000"/>
              </a:spcBef>
            </a:pPr>
            <a:r>
              <a:rPr lang="en-US" altLang="zh-TW" b="1" dirty="0"/>
              <a:t>DNS</a:t>
            </a:r>
            <a:r>
              <a:rPr lang="zh-TW" altLang="en-US" b="1" dirty="0"/>
              <a:t>允許請單 </a:t>
            </a:r>
            <a:r>
              <a:rPr lang="en-US" altLang="zh-TW" b="1" dirty="0"/>
              <a:t>DNS </a:t>
            </a:r>
            <a:r>
              <a:rPr lang="en-US" altLang="zh-TW" b="1" dirty="0" err="1"/>
              <a:t>Allowlisting</a:t>
            </a:r>
            <a:r>
              <a:rPr lang="zh-TW" altLang="en-US" b="1" dirty="0"/>
              <a:t> </a:t>
            </a:r>
            <a:r>
              <a:rPr lang="en-US" altLang="zh-TW" b="1" dirty="0" smtClean="0"/>
              <a:t>(ID:</a:t>
            </a:r>
            <a:r>
              <a:rPr lang="en-US" altLang="zh-TW" dirty="0"/>
              <a:t>D3-DNSAL</a:t>
            </a:r>
            <a:r>
              <a:rPr lang="en-US" altLang="zh-TW" b="1" dirty="0" smtClean="0"/>
              <a:t>)</a:t>
            </a:r>
          </a:p>
          <a:p>
            <a:pPr lvl="1"/>
            <a:r>
              <a:rPr lang="zh-TW" altLang="en-US" b="1" dirty="0"/>
              <a:t>定義</a:t>
            </a:r>
          </a:p>
          <a:p>
            <a:pPr lvl="2"/>
            <a:r>
              <a:rPr lang="zh-TW" altLang="en-US" dirty="0"/>
              <a:t>僅允許解析批准的域及其子域。</a:t>
            </a:r>
          </a:p>
          <a:p>
            <a:pPr lvl="1"/>
            <a:r>
              <a:rPr lang="zh-TW" altLang="en-US" b="1" dirty="0"/>
              <a:t>同義詞：</a:t>
            </a:r>
            <a:r>
              <a:rPr lang="zh-TW" altLang="en-US" dirty="0"/>
              <a:t> </a:t>
            </a:r>
            <a:r>
              <a:rPr lang="en-US" altLang="zh-TW" dirty="0"/>
              <a:t>DNS </a:t>
            </a:r>
            <a:r>
              <a:rPr lang="zh-TW" altLang="en-US" dirty="0"/>
              <a:t>白名單 。</a:t>
            </a:r>
          </a:p>
          <a:p>
            <a:pPr lvl="1"/>
            <a:r>
              <a:rPr lang="zh-TW" altLang="en-US" b="1" dirty="0"/>
              <a:t>數位工件關係：</a:t>
            </a:r>
          </a:p>
          <a:p>
            <a:pPr lvl="2"/>
            <a:r>
              <a:rPr lang="zh-TW" altLang="en-US" dirty="0"/>
              <a:t>這種防禦技術與特定的數位製品有關。 點擊工件節點以獲取更多資訊。</a:t>
            </a:r>
          </a:p>
          <a:p>
            <a:pPr marL="228600" lvl="1">
              <a:spcBef>
                <a:spcPts val="1000"/>
              </a:spcBef>
            </a:pPr>
            <a:endParaRPr lang="en-US" altLang="zh-TW" b="1" dirty="0" smtClean="0"/>
          </a:p>
        </p:txBody>
      </p:sp>
      <p:sp>
        <p:nvSpPr>
          <p:cNvPr id="4" name="投影片編號版面配置區 3"/>
          <p:cNvSpPr>
            <a:spLocks noGrp="1"/>
          </p:cNvSpPr>
          <p:nvPr>
            <p:ph type="sldNum" sz="quarter" idx="12"/>
          </p:nvPr>
        </p:nvSpPr>
        <p:spPr/>
        <p:txBody>
          <a:bodyPr/>
          <a:lstStyle/>
          <a:p>
            <a:r>
              <a:rPr lang="zh-TW" altLang="en-US" dirty="0" smtClean="0"/>
              <a:t>資訊安全架構</a:t>
            </a:r>
            <a:r>
              <a:rPr lang="en-US" altLang="zh-TW" dirty="0" smtClean="0"/>
              <a:t>NIST</a:t>
            </a:r>
            <a:r>
              <a:rPr lang="zh-TW" altLang="en-US" dirty="0" smtClean="0"/>
              <a:t> </a:t>
            </a:r>
            <a:r>
              <a:rPr lang="en-US" altLang="zh-TW" dirty="0" smtClean="0"/>
              <a:t>CSF</a:t>
            </a:r>
            <a:r>
              <a:rPr lang="zh-TW" altLang="en-US" dirty="0" smtClean="0"/>
              <a:t>與</a:t>
            </a:r>
            <a:r>
              <a:rPr lang="en-US" altLang="zh-TW" dirty="0" smtClean="0"/>
              <a:t>MITRE D3FEND- </a:t>
            </a:r>
            <a:fld id="{2733D0C0-6F05-4351-9199-557946A0D211}" type="slidenum">
              <a:rPr lang="zh-TW" altLang="en-US" smtClean="0"/>
              <a:pPr/>
              <a:t>101</a:t>
            </a:fld>
            <a:endParaRPr lang="zh-TW" altLang="en-US" dirty="0"/>
          </a:p>
        </p:txBody>
      </p:sp>
    </p:spTree>
    <p:extLst>
      <p:ext uri="{BB962C8B-B14F-4D97-AF65-F5344CB8AC3E}">
        <p14:creationId xmlns:p14="http://schemas.microsoft.com/office/powerpoint/2010/main" val="188370462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solidFill>
                  <a:srgbClr val="000000"/>
                </a:solidFill>
                <a:latin typeface="Helvetica" panose="020B0604020202020204" pitchFamily="34" charset="0"/>
              </a:rPr>
              <a:t>4.</a:t>
            </a:r>
            <a:r>
              <a:rPr lang="zh-TW" altLang="en-US" b="1" dirty="0">
                <a:solidFill>
                  <a:srgbClr val="000000"/>
                </a:solidFill>
                <a:latin typeface="Helvetica" panose="020B0604020202020204" pitchFamily="34" charset="0"/>
              </a:rPr>
              <a:t>隔離 </a:t>
            </a:r>
            <a:r>
              <a:rPr lang="zh-TW" altLang="en-US" b="1" dirty="0"/>
              <a:t>戰術</a:t>
            </a:r>
            <a:r>
              <a:rPr lang="en-US" altLang="zh-TW" b="1" dirty="0"/>
              <a:t>Isolate</a:t>
            </a:r>
            <a:endParaRPr lang="zh-TW" altLang="en-US" dirty="0"/>
          </a:p>
        </p:txBody>
      </p:sp>
      <p:sp>
        <p:nvSpPr>
          <p:cNvPr id="3" name="內容版面配置區 2"/>
          <p:cNvSpPr>
            <a:spLocks noGrp="1"/>
          </p:cNvSpPr>
          <p:nvPr>
            <p:ph idx="1"/>
          </p:nvPr>
        </p:nvSpPr>
        <p:spPr>
          <a:xfrm>
            <a:off x="0" y="623455"/>
            <a:ext cx="9144000" cy="6234545"/>
          </a:xfrm>
        </p:spPr>
        <p:txBody>
          <a:bodyPr>
            <a:normAutofit/>
          </a:bodyPr>
          <a:lstStyle/>
          <a:p>
            <a:pPr marL="228600" lvl="1">
              <a:spcBef>
                <a:spcPts val="1000"/>
              </a:spcBef>
            </a:pPr>
            <a:r>
              <a:rPr lang="en-US" altLang="zh-TW" b="1" dirty="0"/>
              <a:t>DNS</a:t>
            </a:r>
            <a:r>
              <a:rPr lang="zh-TW" altLang="en-US" b="1" dirty="0"/>
              <a:t>允許請單 </a:t>
            </a:r>
            <a:r>
              <a:rPr lang="en-US" altLang="zh-TW" b="1" dirty="0"/>
              <a:t>DNS </a:t>
            </a:r>
            <a:r>
              <a:rPr lang="en-US" altLang="zh-TW" b="1" dirty="0" err="1"/>
              <a:t>Allowlisting</a:t>
            </a:r>
            <a:r>
              <a:rPr lang="zh-TW" altLang="en-US" b="1" dirty="0"/>
              <a:t> </a:t>
            </a:r>
            <a:r>
              <a:rPr lang="en-US" altLang="zh-TW" b="1" dirty="0" smtClean="0"/>
              <a:t>(ID:</a:t>
            </a:r>
            <a:r>
              <a:rPr lang="en-US" altLang="zh-TW" dirty="0"/>
              <a:t>D3-DNSAL</a:t>
            </a:r>
            <a:r>
              <a:rPr lang="en-US" altLang="zh-TW" b="1" dirty="0" smtClean="0"/>
              <a:t>)</a:t>
            </a:r>
          </a:p>
          <a:p>
            <a:pPr lvl="1"/>
            <a:r>
              <a:rPr lang="en-US" altLang="zh-TW" b="1" dirty="0"/>
              <a:t>Definition</a:t>
            </a:r>
          </a:p>
          <a:p>
            <a:pPr lvl="2"/>
            <a:r>
              <a:rPr lang="en-US" altLang="zh-TW" dirty="0"/>
              <a:t>Permitting only approved domains and their subdomains to be resolved.</a:t>
            </a:r>
          </a:p>
          <a:p>
            <a:pPr lvl="1"/>
            <a:r>
              <a:rPr lang="en-US" altLang="zh-TW" b="1" dirty="0"/>
              <a:t>Synonyms:</a:t>
            </a:r>
            <a:r>
              <a:rPr lang="en-US" altLang="zh-TW" dirty="0"/>
              <a:t> DNS Whitelisting .</a:t>
            </a:r>
          </a:p>
          <a:p>
            <a:pPr lvl="1"/>
            <a:r>
              <a:rPr lang="en-US" altLang="zh-TW" b="1" dirty="0"/>
              <a:t>Digital Artifact Relationships:</a:t>
            </a:r>
          </a:p>
          <a:p>
            <a:pPr lvl="2"/>
            <a:r>
              <a:rPr lang="en-US" altLang="zh-TW" dirty="0"/>
              <a:t>This defensive technique is related to specific digital artifacts. Click the artifact node for more information</a:t>
            </a:r>
            <a:r>
              <a:rPr lang="en-US" altLang="zh-TW" dirty="0" smtClean="0"/>
              <a:t>.</a:t>
            </a:r>
            <a:endParaRPr lang="en-US" altLang="zh-TW" dirty="0"/>
          </a:p>
        </p:txBody>
      </p:sp>
      <p:sp>
        <p:nvSpPr>
          <p:cNvPr id="4" name="投影片編號版面配置區 3"/>
          <p:cNvSpPr>
            <a:spLocks noGrp="1"/>
          </p:cNvSpPr>
          <p:nvPr>
            <p:ph type="sldNum" sz="quarter" idx="12"/>
          </p:nvPr>
        </p:nvSpPr>
        <p:spPr/>
        <p:txBody>
          <a:bodyPr/>
          <a:lstStyle/>
          <a:p>
            <a:r>
              <a:rPr lang="zh-TW" altLang="en-US" dirty="0" smtClean="0"/>
              <a:t>資訊安全架構</a:t>
            </a:r>
            <a:r>
              <a:rPr lang="en-US" altLang="zh-TW" dirty="0" smtClean="0"/>
              <a:t>NIST</a:t>
            </a:r>
            <a:r>
              <a:rPr lang="zh-TW" altLang="en-US" dirty="0" smtClean="0"/>
              <a:t> </a:t>
            </a:r>
            <a:r>
              <a:rPr lang="en-US" altLang="zh-TW" dirty="0" smtClean="0"/>
              <a:t>CSF</a:t>
            </a:r>
            <a:r>
              <a:rPr lang="zh-TW" altLang="en-US" dirty="0" smtClean="0"/>
              <a:t>與</a:t>
            </a:r>
            <a:r>
              <a:rPr lang="en-US" altLang="zh-TW" dirty="0" smtClean="0"/>
              <a:t>MITRE D3FEND- </a:t>
            </a:r>
            <a:fld id="{2733D0C0-6F05-4351-9199-557946A0D211}" type="slidenum">
              <a:rPr lang="zh-TW" altLang="en-US" smtClean="0"/>
              <a:pPr/>
              <a:t>102</a:t>
            </a:fld>
            <a:endParaRPr lang="zh-TW" altLang="en-US" dirty="0"/>
          </a:p>
        </p:txBody>
      </p:sp>
    </p:spTree>
    <p:extLst>
      <p:ext uri="{BB962C8B-B14F-4D97-AF65-F5344CB8AC3E}">
        <p14:creationId xmlns:p14="http://schemas.microsoft.com/office/powerpoint/2010/main" val="165090600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solidFill>
                  <a:srgbClr val="000000"/>
                </a:solidFill>
                <a:latin typeface="Helvetica" panose="020B0604020202020204" pitchFamily="34" charset="0"/>
              </a:rPr>
              <a:t>4.</a:t>
            </a:r>
            <a:r>
              <a:rPr lang="zh-TW" altLang="en-US" b="1" dirty="0">
                <a:solidFill>
                  <a:srgbClr val="000000"/>
                </a:solidFill>
                <a:latin typeface="Helvetica" panose="020B0604020202020204" pitchFamily="34" charset="0"/>
              </a:rPr>
              <a:t>隔離 </a:t>
            </a:r>
            <a:r>
              <a:rPr lang="zh-TW" altLang="en-US" b="1" dirty="0"/>
              <a:t>戰術</a:t>
            </a:r>
            <a:r>
              <a:rPr lang="en-US" altLang="zh-TW" b="1" dirty="0"/>
              <a:t>Isolate</a:t>
            </a:r>
            <a:endParaRPr lang="zh-TW" altLang="en-US" dirty="0"/>
          </a:p>
        </p:txBody>
      </p:sp>
      <p:sp>
        <p:nvSpPr>
          <p:cNvPr id="3" name="內容版面配置區 2"/>
          <p:cNvSpPr>
            <a:spLocks noGrp="1"/>
          </p:cNvSpPr>
          <p:nvPr>
            <p:ph idx="1"/>
          </p:nvPr>
        </p:nvSpPr>
        <p:spPr>
          <a:xfrm>
            <a:off x="0" y="623455"/>
            <a:ext cx="9144000" cy="6234545"/>
          </a:xfrm>
        </p:spPr>
        <p:txBody>
          <a:bodyPr>
            <a:normAutofit/>
          </a:bodyPr>
          <a:lstStyle/>
          <a:p>
            <a:pPr marL="228600" lvl="1">
              <a:spcBef>
                <a:spcPts val="1000"/>
              </a:spcBef>
            </a:pPr>
            <a:r>
              <a:rPr lang="en-US" altLang="zh-TW" b="1" dirty="0"/>
              <a:t>DNS</a:t>
            </a:r>
            <a:r>
              <a:rPr lang="zh-TW" altLang="en-US" b="1" dirty="0"/>
              <a:t>允許請單 </a:t>
            </a:r>
            <a:r>
              <a:rPr lang="en-US" altLang="zh-TW" b="1" dirty="0"/>
              <a:t>DNS </a:t>
            </a:r>
            <a:r>
              <a:rPr lang="en-US" altLang="zh-TW" b="1" dirty="0" err="1"/>
              <a:t>Allowlisting</a:t>
            </a:r>
            <a:r>
              <a:rPr lang="zh-TW" altLang="en-US" b="1" dirty="0"/>
              <a:t> </a:t>
            </a:r>
            <a:r>
              <a:rPr lang="en-US" altLang="zh-TW" b="1" dirty="0" smtClean="0"/>
              <a:t>(ID:</a:t>
            </a:r>
            <a:r>
              <a:rPr lang="en-US" altLang="zh-TW" dirty="0"/>
              <a:t>D3-DNSAL</a:t>
            </a:r>
            <a:r>
              <a:rPr lang="en-US" altLang="zh-TW" b="1" dirty="0" smtClean="0"/>
              <a:t>)</a:t>
            </a:r>
          </a:p>
        </p:txBody>
      </p:sp>
      <p:sp>
        <p:nvSpPr>
          <p:cNvPr id="4" name="投影片編號版面配置區 3"/>
          <p:cNvSpPr>
            <a:spLocks noGrp="1"/>
          </p:cNvSpPr>
          <p:nvPr>
            <p:ph type="sldNum" sz="quarter" idx="12"/>
          </p:nvPr>
        </p:nvSpPr>
        <p:spPr/>
        <p:txBody>
          <a:bodyPr/>
          <a:lstStyle/>
          <a:p>
            <a:r>
              <a:rPr lang="zh-TW" altLang="en-US" dirty="0" smtClean="0"/>
              <a:t>資訊安全架構</a:t>
            </a:r>
            <a:r>
              <a:rPr lang="en-US" altLang="zh-TW" dirty="0" smtClean="0"/>
              <a:t>NIST</a:t>
            </a:r>
            <a:r>
              <a:rPr lang="zh-TW" altLang="en-US" dirty="0" smtClean="0"/>
              <a:t> </a:t>
            </a:r>
            <a:r>
              <a:rPr lang="en-US" altLang="zh-TW" dirty="0" smtClean="0"/>
              <a:t>CSF</a:t>
            </a:r>
            <a:r>
              <a:rPr lang="zh-TW" altLang="en-US" dirty="0" smtClean="0"/>
              <a:t>與</a:t>
            </a:r>
            <a:r>
              <a:rPr lang="en-US" altLang="zh-TW" dirty="0" smtClean="0"/>
              <a:t>MITRE D3FEND- </a:t>
            </a:r>
            <a:fld id="{2733D0C0-6F05-4351-9199-557946A0D211}" type="slidenum">
              <a:rPr lang="zh-TW" altLang="en-US" smtClean="0"/>
              <a:pPr/>
              <a:t>103</a:t>
            </a:fld>
            <a:endParaRPr lang="zh-TW" altLang="en-US" dirty="0"/>
          </a:p>
        </p:txBody>
      </p:sp>
      <p:pic>
        <p:nvPicPr>
          <p:cNvPr id="5" name="圖片 4"/>
          <p:cNvPicPr>
            <a:picLocks noChangeAspect="1"/>
          </p:cNvPicPr>
          <p:nvPr/>
        </p:nvPicPr>
        <p:blipFill>
          <a:blip r:embed="rId2"/>
          <a:stretch>
            <a:fillRect/>
          </a:stretch>
        </p:blipFill>
        <p:spPr>
          <a:xfrm>
            <a:off x="-22134" y="2776503"/>
            <a:ext cx="9188267" cy="771719"/>
          </a:xfrm>
          <a:prstGeom prst="rect">
            <a:avLst/>
          </a:prstGeom>
        </p:spPr>
      </p:pic>
    </p:spTree>
    <p:extLst>
      <p:ext uri="{BB962C8B-B14F-4D97-AF65-F5344CB8AC3E}">
        <p14:creationId xmlns:p14="http://schemas.microsoft.com/office/powerpoint/2010/main" val="389744361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a:t>5.</a:t>
            </a:r>
            <a:r>
              <a:rPr lang="zh-TW" altLang="en-US" b="1" dirty="0"/>
              <a:t>欺騙  戰術</a:t>
            </a:r>
            <a:r>
              <a:rPr lang="en-US" altLang="zh-TW" b="1" dirty="0" smtClean="0">
                <a:solidFill>
                  <a:schemeClr val="dk1"/>
                </a:solidFill>
              </a:rPr>
              <a:t>Deceive</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b="1" dirty="0" smtClean="0"/>
              <a:t>1.Decoy </a:t>
            </a:r>
            <a:r>
              <a:rPr lang="en-US" altLang="zh-TW" b="1" dirty="0"/>
              <a:t>Environment</a:t>
            </a:r>
          </a:p>
          <a:p>
            <a:pPr lvl="1"/>
            <a:r>
              <a:rPr lang="zh-TW" altLang="en-US" b="1" dirty="0"/>
              <a:t>部分連結到企業生產</a:t>
            </a:r>
            <a:r>
              <a:rPr lang="zh-TW" altLang="en-US" b="1" dirty="0" smtClean="0"/>
              <a:t>系統 </a:t>
            </a:r>
            <a:r>
              <a:rPr lang="en-US" altLang="zh-TW" b="1" dirty="0" smtClean="0"/>
              <a:t>Connected </a:t>
            </a:r>
            <a:r>
              <a:rPr lang="en-US" altLang="zh-TW" b="1" dirty="0" err="1" smtClean="0"/>
              <a:t>Honeynet</a:t>
            </a:r>
            <a:endParaRPr lang="en-US" altLang="zh-TW" b="1" dirty="0"/>
          </a:p>
          <a:p>
            <a:pPr lvl="1"/>
            <a:r>
              <a:rPr lang="zh-TW" altLang="en-US" b="1" dirty="0" smtClean="0"/>
              <a:t>與</a:t>
            </a:r>
            <a:r>
              <a:rPr lang="zh-TW" altLang="en-US" b="1" dirty="0"/>
              <a:t>企業生產系統充分</a:t>
            </a:r>
            <a:r>
              <a:rPr lang="zh-TW" altLang="en-US" b="1" dirty="0" smtClean="0"/>
              <a:t>連結 </a:t>
            </a:r>
            <a:r>
              <a:rPr lang="en-US" altLang="zh-TW" b="1" dirty="0" smtClean="0"/>
              <a:t>Integrated </a:t>
            </a:r>
            <a:r>
              <a:rPr lang="en-US" altLang="zh-TW" b="1" dirty="0" err="1" smtClean="0"/>
              <a:t>Honeynet</a:t>
            </a:r>
            <a:endParaRPr lang="en-US" altLang="zh-TW" b="1" dirty="0" smtClean="0"/>
          </a:p>
          <a:p>
            <a:pPr lvl="1"/>
            <a:r>
              <a:rPr lang="zh-TW" altLang="en-US" b="1" dirty="0" smtClean="0"/>
              <a:t>不會</a:t>
            </a:r>
            <a:r>
              <a:rPr lang="zh-TW" altLang="en-US" b="1" dirty="0"/>
              <a:t>連結到企業生產</a:t>
            </a:r>
            <a:r>
              <a:rPr lang="zh-TW" altLang="en-US" b="1" dirty="0" smtClean="0"/>
              <a:t>系統 </a:t>
            </a:r>
            <a:r>
              <a:rPr lang="en-US" altLang="zh-TW" b="1" dirty="0" smtClean="0"/>
              <a:t>Standalone </a:t>
            </a:r>
            <a:r>
              <a:rPr lang="en-US" altLang="zh-TW" b="1" dirty="0" err="1" smtClean="0"/>
              <a:t>Honeynet</a:t>
            </a:r>
            <a:endParaRPr lang="en-US" altLang="zh-TW" b="1" dirty="0"/>
          </a:p>
        </p:txBody>
      </p:sp>
      <p:sp>
        <p:nvSpPr>
          <p:cNvPr id="5" name="投影片編號版面配置區 4"/>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104</a:t>
            </a:fld>
            <a:endParaRPr lang="zh-TW" altLang="en-US" dirty="0"/>
          </a:p>
        </p:txBody>
      </p:sp>
    </p:spTree>
    <p:extLst>
      <p:ext uri="{BB962C8B-B14F-4D97-AF65-F5344CB8AC3E}">
        <p14:creationId xmlns:p14="http://schemas.microsoft.com/office/powerpoint/2010/main" val="188489428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5.</a:t>
            </a:r>
            <a:r>
              <a:rPr lang="zh-TW" altLang="en-US" b="1" dirty="0"/>
              <a:t>欺騙  戰術</a:t>
            </a:r>
            <a:r>
              <a:rPr lang="en-US" altLang="zh-TW" b="1" dirty="0">
                <a:solidFill>
                  <a:schemeClr val="dk1"/>
                </a:solidFill>
              </a:rPr>
              <a:t>Deceive</a:t>
            </a:r>
            <a:endParaRPr lang="zh-TW" altLang="en-US" dirty="0"/>
          </a:p>
        </p:txBody>
      </p:sp>
      <p:sp>
        <p:nvSpPr>
          <p:cNvPr id="3" name="內容版面配置區 2"/>
          <p:cNvSpPr>
            <a:spLocks noGrp="1"/>
          </p:cNvSpPr>
          <p:nvPr>
            <p:ph idx="1"/>
          </p:nvPr>
        </p:nvSpPr>
        <p:spPr>
          <a:xfrm>
            <a:off x="0" y="623455"/>
            <a:ext cx="9144000" cy="6234545"/>
          </a:xfrm>
        </p:spPr>
        <p:txBody>
          <a:bodyPr>
            <a:normAutofit/>
          </a:bodyPr>
          <a:lstStyle/>
          <a:p>
            <a:pPr marL="228600" lvl="1">
              <a:spcBef>
                <a:spcPts val="1000"/>
              </a:spcBef>
            </a:pPr>
            <a:r>
              <a:rPr lang="zh-TW" altLang="en-US" b="1" dirty="0"/>
              <a:t>部分連結到企業生產系統 </a:t>
            </a:r>
            <a:r>
              <a:rPr lang="en-US" altLang="zh-TW" b="1" dirty="0"/>
              <a:t>Connected </a:t>
            </a:r>
            <a:r>
              <a:rPr lang="en-US" altLang="zh-TW" b="1" dirty="0" err="1" smtClean="0"/>
              <a:t>Honeynet</a:t>
            </a:r>
            <a:r>
              <a:rPr lang="en-US" altLang="zh-TW" b="1" dirty="0" smtClean="0"/>
              <a:t>(ID:</a:t>
            </a:r>
            <a:r>
              <a:rPr lang="en-US" altLang="zh-TW" dirty="0"/>
              <a:t>D3-CHN</a:t>
            </a:r>
            <a:r>
              <a:rPr lang="en-US" altLang="zh-TW" b="1" dirty="0" smtClean="0"/>
              <a:t>)</a:t>
            </a:r>
          </a:p>
          <a:p>
            <a:pPr lvl="1"/>
            <a:r>
              <a:rPr lang="zh-TW" altLang="en-US" b="1" dirty="0"/>
              <a:t>定義</a:t>
            </a:r>
          </a:p>
          <a:p>
            <a:pPr lvl="2"/>
            <a:r>
              <a:rPr lang="zh-TW" altLang="en-US" dirty="0"/>
              <a:t>誘餌服務、系統或環境，連接到企業網絡，並模擬或模擬網路的某些功能，而不暴露對生產系統的完全存取權。</a:t>
            </a:r>
          </a:p>
          <a:p>
            <a:pPr lvl="1"/>
            <a:r>
              <a:rPr lang="zh-TW" altLang="en-US" b="1" dirty="0"/>
              <a:t>怎麼運作的</a:t>
            </a:r>
          </a:p>
          <a:p>
            <a:pPr lvl="2"/>
            <a:r>
              <a:rPr lang="zh-TW" altLang="en-US" dirty="0"/>
              <a:t>誘餌蜜罐部署在企業環境中，模擬某些服務或作業系統的一部分來吸引攻擊者。</a:t>
            </a:r>
          </a:p>
          <a:p>
            <a:pPr lvl="1"/>
            <a:r>
              <a:rPr lang="zh-TW" altLang="en-US" b="1" dirty="0"/>
              <a:t>注意事項</a:t>
            </a:r>
          </a:p>
          <a:p>
            <a:pPr lvl="2"/>
            <a:r>
              <a:rPr lang="zh-TW" altLang="en-US" dirty="0"/>
              <a:t>連接的蜜網提供了模擬某些功能但不像整合蜜網那麼複雜之間的權衡。連接的蜜網可能無法提供足夠的功能來偵測新的攻擊模式或零日漏洞，但可以為特定的已知漏洞提供足夠的功能。</a:t>
            </a:r>
          </a:p>
          <a:p>
            <a:pPr lvl="1"/>
            <a:r>
              <a:rPr lang="zh-TW" altLang="en-US" b="1" dirty="0"/>
              <a:t>數位工件關係：</a:t>
            </a:r>
          </a:p>
          <a:p>
            <a:pPr lvl="2"/>
            <a:r>
              <a:rPr lang="zh-TW" altLang="en-US" dirty="0"/>
              <a:t>這種防禦技術與特定的數位製品有關。 點擊工件節點以獲取更多資訊。</a:t>
            </a:r>
          </a:p>
        </p:txBody>
      </p:sp>
      <p:sp>
        <p:nvSpPr>
          <p:cNvPr id="4" name="投影片編號版面配置區 3"/>
          <p:cNvSpPr>
            <a:spLocks noGrp="1"/>
          </p:cNvSpPr>
          <p:nvPr>
            <p:ph type="sldNum" sz="quarter" idx="12"/>
          </p:nvPr>
        </p:nvSpPr>
        <p:spPr/>
        <p:txBody>
          <a:bodyPr/>
          <a:lstStyle/>
          <a:p>
            <a:r>
              <a:rPr lang="zh-TW" altLang="en-US" dirty="0" smtClean="0"/>
              <a:t>資訊安全架構</a:t>
            </a:r>
            <a:r>
              <a:rPr lang="en-US" altLang="zh-TW" dirty="0" smtClean="0"/>
              <a:t>NIST</a:t>
            </a:r>
            <a:r>
              <a:rPr lang="zh-TW" altLang="en-US" dirty="0" smtClean="0"/>
              <a:t> </a:t>
            </a:r>
            <a:r>
              <a:rPr lang="en-US" altLang="zh-TW" dirty="0" smtClean="0"/>
              <a:t>CSF</a:t>
            </a:r>
            <a:r>
              <a:rPr lang="zh-TW" altLang="en-US" dirty="0" smtClean="0"/>
              <a:t>與</a:t>
            </a:r>
            <a:r>
              <a:rPr lang="en-US" altLang="zh-TW" dirty="0" smtClean="0"/>
              <a:t>MITRE D3FEND- </a:t>
            </a:r>
            <a:fld id="{2733D0C0-6F05-4351-9199-557946A0D211}" type="slidenum">
              <a:rPr lang="zh-TW" altLang="en-US" smtClean="0"/>
              <a:pPr/>
              <a:t>105</a:t>
            </a:fld>
            <a:endParaRPr lang="zh-TW" altLang="en-US" dirty="0"/>
          </a:p>
        </p:txBody>
      </p:sp>
    </p:spTree>
    <p:extLst>
      <p:ext uri="{BB962C8B-B14F-4D97-AF65-F5344CB8AC3E}">
        <p14:creationId xmlns:p14="http://schemas.microsoft.com/office/powerpoint/2010/main" val="357430251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5.</a:t>
            </a:r>
            <a:r>
              <a:rPr lang="zh-TW" altLang="en-US" b="1" dirty="0"/>
              <a:t>欺騙  戰術</a:t>
            </a:r>
            <a:r>
              <a:rPr lang="en-US" altLang="zh-TW" b="1" dirty="0">
                <a:solidFill>
                  <a:schemeClr val="dk1"/>
                </a:solidFill>
              </a:rPr>
              <a:t>Deceive</a:t>
            </a:r>
            <a:endParaRPr lang="zh-TW" altLang="en-US" dirty="0"/>
          </a:p>
        </p:txBody>
      </p:sp>
      <p:sp>
        <p:nvSpPr>
          <p:cNvPr id="3" name="內容版面配置區 2"/>
          <p:cNvSpPr>
            <a:spLocks noGrp="1"/>
          </p:cNvSpPr>
          <p:nvPr>
            <p:ph idx="1"/>
          </p:nvPr>
        </p:nvSpPr>
        <p:spPr>
          <a:xfrm>
            <a:off x="0" y="623455"/>
            <a:ext cx="9144000" cy="6234545"/>
          </a:xfrm>
        </p:spPr>
        <p:txBody>
          <a:bodyPr>
            <a:normAutofit/>
          </a:bodyPr>
          <a:lstStyle/>
          <a:p>
            <a:pPr marL="228600" lvl="1">
              <a:spcBef>
                <a:spcPts val="1000"/>
              </a:spcBef>
            </a:pPr>
            <a:r>
              <a:rPr lang="zh-TW" altLang="en-US" b="1" dirty="0"/>
              <a:t>部分連結到企業生產系統 </a:t>
            </a:r>
            <a:r>
              <a:rPr lang="en-US" altLang="zh-TW" b="1" dirty="0"/>
              <a:t>Connected </a:t>
            </a:r>
            <a:r>
              <a:rPr lang="en-US" altLang="zh-TW" b="1" dirty="0" err="1" smtClean="0"/>
              <a:t>Honeynet</a:t>
            </a:r>
            <a:r>
              <a:rPr lang="en-US" altLang="zh-TW" b="1" dirty="0" smtClean="0"/>
              <a:t>(ID:</a:t>
            </a:r>
            <a:r>
              <a:rPr lang="en-US" altLang="zh-TW" dirty="0"/>
              <a:t>D3-CHN</a:t>
            </a:r>
            <a:r>
              <a:rPr lang="en-US" altLang="zh-TW" b="1" dirty="0" smtClean="0"/>
              <a:t>)</a:t>
            </a:r>
          </a:p>
          <a:p>
            <a:pPr lvl="1"/>
            <a:r>
              <a:rPr lang="en-US" altLang="zh-TW" b="1" dirty="0"/>
              <a:t>Definition</a:t>
            </a:r>
          </a:p>
          <a:p>
            <a:pPr lvl="2"/>
            <a:r>
              <a:rPr lang="en-US" altLang="zh-TW" dirty="0"/>
              <a:t>A decoy service, system, or environment, that is connected to the enterprise network, and simulates or emulates certain functionality to the network, without exposing full access to a production system.</a:t>
            </a:r>
          </a:p>
          <a:p>
            <a:pPr lvl="1"/>
            <a:r>
              <a:rPr lang="en-US" altLang="zh-TW" b="1" dirty="0"/>
              <a:t>How it works</a:t>
            </a:r>
          </a:p>
          <a:p>
            <a:pPr lvl="2"/>
            <a:r>
              <a:rPr lang="en-US" altLang="zh-TW" dirty="0"/>
              <a:t>Decoy honeypots are deployed within the enterprise environment that emulate certain services or portions of an OS to attract attackers.</a:t>
            </a:r>
          </a:p>
          <a:p>
            <a:pPr lvl="1"/>
            <a:r>
              <a:rPr lang="en-US" altLang="zh-TW" b="1" dirty="0"/>
              <a:t>Considerations</a:t>
            </a:r>
          </a:p>
          <a:p>
            <a:pPr lvl="2"/>
            <a:r>
              <a:rPr lang="en-US" altLang="zh-TW" dirty="0"/>
              <a:t>A connected </a:t>
            </a:r>
            <a:r>
              <a:rPr lang="en-US" altLang="zh-TW" dirty="0" err="1"/>
              <a:t>honeynet</a:t>
            </a:r>
            <a:r>
              <a:rPr lang="en-US" altLang="zh-TW" dirty="0"/>
              <a:t> provides a tradeoff between emulating certain functionality but not being as sophisticated as an integrated </a:t>
            </a:r>
            <a:r>
              <a:rPr lang="en-US" altLang="zh-TW" dirty="0" err="1"/>
              <a:t>honeynet</a:t>
            </a:r>
            <a:r>
              <a:rPr lang="en-US" altLang="zh-TW" dirty="0"/>
              <a:t>. The connected </a:t>
            </a:r>
            <a:r>
              <a:rPr lang="en-US" altLang="zh-TW" dirty="0" err="1"/>
              <a:t>honeynet</a:t>
            </a:r>
            <a:r>
              <a:rPr lang="en-US" altLang="zh-TW" dirty="0"/>
              <a:t> may not provide enough functionality to detect new attack patterns or zero day exploits but could provide enough functionality for specific known vulnerabilities.</a:t>
            </a:r>
          </a:p>
          <a:p>
            <a:pPr lvl="1"/>
            <a:r>
              <a:rPr lang="en-US" altLang="zh-TW" b="1" dirty="0"/>
              <a:t>Digital Artifact Relationships:</a:t>
            </a:r>
          </a:p>
          <a:p>
            <a:pPr lvl="2"/>
            <a:r>
              <a:rPr lang="en-US" altLang="zh-TW" dirty="0"/>
              <a:t>This defensive technique is related to specific digital artifacts. Click the artifact node for more information</a:t>
            </a:r>
            <a:r>
              <a:rPr lang="en-US" altLang="zh-TW" dirty="0" smtClean="0"/>
              <a:t>.</a:t>
            </a:r>
            <a:endParaRPr lang="en-US" altLang="zh-TW" dirty="0"/>
          </a:p>
        </p:txBody>
      </p:sp>
      <p:sp>
        <p:nvSpPr>
          <p:cNvPr id="4" name="投影片編號版面配置區 3"/>
          <p:cNvSpPr>
            <a:spLocks noGrp="1"/>
          </p:cNvSpPr>
          <p:nvPr>
            <p:ph type="sldNum" sz="quarter" idx="12"/>
          </p:nvPr>
        </p:nvSpPr>
        <p:spPr/>
        <p:txBody>
          <a:bodyPr/>
          <a:lstStyle/>
          <a:p>
            <a:r>
              <a:rPr lang="zh-TW" altLang="en-US" dirty="0" smtClean="0"/>
              <a:t>資訊安全架構</a:t>
            </a:r>
            <a:r>
              <a:rPr lang="en-US" altLang="zh-TW" dirty="0" smtClean="0"/>
              <a:t>NIST</a:t>
            </a:r>
            <a:r>
              <a:rPr lang="zh-TW" altLang="en-US" dirty="0" smtClean="0"/>
              <a:t> </a:t>
            </a:r>
            <a:r>
              <a:rPr lang="en-US" altLang="zh-TW" dirty="0" smtClean="0"/>
              <a:t>CSF</a:t>
            </a:r>
            <a:r>
              <a:rPr lang="zh-TW" altLang="en-US" dirty="0" smtClean="0"/>
              <a:t>與</a:t>
            </a:r>
            <a:r>
              <a:rPr lang="en-US" altLang="zh-TW" dirty="0" smtClean="0"/>
              <a:t>MITRE D3FEND- </a:t>
            </a:r>
            <a:fld id="{2733D0C0-6F05-4351-9199-557946A0D211}" type="slidenum">
              <a:rPr lang="zh-TW" altLang="en-US" smtClean="0"/>
              <a:pPr/>
              <a:t>106</a:t>
            </a:fld>
            <a:endParaRPr lang="zh-TW" altLang="en-US" dirty="0"/>
          </a:p>
        </p:txBody>
      </p:sp>
    </p:spTree>
    <p:extLst>
      <p:ext uri="{BB962C8B-B14F-4D97-AF65-F5344CB8AC3E}">
        <p14:creationId xmlns:p14="http://schemas.microsoft.com/office/powerpoint/2010/main" val="100584761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5.</a:t>
            </a:r>
            <a:r>
              <a:rPr lang="zh-TW" altLang="en-US" b="1" dirty="0"/>
              <a:t>欺騙  戰術</a:t>
            </a:r>
            <a:r>
              <a:rPr lang="en-US" altLang="zh-TW" b="1" dirty="0">
                <a:solidFill>
                  <a:schemeClr val="dk1"/>
                </a:solidFill>
              </a:rPr>
              <a:t>Deceive</a:t>
            </a:r>
            <a:endParaRPr lang="zh-TW" altLang="en-US" dirty="0"/>
          </a:p>
        </p:txBody>
      </p:sp>
      <p:sp>
        <p:nvSpPr>
          <p:cNvPr id="3" name="內容版面配置區 2"/>
          <p:cNvSpPr>
            <a:spLocks noGrp="1"/>
          </p:cNvSpPr>
          <p:nvPr>
            <p:ph idx="1"/>
          </p:nvPr>
        </p:nvSpPr>
        <p:spPr>
          <a:xfrm>
            <a:off x="0" y="623455"/>
            <a:ext cx="9144000" cy="6234545"/>
          </a:xfrm>
        </p:spPr>
        <p:txBody>
          <a:bodyPr>
            <a:normAutofit/>
          </a:bodyPr>
          <a:lstStyle/>
          <a:p>
            <a:pPr marL="228600" lvl="1">
              <a:spcBef>
                <a:spcPts val="1000"/>
              </a:spcBef>
            </a:pPr>
            <a:r>
              <a:rPr lang="zh-TW" altLang="en-US" b="1" dirty="0"/>
              <a:t>部分連結到企業生產系統 </a:t>
            </a:r>
            <a:r>
              <a:rPr lang="en-US" altLang="zh-TW" b="1" dirty="0"/>
              <a:t>Connected </a:t>
            </a:r>
            <a:r>
              <a:rPr lang="en-US" altLang="zh-TW" b="1" dirty="0" err="1" smtClean="0"/>
              <a:t>Honeynet</a:t>
            </a:r>
            <a:r>
              <a:rPr lang="en-US" altLang="zh-TW" b="1" dirty="0" smtClean="0"/>
              <a:t>(ID:</a:t>
            </a:r>
            <a:r>
              <a:rPr lang="en-US" altLang="zh-TW" dirty="0"/>
              <a:t>D3-CHN</a:t>
            </a:r>
            <a:r>
              <a:rPr lang="en-US" altLang="zh-TW" b="1" dirty="0" smtClean="0"/>
              <a:t>)</a:t>
            </a:r>
          </a:p>
          <a:p>
            <a:pPr marL="228600" lvl="1">
              <a:spcBef>
                <a:spcPts val="1000"/>
              </a:spcBef>
            </a:pPr>
            <a:endParaRPr lang="en-US" altLang="zh-TW" b="1" dirty="0" smtClean="0"/>
          </a:p>
        </p:txBody>
      </p:sp>
      <p:sp>
        <p:nvSpPr>
          <p:cNvPr id="4" name="投影片編號版面配置區 3"/>
          <p:cNvSpPr>
            <a:spLocks noGrp="1"/>
          </p:cNvSpPr>
          <p:nvPr>
            <p:ph type="sldNum" sz="quarter" idx="12"/>
          </p:nvPr>
        </p:nvSpPr>
        <p:spPr/>
        <p:txBody>
          <a:bodyPr/>
          <a:lstStyle/>
          <a:p>
            <a:r>
              <a:rPr lang="zh-TW" altLang="en-US" dirty="0" smtClean="0"/>
              <a:t>資訊安全架構</a:t>
            </a:r>
            <a:r>
              <a:rPr lang="en-US" altLang="zh-TW" dirty="0" smtClean="0"/>
              <a:t>NIST</a:t>
            </a:r>
            <a:r>
              <a:rPr lang="zh-TW" altLang="en-US" dirty="0" smtClean="0"/>
              <a:t> </a:t>
            </a:r>
            <a:r>
              <a:rPr lang="en-US" altLang="zh-TW" dirty="0" smtClean="0"/>
              <a:t>CSF</a:t>
            </a:r>
            <a:r>
              <a:rPr lang="zh-TW" altLang="en-US" dirty="0" smtClean="0"/>
              <a:t>與</a:t>
            </a:r>
            <a:r>
              <a:rPr lang="en-US" altLang="zh-TW" dirty="0" smtClean="0"/>
              <a:t>MITRE D3FEND- </a:t>
            </a:r>
            <a:fld id="{2733D0C0-6F05-4351-9199-557946A0D211}" type="slidenum">
              <a:rPr lang="zh-TW" altLang="en-US" smtClean="0"/>
              <a:pPr/>
              <a:t>107</a:t>
            </a:fld>
            <a:endParaRPr lang="zh-TW" altLang="en-US" dirty="0"/>
          </a:p>
        </p:txBody>
      </p:sp>
      <p:pic>
        <p:nvPicPr>
          <p:cNvPr id="5" name="圖片 4"/>
          <p:cNvPicPr>
            <a:picLocks noChangeAspect="1"/>
          </p:cNvPicPr>
          <p:nvPr/>
        </p:nvPicPr>
        <p:blipFill>
          <a:blip r:embed="rId2"/>
          <a:stretch>
            <a:fillRect/>
          </a:stretch>
        </p:blipFill>
        <p:spPr>
          <a:xfrm>
            <a:off x="61571" y="2252748"/>
            <a:ext cx="9031783" cy="2202873"/>
          </a:xfrm>
          <a:prstGeom prst="rect">
            <a:avLst/>
          </a:prstGeom>
        </p:spPr>
      </p:pic>
    </p:spTree>
    <p:extLst>
      <p:ext uri="{BB962C8B-B14F-4D97-AF65-F5344CB8AC3E}">
        <p14:creationId xmlns:p14="http://schemas.microsoft.com/office/powerpoint/2010/main" val="83297109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5.</a:t>
            </a:r>
            <a:r>
              <a:rPr lang="zh-TW" altLang="en-US" b="1" dirty="0"/>
              <a:t>欺騙  戰術</a:t>
            </a:r>
            <a:r>
              <a:rPr lang="en-US" altLang="zh-TW" b="1" dirty="0">
                <a:solidFill>
                  <a:schemeClr val="dk1"/>
                </a:solidFill>
              </a:rPr>
              <a:t>Deceive</a:t>
            </a:r>
            <a:endParaRPr lang="zh-TW" altLang="en-US" dirty="0"/>
          </a:p>
        </p:txBody>
      </p:sp>
      <p:sp>
        <p:nvSpPr>
          <p:cNvPr id="3" name="內容版面配置區 2"/>
          <p:cNvSpPr>
            <a:spLocks noGrp="1"/>
          </p:cNvSpPr>
          <p:nvPr>
            <p:ph idx="1"/>
          </p:nvPr>
        </p:nvSpPr>
        <p:spPr/>
        <p:txBody>
          <a:bodyPr/>
          <a:lstStyle/>
          <a:p>
            <a:pPr marL="0" indent="0">
              <a:buNone/>
            </a:pPr>
            <a:r>
              <a:rPr lang="en-US" altLang="zh-TW" b="1" dirty="0"/>
              <a:t>2.</a:t>
            </a:r>
            <a:r>
              <a:rPr lang="zh-TW" altLang="en-US" b="1" dirty="0"/>
              <a:t>誘餌</a:t>
            </a:r>
            <a:r>
              <a:rPr lang="zh-TW" altLang="en-US" b="1" dirty="0" smtClean="0"/>
              <a:t>物件 </a:t>
            </a:r>
            <a:r>
              <a:rPr lang="en-US" altLang="zh-TW" b="1" dirty="0" smtClean="0"/>
              <a:t>Decoy </a:t>
            </a:r>
            <a:r>
              <a:rPr lang="en-US" altLang="zh-TW" b="1" dirty="0"/>
              <a:t>Object</a:t>
            </a:r>
          </a:p>
          <a:p>
            <a:pPr lvl="1"/>
            <a:r>
              <a:rPr lang="zh-TW" altLang="en-US" b="1" dirty="0"/>
              <a:t>誘餌</a:t>
            </a:r>
            <a:r>
              <a:rPr lang="zh-TW" altLang="en-US" b="1" dirty="0" smtClean="0"/>
              <a:t>檔案 </a:t>
            </a:r>
            <a:r>
              <a:rPr lang="en-US" altLang="zh-TW" b="1" dirty="0" smtClean="0"/>
              <a:t>Decoy </a:t>
            </a:r>
            <a:r>
              <a:rPr lang="en-US" altLang="zh-TW" b="1" dirty="0"/>
              <a:t>File</a:t>
            </a:r>
          </a:p>
          <a:p>
            <a:pPr lvl="1"/>
            <a:r>
              <a:rPr lang="zh-TW" altLang="en-US" b="1" dirty="0"/>
              <a:t>誘餌網路</a:t>
            </a:r>
            <a:r>
              <a:rPr lang="zh-TW" altLang="en-US" b="1" dirty="0" smtClean="0"/>
              <a:t>資源 </a:t>
            </a:r>
            <a:r>
              <a:rPr lang="en-US" altLang="zh-TW" b="1" dirty="0" smtClean="0"/>
              <a:t>Decoy </a:t>
            </a:r>
            <a:r>
              <a:rPr lang="en-US" altLang="zh-TW" b="1" dirty="0"/>
              <a:t>Network Resource</a:t>
            </a:r>
          </a:p>
          <a:p>
            <a:pPr lvl="1"/>
            <a:r>
              <a:rPr lang="zh-TW" altLang="en-US" b="1" dirty="0"/>
              <a:t>誘餌</a:t>
            </a:r>
            <a:r>
              <a:rPr lang="zh-TW" altLang="en-US" b="1" dirty="0" smtClean="0"/>
              <a:t>身份 </a:t>
            </a:r>
            <a:r>
              <a:rPr lang="en-US" altLang="zh-TW" b="1" dirty="0" smtClean="0"/>
              <a:t>Decoy </a:t>
            </a:r>
            <a:r>
              <a:rPr lang="en-US" altLang="zh-TW" b="1" dirty="0"/>
              <a:t>Persona</a:t>
            </a:r>
          </a:p>
          <a:p>
            <a:pPr lvl="1"/>
            <a:r>
              <a:rPr lang="zh-TW" altLang="en-US" b="1" dirty="0"/>
              <a:t>公開釋出</a:t>
            </a:r>
            <a:r>
              <a:rPr lang="zh-TW" altLang="en-US" b="1" dirty="0" smtClean="0"/>
              <a:t>誘餌 </a:t>
            </a:r>
            <a:r>
              <a:rPr lang="en-US" altLang="zh-TW" b="1" dirty="0" smtClean="0"/>
              <a:t>Decoy </a:t>
            </a:r>
            <a:r>
              <a:rPr lang="en-US" altLang="zh-TW" b="1" dirty="0"/>
              <a:t>Public Release</a:t>
            </a:r>
          </a:p>
          <a:p>
            <a:pPr lvl="1"/>
            <a:r>
              <a:rPr lang="zh-TW" altLang="en-US" b="1" dirty="0"/>
              <a:t>會話標記</a:t>
            </a:r>
            <a:r>
              <a:rPr lang="zh-TW" altLang="en-US" b="1" dirty="0" smtClean="0"/>
              <a:t>誘餌 </a:t>
            </a:r>
            <a:r>
              <a:rPr lang="en-US" altLang="zh-TW" b="1" dirty="0" smtClean="0"/>
              <a:t>Decoy </a:t>
            </a:r>
            <a:r>
              <a:rPr lang="en-US" altLang="zh-TW" b="1" dirty="0"/>
              <a:t>Session Token</a:t>
            </a:r>
          </a:p>
          <a:p>
            <a:pPr lvl="1"/>
            <a:r>
              <a:rPr lang="zh-TW" altLang="en-US" b="1" dirty="0"/>
              <a:t>使用者憑證</a:t>
            </a:r>
            <a:r>
              <a:rPr lang="zh-TW" altLang="en-US" b="1" dirty="0" smtClean="0"/>
              <a:t>誘餌 </a:t>
            </a:r>
            <a:r>
              <a:rPr lang="en-US" altLang="zh-TW" b="1" dirty="0" smtClean="0"/>
              <a:t>Decoy </a:t>
            </a:r>
            <a:r>
              <a:rPr lang="en-US" altLang="zh-TW" b="1" dirty="0"/>
              <a:t>User Credential</a:t>
            </a:r>
            <a:endParaRPr lang="zh-TW" altLang="en-US" b="1" dirty="0"/>
          </a:p>
        </p:txBody>
      </p:sp>
      <p:sp>
        <p:nvSpPr>
          <p:cNvPr id="4" name="投影片編號版面配置區 3"/>
          <p:cNvSpPr>
            <a:spLocks noGrp="1"/>
          </p:cNvSpPr>
          <p:nvPr>
            <p:ph type="sldNum" sz="quarter" idx="12"/>
          </p:nvPr>
        </p:nvSpPr>
        <p:spPr/>
        <p:txBody>
          <a:bodyPr/>
          <a:lstStyle/>
          <a:p>
            <a:r>
              <a:rPr lang="zh-TW" altLang="en-US"/>
              <a:t>資訊安全架構</a:t>
            </a:r>
            <a:r>
              <a:rPr lang="en-US" altLang="zh-TW"/>
              <a:t>NIST</a:t>
            </a:r>
            <a:r>
              <a:rPr lang="zh-TW" altLang="en-US"/>
              <a:t> </a:t>
            </a:r>
            <a:r>
              <a:rPr lang="en-US" altLang="zh-TW"/>
              <a:t>CSF</a:t>
            </a:r>
            <a:r>
              <a:rPr lang="zh-TW" altLang="en-US"/>
              <a:t>與</a:t>
            </a:r>
            <a:r>
              <a:rPr lang="en-US" altLang="zh-TW"/>
              <a:t>MITRE D3FEND- </a:t>
            </a:r>
            <a:fld id="{2733D0C0-6F05-4351-9199-557946A0D211}" type="slidenum">
              <a:rPr lang="zh-TW" altLang="en-US" smtClean="0"/>
              <a:pPr/>
              <a:t>108</a:t>
            </a:fld>
            <a:endParaRPr lang="zh-TW" altLang="en-US" dirty="0"/>
          </a:p>
        </p:txBody>
      </p:sp>
    </p:spTree>
    <p:extLst>
      <p:ext uri="{BB962C8B-B14F-4D97-AF65-F5344CB8AC3E}">
        <p14:creationId xmlns:p14="http://schemas.microsoft.com/office/powerpoint/2010/main" val="178433328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5.</a:t>
            </a:r>
            <a:r>
              <a:rPr lang="zh-TW" altLang="en-US" b="1" dirty="0"/>
              <a:t>欺騙  戰術</a:t>
            </a:r>
            <a:r>
              <a:rPr lang="en-US" altLang="zh-TW" b="1" dirty="0">
                <a:solidFill>
                  <a:schemeClr val="dk1"/>
                </a:solidFill>
              </a:rPr>
              <a:t>Deceive</a:t>
            </a:r>
            <a:endParaRPr lang="zh-TW" altLang="en-US" dirty="0"/>
          </a:p>
        </p:txBody>
      </p:sp>
      <p:sp>
        <p:nvSpPr>
          <p:cNvPr id="3" name="內容版面配置區 2"/>
          <p:cNvSpPr>
            <a:spLocks noGrp="1"/>
          </p:cNvSpPr>
          <p:nvPr>
            <p:ph idx="1"/>
          </p:nvPr>
        </p:nvSpPr>
        <p:spPr>
          <a:xfrm>
            <a:off x="0" y="623455"/>
            <a:ext cx="9144000" cy="6234545"/>
          </a:xfrm>
        </p:spPr>
        <p:txBody>
          <a:bodyPr>
            <a:normAutofit/>
          </a:bodyPr>
          <a:lstStyle/>
          <a:p>
            <a:pPr marL="228600" lvl="1">
              <a:spcBef>
                <a:spcPts val="1000"/>
              </a:spcBef>
            </a:pPr>
            <a:r>
              <a:rPr lang="zh-TW" altLang="en-US" b="1" dirty="0"/>
              <a:t>誘餌身份 </a:t>
            </a:r>
            <a:r>
              <a:rPr lang="en-US" altLang="zh-TW" b="1" dirty="0"/>
              <a:t>Decoy </a:t>
            </a:r>
            <a:r>
              <a:rPr lang="en-US" altLang="zh-TW" b="1" dirty="0" smtClean="0"/>
              <a:t>Persona(ID:</a:t>
            </a:r>
            <a:r>
              <a:rPr lang="en-US" altLang="zh-TW" dirty="0"/>
              <a:t>D3-DP</a:t>
            </a:r>
            <a:r>
              <a:rPr lang="en-US" altLang="zh-TW" b="1" dirty="0" smtClean="0"/>
              <a:t>)</a:t>
            </a:r>
          </a:p>
          <a:p>
            <a:pPr lvl="1"/>
            <a:r>
              <a:rPr lang="zh-TW" altLang="en-US" b="1" dirty="0"/>
              <a:t>定義</a:t>
            </a:r>
          </a:p>
          <a:p>
            <a:pPr lvl="2"/>
            <a:r>
              <a:rPr lang="zh-TW" altLang="en-US" dirty="0"/>
              <a:t>建立虛假的線上身分來誤導、欺騙和</a:t>
            </a:r>
            <a:r>
              <a:rPr lang="en-US" altLang="zh-TW" dirty="0"/>
              <a:t>/</a:t>
            </a:r>
            <a:r>
              <a:rPr lang="zh-TW" altLang="en-US" dirty="0"/>
              <a:t>或與對手互動。</a:t>
            </a:r>
          </a:p>
          <a:p>
            <a:pPr lvl="1"/>
            <a:r>
              <a:rPr lang="zh-TW" altLang="en-US" b="1" dirty="0"/>
              <a:t>怎麼運作的</a:t>
            </a:r>
          </a:p>
          <a:p>
            <a:pPr lvl="2"/>
            <a:r>
              <a:rPr lang="zh-TW" altLang="en-US" dirty="0"/>
              <a:t>創建虛假線上身分的目的是為了以直接或間接的方式與對手互動。這包括關聯的電子郵件地址、社交媒體帳戶和其他線上通訊資料。</a:t>
            </a:r>
          </a:p>
          <a:p>
            <a:pPr lvl="1"/>
            <a:r>
              <a:rPr lang="zh-TW" altLang="en-US" b="1" dirty="0"/>
              <a:t>注意事項</a:t>
            </a:r>
          </a:p>
          <a:p>
            <a:pPr lvl="2"/>
            <a:r>
              <a:rPr lang="zh-TW" altLang="en-US" dirty="0"/>
              <a:t>包括電話號碼和線上社交資料，以及自動或手動回應與角色的聯繫以提高真實感。</a:t>
            </a:r>
          </a:p>
          <a:p>
            <a:pPr lvl="2"/>
            <a:r>
              <a:rPr lang="zh-TW" altLang="en-US" dirty="0"/>
              <a:t>持續更新和管理誘餌角色和線上活動串流，以確保角色不會變得陳舊和過時。</a:t>
            </a:r>
          </a:p>
          <a:p>
            <a:pPr lvl="1"/>
            <a:r>
              <a:rPr lang="zh-TW" altLang="en-US" b="1" dirty="0"/>
              <a:t>數位工件關係：</a:t>
            </a:r>
          </a:p>
          <a:p>
            <a:pPr lvl="2"/>
            <a:r>
              <a:rPr lang="zh-TW" altLang="en-US" dirty="0"/>
              <a:t>這種防禦技術與特定的數位製品有關。 點擊工件節點以獲取更多資訊</a:t>
            </a:r>
            <a:r>
              <a:rPr lang="zh-TW" altLang="en-US" dirty="0" smtClean="0"/>
              <a:t>。</a:t>
            </a:r>
            <a:endParaRPr lang="en-US" altLang="zh-TW" b="1" dirty="0" smtClean="0"/>
          </a:p>
          <a:p>
            <a:pPr marL="228600" lvl="1">
              <a:spcBef>
                <a:spcPts val="1000"/>
              </a:spcBef>
            </a:pPr>
            <a:endParaRPr lang="en-US" altLang="zh-TW" b="1" dirty="0" smtClean="0"/>
          </a:p>
        </p:txBody>
      </p:sp>
      <p:sp>
        <p:nvSpPr>
          <p:cNvPr id="4" name="投影片編號版面配置區 3"/>
          <p:cNvSpPr>
            <a:spLocks noGrp="1"/>
          </p:cNvSpPr>
          <p:nvPr>
            <p:ph type="sldNum" sz="quarter" idx="12"/>
          </p:nvPr>
        </p:nvSpPr>
        <p:spPr/>
        <p:txBody>
          <a:bodyPr/>
          <a:lstStyle/>
          <a:p>
            <a:r>
              <a:rPr lang="zh-TW" altLang="en-US" dirty="0" smtClean="0"/>
              <a:t>資訊安全架構</a:t>
            </a:r>
            <a:r>
              <a:rPr lang="en-US" altLang="zh-TW" dirty="0" smtClean="0"/>
              <a:t>NIST</a:t>
            </a:r>
            <a:r>
              <a:rPr lang="zh-TW" altLang="en-US" dirty="0" smtClean="0"/>
              <a:t> </a:t>
            </a:r>
            <a:r>
              <a:rPr lang="en-US" altLang="zh-TW" dirty="0" smtClean="0"/>
              <a:t>CSF</a:t>
            </a:r>
            <a:r>
              <a:rPr lang="zh-TW" altLang="en-US" dirty="0" smtClean="0"/>
              <a:t>與</a:t>
            </a:r>
            <a:r>
              <a:rPr lang="en-US" altLang="zh-TW" dirty="0" smtClean="0"/>
              <a:t>MITRE D3FEND- </a:t>
            </a:r>
            <a:fld id="{2733D0C0-6F05-4351-9199-557946A0D211}" type="slidenum">
              <a:rPr lang="zh-TW" altLang="en-US" smtClean="0"/>
              <a:pPr/>
              <a:t>109</a:t>
            </a:fld>
            <a:endParaRPr lang="zh-TW" altLang="en-US" dirty="0"/>
          </a:p>
        </p:txBody>
      </p:sp>
    </p:spTree>
    <p:extLst>
      <p:ext uri="{BB962C8B-B14F-4D97-AF65-F5344CB8AC3E}">
        <p14:creationId xmlns:p14="http://schemas.microsoft.com/office/powerpoint/2010/main" val="2289642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nvPr>
        </p:nvGraphicFramePr>
        <p:xfrm>
          <a:off x="305052" y="1624434"/>
          <a:ext cx="8259286" cy="4082777"/>
        </p:xfrm>
        <a:graphic>
          <a:graphicData uri="http://schemas.openxmlformats.org/drawingml/2006/table">
            <a:tbl>
              <a:tblPr/>
              <a:tblGrid>
                <a:gridCol w="2736387">
                  <a:extLst>
                    <a:ext uri="{9D8B030D-6E8A-4147-A177-3AD203B41FA5}">
                      <a16:colId xmlns:a16="http://schemas.microsoft.com/office/drawing/2014/main" val="1761973644"/>
                    </a:ext>
                  </a:extLst>
                </a:gridCol>
                <a:gridCol w="5522899">
                  <a:extLst>
                    <a:ext uri="{9D8B030D-6E8A-4147-A177-3AD203B41FA5}">
                      <a16:colId xmlns:a16="http://schemas.microsoft.com/office/drawing/2014/main" val="950861699"/>
                    </a:ext>
                  </a:extLst>
                </a:gridCol>
              </a:tblGrid>
              <a:tr h="142433">
                <a:tc rowSpan="5">
                  <a:txBody>
                    <a:bodyPr/>
                    <a:lstStyle/>
                    <a:p>
                      <a:pPr algn="l"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ID.RA-1: Asset vulnerabilities are identified and documented</a:t>
                      </a:r>
                    </a:p>
                  </a:txBody>
                  <a:tcPr marL="5273" marR="5273" marT="527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CIS CSC 4</a:t>
                      </a:r>
                    </a:p>
                  </a:txBody>
                  <a:tcPr marL="5273" marR="5273" marT="527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2692902"/>
                  </a:ext>
                </a:extLst>
              </a:tr>
              <a:tr h="173984">
                <a:tc vMerge="1">
                  <a:txBody>
                    <a:bodyPr/>
                    <a:lstStyle/>
                    <a:p>
                      <a:endParaRPr lang="zh-TW" altLang="en-US"/>
                    </a:p>
                  </a:txBody>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COBIT 5 APO12.01, APO12.02, APO12.03, APO12.04, DSS05.01, DSS05.02</a:t>
                      </a:r>
                    </a:p>
                  </a:txBody>
                  <a:tcPr marL="5273" marR="5273" marT="527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0923323"/>
                  </a:ext>
                </a:extLst>
              </a:tr>
              <a:tr h="142433">
                <a:tc vMerge="1">
                  <a:txBody>
                    <a:bodyPr/>
                    <a:lstStyle/>
                    <a:p>
                      <a:endParaRPr lang="zh-TW" altLang="en-US"/>
                    </a:p>
                  </a:txBody>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ISA 62443-2-1:2009 4.2.3, 4.2.3.7, 4.2.3.9, 4.2.3.12</a:t>
                      </a:r>
                    </a:p>
                  </a:txBody>
                  <a:tcPr marL="5273" marR="5273" marT="527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1113118"/>
                  </a:ext>
                </a:extLst>
              </a:tr>
              <a:tr h="142433">
                <a:tc vMerge="1">
                  <a:txBody>
                    <a:bodyPr/>
                    <a:lstStyle/>
                    <a:p>
                      <a:endParaRPr lang="zh-TW" altLang="en-US"/>
                    </a:p>
                  </a:txBody>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ISO/IEC 27001:2013 A.12.6.1, A.18.2.3</a:t>
                      </a:r>
                    </a:p>
                  </a:txBody>
                  <a:tcPr marL="5273" marR="5273" marT="527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2337357"/>
                  </a:ext>
                </a:extLst>
              </a:tr>
              <a:tr h="173984">
                <a:tc vMerge="1">
                  <a:txBody>
                    <a:bodyPr/>
                    <a:lstStyle/>
                    <a:p>
                      <a:endParaRPr lang="zh-TW" altLang="en-US"/>
                    </a:p>
                  </a:txBody>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NIST SP 800-53 Rev. 4 CA-2, CA-7, CA-8, RA-3, RA-5, SA-5, SA-11, SI-2, SI-4, SI-5</a:t>
                      </a:r>
                    </a:p>
                  </a:txBody>
                  <a:tcPr marL="5273" marR="5273" marT="527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3885058"/>
                  </a:ext>
                </a:extLst>
              </a:tr>
              <a:tr h="142433">
                <a:tc rowSpan="5">
                  <a:txBody>
                    <a:bodyPr/>
                    <a:lstStyle/>
                    <a:p>
                      <a:pPr algn="l"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ID.RA-2: Cyber threat intelligence is received from information sharing forums and sources</a:t>
                      </a:r>
                    </a:p>
                  </a:txBody>
                  <a:tcPr marL="5273" marR="5273" marT="527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CIS CSC 4</a:t>
                      </a:r>
                    </a:p>
                  </a:txBody>
                  <a:tcPr marL="5273" marR="5273" marT="527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1947522"/>
                  </a:ext>
                </a:extLst>
              </a:tr>
              <a:tr h="142433">
                <a:tc vMerge="1">
                  <a:txBody>
                    <a:bodyPr/>
                    <a:lstStyle/>
                    <a:p>
                      <a:endParaRPr lang="zh-TW" altLang="en-US"/>
                    </a:p>
                  </a:txBody>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COBIT 5 BAI08.01</a:t>
                      </a:r>
                    </a:p>
                  </a:txBody>
                  <a:tcPr marL="5273" marR="5273" marT="527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414965"/>
                  </a:ext>
                </a:extLst>
              </a:tr>
              <a:tr h="142433">
                <a:tc vMerge="1">
                  <a:txBody>
                    <a:bodyPr/>
                    <a:lstStyle/>
                    <a:p>
                      <a:endParaRPr lang="zh-TW" altLang="en-US"/>
                    </a:p>
                  </a:txBody>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ISA 62443-2-1:2009 4.2.3, 4.2.3.9, 4.2.3.12</a:t>
                      </a:r>
                    </a:p>
                  </a:txBody>
                  <a:tcPr marL="5273" marR="5273" marT="527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3537932"/>
                  </a:ext>
                </a:extLst>
              </a:tr>
              <a:tr h="142433">
                <a:tc vMerge="1">
                  <a:txBody>
                    <a:bodyPr/>
                    <a:lstStyle/>
                    <a:p>
                      <a:endParaRPr lang="zh-TW" altLang="en-US"/>
                    </a:p>
                  </a:txBody>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ISO/IEC 27001:2013 A.6.1.4</a:t>
                      </a:r>
                    </a:p>
                  </a:txBody>
                  <a:tcPr marL="5273" marR="5273" marT="527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7578122"/>
                  </a:ext>
                </a:extLst>
              </a:tr>
              <a:tr h="142433">
                <a:tc vMerge="1">
                  <a:txBody>
                    <a:bodyPr/>
                    <a:lstStyle/>
                    <a:p>
                      <a:endParaRPr lang="zh-TW" altLang="en-US"/>
                    </a:p>
                  </a:txBody>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NIST SP 800-53 Rev. 4 SI-5, PM-15, PM-16</a:t>
                      </a:r>
                    </a:p>
                  </a:txBody>
                  <a:tcPr marL="5273" marR="5273" marT="527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6332061"/>
                  </a:ext>
                </a:extLst>
              </a:tr>
              <a:tr h="142433">
                <a:tc rowSpan="5">
                  <a:txBody>
                    <a:bodyPr/>
                    <a:lstStyle/>
                    <a:p>
                      <a:pPr algn="l"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ID.RA-3: Threats, both internal and external, are identified and documented</a:t>
                      </a:r>
                    </a:p>
                  </a:txBody>
                  <a:tcPr marL="5273" marR="5273" marT="527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CIS CSC 4</a:t>
                      </a:r>
                    </a:p>
                  </a:txBody>
                  <a:tcPr marL="5273" marR="5273" marT="527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1738470"/>
                  </a:ext>
                </a:extLst>
              </a:tr>
              <a:tr h="142433">
                <a:tc vMerge="1">
                  <a:txBody>
                    <a:bodyPr/>
                    <a:lstStyle/>
                    <a:p>
                      <a:endParaRPr lang="zh-TW" altLang="en-US"/>
                    </a:p>
                  </a:txBody>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COBIT 5 APO12.01, APO12.02, APO12.03, APO12.04</a:t>
                      </a:r>
                    </a:p>
                  </a:txBody>
                  <a:tcPr marL="5273" marR="5273" marT="527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0803965"/>
                  </a:ext>
                </a:extLst>
              </a:tr>
              <a:tr h="142433">
                <a:tc vMerge="1">
                  <a:txBody>
                    <a:bodyPr/>
                    <a:lstStyle/>
                    <a:p>
                      <a:endParaRPr lang="zh-TW" altLang="en-US"/>
                    </a:p>
                  </a:txBody>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ISA 62443-2-1:2009 4.2.3, 4.2.3.9, 4.2.3.12</a:t>
                      </a:r>
                    </a:p>
                  </a:txBody>
                  <a:tcPr marL="5273" marR="5273" marT="527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1501560"/>
                  </a:ext>
                </a:extLst>
              </a:tr>
              <a:tr h="142433">
                <a:tc vMerge="1">
                  <a:txBody>
                    <a:bodyPr/>
                    <a:lstStyle/>
                    <a:p>
                      <a:endParaRPr lang="zh-TW" altLang="en-US"/>
                    </a:p>
                  </a:txBody>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ISO/IEC 27001:2013 Clause 6.1.2</a:t>
                      </a:r>
                    </a:p>
                  </a:txBody>
                  <a:tcPr marL="5273" marR="5273" marT="527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0401121"/>
                  </a:ext>
                </a:extLst>
              </a:tr>
              <a:tr h="142433">
                <a:tc vMerge="1">
                  <a:txBody>
                    <a:bodyPr/>
                    <a:lstStyle/>
                    <a:p>
                      <a:endParaRPr lang="zh-TW" altLang="en-US"/>
                    </a:p>
                  </a:txBody>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NIST SP 800-53 Rev. 4 RA-3, SI-5, PM-12, PM-16</a:t>
                      </a:r>
                    </a:p>
                  </a:txBody>
                  <a:tcPr marL="5273" marR="5273" marT="527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7593683"/>
                  </a:ext>
                </a:extLst>
              </a:tr>
              <a:tr h="142433">
                <a:tc rowSpan="5">
                  <a:txBody>
                    <a:bodyPr/>
                    <a:lstStyle/>
                    <a:p>
                      <a:pPr algn="l"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ID.RA-4: Potential business impacts and likelihoods are identified</a:t>
                      </a:r>
                    </a:p>
                  </a:txBody>
                  <a:tcPr marL="5273" marR="5273" marT="527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CIS CSC 4</a:t>
                      </a:r>
                    </a:p>
                  </a:txBody>
                  <a:tcPr marL="5273" marR="5273" marT="527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620898"/>
                  </a:ext>
                </a:extLst>
              </a:tr>
              <a:tr h="142433">
                <a:tc vMerge="1">
                  <a:txBody>
                    <a:bodyPr/>
                    <a:lstStyle/>
                    <a:p>
                      <a:endParaRPr lang="zh-TW" altLang="en-US"/>
                    </a:p>
                  </a:txBody>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COBIT 5 DSS04.02</a:t>
                      </a:r>
                    </a:p>
                  </a:txBody>
                  <a:tcPr marL="5273" marR="5273" marT="527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4950685"/>
                  </a:ext>
                </a:extLst>
              </a:tr>
              <a:tr h="142433">
                <a:tc vMerge="1">
                  <a:txBody>
                    <a:bodyPr/>
                    <a:lstStyle/>
                    <a:p>
                      <a:endParaRPr lang="zh-TW" altLang="en-US"/>
                    </a:p>
                  </a:txBody>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ISA 62443-2-1:2009 4.2.3, 4.2.3.9, 4.2.3.12</a:t>
                      </a:r>
                    </a:p>
                  </a:txBody>
                  <a:tcPr marL="5273" marR="5273" marT="527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3094780"/>
                  </a:ext>
                </a:extLst>
              </a:tr>
              <a:tr h="142433">
                <a:tc vMerge="1">
                  <a:txBody>
                    <a:bodyPr/>
                    <a:lstStyle/>
                    <a:p>
                      <a:endParaRPr lang="zh-TW" altLang="en-US"/>
                    </a:p>
                  </a:txBody>
                  <a:tcPr/>
                </a:tc>
                <a:tc>
                  <a:txBody>
                    <a:bodyPr/>
                    <a:lstStyle/>
                    <a:p>
                      <a:pPr algn="l" fontAlgn="ctr"/>
                      <a:r>
                        <a:rPr lang="it-IT" sz="900" b="1" i="0" u="none" strike="noStrike" dirty="0">
                          <a:solidFill>
                            <a:srgbClr val="000000"/>
                          </a:solidFill>
                          <a:effectLst/>
                          <a:latin typeface="Times New Roman" panose="02020603050405020304" pitchFamily="18" charset="0"/>
                          <a:ea typeface="新細明體" panose="02020500000000000000" pitchFamily="18" charset="-120"/>
                        </a:rPr>
                        <a:t>·       ISO/IEC 27001:2013 A.16.1.6, Clause 6.1.2</a:t>
                      </a:r>
                    </a:p>
                  </a:txBody>
                  <a:tcPr marL="5273" marR="5273" marT="527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079006"/>
                  </a:ext>
                </a:extLst>
              </a:tr>
              <a:tr h="173984">
                <a:tc vMerge="1">
                  <a:txBody>
                    <a:bodyPr/>
                    <a:lstStyle/>
                    <a:p>
                      <a:endParaRPr lang="zh-TW" altLang="en-US"/>
                    </a:p>
                  </a:txBody>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NIST SP 800-53 Rev. 4 RA-2, RA-3, SA-14, PM-9, PM-11</a:t>
                      </a:r>
                    </a:p>
                  </a:txBody>
                  <a:tcPr marL="5273" marR="5273" marT="527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334242"/>
                  </a:ext>
                </a:extLst>
              </a:tr>
              <a:tr h="142433">
                <a:tc rowSpan="4">
                  <a:txBody>
                    <a:bodyPr/>
                    <a:lstStyle/>
                    <a:p>
                      <a:pPr algn="l"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ID.RA-5: Threats, vulnerabilities, likelihoods, and impacts are used to determine risk</a:t>
                      </a:r>
                    </a:p>
                  </a:txBody>
                  <a:tcPr marL="5273" marR="5273" marT="527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CIS CSC 4</a:t>
                      </a:r>
                    </a:p>
                  </a:txBody>
                  <a:tcPr marL="5273" marR="5273" marT="527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0884621"/>
                  </a:ext>
                </a:extLst>
              </a:tr>
              <a:tr h="142433">
                <a:tc vMerge="1">
                  <a:txBody>
                    <a:bodyPr/>
                    <a:lstStyle/>
                    <a:p>
                      <a:endParaRPr lang="zh-TW" altLang="en-US"/>
                    </a:p>
                  </a:txBody>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COBIT 5 APO12.02</a:t>
                      </a:r>
                    </a:p>
                  </a:txBody>
                  <a:tcPr marL="5273" marR="5273" marT="527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8096044"/>
                  </a:ext>
                </a:extLst>
              </a:tr>
              <a:tr h="142433">
                <a:tc vMerge="1">
                  <a:txBody>
                    <a:bodyPr/>
                    <a:lstStyle/>
                    <a:p>
                      <a:endParaRPr lang="zh-TW" altLang="en-US"/>
                    </a:p>
                  </a:txBody>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ISO/IEC 27001:2013 A.12.6.1</a:t>
                      </a:r>
                    </a:p>
                  </a:txBody>
                  <a:tcPr marL="5273" marR="5273" marT="527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4334373"/>
                  </a:ext>
                </a:extLst>
              </a:tr>
              <a:tr h="142433">
                <a:tc vMerge="1">
                  <a:txBody>
                    <a:bodyPr/>
                    <a:lstStyle/>
                    <a:p>
                      <a:endParaRPr lang="zh-TW" altLang="en-US"/>
                    </a:p>
                  </a:txBody>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NIST SP 800-53 Rev. 4 RA-2, RA-3, PM-16</a:t>
                      </a:r>
                    </a:p>
                  </a:txBody>
                  <a:tcPr marL="5273" marR="5273" marT="527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6927774"/>
                  </a:ext>
                </a:extLst>
              </a:tr>
              <a:tr h="142433">
                <a:tc rowSpan="4">
                  <a:txBody>
                    <a:bodyPr/>
                    <a:lstStyle/>
                    <a:p>
                      <a:pPr algn="l"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ID.RA-6: Risk responses are identified and prioritized</a:t>
                      </a:r>
                    </a:p>
                  </a:txBody>
                  <a:tcPr marL="5273" marR="5273" marT="527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CIS CSC 4</a:t>
                      </a:r>
                    </a:p>
                  </a:txBody>
                  <a:tcPr marL="5273" marR="5273" marT="527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8269325"/>
                  </a:ext>
                </a:extLst>
              </a:tr>
              <a:tr h="142433">
                <a:tc vMerge="1">
                  <a:txBody>
                    <a:bodyPr/>
                    <a:lstStyle/>
                    <a:p>
                      <a:endParaRPr lang="zh-TW" altLang="en-US"/>
                    </a:p>
                  </a:txBody>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COBIT 5 APO12.05, APO13.02</a:t>
                      </a:r>
                    </a:p>
                  </a:txBody>
                  <a:tcPr marL="5273" marR="5273" marT="527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0614272"/>
                  </a:ext>
                </a:extLst>
              </a:tr>
              <a:tr h="142433">
                <a:tc vMerge="1">
                  <a:txBody>
                    <a:bodyPr/>
                    <a:lstStyle/>
                    <a:p>
                      <a:endParaRPr lang="zh-TW" altLang="en-US"/>
                    </a:p>
                  </a:txBody>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ISO/IEC 27001:2013 Clause 6.1.3</a:t>
                      </a:r>
                    </a:p>
                  </a:txBody>
                  <a:tcPr marL="5273" marR="5273" marT="527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6413613"/>
                  </a:ext>
                </a:extLst>
              </a:tr>
              <a:tr h="142433">
                <a:tc vMerge="1">
                  <a:txBody>
                    <a:bodyPr/>
                    <a:lstStyle/>
                    <a:p>
                      <a:endParaRPr lang="zh-TW" altLang="en-US"/>
                    </a:p>
                  </a:txBody>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NIST SP 800-53 Rev. 4 PM-4, PM-9</a:t>
                      </a:r>
                    </a:p>
                  </a:txBody>
                  <a:tcPr marL="5273" marR="5273" marT="527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165938"/>
                  </a:ext>
                </a:extLst>
              </a:tr>
            </a:tbl>
          </a:graphicData>
        </a:graphic>
      </p:graphicFrame>
      <p:sp>
        <p:nvSpPr>
          <p:cNvPr id="5" name="矩形 4"/>
          <p:cNvSpPr/>
          <p:nvPr/>
        </p:nvSpPr>
        <p:spPr>
          <a:xfrm>
            <a:off x="227664" y="1035902"/>
            <a:ext cx="7738258" cy="507831"/>
          </a:xfrm>
          <a:prstGeom prst="rect">
            <a:avLst/>
          </a:prstGeom>
        </p:spPr>
        <p:txBody>
          <a:bodyPr wrap="square">
            <a:spAutoFit/>
          </a:bodyPr>
          <a:lstStyle/>
          <a:p>
            <a:r>
              <a:rPr lang="zh-TW" altLang="en-US" sz="1350" dirty="0"/>
              <a:t>風險評估</a:t>
            </a:r>
            <a:r>
              <a:rPr lang="en-US" altLang="zh-TW" sz="1350" dirty="0"/>
              <a:t>Risk Assessment (ID.RA): The organization understands the cybersecurity risk to organizational operations (including mission, functions, image, or reputation), organizational assets, and individuals.</a:t>
            </a:r>
          </a:p>
        </p:txBody>
      </p:sp>
      <p:sp>
        <p:nvSpPr>
          <p:cNvPr id="8" name="投影片編號版面配置區 7"/>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t>11</a:t>
            </a:fld>
            <a:endParaRPr lang="zh-TW" altLang="en-US" dirty="0"/>
          </a:p>
        </p:txBody>
      </p:sp>
      <p:sp>
        <p:nvSpPr>
          <p:cNvPr id="2" name="矩形 1"/>
          <p:cNvSpPr/>
          <p:nvPr/>
        </p:nvSpPr>
        <p:spPr>
          <a:xfrm>
            <a:off x="161162" y="96135"/>
            <a:ext cx="5283819" cy="523220"/>
          </a:xfrm>
          <a:prstGeom prst="rect">
            <a:avLst/>
          </a:prstGeom>
        </p:spPr>
        <p:txBody>
          <a:bodyPr wrap="none">
            <a:spAutoFit/>
          </a:bodyPr>
          <a:lstStyle/>
          <a:p>
            <a:r>
              <a:rPr lang="zh-TW" altLang="en-US" sz="2800" b="1" dirty="0">
                <a:effectLst>
                  <a:outerShdw blurRad="38100" dist="38100" dir="2700000" algn="tl">
                    <a:srgbClr val="000000">
                      <a:alpha val="43137"/>
                    </a:srgbClr>
                  </a:outerShdw>
                </a:effectLst>
              </a:rPr>
              <a:t>風險評估</a:t>
            </a:r>
            <a:r>
              <a:rPr lang="en-US" altLang="zh-TW" sz="2800" b="1" dirty="0">
                <a:effectLst>
                  <a:outerShdw blurRad="38100" dist="38100" dir="2700000" algn="tl">
                    <a:srgbClr val="000000">
                      <a:alpha val="43137"/>
                    </a:srgbClr>
                  </a:outerShdw>
                </a:effectLst>
              </a:rPr>
              <a:t>Risk Assessment (ID.RA</a:t>
            </a:r>
            <a:r>
              <a:rPr lang="en-US" altLang="zh-TW" sz="2800" b="1" dirty="0" smtClean="0">
                <a:effectLst>
                  <a:outerShdw blurRad="38100" dist="38100" dir="2700000" algn="tl">
                    <a:srgbClr val="000000">
                      <a:alpha val="43137"/>
                    </a:srgbClr>
                  </a:outerShdw>
                </a:effectLst>
              </a:rPr>
              <a:t>) </a:t>
            </a:r>
            <a:endParaRPr lang="zh-TW" altLang="en-US"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9027764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5.</a:t>
            </a:r>
            <a:r>
              <a:rPr lang="zh-TW" altLang="en-US" b="1" dirty="0"/>
              <a:t>欺騙  戰術</a:t>
            </a:r>
            <a:r>
              <a:rPr lang="en-US" altLang="zh-TW" b="1" dirty="0">
                <a:solidFill>
                  <a:schemeClr val="dk1"/>
                </a:solidFill>
              </a:rPr>
              <a:t>Deceive</a:t>
            </a:r>
            <a:endParaRPr lang="zh-TW" altLang="en-US" dirty="0"/>
          </a:p>
        </p:txBody>
      </p:sp>
      <p:sp>
        <p:nvSpPr>
          <p:cNvPr id="3" name="內容版面配置區 2"/>
          <p:cNvSpPr>
            <a:spLocks noGrp="1"/>
          </p:cNvSpPr>
          <p:nvPr>
            <p:ph idx="1"/>
          </p:nvPr>
        </p:nvSpPr>
        <p:spPr>
          <a:xfrm>
            <a:off x="0" y="623455"/>
            <a:ext cx="9144000" cy="6234545"/>
          </a:xfrm>
        </p:spPr>
        <p:txBody>
          <a:bodyPr>
            <a:normAutofit/>
          </a:bodyPr>
          <a:lstStyle/>
          <a:p>
            <a:pPr marL="228600" lvl="1">
              <a:spcBef>
                <a:spcPts val="1000"/>
              </a:spcBef>
            </a:pPr>
            <a:r>
              <a:rPr lang="zh-TW" altLang="en-US" b="1" dirty="0"/>
              <a:t>誘餌身份 </a:t>
            </a:r>
            <a:r>
              <a:rPr lang="en-US" altLang="zh-TW" b="1" dirty="0"/>
              <a:t>Decoy </a:t>
            </a:r>
            <a:r>
              <a:rPr lang="en-US" altLang="zh-TW" b="1" dirty="0" smtClean="0"/>
              <a:t>Persona(ID:</a:t>
            </a:r>
            <a:r>
              <a:rPr lang="en-US" altLang="zh-TW" dirty="0"/>
              <a:t>D3-DP</a:t>
            </a:r>
            <a:r>
              <a:rPr lang="en-US" altLang="zh-TW" b="1" dirty="0" smtClean="0"/>
              <a:t>)</a:t>
            </a:r>
          </a:p>
          <a:p>
            <a:pPr lvl="1"/>
            <a:r>
              <a:rPr lang="en-US" altLang="zh-TW" b="1" dirty="0"/>
              <a:t>Definition</a:t>
            </a:r>
          </a:p>
          <a:p>
            <a:pPr lvl="2"/>
            <a:r>
              <a:rPr lang="en-US" altLang="zh-TW" dirty="0"/>
              <a:t>Establishing a fake online identity to misdirect, deceive, and or interact with adversaries.</a:t>
            </a:r>
          </a:p>
          <a:p>
            <a:pPr lvl="1"/>
            <a:r>
              <a:rPr lang="en-US" altLang="zh-TW" b="1" dirty="0"/>
              <a:t>How it works</a:t>
            </a:r>
          </a:p>
          <a:p>
            <a:pPr lvl="2"/>
            <a:r>
              <a:rPr lang="en-US" altLang="zh-TW" dirty="0"/>
              <a:t>A false online identity is created for the purposes of interacting with adversaries in a direct or indirect manner. This includes the associated email addresses, social media accounts, and other online communication profiles.</a:t>
            </a:r>
          </a:p>
          <a:p>
            <a:pPr lvl="1"/>
            <a:r>
              <a:rPr lang="en-US" altLang="zh-TW" b="1" dirty="0"/>
              <a:t>Considerations</a:t>
            </a:r>
          </a:p>
          <a:p>
            <a:pPr lvl="2"/>
            <a:r>
              <a:rPr lang="en-US" altLang="zh-TW" dirty="0"/>
              <a:t>Include phone numbers and online social profiles as well as automatically or manually responding to contact made to the persona to improve realism.</a:t>
            </a:r>
          </a:p>
          <a:p>
            <a:pPr lvl="2"/>
            <a:r>
              <a:rPr lang="en-US" altLang="zh-TW" dirty="0"/>
              <a:t>Continuous updating and managing the decoy personas and online activity streams to ensure personas do not become stale and outdated.</a:t>
            </a:r>
          </a:p>
          <a:p>
            <a:pPr lvl="1"/>
            <a:r>
              <a:rPr lang="en-US" altLang="zh-TW" b="1" dirty="0"/>
              <a:t>Digital Artifact Relationships:</a:t>
            </a:r>
          </a:p>
          <a:p>
            <a:pPr lvl="2"/>
            <a:r>
              <a:rPr lang="en-US" altLang="zh-TW" dirty="0"/>
              <a:t>This defensive technique is related to specific digital artifacts. Click the artifact node for more information</a:t>
            </a:r>
            <a:r>
              <a:rPr lang="en-US" altLang="zh-TW" dirty="0" smtClean="0"/>
              <a:t>.</a:t>
            </a:r>
            <a:endParaRPr lang="en-US" altLang="zh-TW" dirty="0"/>
          </a:p>
        </p:txBody>
      </p:sp>
      <p:sp>
        <p:nvSpPr>
          <p:cNvPr id="4" name="投影片編號版面配置區 3"/>
          <p:cNvSpPr>
            <a:spLocks noGrp="1"/>
          </p:cNvSpPr>
          <p:nvPr>
            <p:ph type="sldNum" sz="quarter" idx="12"/>
          </p:nvPr>
        </p:nvSpPr>
        <p:spPr/>
        <p:txBody>
          <a:bodyPr/>
          <a:lstStyle/>
          <a:p>
            <a:r>
              <a:rPr lang="zh-TW" altLang="en-US" dirty="0" smtClean="0"/>
              <a:t>資訊安全架構</a:t>
            </a:r>
            <a:r>
              <a:rPr lang="en-US" altLang="zh-TW" dirty="0" smtClean="0"/>
              <a:t>NIST</a:t>
            </a:r>
            <a:r>
              <a:rPr lang="zh-TW" altLang="en-US" dirty="0" smtClean="0"/>
              <a:t> </a:t>
            </a:r>
            <a:r>
              <a:rPr lang="en-US" altLang="zh-TW" dirty="0" smtClean="0"/>
              <a:t>CSF</a:t>
            </a:r>
            <a:r>
              <a:rPr lang="zh-TW" altLang="en-US" dirty="0" smtClean="0"/>
              <a:t>與</a:t>
            </a:r>
            <a:r>
              <a:rPr lang="en-US" altLang="zh-TW" dirty="0" smtClean="0"/>
              <a:t>MITRE D3FEND- </a:t>
            </a:r>
            <a:fld id="{2733D0C0-6F05-4351-9199-557946A0D211}" type="slidenum">
              <a:rPr lang="zh-TW" altLang="en-US" smtClean="0"/>
              <a:pPr/>
              <a:t>110</a:t>
            </a:fld>
            <a:endParaRPr lang="zh-TW" altLang="en-US" dirty="0"/>
          </a:p>
        </p:txBody>
      </p:sp>
    </p:spTree>
    <p:extLst>
      <p:ext uri="{BB962C8B-B14F-4D97-AF65-F5344CB8AC3E}">
        <p14:creationId xmlns:p14="http://schemas.microsoft.com/office/powerpoint/2010/main" val="252426446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5.</a:t>
            </a:r>
            <a:r>
              <a:rPr lang="zh-TW" altLang="en-US" b="1" dirty="0"/>
              <a:t>欺騙  戰術</a:t>
            </a:r>
            <a:r>
              <a:rPr lang="en-US" altLang="zh-TW" b="1" dirty="0">
                <a:solidFill>
                  <a:schemeClr val="dk1"/>
                </a:solidFill>
              </a:rPr>
              <a:t>Deceive</a:t>
            </a:r>
            <a:endParaRPr lang="zh-TW" altLang="en-US" dirty="0"/>
          </a:p>
        </p:txBody>
      </p:sp>
      <p:sp>
        <p:nvSpPr>
          <p:cNvPr id="3" name="內容版面配置區 2"/>
          <p:cNvSpPr>
            <a:spLocks noGrp="1"/>
          </p:cNvSpPr>
          <p:nvPr>
            <p:ph idx="1"/>
          </p:nvPr>
        </p:nvSpPr>
        <p:spPr>
          <a:xfrm>
            <a:off x="0" y="623455"/>
            <a:ext cx="9144000" cy="6234545"/>
          </a:xfrm>
        </p:spPr>
        <p:txBody>
          <a:bodyPr>
            <a:normAutofit/>
          </a:bodyPr>
          <a:lstStyle/>
          <a:p>
            <a:pPr marL="228600" lvl="1">
              <a:spcBef>
                <a:spcPts val="1000"/>
              </a:spcBef>
            </a:pPr>
            <a:r>
              <a:rPr lang="zh-TW" altLang="en-US" b="1" dirty="0"/>
              <a:t>誘餌身份 </a:t>
            </a:r>
            <a:r>
              <a:rPr lang="en-US" altLang="zh-TW" b="1" dirty="0"/>
              <a:t>Decoy </a:t>
            </a:r>
            <a:r>
              <a:rPr lang="en-US" altLang="zh-TW" b="1" dirty="0" smtClean="0"/>
              <a:t>Persona(ID:</a:t>
            </a:r>
            <a:r>
              <a:rPr lang="en-US" altLang="zh-TW" dirty="0"/>
              <a:t>D3-DP</a:t>
            </a:r>
            <a:r>
              <a:rPr lang="en-US" altLang="zh-TW" b="1" dirty="0" smtClean="0"/>
              <a:t>)</a:t>
            </a:r>
          </a:p>
        </p:txBody>
      </p:sp>
      <p:sp>
        <p:nvSpPr>
          <p:cNvPr id="4" name="投影片編號版面配置區 3"/>
          <p:cNvSpPr>
            <a:spLocks noGrp="1"/>
          </p:cNvSpPr>
          <p:nvPr>
            <p:ph type="sldNum" sz="quarter" idx="12"/>
          </p:nvPr>
        </p:nvSpPr>
        <p:spPr/>
        <p:txBody>
          <a:bodyPr/>
          <a:lstStyle/>
          <a:p>
            <a:r>
              <a:rPr lang="zh-TW" altLang="en-US" dirty="0" smtClean="0"/>
              <a:t>資訊安全架構</a:t>
            </a:r>
            <a:r>
              <a:rPr lang="en-US" altLang="zh-TW" dirty="0" smtClean="0"/>
              <a:t>NIST</a:t>
            </a:r>
            <a:r>
              <a:rPr lang="zh-TW" altLang="en-US" dirty="0" smtClean="0"/>
              <a:t> </a:t>
            </a:r>
            <a:r>
              <a:rPr lang="en-US" altLang="zh-TW" dirty="0" smtClean="0"/>
              <a:t>CSF</a:t>
            </a:r>
            <a:r>
              <a:rPr lang="zh-TW" altLang="en-US" dirty="0" smtClean="0"/>
              <a:t>與</a:t>
            </a:r>
            <a:r>
              <a:rPr lang="en-US" altLang="zh-TW" dirty="0" smtClean="0"/>
              <a:t>MITRE D3FEND- </a:t>
            </a:r>
            <a:fld id="{2733D0C0-6F05-4351-9199-557946A0D211}" type="slidenum">
              <a:rPr lang="zh-TW" altLang="en-US" smtClean="0"/>
              <a:pPr/>
              <a:t>111</a:t>
            </a:fld>
            <a:endParaRPr lang="zh-TW" altLang="en-US" dirty="0"/>
          </a:p>
        </p:txBody>
      </p:sp>
      <p:pic>
        <p:nvPicPr>
          <p:cNvPr id="5" name="圖片 4"/>
          <p:cNvPicPr>
            <a:picLocks noChangeAspect="1"/>
          </p:cNvPicPr>
          <p:nvPr/>
        </p:nvPicPr>
        <p:blipFill>
          <a:blip r:embed="rId2"/>
          <a:stretch>
            <a:fillRect/>
          </a:stretch>
        </p:blipFill>
        <p:spPr>
          <a:xfrm>
            <a:off x="161984" y="2718262"/>
            <a:ext cx="8820031" cy="1463040"/>
          </a:xfrm>
          <a:prstGeom prst="rect">
            <a:avLst/>
          </a:prstGeom>
        </p:spPr>
      </p:pic>
    </p:spTree>
    <p:extLst>
      <p:ext uri="{BB962C8B-B14F-4D97-AF65-F5344CB8AC3E}">
        <p14:creationId xmlns:p14="http://schemas.microsoft.com/office/powerpoint/2010/main" val="175859687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a:t>6.</a:t>
            </a:r>
            <a:r>
              <a:rPr lang="zh-TW" altLang="en-US" b="1" dirty="0"/>
              <a:t>逐出</a:t>
            </a:r>
            <a:r>
              <a:rPr lang="en-US" altLang="zh-TW" b="1" dirty="0"/>
              <a:t>|</a:t>
            </a:r>
            <a:r>
              <a:rPr lang="zh-TW" altLang="en-US" b="1" dirty="0"/>
              <a:t>移除戰術</a:t>
            </a:r>
            <a:r>
              <a:rPr lang="en-US" altLang="zh-TW" b="1" dirty="0">
                <a:solidFill>
                  <a:schemeClr val="dk1"/>
                </a:solidFill>
              </a:rPr>
              <a:t>Evict</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b="1" dirty="0"/>
              <a:t>1.</a:t>
            </a:r>
            <a:r>
              <a:rPr lang="zh-TW" altLang="en-US" b="1" dirty="0"/>
              <a:t>憑證</a:t>
            </a:r>
            <a:r>
              <a:rPr lang="zh-TW" altLang="en-US" b="1" dirty="0" smtClean="0"/>
              <a:t>驅逐 </a:t>
            </a:r>
            <a:r>
              <a:rPr lang="en-US" altLang="zh-TW" b="1" dirty="0" smtClean="0"/>
              <a:t>(</a:t>
            </a:r>
            <a:r>
              <a:rPr lang="en-US" altLang="zh-TW" b="1" dirty="0"/>
              <a:t>Credential Eviction)</a:t>
            </a:r>
          </a:p>
          <a:p>
            <a:pPr lvl="1"/>
            <a:r>
              <a:rPr lang="zh-TW" altLang="en-US" b="1" dirty="0"/>
              <a:t>帳戶</a:t>
            </a:r>
            <a:r>
              <a:rPr lang="zh-TW" altLang="en-US" b="1" dirty="0" smtClean="0"/>
              <a:t>鎖定 </a:t>
            </a:r>
            <a:r>
              <a:rPr lang="en-US" altLang="zh-TW" b="1" dirty="0" smtClean="0"/>
              <a:t>(</a:t>
            </a:r>
            <a:r>
              <a:rPr lang="en-US" altLang="zh-TW" b="1" dirty="0"/>
              <a:t>Account Locking)</a:t>
            </a:r>
          </a:p>
          <a:p>
            <a:pPr lvl="1"/>
            <a:r>
              <a:rPr lang="zh-TW" altLang="en-US" b="1" dirty="0"/>
              <a:t>身份驗證緩存</a:t>
            </a:r>
            <a:r>
              <a:rPr lang="zh-TW" altLang="en-US" b="1" dirty="0" smtClean="0"/>
              <a:t>失效 </a:t>
            </a:r>
            <a:r>
              <a:rPr lang="en-US" altLang="zh-TW" b="1" dirty="0" smtClean="0"/>
              <a:t>(</a:t>
            </a:r>
            <a:r>
              <a:rPr lang="en-US" altLang="zh-TW" b="1" dirty="0"/>
              <a:t>Authentication Cache Invalidation)</a:t>
            </a:r>
          </a:p>
          <a:p>
            <a:pPr lvl="1"/>
            <a:r>
              <a:rPr lang="zh-TW" altLang="en-US" b="1" dirty="0"/>
              <a:t>撤銷</a:t>
            </a:r>
            <a:r>
              <a:rPr lang="zh-TW" altLang="en-US" b="1" dirty="0" smtClean="0"/>
              <a:t>憑證 </a:t>
            </a:r>
            <a:r>
              <a:rPr lang="en-US" altLang="zh-TW" b="1" dirty="0" smtClean="0"/>
              <a:t>(</a:t>
            </a:r>
            <a:r>
              <a:rPr lang="en-US" altLang="zh-TW" b="1" dirty="0"/>
              <a:t>Credential Revoking</a:t>
            </a:r>
            <a:r>
              <a:rPr lang="en-US" altLang="zh-TW" b="1" dirty="0" smtClean="0"/>
              <a:t>)</a:t>
            </a:r>
            <a:endParaRPr lang="en-US" altLang="zh-TW" b="1" dirty="0"/>
          </a:p>
          <a:p>
            <a:endParaRPr lang="zh-TW" altLang="en-US" b="1" dirty="0"/>
          </a:p>
        </p:txBody>
      </p:sp>
      <p:sp>
        <p:nvSpPr>
          <p:cNvPr id="5" name="投影片編號版面配置區 4"/>
          <p:cNvSpPr>
            <a:spLocks noGrp="1"/>
          </p:cNvSpPr>
          <p:nvPr>
            <p:ph type="sldNum" sz="quarter" idx="12"/>
          </p:nvPr>
        </p:nvSpPr>
        <p:spPr/>
        <p:txBody>
          <a:bodyPr/>
          <a:lstStyle/>
          <a:p>
            <a:r>
              <a:rPr lang="zh-TW" altLang="en-US"/>
              <a:t>資訊安全架構</a:t>
            </a:r>
            <a:r>
              <a:rPr lang="en-US" altLang="zh-TW"/>
              <a:t>NIST</a:t>
            </a:r>
            <a:r>
              <a:rPr lang="zh-TW" altLang="en-US"/>
              <a:t> </a:t>
            </a:r>
            <a:r>
              <a:rPr lang="en-US" altLang="zh-TW"/>
              <a:t>CSF</a:t>
            </a:r>
            <a:r>
              <a:rPr lang="zh-TW" altLang="en-US"/>
              <a:t>與</a:t>
            </a:r>
            <a:r>
              <a:rPr lang="en-US" altLang="zh-TW"/>
              <a:t>MITRE D3FEND- </a:t>
            </a:r>
            <a:fld id="{2733D0C0-6F05-4351-9199-557946A0D211}" type="slidenum">
              <a:rPr lang="zh-TW" altLang="en-US" smtClean="0"/>
              <a:pPr/>
              <a:t>112</a:t>
            </a:fld>
            <a:endParaRPr lang="zh-TW" altLang="en-US" dirty="0"/>
          </a:p>
        </p:txBody>
      </p:sp>
    </p:spTree>
    <p:extLst>
      <p:ext uri="{BB962C8B-B14F-4D97-AF65-F5344CB8AC3E}">
        <p14:creationId xmlns:p14="http://schemas.microsoft.com/office/powerpoint/2010/main" val="18303501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6.</a:t>
            </a:r>
            <a:r>
              <a:rPr lang="zh-TW" altLang="en-US" b="1" dirty="0"/>
              <a:t>逐出</a:t>
            </a:r>
            <a:r>
              <a:rPr lang="en-US" altLang="zh-TW" b="1" dirty="0"/>
              <a:t>|</a:t>
            </a:r>
            <a:r>
              <a:rPr lang="zh-TW" altLang="en-US" b="1" dirty="0"/>
              <a:t>移除戰術</a:t>
            </a:r>
            <a:r>
              <a:rPr lang="en-US" altLang="zh-TW" b="1" dirty="0">
                <a:solidFill>
                  <a:schemeClr val="dk1"/>
                </a:solidFill>
              </a:rPr>
              <a:t>Evict</a:t>
            </a:r>
            <a:endParaRPr lang="zh-TW" altLang="en-US" dirty="0"/>
          </a:p>
        </p:txBody>
      </p:sp>
      <p:sp>
        <p:nvSpPr>
          <p:cNvPr id="3" name="內容版面配置區 2"/>
          <p:cNvSpPr>
            <a:spLocks noGrp="1"/>
          </p:cNvSpPr>
          <p:nvPr>
            <p:ph idx="1"/>
          </p:nvPr>
        </p:nvSpPr>
        <p:spPr>
          <a:xfrm>
            <a:off x="0" y="623455"/>
            <a:ext cx="9144000" cy="6234545"/>
          </a:xfrm>
        </p:spPr>
        <p:txBody>
          <a:bodyPr>
            <a:normAutofit/>
          </a:bodyPr>
          <a:lstStyle/>
          <a:p>
            <a:pPr marL="228600" lvl="1">
              <a:spcBef>
                <a:spcPts val="1000"/>
              </a:spcBef>
            </a:pPr>
            <a:r>
              <a:rPr lang="zh-TW" altLang="en-US" b="1" dirty="0"/>
              <a:t>撤銷憑證 </a:t>
            </a:r>
            <a:r>
              <a:rPr lang="en-US" altLang="zh-TW" b="1" dirty="0" smtClean="0"/>
              <a:t>Credential Revoking(ID:</a:t>
            </a:r>
            <a:r>
              <a:rPr lang="en-US" altLang="zh-TW" dirty="0"/>
              <a:t>D3-CR</a:t>
            </a:r>
            <a:r>
              <a:rPr lang="en-US" altLang="zh-TW" b="1" dirty="0" smtClean="0"/>
              <a:t>)</a:t>
            </a:r>
          </a:p>
          <a:p>
            <a:pPr lvl="1"/>
            <a:r>
              <a:rPr lang="zh-TW" altLang="en-US" b="1" dirty="0"/>
              <a:t>定義</a:t>
            </a:r>
          </a:p>
          <a:p>
            <a:pPr lvl="2"/>
            <a:r>
              <a:rPr lang="zh-TW" altLang="en-US" dirty="0"/>
              <a:t>永久刪除一組憑證以防止它們被用於身份驗證。</a:t>
            </a:r>
          </a:p>
          <a:p>
            <a:pPr lvl="1"/>
            <a:r>
              <a:rPr lang="zh-TW" altLang="en-US" b="1" dirty="0"/>
              <a:t>怎麼運作的</a:t>
            </a:r>
          </a:p>
          <a:p>
            <a:pPr lvl="2"/>
            <a:r>
              <a:rPr lang="zh-TW" altLang="en-US" dirty="0"/>
              <a:t>具有帳戶管理企業策略的管理伺服器提供刪除權限、帳戶或憑證的功能。應撤銷受損的憑證，以防止進一步的惡意活動。</a:t>
            </a:r>
          </a:p>
          <a:p>
            <a:pPr lvl="1"/>
            <a:r>
              <a:rPr lang="zh-TW" altLang="en-US" b="1" dirty="0"/>
              <a:t>數位工件關係：</a:t>
            </a:r>
          </a:p>
          <a:p>
            <a:pPr lvl="2"/>
            <a:r>
              <a:rPr lang="zh-TW" altLang="en-US" dirty="0"/>
              <a:t>這種防禦技術與特定的數位製品有關。 點擊工件節點以獲取更多資訊。</a:t>
            </a:r>
          </a:p>
        </p:txBody>
      </p:sp>
      <p:sp>
        <p:nvSpPr>
          <p:cNvPr id="4" name="投影片編號版面配置區 3"/>
          <p:cNvSpPr>
            <a:spLocks noGrp="1"/>
          </p:cNvSpPr>
          <p:nvPr>
            <p:ph type="sldNum" sz="quarter" idx="12"/>
          </p:nvPr>
        </p:nvSpPr>
        <p:spPr/>
        <p:txBody>
          <a:bodyPr/>
          <a:lstStyle/>
          <a:p>
            <a:r>
              <a:rPr lang="zh-TW" altLang="en-US" dirty="0" smtClean="0"/>
              <a:t>資訊安全架構</a:t>
            </a:r>
            <a:r>
              <a:rPr lang="en-US" altLang="zh-TW" dirty="0" smtClean="0"/>
              <a:t>NIST</a:t>
            </a:r>
            <a:r>
              <a:rPr lang="zh-TW" altLang="en-US" dirty="0" smtClean="0"/>
              <a:t> </a:t>
            </a:r>
            <a:r>
              <a:rPr lang="en-US" altLang="zh-TW" dirty="0" smtClean="0"/>
              <a:t>CSF</a:t>
            </a:r>
            <a:r>
              <a:rPr lang="zh-TW" altLang="en-US" dirty="0" smtClean="0"/>
              <a:t>與</a:t>
            </a:r>
            <a:r>
              <a:rPr lang="en-US" altLang="zh-TW" dirty="0" smtClean="0"/>
              <a:t>MITRE D3FEND- </a:t>
            </a:r>
            <a:fld id="{2733D0C0-6F05-4351-9199-557946A0D211}" type="slidenum">
              <a:rPr lang="zh-TW" altLang="en-US" smtClean="0"/>
              <a:pPr/>
              <a:t>113</a:t>
            </a:fld>
            <a:endParaRPr lang="zh-TW" altLang="en-US" dirty="0"/>
          </a:p>
        </p:txBody>
      </p:sp>
    </p:spTree>
    <p:extLst>
      <p:ext uri="{BB962C8B-B14F-4D97-AF65-F5344CB8AC3E}">
        <p14:creationId xmlns:p14="http://schemas.microsoft.com/office/powerpoint/2010/main" val="285340665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6.</a:t>
            </a:r>
            <a:r>
              <a:rPr lang="zh-TW" altLang="en-US" b="1" dirty="0"/>
              <a:t>逐出</a:t>
            </a:r>
            <a:r>
              <a:rPr lang="en-US" altLang="zh-TW" b="1" dirty="0"/>
              <a:t>|</a:t>
            </a:r>
            <a:r>
              <a:rPr lang="zh-TW" altLang="en-US" b="1" dirty="0"/>
              <a:t>移除戰術</a:t>
            </a:r>
            <a:r>
              <a:rPr lang="en-US" altLang="zh-TW" b="1" dirty="0">
                <a:solidFill>
                  <a:schemeClr val="dk1"/>
                </a:solidFill>
              </a:rPr>
              <a:t>Evict</a:t>
            </a:r>
            <a:endParaRPr lang="zh-TW" altLang="en-US" dirty="0"/>
          </a:p>
        </p:txBody>
      </p:sp>
      <p:sp>
        <p:nvSpPr>
          <p:cNvPr id="3" name="內容版面配置區 2"/>
          <p:cNvSpPr>
            <a:spLocks noGrp="1"/>
          </p:cNvSpPr>
          <p:nvPr>
            <p:ph idx="1"/>
          </p:nvPr>
        </p:nvSpPr>
        <p:spPr>
          <a:xfrm>
            <a:off x="0" y="623455"/>
            <a:ext cx="9144000" cy="6234545"/>
          </a:xfrm>
        </p:spPr>
        <p:txBody>
          <a:bodyPr>
            <a:normAutofit/>
          </a:bodyPr>
          <a:lstStyle/>
          <a:p>
            <a:pPr marL="228600" lvl="1">
              <a:spcBef>
                <a:spcPts val="1000"/>
              </a:spcBef>
            </a:pPr>
            <a:r>
              <a:rPr lang="zh-TW" altLang="en-US" b="1" dirty="0"/>
              <a:t>撤銷憑證 </a:t>
            </a:r>
            <a:r>
              <a:rPr lang="en-US" altLang="zh-TW" b="1" dirty="0" smtClean="0"/>
              <a:t>Credential Revoking(ID:</a:t>
            </a:r>
            <a:r>
              <a:rPr lang="en-US" altLang="zh-TW" dirty="0"/>
              <a:t>D3-CR</a:t>
            </a:r>
            <a:r>
              <a:rPr lang="en-US" altLang="zh-TW" b="1" dirty="0" smtClean="0"/>
              <a:t>)</a:t>
            </a:r>
          </a:p>
          <a:p>
            <a:pPr lvl="1"/>
            <a:r>
              <a:rPr lang="en-US" altLang="zh-TW" b="1" dirty="0"/>
              <a:t>Definition</a:t>
            </a:r>
          </a:p>
          <a:p>
            <a:pPr lvl="2"/>
            <a:r>
              <a:rPr lang="en-US" altLang="zh-TW" dirty="0"/>
              <a:t>Deleting a set of credentials permanently to prevent them from being used to authenticate.</a:t>
            </a:r>
          </a:p>
          <a:p>
            <a:pPr lvl="1"/>
            <a:r>
              <a:rPr lang="en-US" altLang="zh-TW" b="1" dirty="0"/>
              <a:t>How it works</a:t>
            </a:r>
          </a:p>
          <a:p>
            <a:pPr lvl="2"/>
            <a:r>
              <a:rPr lang="en-US" altLang="zh-TW" dirty="0"/>
              <a:t>Management servers with enterprise policies for account management provide the ability remove permissions, accounts, or credentials. Compromised credentials should be revoked to prevent further malicious activity.</a:t>
            </a:r>
          </a:p>
          <a:p>
            <a:pPr lvl="1"/>
            <a:r>
              <a:rPr lang="en-US" altLang="zh-TW" b="1" dirty="0"/>
              <a:t>Digital Artifact Relationships:</a:t>
            </a:r>
          </a:p>
          <a:p>
            <a:pPr lvl="2"/>
            <a:r>
              <a:rPr lang="en-US" altLang="zh-TW" dirty="0"/>
              <a:t>This defensive technique is related to specific digital artifacts. Click the artifact node for more information</a:t>
            </a:r>
            <a:r>
              <a:rPr lang="en-US" altLang="zh-TW" dirty="0" smtClean="0"/>
              <a:t>.</a:t>
            </a:r>
            <a:endParaRPr lang="en-US" altLang="zh-TW" dirty="0"/>
          </a:p>
        </p:txBody>
      </p:sp>
      <p:sp>
        <p:nvSpPr>
          <p:cNvPr id="4" name="投影片編號版面配置區 3"/>
          <p:cNvSpPr>
            <a:spLocks noGrp="1"/>
          </p:cNvSpPr>
          <p:nvPr>
            <p:ph type="sldNum" sz="quarter" idx="12"/>
          </p:nvPr>
        </p:nvSpPr>
        <p:spPr/>
        <p:txBody>
          <a:bodyPr/>
          <a:lstStyle/>
          <a:p>
            <a:r>
              <a:rPr lang="zh-TW" altLang="en-US" dirty="0" smtClean="0"/>
              <a:t>資訊安全架構</a:t>
            </a:r>
            <a:r>
              <a:rPr lang="en-US" altLang="zh-TW" dirty="0" smtClean="0"/>
              <a:t>NIST</a:t>
            </a:r>
            <a:r>
              <a:rPr lang="zh-TW" altLang="en-US" dirty="0" smtClean="0"/>
              <a:t> </a:t>
            </a:r>
            <a:r>
              <a:rPr lang="en-US" altLang="zh-TW" dirty="0" smtClean="0"/>
              <a:t>CSF</a:t>
            </a:r>
            <a:r>
              <a:rPr lang="zh-TW" altLang="en-US" dirty="0" smtClean="0"/>
              <a:t>與</a:t>
            </a:r>
            <a:r>
              <a:rPr lang="en-US" altLang="zh-TW" dirty="0" smtClean="0"/>
              <a:t>MITRE D3FEND- </a:t>
            </a:r>
            <a:fld id="{2733D0C0-6F05-4351-9199-557946A0D211}" type="slidenum">
              <a:rPr lang="zh-TW" altLang="en-US" smtClean="0"/>
              <a:pPr/>
              <a:t>114</a:t>
            </a:fld>
            <a:endParaRPr lang="zh-TW" altLang="en-US" dirty="0"/>
          </a:p>
        </p:txBody>
      </p:sp>
    </p:spTree>
    <p:extLst>
      <p:ext uri="{BB962C8B-B14F-4D97-AF65-F5344CB8AC3E}">
        <p14:creationId xmlns:p14="http://schemas.microsoft.com/office/powerpoint/2010/main" val="355523183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6.</a:t>
            </a:r>
            <a:r>
              <a:rPr lang="zh-TW" altLang="en-US" b="1" dirty="0"/>
              <a:t>逐出</a:t>
            </a:r>
            <a:r>
              <a:rPr lang="en-US" altLang="zh-TW" b="1" dirty="0"/>
              <a:t>|</a:t>
            </a:r>
            <a:r>
              <a:rPr lang="zh-TW" altLang="en-US" b="1" dirty="0"/>
              <a:t>移除戰術</a:t>
            </a:r>
            <a:r>
              <a:rPr lang="en-US" altLang="zh-TW" b="1" dirty="0">
                <a:solidFill>
                  <a:schemeClr val="dk1"/>
                </a:solidFill>
              </a:rPr>
              <a:t>Evict</a:t>
            </a:r>
            <a:endParaRPr lang="zh-TW" altLang="en-US" dirty="0"/>
          </a:p>
        </p:txBody>
      </p:sp>
      <p:sp>
        <p:nvSpPr>
          <p:cNvPr id="3" name="內容版面配置區 2"/>
          <p:cNvSpPr>
            <a:spLocks noGrp="1"/>
          </p:cNvSpPr>
          <p:nvPr>
            <p:ph idx="1"/>
          </p:nvPr>
        </p:nvSpPr>
        <p:spPr>
          <a:xfrm>
            <a:off x="0" y="623455"/>
            <a:ext cx="9144000" cy="6234545"/>
          </a:xfrm>
        </p:spPr>
        <p:txBody>
          <a:bodyPr>
            <a:normAutofit/>
          </a:bodyPr>
          <a:lstStyle/>
          <a:p>
            <a:pPr marL="228600" lvl="1">
              <a:spcBef>
                <a:spcPts val="1000"/>
              </a:spcBef>
            </a:pPr>
            <a:r>
              <a:rPr lang="zh-TW" altLang="en-US" b="1" dirty="0" smtClean="0"/>
              <a:t>撤銷憑證 </a:t>
            </a:r>
            <a:r>
              <a:rPr lang="en-US" altLang="zh-TW" b="1" dirty="0" smtClean="0"/>
              <a:t>Credential Revoking(ID:</a:t>
            </a:r>
            <a:r>
              <a:rPr lang="en-US" altLang="zh-TW" dirty="0" smtClean="0"/>
              <a:t>D3-CR</a:t>
            </a:r>
            <a:r>
              <a:rPr lang="en-US" altLang="zh-TW" b="1" dirty="0" smtClean="0"/>
              <a:t>)</a:t>
            </a:r>
            <a:endParaRPr lang="en-US" altLang="zh-TW" b="1" dirty="0"/>
          </a:p>
        </p:txBody>
      </p:sp>
      <p:sp>
        <p:nvSpPr>
          <p:cNvPr id="4" name="投影片編號版面配置區 3"/>
          <p:cNvSpPr>
            <a:spLocks noGrp="1"/>
          </p:cNvSpPr>
          <p:nvPr>
            <p:ph type="sldNum" sz="quarter" idx="12"/>
          </p:nvPr>
        </p:nvSpPr>
        <p:spPr/>
        <p:txBody>
          <a:bodyPr/>
          <a:lstStyle/>
          <a:p>
            <a:r>
              <a:rPr lang="zh-TW" altLang="en-US" dirty="0" smtClean="0"/>
              <a:t>資訊安全架構</a:t>
            </a:r>
            <a:r>
              <a:rPr lang="en-US" altLang="zh-TW" dirty="0" smtClean="0"/>
              <a:t>NIST</a:t>
            </a:r>
            <a:r>
              <a:rPr lang="zh-TW" altLang="en-US" dirty="0" smtClean="0"/>
              <a:t> </a:t>
            </a:r>
            <a:r>
              <a:rPr lang="en-US" altLang="zh-TW" dirty="0" smtClean="0"/>
              <a:t>CSF</a:t>
            </a:r>
            <a:r>
              <a:rPr lang="zh-TW" altLang="en-US" dirty="0" smtClean="0"/>
              <a:t>與</a:t>
            </a:r>
            <a:r>
              <a:rPr lang="en-US" altLang="zh-TW" dirty="0" smtClean="0"/>
              <a:t>MITRE D3FEND- </a:t>
            </a:r>
            <a:fld id="{2733D0C0-6F05-4351-9199-557946A0D211}" type="slidenum">
              <a:rPr lang="zh-TW" altLang="en-US" smtClean="0"/>
              <a:pPr/>
              <a:t>115</a:t>
            </a:fld>
            <a:endParaRPr lang="zh-TW" altLang="en-US" dirty="0"/>
          </a:p>
        </p:txBody>
      </p:sp>
      <p:pic>
        <p:nvPicPr>
          <p:cNvPr id="5" name="圖片 4"/>
          <p:cNvPicPr>
            <a:picLocks noChangeAspect="1"/>
          </p:cNvPicPr>
          <p:nvPr/>
        </p:nvPicPr>
        <p:blipFill>
          <a:blip r:embed="rId2"/>
          <a:stretch>
            <a:fillRect/>
          </a:stretch>
        </p:blipFill>
        <p:spPr>
          <a:xfrm>
            <a:off x="0" y="2830302"/>
            <a:ext cx="9144000" cy="1093305"/>
          </a:xfrm>
          <a:prstGeom prst="rect">
            <a:avLst/>
          </a:prstGeom>
        </p:spPr>
      </p:pic>
    </p:spTree>
    <p:extLst>
      <p:ext uri="{BB962C8B-B14F-4D97-AF65-F5344CB8AC3E}">
        <p14:creationId xmlns:p14="http://schemas.microsoft.com/office/powerpoint/2010/main" val="353439628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a:t>6.</a:t>
            </a:r>
            <a:r>
              <a:rPr lang="zh-TW" altLang="en-US" b="1" dirty="0"/>
              <a:t>逐出</a:t>
            </a:r>
            <a:r>
              <a:rPr lang="en-US" altLang="zh-TW" b="1" dirty="0"/>
              <a:t>|</a:t>
            </a:r>
            <a:r>
              <a:rPr lang="zh-TW" altLang="en-US" b="1" dirty="0"/>
              <a:t>移除戰術</a:t>
            </a:r>
            <a:r>
              <a:rPr lang="en-US" altLang="zh-TW" b="1" dirty="0" smtClean="0">
                <a:solidFill>
                  <a:schemeClr val="dk1"/>
                </a:solidFill>
              </a:rPr>
              <a:t>Evict</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b="1" dirty="0" smtClean="0"/>
              <a:t>2</a:t>
            </a:r>
            <a:r>
              <a:rPr lang="en-US" altLang="zh-TW" b="1" dirty="0"/>
              <a:t>.</a:t>
            </a:r>
            <a:r>
              <a:rPr lang="zh-TW" altLang="en-US" b="1" dirty="0"/>
              <a:t>文件驅逐</a:t>
            </a:r>
            <a:r>
              <a:rPr lang="en-US" altLang="zh-TW" b="1" dirty="0"/>
              <a:t>File Eviction</a:t>
            </a:r>
          </a:p>
          <a:p>
            <a:pPr lvl="1"/>
            <a:r>
              <a:rPr lang="zh-TW" altLang="en-US" b="1" dirty="0"/>
              <a:t>文件</a:t>
            </a:r>
            <a:r>
              <a:rPr lang="zh-TW" altLang="en-US" b="1" dirty="0" smtClean="0"/>
              <a:t>刪除</a:t>
            </a:r>
            <a:r>
              <a:rPr lang="en-US" altLang="zh-TW" b="1" dirty="0" smtClean="0"/>
              <a:t>(File Removal)</a:t>
            </a:r>
            <a:endParaRPr lang="en-US" altLang="zh-TW" b="1" dirty="0"/>
          </a:p>
          <a:p>
            <a:pPr lvl="1"/>
            <a:r>
              <a:rPr lang="zh-TW" altLang="en-US" b="1" dirty="0"/>
              <a:t>電子郵件</a:t>
            </a:r>
            <a:r>
              <a:rPr lang="zh-TW" altLang="en-US" b="1" dirty="0" smtClean="0"/>
              <a:t>刪除</a:t>
            </a:r>
            <a:r>
              <a:rPr lang="en-US" altLang="zh-TW" b="1" dirty="0" smtClean="0"/>
              <a:t>(Email Removal)</a:t>
            </a:r>
            <a:endParaRPr lang="en-US" altLang="zh-TW" b="1" dirty="0"/>
          </a:p>
        </p:txBody>
      </p:sp>
      <p:sp>
        <p:nvSpPr>
          <p:cNvPr id="5" name="投影片編號版面配置區 4"/>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116</a:t>
            </a:fld>
            <a:endParaRPr lang="zh-TW" altLang="en-US" dirty="0"/>
          </a:p>
        </p:txBody>
      </p:sp>
    </p:spTree>
    <p:extLst>
      <p:ext uri="{BB962C8B-B14F-4D97-AF65-F5344CB8AC3E}">
        <p14:creationId xmlns:p14="http://schemas.microsoft.com/office/powerpoint/2010/main" val="282884797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6.</a:t>
            </a:r>
            <a:r>
              <a:rPr lang="zh-TW" altLang="en-US" b="1" dirty="0"/>
              <a:t>逐出</a:t>
            </a:r>
            <a:r>
              <a:rPr lang="en-US" altLang="zh-TW" b="1" dirty="0"/>
              <a:t>|</a:t>
            </a:r>
            <a:r>
              <a:rPr lang="zh-TW" altLang="en-US" b="1" dirty="0"/>
              <a:t>移除戰術</a:t>
            </a:r>
            <a:r>
              <a:rPr lang="en-US" altLang="zh-TW" b="1" dirty="0">
                <a:solidFill>
                  <a:schemeClr val="dk1"/>
                </a:solidFill>
              </a:rPr>
              <a:t>Evict</a:t>
            </a:r>
            <a:endParaRPr lang="zh-TW" altLang="en-US" dirty="0"/>
          </a:p>
        </p:txBody>
      </p:sp>
      <p:sp>
        <p:nvSpPr>
          <p:cNvPr id="3" name="內容版面配置區 2"/>
          <p:cNvSpPr>
            <a:spLocks noGrp="1"/>
          </p:cNvSpPr>
          <p:nvPr>
            <p:ph idx="1"/>
          </p:nvPr>
        </p:nvSpPr>
        <p:spPr>
          <a:xfrm>
            <a:off x="0" y="623455"/>
            <a:ext cx="9144000" cy="6234545"/>
          </a:xfrm>
        </p:spPr>
        <p:txBody>
          <a:bodyPr>
            <a:normAutofit fontScale="92500" lnSpcReduction="20000"/>
          </a:bodyPr>
          <a:lstStyle/>
          <a:p>
            <a:pPr marL="228600" lvl="1">
              <a:spcBef>
                <a:spcPts val="1000"/>
              </a:spcBef>
            </a:pPr>
            <a:r>
              <a:rPr lang="zh-TW" altLang="en-US" b="1" dirty="0"/>
              <a:t>文件</a:t>
            </a:r>
            <a:r>
              <a:rPr lang="zh-TW" altLang="en-US" b="1" dirty="0" smtClean="0"/>
              <a:t>刪除</a:t>
            </a:r>
            <a:r>
              <a:rPr lang="en-US" altLang="zh-TW" b="1" dirty="0" smtClean="0"/>
              <a:t> File Removal(ID:</a:t>
            </a:r>
            <a:r>
              <a:rPr lang="en-US" altLang="zh-TW" dirty="0"/>
              <a:t>D3-FR</a:t>
            </a:r>
            <a:r>
              <a:rPr lang="en-US" altLang="zh-TW" b="1" dirty="0" smtClean="0"/>
              <a:t>)</a:t>
            </a:r>
          </a:p>
          <a:p>
            <a:pPr lvl="1"/>
            <a:r>
              <a:rPr lang="zh-TW" altLang="en-US" b="1" dirty="0"/>
              <a:t>定義</a:t>
            </a:r>
          </a:p>
          <a:p>
            <a:pPr lvl="2"/>
            <a:r>
              <a:rPr lang="zh-TW" altLang="en-US" dirty="0"/>
              <a:t>文件刪除技術從電腦系統中刪除惡意工件或程式。</a:t>
            </a:r>
          </a:p>
          <a:p>
            <a:pPr lvl="1"/>
            <a:r>
              <a:rPr lang="zh-TW" altLang="en-US" b="1" dirty="0"/>
              <a:t>同義詞：</a:t>
            </a:r>
            <a:r>
              <a:rPr lang="zh-TW" altLang="en-US" dirty="0"/>
              <a:t> 檔案刪除 </a:t>
            </a:r>
            <a:r>
              <a:rPr lang="zh-TW" altLang="en-US" dirty="0" smtClean="0"/>
              <a:t>。</a:t>
            </a:r>
            <a:endParaRPr lang="en-US" altLang="zh-TW" dirty="0" smtClean="0"/>
          </a:p>
          <a:p>
            <a:pPr lvl="1"/>
            <a:r>
              <a:rPr lang="zh-TW" altLang="en-US" b="1" dirty="0" smtClean="0"/>
              <a:t>怎麼</a:t>
            </a:r>
            <a:r>
              <a:rPr lang="zh-TW" altLang="en-US" b="1" dirty="0"/>
              <a:t>運作的</a:t>
            </a:r>
          </a:p>
          <a:p>
            <a:pPr lvl="2"/>
            <a:r>
              <a:rPr lang="zh-TW" altLang="en-US" dirty="0"/>
              <a:t>攻擊者可能會將檔案或程式放入電腦的檔案系統中以執行惡意操作。作為驅逐過程的一部分，應刪除這些文件和程序，以防止進一步洩漏或重新感染。惡意類型檔案的範例包括直接有害的惡意軟體和意圖欺騙使用者的內容檔案（例如網路釣魚）。</a:t>
            </a:r>
          </a:p>
          <a:p>
            <a:pPr lvl="2"/>
            <a:r>
              <a:rPr lang="zh-TW" altLang="en-US" dirty="0"/>
              <a:t>在 </a:t>
            </a:r>
            <a:r>
              <a:rPr lang="en-US" altLang="zh-TW" dirty="0"/>
              <a:t>Windows </a:t>
            </a:r>
            <a:r>
              <a:rPr lang="zh-TW" altLang="en-US" dirty="0"/>
              <a:t>系統上，應使用防毒 </a:t>
            </a:r>
            <a:r>
              <a:rPr lang="en-US" altLang="zh-TW" dirty="0"/>
              <a:t>(AV) </a:t>
            </a:r>
            <a:r>
              <a:rPr lang="zh-TW" altLang="en-US" dirty="0"/>
              <a:t>軟體安全且永久刪除惡意檔案。防毒軟體可能會先隔離可疑的惡意文件，這是將文件從原始位置移動到新位置並進行更改以使其無法執行的過程。然後，使用者可以驗證該文件是否為良性文件，然後將其永久刪除。</a:t>
            </a:r>
          </a:p>
          <a:p>
            <a:pPr lvl="1"/>
            <a:r>
              <a:rPr lang="zh-TW" altLang="en-US" b="1" dirty="0"/>
              <a:t>注意事項</a:t>
            </a:r>
          </a:p>
          <a:p>
            <a:pPr lvl="2"/>
            <a:r>
              <a:rPr lang="zh-TW" altLang="en-US" dirty="0"/>
              <a:t>當確定出於安全目的應刪除文件時，組織（或實施組織策略的系統）可能會確定不應簡單地從企業的任務系統中刪除該文件，但透過批准的機制隔離到安全系統，以便安全人員進行後續調查。</a:t>
            </a:r>
          </a:p>
          <a:p>
            <a:pPr lvl="2"/>
            <a:r>
              <a:rPr lang="zh-TW" altLang="en-US" dirty="0"/>
              <a:t>在 </a:t>
            </a:r>
            <a:r>
              <a:rPr lang="en-US" altLang="zh-TW" dirty="0"/>
              <a:t>Windows </a:t>
            </a:r>
            <a:r>
              <a:rPr lang="zh-TW" altLang="en-US" dirty="0"/>
              <a:t>系統上，在檔案總管中刪除檔案不會永久刪除檔案 </a:t>
            </a:r>
            <a:r>
              <a:rPr lang="en-US" altLang="zh-TW" dirty="0"/>
              <a:t>- </a:t>
            </a:r>
            <a:r>
              <a:rPr lang="zh-TW" altLang="en-US" dirty="0"/>
              <a:t>而是將其傳送到回收站。必須清空回收站，或必須執行替代步驟才能完全刪除檔案。即使如此，在某些情況下，資料可能會保留在磁碟中，因此可能需要資料粉碎工具來完全擦除檔案。因此，建議使用</a:t>
            </a:r>
            <a:r>
              <a:rPr lang="en-US" altLang="zh-TW" dirty="0"/>
              <a:t>AV</a:t>
            </a:r>
            <a:r>
              <a:rPr lang="zh-TW" altLang="en-US" dirty="0"/>
              <a:t>工具。</a:t>
            </a:r>
          </a:p>
          <a:p>
            <a:pPr lvl="1"/>
            <a:r>
              <a:rPr lang="zh-TW" altLang="en-US" b="1" dirty="0"/>
              <a:t>數位工件關係：</a:t>
            </a:r>
          </a:p>
          <a:p>
            <a:pPr lvl="2"/>
            <a:r>
              <a:rPr lang="zh-TW" altLang="en-US" dirty="0"/>
              <a:t>這種防禦技術與特定的數位製品有關。 點擊工件節點以獲取更多資訊</a:t>
            </a:r>
            <a:r>
              <a:rPr lang="zh-TW" altLang="en-US" dirty="0" smtClean="0"/>
              <a:t>。</a:t>
            </a:r>
            <a:endParaRPr lang="zh-TW" altLang="en-US" dirty="0"/>
          </a:p>
        </p:txBody>
      </p:sp>
      <p:sp>
        <p:nvSpPr>
          <p:cNvPr id="4" name="投影片編號版面配置區 3"/>
          <p:cNvSpPr>
            <a:spLocks noGrp="1"/>
          </p:cNvSpPr>
          <p:nvPr>
            <p:ph type="sldNum" sz="quarter" idx="12"/>
          </p:nvPr>
        </p:nvSpPr>
        <p:spPr/>
        <p:txBody>
          <a:bodyPr/>
          <a:lstStyle/>
          <a:p>
            <a:r>
              <a:rPr lang="zh-TW" altLang="en-US" dirty="0" smtClean="0"/>
              <a:t>資訊安全架構</a:t>
            </a:r>
            <a:r>
              <a:rPr lang="en-US" altLang="zh-TW" dirty="0" smtClean="0"/>
              <a:t>NIST</a:t>
            </a:r>
            <a:r>
              <a:rPr lang="zh-TW" altLang="en-US" dirty="0" smtClean="0"/>
              <a:t> </a:t>
            </a:r>
            <a:r>
              <a:rPr lang="en-US" altLang="zh-TW" dirty="0" smtClean="0"/>
              <a:t>CSF</a:t>
            </a:r>
            <a:r>
              <a:rPr lang="zh-TW" altLang="en-US" dirty="0" smtClean="0"/>
              <a:t>與</a:t>
            </a:r>
            <a:r>
              <a:rPr lang="en-US" altLang="zh-TW" dirty="0" smtClean="0"/>
              <a:t>MITRE D3FEND- </a:t>
            </a:r>
            <a:fld id="{2733D0C0-6F05-4351-9199-557946A0D211}" type="slidenum">
              <a:rPr lang="zh-TW" altLang="en-US" smtClean="0"/>
              <a:pPr/>
              <a:t>117</a:t>
            </a:fld>
            <a:endParaRPr lang="zh-TW" altLang="en-US" dirty="0"/>
          </a:p>
        </p:txBody>
      </p:sp>
    </p:spTree>
    <p:extLst>
      <p:ext uri="{BB962C8B-B14F-4D97-AF65-F5344CB8AC3E}">
        <p14:creationId xmlns:p14="http://schemas.microsoft.com/office/powerpoint/2010/main" val="111472575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6.</a:t>
            </a:r>
            <a:r>
              <a:rPr lang="zh-TW" altLang="en-US" b="1" dirty="0"/>
              <a:t>逐出</a:t>
            </a:r>
            <a:r>
              <a:rPr lang="en-US" altLang="zh-TW" b="1" dirty="0"/>
              <a:t>|</a:t>
            </a:r>
            <a:r>
              <a:rPr lang="zh-TW" altLang="en-US" b="1" dirty="0"/>
              <a:t>移除戰術</a:t>
            </a:r>
            <a:r>
              <a:rPr lang="en-US" altLang="zh-TW" b="1" dirty="0">
                <a:solidFill>
                  <a:schemeClr val="dk1"/>
                </a:solidFill>
              </a:rPr>
              <a:t>Evict</a:t>
            </a:r>
            <a:endParaRPr lang="zh-TW" altLang="en-US" dirty="0"/>
          </a:p>
        </p:txBody>
      </p:sp>
      <p:sp>
        <p:nvSpPr>
          <p:cNvPr id="3" name="內容版面配置區 2"/>
          <p:cNvSpPr>
            <a:spLocks noGrp="1"/>
          </p:cNvSpPr>
          <p:nvPr>
            <p:ph idx="1"/>
          </p:nvPr>
        </p:nvSpPr>
        <p:spPr>
          <a:xfrm>
            <a:off x="0" y="623455"/>
            <a:ext cx="9144000" cy="6234545"/>
          </a:xfrm>
        </p:spPr>
        <p:txBody>
          <a:bodyPr>
            <a:normAutofit fontScale="77500" lnSpcReduction="20000"/>
          </a:bodyPr>
          <a:lstStyle/>
          <a:p>
            <a:pPr marL="228600" lvl="1">
              <a:spcBef>
                <a:spcPts val="1000"/>
              </a:spcBef>
            </a:pPr>
            <a:r>
              <a:rPr lang="zh-TW" altLang="en-US" b="1" dirty="0"/>
              <a:t>文件</a:t>
            </a:r>
            <a:r>
              <a:rPr lang="zh-TW" altLang="en-US" b="1" dirty="0" smtClean="0"/>
              <a:t>刪除</a:t>
            </a:r>
            <a:r>
              <a:rPr lang="en-US" altLang="zh-TW" b="1" dirty="0" smtClean="0"/>
              <a:t> File Removal(ID:</a:t>
            </a:r>
            <a:r>
              <a:rPr lang="en-US" altLang="zh-TW" dirty="0"/>
              <a:t>D3-FR</a:t>
            </a:r>
            <a:r>
              <a:rPr lang="en-US" altLang="zh-TW" b="1" dirty="0" smtClean="0"/>
              <a:t>)</a:t>
            </a:r>
          </a:p>
          <a:p>
            <a:pPr lvl="1"/>
            <a:r>
              <a:rPr lang="en-US" altLang="zh-TW" b="1" dirty="0"/>
              <a:t>Definition</a:t>
            </a:r>
          </a:p>
          <a:p>
            <a:pPr lvl="2"/>
            <a:r>
              <a:rPr lang="en-US" altLang="zh-TW" dirty="0"/>
              <a:t>The file removal technique deletes malicious artifacts or programs from a computer system.</a:t>
            </a:r>
          </a:p>
          <a:p>
            <a:pPr lvl="1"/>
            <a:r>
              <a:rPr lang="en-US" altLang="zh-TW" b="1" dirty="0"/>
              <a:t>Synonyms:</a:t>
            </a:r>
            <a:r>
              <a:rPr lang="en-US" altLang="zh-TW" dirty="0"/>
              <a:t> File Deletion </a:t>
            </a:r>
            <a:r>
              <a:rPr lang="en-US" altLang="zh-TW" dirty="0" smtClean="0"/>
              <a:t>.</a:t>
            </a:r>
          </a:p>
          <a:p>
            <a:pPr lvl="1"/>
            <a:r>
              <a:rPr lang="en-US" altLang="zh-TW" b="1" dirty="0" smtClean="0"/>
              <a:t>How </a:t>
            </a:r>
            <a:r>
              <a:rPr lang="en-US" altLang="zh-TW" b="1" dirty="0"/>
              <a:t>it works</a:t>
            </a:r>
          </a:p>
          <a:p>
            <a:pPr lvl="2"/>
            <a:r>
              <a:rPr lang="en-US" altLang="zh-TW" dirty="0"/>
              <a:t>Adversaries may place files or programs into a computer's file system to perform malicious actions. As part of the eviction process, these files and programs should be removed to prevent further compromise or reinfection. Examples of malicious types of files are malware which is directly harmful and content files with the intent to deceive users (e.g., phishing.)</a:t>
            </a:r>
          </a:p>
          <a:p>
            <a:pPr lvl="2"/>
            <a:r>
              <a:rPr lang="en-US" altLang="zh-TW" dirty="0"/>
              <a:t>On Windows systems, antivirus (AV) software should be used to safely and permanently remove malicious files. AV software may first quarantine a suspected malicious file, which is the process of moving a file from its original location to a new location and makes changes so that it cannot be executed. Users can then verify that the file is not benign and then permanently delete it.</a:t>
            </a:r>
          </a:p>
          <a:p>
            <a:pPr lvl="1"/>
            <a:r>
              <a:rPr lang="en-US" altLang="zh-TW" b="1" dirty="0"/>
              <a:t>Considerations</a:t>
            </a:r>
          </a:p>
          <a:p>
            <a:pPr lvl="2"/>
            <a:r>
              <a:rPr lang="en-US" altLang="zh-TW" dirty="0"/>
              <a:t>When it is determined that a file should be removed for security purposes, the organization--or systems implementing an organization's policies--may determine that the file should not simply be deleted from the enterprise's mission systems, but be quarantined to a secure system by an approved mechanism, so as to allow follow-up investigation by security staff.</a:t>
            </a:r>
          </a:p>
          <a:p>
            <a:pPr lvl="2"/>
            <a:r>
              <a:rPr lang="en-US" altLang="zh-TW" dirty="0"/>
              <a:t>On Windows systems, deleting a file in File Explorer does not permanently delete a file - it sends it to the Recycle Bin instead. The Recycle Bin must be emptied, or alternative steps must be performed to remove files completely. Even then, in some cases the data may persist in disk, so data shredder tools may be needed to completely wipe a file. Thus, AV tools are recommended.</a:t>
            </a:r>
          </a:p>
          <a:p>
            <a:pPr lvl="1"/>
            <a:r>
              <a:rPr lang="en-US" altLang="zh-TW" b="1" dirty="0"/>
              <a:t>Digital Artifact Relationships:</a:t>
            </a:r>
          </a:p>
          <a:p>
            <a:pPr lvl="2"/>
            <a:r>
              <a:rPr lang="en-US" altLang="zh-TW" dirty="0"/>
              <a:t>This defensive technique is related to specific digital artifacts. Click the artifact node for more information.</a:t>
            </a:r>
          </a:p>
        </p:txBody>
      </p:sp>
      <p:sp>
        <p:nvSpPr>
          <p:cNvPr id="4" name="投影片編號版面配置區 3"/>
          <p:cNvSpPr>
            <a:spLocks noGrp="1"/>
          </p:cNvSpPr>
          <p:nvPr>
            <p:ph type="sldNum" sz="quarter" idx="12"/>
          </p:nvPr>
        </p:nvSpPr>
        <p:spPr/>
        <p:txBody>
          <a:bodyPr/>
          <a:lstStyle/>
          <a:p>
            <a:r>
              <a:rPr lang="zh-TW" altLang="en-US" dirty="0" smtClean="0"/>
              <a:t>資訊安全架構</a:t>
            </a:r>
            <a:r>
              <a:rPr lang="en-US" altLang="zh-TW" dirty="0" smtClean="0"/>
              <a:t>NIST</a:t>
            </a:r>
            <a:r>
              <a:rPr lang="zh-TW" altLang="en-US" dirty="0" smtClean="0"/>
              <a:t> </a:t>
            </a:r>
            <a:r>
              <a:rPr lang="en-US" altLang="zh-TW" dirty="0" smtClean="0"/>
              <a:t>CSF</a:t>
            </a:r>
            <a:r>
              <a:rPr lang="zh-TW" altLang="en-US" dirty="0" smtClean="0"/>
              <a:t>與</a:t>
            </a:r>
            <a:r>
              <a:rPr lang="en-US" altLang="zh-TW" dirty="0" smtClean="0"/>
              <a:t>MITRE D3FEND- </a:t>
            </a:r>
            <a:fld id="{2733D0C0-6F05-4351-9199-557946A0D211}" type="slidenum">
              <a:rPr lang="zh-TW" altLang="en-US" smtClean="0"/>
              <a:pPr/>
              <a:t>118</a:t>
            </a:fld>
            <a:endParaRPr lang="zh-TW" altLang="en-US" dirty="0"/>
          </a:p>
        </p:txBody>
      </p:sp>
    </p:spTree>
    <p:extLst>
      <p:ext uri="{BB962C8B-B14F-4D97-AF65-F5344CB8AC3E}">
        <p14:creationId xmlns:p14="http://schemas.microsoft.com/office/powerpoint/2010/main" val="272978234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a:effectLst>
                  <a:outerShdw blurRad="38100" dist="38100" dir="2700000" algn="tl">
                    <a:srgbClr val="000000">
                      <a:alpha val="43137"/>
                    </a:srgbClr>
                  </a:outerShdw>
                </a:effectLst>
              </a:rPr>
              <a:t>6.</a:t>
            </a:r>
            <a:r>
              <a:rPr lang="zh-TW" altLang="en-US" b="1" dirty="0">
                <a:effectLst>
                  <a:outerShdw blurRad="38100" dist="38100" dir="2700000" algn="tl">
                    <a:srgbClr val="000000">
                      <a:alpha val="43137"/>
                    </a:srgbClr>
                  </a:outerShdw>
                </a:effectLst>
              </a:rPr>
              <a:t>逐出</a:t>
            </a:r>
            <a:r>
              <a:rPr lang="en-US" altLang="zh-TW" b="1" dirty="0">
                <a:effectLst>
                  <a:outerShdw blurRad="38100" dist="38100" dir="2700000" algn="tl">
                    <a:srgbClr val="000000">
                      <a:alpha val="43137"/>
                    </a:srgbClr>
                  </a:outerShdw>
                </a:effectLst>
              </a:rPr>
              <a:t>|</a:t>
            </a:r>
            <a:r>
              <a:rPr lang="zh-TW" altLang="en-US" b="1" dirty="0">
                <a:effectLst>
                  <a:outerShdw blurRad="38100" dist="38100" dir="2700000" algn="tl">
                    <a:srgbClr val="000000">
                      <a:alpha val="43137"/>
                    </a:srgbClr>
                  </a:outerShdw>
                </a:effectLst>
              </a:rPr>
              <a:t>移除戰術</a:t>
            </a:r>
            <a:r>
              <a:rPr lang="en-US" altLang="zh-TW" b="1" dirty="0" smtClean="0">
                <a:solidFill>
                  <a:schemeClr val="dk1"/>
                </a:solidFill>
                <a:effectLst>
                  <a:outerShdw blurRad="38100" dist="38100" dir="2700000" algn="tl">
                    <a:srgbClr val="000000">
                      <a:alpha val="43137"/>
                    </a:srgbClr>
                  </a:outerShdw>
                </a:effectLst>
              </a:rPr>
              <a:t>Evict</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b="1" dirty="0" smtClean="0"/>
              <a:t>3</a:t>
            </a:r>
            <a:r>
              <a:rPr lang="en-US" altLang="zh-TW" b="1" dirty="0"/>
              <a:t>.</a:t>
            </a:r>
            <a:r>
              <a:rPr lang="zh-TW" altLang="en-US" b="1" dirty="0"/>
              <a:t>行程驅逐</a:t>
            </a:r>
            <a:r>
              <a:rPr lang="en-US" altLang="zh-TW" b="1" dirty="0"/>
              <a:t>Process Eviction</a:t>
            </a:r>
          </a:p>
          <a:p>
            <a:pPr lvl="1"/>
            <a:r>
              <a:rPr lang="zh-TW" altLang="en-US" b="1" dirty="0"/>
              <a:t>行程</a:t>
            </a:r>
            <a:r>
              <a:rPr lang="zh-TW" altLang="en-US" b="1" dirty="0" smtClean="0"/>
              <a:t>暫停</a:t>
            </a:r>
            <a:r>
              <a:rPr lang="en-US" altLang="zh-TW" b="1" dirty="0" smtClean="0"/>
              <a:t>(Process Suspension)</a:t>
            </a:r>
            <a:endParaRPr lang="en-US" altLang="zh-TW" b="1" dirty="0"/>
          </a:p>
          <a:p>
            <a:pPr lvl="1"/>
            <a:r>
              <a:rPr lang="zh-TW" altLang="en-US" b="1" dirty="0"/>
              <a:t>行程</a:t>
            </a:r>
            <a:r>
              <a:rPr lang="zh-TW" altLang="en-US" b="1" dirty="0" smtClean="0"/>
              <a:t>終止</a:t>
            </a:r>
            <a:r>
              <a:rPr lang="en-US" altLang="zh-TW" b="1" dirty="0" smtClean="0"/>
              <a:t>(Process Termination)</a:t>
            </a:r>
            <a:endParaRPr lang="en-US" altLang="zh-TW" b="1" dirty="0"/>
          </a:p>
        </p:txBody>
      </p:sp>
      <p:sp>
        <p:nvSpPr>
          <p:cNvPr id="5" name="投影片編號版面配置區 4"/>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119</a:t>
            </a:fld>
            <a:endParaRPr lang="zh-TW" altLang="en-US" dirty="0"/>
          </a:p>
        </p:txBody>
      </p:sp>
    </p:spTree>
    <p:extLst>
      <p:ext uri="{BB962C8B-B14F-4D97-AF65-F5344CB8AC3E}">
        <p14:creationId xmlns:p14="http://schemas.microsoft.com/office/powerpoint/2010/main" val="2596450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風險管理</a:t>
            </a:r>
            <a:r>
              <a:rPr lang="zh-TW" altLang="en-US" dirty="0" smtClean="0"/>
              <a:t>策略</a:t>
            </a:r>
            <a:r>
              <a:rPr lang="en-US" altLang="zh-TW" sz="2000" dirty="0" smtClean="0"/>
              <a:t>Risk </a:t>
            </a:r>
            <a:r>
              <a:rPr lang="en-US" altLang="zh-TW" sz="2000" dirty="0"/>
              <a:t>Management </a:t>
            </a:r>
            <a:r>
              <a:rPr lang="en-US" altLang="zh-TW" sz="2000" dirty="0" smtClean="0"/>
              <a:t>Strategy</a:t>
            </a:r>
            <a:r>
              <a:rPr lang="en-US" altLang="zh-TW" dirty="0" smtClean="0"/>
              <a:t> (ID.RM)</a:t>
            </a:r>
            <a:endParaRPr lang="zh-TW" alt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2531806492"/>
              </p:ext>
            </p:extLst>
          </p:nvPr>
        </p:nvGraphicFramePr>
        <p:xfrm>
          <a:off x="455121" y="1021902"/>
          <a:ext cx="7849294" cy="2726055"/>
        </p:xfrm>
        <a:graphic>
          <a:graphicData uri="http://schemas.openxmlformats.org/drawingml/2006/table">
            <a:tbl>
              <a:tblPr/>
              <a:tblGrid>
                <a:gridCol w="7849294">
                  <a:extLst>
                    <a:ext uri="{9D8B030D-6E8A-4147-A177-3AD203B41FA5}">
                      <a16:colId xmlns:a16="http://schemas.microsoft.com/office/drawing/2014/main" val="3606992237"/>
                    </a:ext>
                  </a:extLst>
                </a:gridCol>
              </a:tblGrid>
              <a:tr h="0">
                <a:tc>
                  <a:txBody>
                    <a:bodyPr/>
                    <a:lstStyle/>
                    <a:p>
                      <a:pPr algn="l" fontAlgn="ctr"/>
                      <a:r>
                        <a:rPr lang="en-US" sz="2400" b="1" i="0" u="none" strike="noStrike" dirty="0">
                          <a:solidFill>
                            <a:srgbClr val="000000"/>
                          </a:solidFill>
                          <a:effectLst/>
                          <a:latin typeface="Times New Roman" panose="02020603050405020304" pitchFamily="18" charset="0"/>
                        </a:rPr>
                        <a:t>ID.RM-1: </a:t>
                      </a:r>
                      <a:r>
                        <a:rPr lang="en-US" sz="2400" b="0" i="0" u="none" strike="noStrike" dirty="0">
                          <a:solidFill>
                            <a:srgbClr val="000000"/>
                          </a:solidFill>
                          <a:effectLst/>
                          <a:latin typeface="Times New Roman" panose="02020603050405020304" pitchFamily="18" charset="0"/>
                        </a:rPr>
                        <a:t>Risk management processes are established, managed, and agreed to by organizational stakeholders</a:t>
                      </a:r>
                      <a:endParaRPr lang="en-US" sz="24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1275847"/>
                  </a:ext>
                </a:extLst>
              </a:tr>
              <a:tr h="0">
                <a:tc>
                  <a:txBody>
                    <a:bodyPr/>
                    <a:lstStyle/>
                    <a:p>
                      <a:pPr algn="l" fontAlgn="ctr"/>
                      <a:r>
                        <a:rPr lang="en-US" sz="2400" b="1" i="0" u="none" strike="noStrike" dirty="0">
                          <a:solidFill>
                            <a:srgbClr val="000000"/>
                          </a:solidFill>
                          <a:effectLst/>
                          <a:latin typeface="Times New Roman" panose="02020603050405020304" pitchFamily="18" charset="0"/>
                        </a:rPr>
                        <a:t>ID.RM-2: </a:t>
                      </a:r>
                      <a:r>
                        <a:rPr lang="en-US" sz="2400" b="0" i="0" u="none" strike="noStrike" dirty="0">
                          <a:solidFill>
                            <a:srgbClr val="000000"/>
                          </a:solidFill>
                          <a:effectLst/>
                          <a:latin typeface="Times New Roman" panose="02020603050405020304" pitchFamily="18" charset="0"/>
                        </a:rPr>
                        <a:t>Organizational risk tolerance is determined and clearly expressed</a:t>
                      </a:r>
                      <a:endParaRPr lang="en-US" sz="24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3540965"/>
                  </a:ext>
                </a:extLst>
              </a:tr>
              <a:tr h="0">
                <a:tc>
                  <a:txBody>
                    <a:bodyPr/>
                    <a:lstStyle/>
                    <a:p>
                      <a:pPr algn="l" fontAlgn="ctr"/>
                      <a:r>
                        <a:rPr lang="en-US" sz="2400" b="1" i="0" u="none" strike="noStrike" dirty="0">
                          <a:solidFill>
                            <a:srgbClr val="000000"/>
                          </a:solidFill>
                          <a:effectLst/>
                          <a:latin typeface="Times New Roman" panose="02020603050405020304" pitchFamily="18" charset="0"/>
                        </a:rPr>
                        <a:t>ID.RM-3:</a:t>
                      </a:r>
                      <a:r>
                        <a:rPr lang="en-US" sz="2400" b="0" i="0" u="none" strike="noStrike" dirty="0">
                          <a:solidFill>
                            <a:srgbClr val="000000"/>
                          </a:solidFill>
                          <a:effectLst/>
                          <a:latin typeface="Times New Roman" panose="02020603050405020304" pitchFamily="18" charset="0"/>
                        </a:rPr>
                        <a:t> The organization’s determination of risk tolerance is informed by its role in critical infrastructure and sector specific risk analysis</a:t>
                      </a:r>
                      <a:endParaRPr lang="en-US" sz="24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24127002"/>
                  </a:ext>
                </a:extLst>
              </a:tr>
            </a:tbl>
          </a:graphicData>
        </a:graphic>
      </p:graphicFrame>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12</a:t>
            </a:fld>
            <a:endParaRPr lang="zh-TW" altLang="en-US" dirty="0"/>
          </a:p>
        </p:txBody>
      </p:sp>
    </p:spTree>
    <p:extLst>
      <p:ext uri="{BB962C8B-B14F-4D97-AF65-F5344CB8AC3E}">
        <p14:creationId xmlns:p14="http://schemas.microsoft.com/office/powerpoint/2010/main" val="227831887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6.</a:t>
            </a:r>
            <a:r>
              <a:rPr lang="zh-TW" altLang="en-US" b="1" dirty="0"/>
              <a:t>逐出</a:t>
            </a:r>
            <a:r>
              <a:rPr lang="en-US" altLang="zh-TW" b="1" dirty="0"/>
              <a:t>|</a:t>
            </a:r>
            <a:r>
              <a:rPr lang="zh-TW" altLang="en-US" b="1" dirty="0"/>
              <a:t>移除戰術</a:t>
            </a:r>
            <a:r>
              <a:rPr lang="en-US" altLang="zh-TW" b="1" dirty="0">
                <a:solidFill>
                  <a:schemeClr val="dk1"/>
                </a:solidFill>
              </a:rPr>
              <a:t>Evict</a:t>
            </a:r>
            <a:endParaRPr lang="zh-TW" altLang="en-US" dirty="0"/>
          </a:p>
        </p:txBody>
      </p:sp>
      <p:sp>
        <p:nvSpPr>
          <p:cNvPr id="3" name="內容版面配置區 2"/>
          <p:cNvSpPr>
            <a:spLocks noGrp="1"/>
          </p:cNvSpPr>
          <p:nvPr>
            <p:ph idx="1"/>
          </p:nvPr>
        </p:nvSpPr>
        <p:spPr>
          <a:xfrm>
            <a:off x="0" y="623455"/>
            <a:ext cx="9144000" cy="6234545"/>
          </a:xfrm>
        </p:spPr>
        <p:txBody>
          <a:bodyPr>
            <a:normAutofit/>
          </a:bodyPr>
          <a:lstStyle/>
          <a:p>
            <a:pPr marL="228600" lvl="1">
              <a:spcBef>
                <a:spcPts val="1000"/>
              </a:spcBef>
            </a:pPr>
            <a:r>
              <a:rPr lang="zh-TW" altLang="en-US" b="1" dirty="0" smtClean="0"/>
              <a:t>文件刪除</a:t>
            </a:r>
            <a:r>
              <a:rPr lang="en-US" altLang="zh-TW" b="1" dirty="0" smtClean="0"/>
              <a:t> File Removal(ID:</a:t>
            </a:r>
            <a:r>
              <a:rPr lang="en-US" altLang="zh-TW" dirty="0" smtClean="0"/>
              <a:t>D3-PS</a:t>
            </a:r>
            <a:r>
              <a:rPr lang="en-US" altLang="zh-TW" b="1" dirty="0" smtClean="0"/>
              <a:t>)</a:t>
            </a:r>
          </a:p>
          <a:p>
            <a:pPr lvl="1" eaLnBrk="0" fontAlgn="base" hangingPunct="0">
              <a:lnSpc>
                <a:spcPct val="100000"/>
              </a:lnSpc>
              <a:spcBef>
                <a:spcPct val="0"/>
              </a:spcBef>
              <a:spcAft>
                <a:spcPct val="0"/>
              </a:spcAft>
            </a:pPr>
            <a:r>
              <a:rPr lang="zh-TW" altLang="zh-TW" sz="2000" b="1" dirty="0">
                <a:solidFill>
                  <a:srgbClr val="333333"/>
                </a:solidFill>
                <a:latin typeface="Arial" panose="020B0604020202020204" pitchFamily="34" charset="0"/>
                <a:ea typeface="Helvetica" panose="020B0604020202020204" pitchFamily="34" charset="0"/>
              </a:rPr>
              <a:t>定義</a:t>
            </a:r>
          </a:p>
          <a:p>
            <a:pPr lvl="2" eaLnBrk="0" fontAlgn="base" hangingPunct="0">
              <a:lnSpc>
                <a:spcPct val="100000"/>
              </a:lnSpc>
              <a:spcBef>
                <a:spcPct val="0"/>
              </a:spcBef>
              <a:spcAft>
                <a:spcPct val="0"/>
              </a:spcAft>
            </a:pPr>
            <a:r>
              <a:rPr lang="zh-TW" altLang="zh-TW" sz="1600" dirty="0">
                <a:solidFill>
                  <a:srgbClr val="333333"/>
                </a:solidFill>
                <a:latin typeface="Arial" panose="020B0604020202020204" pitchFamily="34" charset="0"/>
                <a:ea typeface="Helvetica" panose="020B0604020202020204" pitchFamily="34" charset="0"/>
              </a:rPr>
              <a:t>暫停電腦系統上正在運作的進程。</a:t>
            </a:r>
            <a:endParaRPr lang="zh-TW" altLang="zh-TW" sz="1600" b="1" dirty="0">
              <a:solidFill>
                <a:srgbClr val="333333"/>
              </a:solidFill>
              <a:latin typeface="Arial" panose="020B0604020202020204" pitchFamily="34" charset="0"/>
              <a:ea typeface="Helvetica" panose="020B0604020202020204" pitchFamily="34" charset="0"/>
            </a:endParaRPr>
          </a:p>
          <a:p>
            <a:pPr lvl="1" eaLnBrk="0" fontAlgn="base" hangingPunct="0">
              <a:lnSpc>
                <a:spcPct val="100000"/>
              </a:lnSpc>
              <a:spcBef>
                <a:spcPct val="0"/>
              </a:spcBef>
              <a:spcAft>
                <a:spcPct val="0"/>
              </a:spcAft>
            </a:pPr>
            <a:r>
              <a:rPr lang="zh-TW" altLang="zh-TW" sz="2000" b="1" dirty="0">
                <a:solidFill>
                  <a:srgbClr val="333333"/>
                </a:solidFill>
                <a:latin typeface="Arial" panose="020B0604020202020204" pitchFamily="34" charset="0"/>
                <a:ea typeface="Helvetica" panose="020B0604020202020204" pitchFamily="34" charset="0"/>
              </a:rPr>
              <a:t>怎麼運作的</a:t>
            </a:r>
          </a:p>
          <a:p>
            <a:pPr lvl="2" eaLnBrk="0" fontAlgn="base" hangingPunct="0">
              <a:lnSpc>
                <a:spcPct val="100000"/>
              </a:lnSpc>
              <a:spcBef>
                <a:spcPct val="0"/>
              </a:spcBef>
              <a:spcAft>
                <a:spcPct val="0"/>
              </a:spcAft>
            </a:pPr>
            <a:r>
              <a:rPr lang="zh-TW" altLang="zh-TW" sz="1600" dirty="0">
                <a:solidFill>
                  <a:srgbClr val="333333"/>
                </a:solidFill>
                <a:latin typeface="Arial" panose="020B0604020202020204" pitchFamily="34" charset="0"/>
                <a:ea typeface="Helvetica" panose="020B0604020202020204" pitchFamily="34" charset="0"/>
              </a:rPr>
              <a:t>如果正在運行的進程表現出異常、未經授權或惡意行為，則可能會暫停該進程以減輕其直接影響。防禦者可以選擇暫停而不是終止來首先分析該過程，如果認為是良性的則恢復該過程。</a:t>
            </a:r>
            <a:endParaRPr lang="zh-TW" altLang="zh-TW" sz="1600" b="1" dirty="0">
              <a:solidFill>
                <a:srgbClr val="333333"/>
              </a:solidFill>
              <a:latin typeface="Arial" panose="020B0604020202020204" pitchFamily="34" charset="0"/>
              <a:ea typeface="Helvetica" panose="020B0604020202020204" pitchFamily="34" charset="0"/>
            </a:endParaRPr>
          </a:p>
          <a:p>
            <a:pPr lvl="1" eaLnBrk="0" fontAlgn="base" hangingPunct="0">
              <a:lnSpc>
                <a:spcPct val="100000"/>
              </a:lnSpc>
              <a:spcBef>
                <a:spcPct val="0"/>
              </a:spcBef>
              <a:spcAft>
                <a:spcPct val="0"/>
              </a:spcAft>
            </a:pPr>
            <a:r>
              <a:rPr lang="zh-TW" altLang="zh-TW" sz="2000" b="1" dirty="0">
                <a:solidFill>
                  <a:srgbClr val="333333"/>
                </a:solidFill>
                <a:latin typeface="Arial" panose="020B0604020202020204" pitchFamily="34" charset="0"/>
                <a:ea typeface="Helvetica" panose="020B0604020202020204" pitchFamily="34" charset="0"/>
              </a:rPr>
              <a:t>系統提供的功能</a:t>
            </a:r>
          </a:p>
          <a:p>
            <a:pPr lvl="1" eaLnBrk="0" fontAlgn="base" hangingPunct="0">
              <a:lnSpc>
                <a:spcPct val="100000"/>
              </a:lnSpc>
              <a:spcBef>
                <a:spcPct val="0"/>
              </a:spcBef>
              <a:spcAft>
                <a:spcPct val="0"/>
              </a:spcAft>
            </a:pPr>
            <a:r>
              <a:rPr lang="zh-TW" altLang="zh-TW" sz="2000" b="1" dirty="0">
                <a:solidFill>
                  <a:srgbClr val="333333"/>
                </a:solidFill>
                <a:latin typeface="Arial" panose="020B0604020202020204" pitchFamily="34" charset="0"/>
                <a:ea typeface="Helvetica" panose="020B0604020202020204" pitchFamily="34" charset="0"/>
              </a:rPr>
              <a:t>Windows工具</a:t>
            </a:r>
          </a:p>
          <a:p>
            <a:pPr lvl="2" eaLnBrk="0" fontAlgn="base" hangingPunct="0">
              <a:lnSpc>
                <a:spcPct val="100000"/>
              </a:lnSpc>
              <a:spcBef>
                <a:spcPct val="0"/>
              </a:spcBef>
              <a:spcAft>
                <a:spcPct val="0"/>
              </a:spcAft>
            </a:pPr>
            <a:r>
              <a:rPr lang="zh-TW" altLang="zh-TW" sz="1600" dirty="0">
                <a:solidFill>
                  <a:srgbClr val="333333"/>
                </a:solidFill>
                <a:latin typeface="Arial" panose="020B0604020202020204" pitchFamily="34" charset="0"/>
                <a:ea typeface="Helvetica" panose="020B0604020202020204" pitchFamily="34" charset="0"/>
              </a:rPr>
              <a:t>在 Windows 中，SysInternals Suite 中的</a:t>
            </a:r>
            <a:r>
              <a:rPr lang="zh-TW" altLang="zh-TW" sz="1600" dirty="0">
                <a:solidFill>
                  <a:srgbClr val="555555"/>
                </a:solidFill>
                <a:latin typeface="Arial Unicode MS"/>
                <a:ea typeface="menlo"/>
              </a:rPr>
              <a:t>PsSuspend</a:t>
            </a:r>
            <a:r>
              <a:rPr lang="zh-TW" altLang="zh-TW" sz="1600" dirty="0">
                <a:solidFill>
                  <a:srgbClr val="333333"/>
                </a:solidFill>
                <a:ea typeface="Helvetica" panose="020B0604020202020204" pitchFamily="34" charset="0"/>
              </a:rPr>
              <a:t> </a:t>
            </a:r>
            <a:r>
              <a:rPr lang="zh-TW" altLang="zh-TW" sz="1600" dirty="0">
                <a:solidFill>
                  <a:srgbClr val="333333"/>
                </a:solidFill>
                <a:latin typeface="Arial" panose="020B0604020202020204" pitchFamily="34" charset="0"/>
                <a:ea typeface="Helvetica" panose="020B0604020202020204" pitchFamily="34" charset="0"/>
              </a:rPr>
              <a:t>命令列公用程式提供暫停本機或遠端系統上的程序的功能。</a:t>
            </a:r>
            <a:endParaRPr lang="zh-TW" altLang="zh-TW" sz="1600" dirty="0">
              <a:latin typeface="Arial" panose="020B0604020202020204" pitchFamily="34" charset="0"/>
            </a:endParaRPr>
          </a:p>
          <a:p>
            <a:pPr lvl="1" eaLnBrk="0" fontAlgn="base" hangingPunct="0">
              <a:lnSpc>
                <a:spcPct val="100000"/>
              </a:lnSpc>
              <a:spcBef>
                <a:spcPct val="0"/>
              </a:spcBef>
              <a:spcAft>
                <a:spcPct val="0"/>
              </a:spcAft>
            </a:pPr>
            <a:r>
              <a:rPr lang="zh-TW" altLang="zh-TW" sz="2000" b="1" dirty="0">
                <a:solidFill>
                  <a:srgbClr val="333333"/>
                </a:solidFill>
                <a:latin typeface="Arial" panose="020B0604020202020204" pitchFamily="34" charset="0"/>
                <a:ea typeface="Helvetica" panose="020B0604020202020204" pitchFamily="34" charset="0"/>
              </a:rPr>
              <a:t>數位工件關係：</a:t>
            </a:r>
          </a:p>
          <a:p>
            <a:pPr lvl="2" eaLnBrk="0" fontAlgn="base" hangingPunct="0">
              <a:lnSpc>
                <a:spcPct val="100000"/>
              </a:lnSpc>
              <a:spcBef>
                <a:spcPct val="0"/>
              </a:spcBef>
              <a:spcAft>
                <a:spcPct val="0"/>
              </a:spcAft>
            </a:pPr>
            <a:r>
              <a:rPr lang="zh-TW" altLang="zh-TW" sz="1600" dirty="0">
                <a:solidFill>
                  <a:srgbClr val="333333"/>
                </a:solidFill>
                <a:latin typeface="Arial" panose="020B0604020202020204" pitchFamily="34" charset="0"/>
                <a:ea typeface="Helvetica" panose="020B0604020202020204" pitchFamily="34" charset="0"/>
              </a:rPr>
              <a:t>這種防禦技術與特定的數位製品有關。 點擊工件節點以獲取更多資訊</a:t>
            </a:r>
            <a:endParaRPr lang="en-US" altLang="zh-TW" sz="1600" b="1" dirty="0" smtClean="0"/>
          </a:p>
          <a:p>
            <a:pPr marL="228600" lvl="1">
              <a:spcBef>
                <a:spcPts val="1000"/>
              </a:spcBef>
            </a:pPr>
            <a:endParaRPr lang="en-US" altLang="zh-TW" b="1" dirty="0" smtClean="0"/>
          </a:p>
        </p:txBody>
      </p:sp>
      <p:sp>
        <p:nvSpPr>
          <p:cNvPr id="4" name="投影片編號版面配置區 3"/>
          <p:cNvSpPr>
            <a:spLocks noGrp="1"/>
          </p:cNvSpPr>
          <p:nvPr>
            <p:ph type="sldNum" sz="quarter" idx="12"/>
          </p:nvPr>
        </p:nvSpPr>
        <p:spPr/>
        <p:txBody>
          <a:bodyPr/>
          <a:lstStyle/>
          <a:p>
            <a:r>
              <a:rPr lang="zh-TW" altLang="en-US" dirty="0" smtClean="0"/>
              <a:t>資訊安全架構</a:t>
            </a:r>
            <a:r>
              <a:rPr lang="en-US" altLang="zh-TW" dirty="0" smtClean="0"/>
              <a:t>NIST</a:t>
            </a:r>
            <a:r>
              <a:rPr lang="zh-TW" altLang="en-US" dirty="0" smtClean="0"/>
              <a:t> </a:t>
            </a:r>
            <a:r>
              <a:rPr lang="en-US" altLang="zh-TW" dirty="0" smtClean="0"/>
              <a:t>CSF</a:t>
            </a:r>
            <a:r>
              <a:rPr lang="zh-TW" altLang="en-US" dirty="0" smtClean="0"/>
              <a:t>與</a:t>
            </a:r>
            <a:r>
              <a:rPr lang="en-US" altLang="zh-TW" dirty="0" smtClean="0"/>
              <a:t>MITRE D3FEND- </a:t>
            </a:r>
            <a:fld id="{2733D0C0-6F05-4351-9199-557946A0D211}" type="slidenum">
              <a:rPr lang="zh-TW" altLang="en-US" smtClean="0"/>
              <a:pPr/>
              <a:t>120</a:t>
            </a:fld>
            <a:endParaRPr lang="zh-TW" altLang="en-US" dirty="0"/>
          </a:p>
        </p:txBody>
      </p:sp>
    </p:spTree>
    <p:extLst>
      <p:ext uri="{BB962C8B-B14F-4D97-AF65-F5344CB8AC3E}">
        <p14:creationId xmlns:p14="http://schemas.microsoft.com/office/powerpoint/2010/main" val="19551715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6.</a:t>
            </a:r>
            <a:r>
              <a:rPr lang="zh-TW" altLang="en-US" b="1" dirty="0"/>
              <a:t>逐出</a:t>
            </a:r>
            <a:r>
              <a:rPr lang="en-US" altLang="zh-TW" b="1" dirty="0"/>
              <a:t>|</a:t>
            </a:r>
            <a:r>
              <a:rPr lang="zh-TW" altLang="en-US" b="1" dirty="0"/>
              <a:t>移除戰術</a:t>
            </a:r>
            <a:r>
              <a:rPr lang="en-US" altLang="zh-TW" b="1" dirty="0">
                <a:solidFill>
                  <a:schemeClr val="dk1"/>
                </a:solidFill>
              </a:rPr>
              <a:t>Evict</a:t>
            </a:r>
            <a:endParaRPr lang="zh-TW" altLang="en-US" dirty="0"/>
          </a:p>
        </p:txBody>
      </p:sp>
      <p:sp>
        <p:nvSpPr>
          <p:cNvPr id="3" name="內容版面配置區 2"/>
          <p:cNvSpPr>
            <a:spLocks noGrp="1"/>
          </p:cNvSpPr>
          <p:nvPr>
            <p:ph idx="1"/>
          </p:nvPr>
        </p:nvSpPr>
        <p:spPr>
          <a:xfrm>
            <a:off x="0" y="623455"/>
            <a:ext cx="9144000" cy="6234545"/>
          </a:xfrm>
        </p:spPr>
        <p:txBody>
          <a:bodyPr>
            <a:normAutofit/>
          </a:bodyPr>
          <a:lstStyle/>
          <a:p>
            <a:pPr marL="228600" lvl="1">
              <a:spcBef>
                <a:spcPts val="1000"/>
              </a:spcBef>
            </a:pPr>
            <a:r>
              <a:rPr lang="zh-TW" altLang="en-US" b="1" dirty="0" smtClean="0"/>
              <a:t>文件刪除</a:t>
            </a:r>
            <a:r>
              <a:rPr lang="en-US" altLang="zh-TW" b="1" dirty="0" smtClean="0"/>
              <a:t> File Removal(ID:</a:t>
            </a:r>
            <a:r>
              <a:rPr lang="en-US" altLang="zh-TW" dirty="0" smtClean="0"/>
              <a:t>D3-PS</a:t>
            </a:r>
            <a:r>
              <a:rPr lang="en-US" altLang="zh-TW" b="1" dirty="0" smtClean="0"/>
              <a:t>)</a:t>
            </a:r>
          </a:p>
          <a:p>
            <a:pPr eaLnBrk="0" fontAlgn="base" hangingPunct="0">
              <a:lnSpc>
                <a:spcPct val="100000"/>
              </a:lnSpc>
              <a:spcBef>
                <a:spcPct val="0"/>
              </a:spcBef>
              <a:spcAft>
                <a:spcPct val="0"/>
              </a:spcAft>
            </a:pPr>
            <a:r>
              <a:rPr lang="zh-TW" altLang="zh-TW" sz="1800" b="1" dirty="0">
                <a:solidFill>
                  <a:srgbClr val="333333"/>
                </a:solidFill>
                <a:latin typeface="Arial" panose="020B0604020202020204" pitchFamily="34" charset="0"/>
                <a:ea typeface="Helvetica" panose="020B0604020202020204" pitchFamily="34" charset="0"/>
              </a:rPr>
              <a:t>Definition</a:t>
            </a:r>
          </a:p>
          <a:p>
            <a:pPr lvl="1" eaLnBrk="0" fontAlgn="base" hangingPunct="0">
              <a:lnSpc>
                <a:spcPct val="100000"/>
              </a:lnSpc>
              <a:spcBef>
                <a:spcPct val="0"/>
              </a:spcBef>
              <a:spcAft>
                <a:spcPct val="0"/>
              </a:spcAft>
            </a:pPr>
            <a:r>
              <a:rPr lang="zh-TW" altLang="zh-TW" sz="1400" dirty="0">
                <a:solidFill>
                  <a:srgbClr val="333333"/>
                </a:solidFill>
                <a:latin typeface="Arial" panose="020B0604020202020204" pitchFamily="34" charset="0"/>
                <a:ea typeface="Helvetica" panose="020B0604020202020204" pitchFamily="34" charset="0"/>
              </a:rPr>
              <a:t>Suspending a running process on a computer system.</a:t>
            </a:r>
            <a:endParaRPr lang="zh-TW" altLang="zh-TW" sz="1400" b="1" dirty="0">
              <a:solidFill>
                <a:srgbClr val="333333"/>
              </a:solidFill>
              <a:latin typeface="Arial" panose="020B0604020202020204" pitchFamily="34" charset="0"/>
              <a:ea typeface="Helvetica" panose="020B0604020202020204" pitchFamily="34" charset="0"/>
            </a:endParaRPr>
          </a:p>
          <a:p>
            <a:pPr eaLnBrk="0" fontAlgn="base" hangingPunct="0">
              <a:lnSpc>
                <a:spcPct val="100000"/>
              </a:lnSpc>
              <a:spcBef>
                <a:spcPct val="0"/>
              </a:spcBef>
              <a:spcAft>
                <a:spcPct val="0"/>
              </a:spcAft>
            </a:pPr>
            <a:r>
              <a:rPr lang="zh-TW" altLang="zh-TW" sz="1800" b="1" dirty="0">
                <a:solidFill>
                  <a:srgbClr val="333333"/>
                </a:solidFill>
                <a:latin typeface="Arial" panose="020B0604020202020204" pitchFamily="34" charset="0"/>
                <a:ea typeface="Helvetica" panose="020B0604020202020204" pitchFamily="34" charset="0"/>
              </a:rPr>
              <a:t>How it works</a:t>
            </a:r>
          </a:p>
          <a:p>
            <a:pPr lvl="1" eaLnBrk="0" fontAlgn="base" hangingPunct="0">
              <a:lnSpc>
                <a:spcPct val="100000"/>
              </a:lnSpc>
              <a:spcBef>
                <a:spcPct val="0"/>
              </a:spcBef>
              <a:spcAft>
                <a:spcPct val="0"/>
              </a:spcAft>
            </a:pPr>
            <a:r>
              <a:rPr lang="zh-TW" altLang="zh-TW" sz="1400" dirty="0">
                <a:solidFill>
                  <a:srgbClr val="333333"/>
                </a:solidFill>
                <a:latin typeface="Arial" panose="020B0604020202020204" pitchFamily="34" charset="0"/>
                <a:ea typeface="Helvetica" panose="020B0604020202020204" pitchFamily="34" charset="0"/>
              </a:rPr>
              <a:t>A running process might be suspended to mitigate its immediate effects if it is exhibiting anomalous, unauthorized, or malicious behavior. Defenders may choose to suspend rather than terminate to analyze the process first and resume the process if deemed benign.</a:t>
            </a:r>
            <a:endParaRPr lang="zh-TW" altLang="zh-TW" sz="1400" b="1" dirty="0">
              <a:solidFill>
                <a:srgbClr val="333333"/>
              </a:solidFill>
              <a:latin typeface="Arial" panose="020B0604020202020204" pitchFamily="34" charset="0"/>
              <a:ea typeface="Helvetica" panose="020B0604020202020204" pitchFamily="34" charset="0"/>
            </a:endParaRPr>
          </a:p>
          <a:p>
            <a:pPr eaLnBrk="0" fontAlgn="base" hangingPunct="0">
              <a:lnSpc>
                <a:spcPct val="100000"/>
              </a:lnSpc>
              <a:spcBef>
                <a:spcPct val="0"/>
              </a:spcBef>
              <a:spcAft>
                <a:spcPct val="0"/>
              </a:spcAft>
            </a:pPr>
            <a:r>
              <a:rPr lang="zh-TW" altLang="zh-TW" sz="1800" b="1" dirty="0">
                <a:solidFill>
                  <a:srgbClr val="333333"/>
                </a:solidFill>
                <a:latin typeface="Arial" panose="020B0604020202020204" pitchFamily="34" charset="0"/>
                <a:ea typeface="Helvetica" panose="020B0604020202020204" pitchFamily="34" charset="0"/>
              </a:rPr>
              <a:t>System-provided functions</a:t>
            </a:r>
          </a:p>
          <a:p>
            <a:pPr eaLnBrk="0" fontAlgn="base" hangingPunct="0">
              <a:lnSpc>
                <a:spcPct val="100000"/>
              </a:lnSpc>
              <a:spcBef>
                <a:spcPct val="0"/>
              </a:spcBef>
              <a:spcAft>
                <a:spcPct val="0"/>
              </a:spcAft>
            </a:pPr>
            <a:endParaRPr lang="zh-TW" altLang="zh-TW" sz="1800" b="1" dirty="0">
              <a:solidFill>
                <a:srgbClr val="333333"/>
              </a:solidFill>
              <a:latin typeface="Arial" panose="020B0604020202020204" pitchFamily="34" charset="0"/>
              <a:ea typeface="Helvetica" panose="020B0604020202020204" pitchFamily="34" charset="0"/>
            </a:endParaRPr>
          </a:p>
          <a:p>
            <a:pPr eaLnBrk="0" fontAlgn="base" hangingPunct="0">
              <a:lnSpc>
                <a:spcPct val="100000"/>
              </a:lnSpc>
              <a:spcBef>
                <a:spcPct val="0"/>
              </a:spcBef>
              <a:spcAft>
                <a:spcPct val="0"/>
              </a:spcAft>
            </a:pPr>
            <a:r>
              <a:rPr lang="zh-TW" altLang="zh-TW" sz="1800" b="1" dirty="0">
                <a:solidFill>
                  <a:srgbClr val="333333"/>
                </a:solidFill>
                <a:latin typeface="Arial" panose="020B0604020202020204" pitchFamily="34" charset="0"/>
                <a:ea typeface="Helvetica" panose="020B0604020202020204" pitchFamily="34" charset="0"/>
              </a:rPr>
              <a:t>Windows tools</a:t>
            </a:r>
          </a:p>
          <a:p>
            <a:pPr lvl="1" eaLnBrk="0" fontAlgn="base" hangingPunct="0">
              <a:lnSpc>
                <a:spcPct val="100000"/>
              </a:lnSpc>
              <a:spcBef>
                <a:spcPct val="0"/>
              </a:spcBef>
              <a:spcAft>
                <a:spcPct val="0"/>
              </a:spcAft>
            </a:pPr>
            <a:r>
              <a:rPr lang="zh-TW" altLang="zh-TW" sz="1400" dirty="0">
                <a:solidFill>
                  <a:srgbClr val="333333"/>
                </a:solidFill>
                <a:latin typeface="Arial" panose="020B0604020202020204" pitchFamily="34" charset="0"/>
                <a:ea typeface="Helvetica" panose="020B0604020202020204" pitchFamily="34" charset="0"/>
              </a:rPr>
              <a:t>In Windows, the </a:t>
            </a:r>
            <a:r>
              <a:rPr lang="zh-TW" altLang="zh-TW" sz="1400" dirty="0">
                <a:solidFill>
                  <a:srgbClr val="555555"/>
                </a:solidFill>
                <a:latin typeface="Arial Unicode MS"/>
                <a:ea typeface="menlo"/>
              </a:rPr>
              <a:t>PsSuspend</a:t>
            </a:r>
            <a:r>
              <a:rPr lang="zh-TW" altLang="zh-TW" sz="1400" dirty="0">
                <a:solidFill>
                  <a:srgbClr val="333333"/>
                </a:solidFill>
                <a:ea typeface="Helvetica" panose="020B0604020202020204" pitchFamily="34" charset="0"/>
              </a:rPr>
              <a:t> </a:t>
            </a:r>
            <a:r>
              <a:rPr lang="zh-TW" altLang="zh-TW" sz="1400" dirty="0">
                <a:solidFill>
                  <a:srgbClr val="333333"/>
                </a:solidFill>
                <a:latin typeface="Arial" panose="020B0604020202020204" pitchFamily="34" charset="0"/>
                <a:ea typeface="Helvetica" panose="020B0604020202020204" pitchFamily="34" charset="0"/>
              </a:rPr>
              <a:t>command line utility from the SysInternals Suite provides functionality to suspend processes on a local or remote system.</a:t>
            </a:r>
            <a:endParaRPr lang="zh-TW" altLang="zh-TW" sz="1400" dirty="0">
              <a:latin typeface="Arial" panose="020B0604020202020204" pitchFamily="34" charset="0"/>
            </a:endParaRPr>
          </a:p>
          <a:p>
            <a:pPr eaLnBrk="0" fontAlgn="base" hangingPunct="0">
              <a:lnSpc>
                <a:spcPct val="100000"/>
              </a:lnSpc>
              <a:spcBef>
                <a:spcPct val="0"/>
              </a:spcBef>
              <a:spcAft>
                <a:spcPct val="0"/>
              </a:spcAft>
            </a:pPr>
            <a:endParaRPr lang="zh-TW" altLang="zh-TW" sz="1800" b="1" dirty="0">
              <a:solidFill>
                <a:srgbClr val="333333"/>
              </a:solidFill>
              <a:latin typeface="Arial" panose="020B0604020202020204" pitchFamily="34" charset="0"/>
              <a:ea typeface="Helvetica" panose="020B0604020202020204" pitchFamily="34" charset="0"/>
            </a:endParaRPr>
          </a:p>
          <a:p>
            <a:pPr eaLnBrk="0" fontAlgn="base" hangingPunct="0">
              <a:lnSpc>
                <a:spcPct val="100000"/>
              </a:lnSpc>
              <a:spcBef>
                <a:spcPct val="0"/>
              </a:spcBef>
              <a:spcAft>
                <a:spcPct val="0"/>
              </a:spcAft>
            </a:pPr>
            <a:r>
              <a:rPr lang="zh-TW" altLang="zh-TW" sz="1800" b="1" dirty="0">
                <a:solidFill>
                  <a:srgbClr val="333333"/>
                </a:solidFill>
                <a:latin typeface="Arial" panose="020B0604020202020204" pitchFamily="34" charset="0"/>
                <a:ea typeface="Helvetica" panose="020B0604020202020204" pitchFamily="34" charset="0"/>
              </a:rPr>
              <a:t>Digital Artifact Relationships:</a:t>
            </a:r>
          </a:p>
          <a:p>
            <a:pPr lvl="1" eaLnBrk="0" fontAlgn="base" hangingPunct="0">
              <a:lnSpc>
                <a:spcPct val="100000"/>
              </a:lnSpc>
              <a:spcBef>
                <a:spcPct val="0"/>
              </a:spcBef>
              <a:spcAft>
                <a:spcPct val="0"/>
              </a:spcAft>
            </a:pPr>
            <a:r>
              <a:rPr lang="zh-TW" altLang="zh-TW" sz="1400" dirty="0">
                <a:solidFill>
                  <a:srgbClr val="333333"/>
                </a:solidFill>
                <a:latin typeface="Arial" panose="020B0604020202020204" pitchFamily="34" charset="0"/>
                <a:ea typeface="Helvetica" panose="020B0604020202020204" pitchFamily="34" charset="0"/>
              </a:rPr>
              <a:t>This defensive technique is related to specific digital artifacts. Click the artifact node for more information.</a:t>
            </a:r>
            <a:endParaRPr lang="zh-TW" altLang="zh-TW" sz="1400" dirty="0">
              <a:latin typeface="Arial" panose="020B0604020202020204" pitchFamily="34" charset="0"/>
            </a:endParaRPr>
          </a:p>
          <a:p>
            <a:pPr marL="228600" lvl="1">
              <a:spcBef>
                <a:spcPts val="1000"/>
              </a:spcBef>
            </a:pPr>
            <a:endParaRPr lang="en-US" altLang="zh-TW" b="1" dirty="0" smtClean="0"/>
          </a:p>
          <a:p>
            <a:pPr marL="228600" lvl="1">
              <a:spcBef>
                <a:spcPts val="1000"/>
              </a:spcBef>
            </a:pPr>
            <a:endParaRPr lang="en-US" altLang="zh-TW" b="1" dirty="0" smtClean="0"/>
          </a:p>
          <a:p>
            <a:pPr marL="228600" lvl="1">
              <a:spcBef>
                <a:spcPts val="1000"/>
              </a:spcBef>
            </a:pPr>
            <a:endParaRPr lang="en-US" altLang="zh-TW" b="1" dirty="0" smtClean="0"/>
          </a:p>
        </p:txBody>
      </p:sp>
      <p:sp>
        <p:nvSpPr>
          <p:cNvPr id="4" name="投影片編號版面配置區 3"/>
          <p:cNvSpPr>
            <a:spLocks noGrp="1"/>
          </p:cNvSpPr>
          <p:nvPr>
            <p:ph type="sldNum" sz="quarter" idx="12"/>
          </p:nvPr>
        </p:nvSpPr>
        <p:spPr/>
        <p:txBody>
          <a:bodyPr/>
          <a:lstStyle/>
          <a:p>
            <a:r>
              <a:rPr lang="zh-TW" altLang="en-US" dirty="0" smtClean="0"/>
              <a:t>資訊安全架構</a:t>
            </a:r>
            <a:r>
              <a:rPr lang="en-US" altLang="zh-TW" dirty="0" smtClean="0"/>
              <a:t>NIST</a:t>
            </a:r>
            <a:r>
              <a:rPr lang="zh-TW" altLang="en-US" dirty="0" smtClean="0"/>
              <a:t> </a:t>
            </a:r>
            <a:r>
              <a:rPr lang="en-US" altLang="zh-TW" dirty="0" smtClean="0"/>
              <a:t>CSF</a:t>
            </a:r>
            <a:r>
              <a:rPr lang="zh-TW" altLang="en-US" dirty="0" smtClean="0"/>
              <a:t>與</a:t>
            </a:r>
            <a:r>
              <a:rPr lang="en-US" altLang="zh-TW" dirty="0" smtClean="0"/>
              <a:t>MITRE D3FEND- </a:t>
            </a:r>
            <a:fld id="{2733D0C0-6F05-4351-9199-557946A0D211}" type="slidenum">
              <a:rPr lang="zh-TW" altLang="en-US" smtClean="0"/>
              <a:pPr/>
              <a:t>121</a:t>
            </a:fld>
            <a:endParaRPr lang="zh-TW" altLang="en-US" dirty="0"/>
          </a:p>
        </p:txBody>
      </p:sp>
    </p:spTree>
    <p:extLst>
      <p:ext uri="{BB962C8B-B14F-4D97-AF65-F5344CB8AC3E}">
        <p14:creationId xmlns:p14="http://schemas.microsoft.com/office/powerpoint/2010/main" val="199607283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6.</a:t>
            </a:r>
            <a:r>
              <a:rPr lang="zh-TW" altLang="en-US" b="1" dirty="0"/>
              <a:t>逐出</a:t>
            </a:r>
            <a:r>
              <a:rPr lang="en-US" altLang="zh-TW" b="1" dirty="0"/>
              <a:t>|</a:t>
            </a:r>
            <a:r>
              <a:rPr lang="zh-TW" altLang="en-US" b="1" dirty="0"/>
              <a:t>移除戰術</a:t>
            </a:r>
            <a:r>
              <a:rPr lang="en-US" altLang="zh-TW" b="1" dirty="0">
                <a:solidFill>
                  <a:schemeClr val="dk1"/>
                </a:solidFill>
              </a:rPr>
              <a:t>Evict</a:t>
            </a:r>
            <a:endParaRPr lang="zh-TW" altLang="en-US" dirty="0"/>
          </a:p>
        </p:txBody>
      </p:sp>
      <p:sp>
        <p:nvSpPr>
          <p:cNvPr id="3" name="內容版面配置區 2"/>
          <p:cNvSpPr>
            <a:spLocks noGrp="1"/>
          </p:cNvSpPr>
          <p:nvPr>
            <p:ph idx="1"/>
          </p:nvPr>
        </p:nvSpPr>
        <p:spPr>
          <a:xfrm>
            <a:off x="0" y="623455"/>
            <a:ext cx="9144000" cy="6234545"/>
          </a:xfrm>
        </p:spPr>
        <p:txBody>
          <a:bodyPr>
            <a:normAutofit/>
          </a:bodyPr>
          <a:lstStyle/>
          <a:p>
            <a:pPr marL="228600" lvl="1">
              <a:spcBef>
                <a:spcPts val="1000"/>
              </a:spcBef>
            </a:pPr>
            <a:r>
              <a:rPr lang="zh-TW" altLang="en-US" b="1" dirty="0" smtClean="0"/>
              <a:t>文件刪除</a:t>
            </a:r>
            <a:r>
              <a:rPr lang="en-US" altLang="zh-TW" b="1" dirty="0" smtClean="0"/>
              <a:t> File Removal(ID:</a:t>
            </a:r>
            <a:r>
              <a:rPr lang="en-US" altLang="zh-TW" dirty="0" smtClean="0"/>
              <a:t>D3-PS</a:t>
            </a:r>
            <a:r>
              <a:rPr lang="en-US" altLang="zh-TW" b="1" dirty="0" smtClean="0"/>
              <a:t>)</a:t>
            </a:r>
          </a:p>
          <a:p>
            <a:pPr marL="228600" lvl="1">
              <a:spcBef>
                <a:spcPts val="1000"/>
              </a:spcBef>
            </a:pPr>
            <a:endParaRPr lang="en-US" altLang="zh-TW" b="1" dirty="0" smtClean="0"/>
          </a:p>
          <a:p>
            <a:pPr marL="228600" lvl="1">
              <a:spcBef>
                <a:spcPts val="1000"/>
              </a:spcBef>
            </a:pPr>
            <a:endParaRPr lang="en-US" altLang="zh-TW" b="1" dirty="0" smtClean="0"/>
          </a:p>
        </p:txBody>
      </p:sp>
      <p:sp>
        <p:nvSpPr>
          <p:cNvPr id="4" name="投影片編號版面配置區 3"/>
          <p:cNvSpPr>
            <a:spLocks noGrp="1"/>
          </p:cNvSpPr>
          <p:nvPr>
            <p:ph type="sldNum" sz="quarter" idx="12"/>
          </p:nvPr>
        </p:nvSpPr>
        <p:spPr/>
        <p:txBody>
          <a:bodyPr/>
          <a:lstStyle/>
          <a:p>
            <a:r>
              <a:rPr lang="zh-TW" altLang="en-US" dirty="0" smtClean="0"/>
              <a:t>資訊安全架構</a:t>
            </a:r>
            <a:r>
              <a:rPr lang="en-US" altLang="zh-TW" dirty="0" smtClean="0"/>
              <a:t>NIST</a:t>
            </a:r>
            <a:r>
              <a:rPr lang="zh-TW" altLang="en-US" dirty="0" smtClean="0"/>
              <a:t> </a:t>
            </a:r>
            <a:r>
              <a:rPr lang="en-US" altLang="zh-TW" dirty="0" smtClean="0"/>
              <a:t>CSF</a:t>
            </a:r>
            <a:r>
              <a:rPr lang="zh-TW" altLang="en-US" dirty="0" smtClean="0"/>
              <a:t>與</a:t>
            </a:r>
            <a:r>
              <a:rPr lang="en-US" altLang="zh-TW" dirty="0" smtClean="0"/>
              <a:t>MITRE D3FEND- </a:t>
            </a:r>
            <a:fld id="{2733D0C0-6F05-4351-9199-557946A0D211}" type="slidenum">
              <a:rPr lang="zh-TW" altLang="en-US" smtClean="0"/>
              <a:pPr/>
              <a:t>122</a:t>
            </a:fld>
            <a:endParaRPr lang="zh-TW" altLang="en-US" dirty="0"/>
          </a:p>
        </p:txBody>
      </p:sp>
      <p:pic>
        <p:nvPicPr>
          <p:cNvPr id="5" name="圖片 4"/>
          <p:cNvPicPr>
            <a:picLocks noChangeAspect="1"/>
          </p:cNvPicPr>
          <p:nvPr/>
        </p:nvPicPr>
        <p:blipFill>
          <a:blip r:embed="rId2"/>
          <a:stretch>
            <a:fillRect/>
          </a:stretch>
        </p:blipFill>
        <p:spPr>
          <a:xfrm>
            <a:off x="0" y="2668385"/>
            <a:ext cx="9144000" cy="1214437"/>
          </a:xfrm>
          <a:prstGeom prst="rect">
            <a:avLst/>
          </a:prstGeom>
        </p:spPr>
      </p:pic>
    </p:spTree>
    <p:extLst>
      <p:ext uri="{BB962C8B-B14F-4D97-AF65-F5344CB8AC3E}">
        <p14:creationId xmlns:p14="http://schemas.microsoft.com/office/powerpoint/2010/main" val="87922616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a:t>7.</a:t>
            </a:r>
            <a:r>
              <a:rPr lang="zh-TW" altLang="en-US" b="1" dirty="0"/>
              <a:t>回復</a:t>
            </a:r>
            <a:r>
              <a:rPr lang="zh-TW" altLang="en-US" b="1" dirty="0" smtClean="0"/>
              <a:t>戰術 </a:t>
            </a:r>
            <a:r>
              <a:rPr lang="en-US" altLang="zh-TW" b="1" dirty="0" smtClean="0"/>
              <a:t>Restore</a:t>
            </a:r>
            <a:endParaRPr lang="zh-TW" altLang="en-US" b="1" dirty="0"/>
          </a:p>
        </p:txBody>
      </p:sp>
      <p:sp>
        <p:nvSpPr>
          <p:cNvPr id="3" name="內容版面配置區 2"/>
          <p:cNvSpPr>
            <a:spLocks noGrp="1"/>
          </p:cNvSpPr>
          <p:nvPr>
            <p:ph idx="1"/>
          </p:nvPr>
        </p:nvSpPr>
        <p:spPr/>
        <p:txBody>
          <a:bodyPr>
            <a:normAutofit/>
          </a:bodyPr>
          <a:lstStyle/>
          <a:p>
            <a:pPr marL="0" indent="0">
              <a:buNone/>
            </a:pPr>
            <a:r>
              <a:rPr lang="en-US" altLang="zh-TW" b="1" dirty="0" smtClean="0"/>
              <a:t>1.</a:t>
            </a:r>
            <a:r>
              <a:rPr lang="zh-TW" altLang="en-US" b="1" dirty="0" smtClean="0"/>
              <a:t>存取權</a:t>
            </a:r>
            <a:r>
              <a:rPr lang="zh-TW" altLang="en-US" b="1" dirty="0"/>
              <a:t>的</a:t>
            </a:r>
            <a:r>
              <a:rPr lang="zh-TW" altLang="en-US" b="1" dirty="0" smtClean="0"/>
              <a:t>回復機制 </a:t>
            </a:r>
            <a:r>
              <a:rPr lang="en-US" altLang="zh-TW" b="1" dirty="0" smtClean="0"/>
              <a:t>(Restore Access)</a:t>
            </a:r>
            <a:endParaRPr lang="en-US" altLang="zh-TW" b="1" dirty="0"/>
          </a:p>
          <a:p>
            <a:pPr lvl="1"/>
            <a:r>
              <a:rPr lang="zh-TW" altLang="en-US" b="1" dirty="0" smtClean="0"/>
              <a:t>網路存取權回復 </a:t>
            </a:r>
            <a:r>
              <a:rPr lang="en-US" altLang="zh-TW" b="1" dirty="0" smtClean="0"/>
              <a:t>(Restore </a:t>
            </a:r>
            <a:r>
              <a:rPr lang="en-US" altLang="zh-TW" b="1" dirty="0"/>
              <a:t>Network </a:t>
            </a:r>
            <a:r>
              <a:rPr lang="en-US" altLang="zh-TW" b="1" dirty="0" smtClean="0"/>
              <a:t>Access)</a:t>
            </a:r>
            <a:endParaRPr lang="en-US" altLang="zh-TW" b="1" dirty="0"/>
          </a:p>
          <a:p>
            <a:pPr lvl="1"/>
            <a:r>
              <a:rPr lang="zh-TW" altLang="en-US" b="1" dirty="0" smtClean="0"/>
              <a:t>使用者帳號存取權回復 </a:t>
            </a:r>
            <a:r>
              <a:rPr lang="en-US" altLang="zh-TW" b="1" dirty="0" smtClean="0"/>
              <a:t>( Restore </a:t>
            </a:r>
            <a:r>
              <a:rPr lang="en-US" altLang="zh-TW" b="1" dirty="0"/>
              <a:t>User Account </a:t>
            </a:r>
            <a:r>
              <a:rPr lang="en-US" altLang="zh-TW" b="1" dirty="0" smtClean="0"/>
              <a:t>Access)</a:t>
            </a:r>
            <a:endParaRPr lang="en-US" altLang="zh-TW" b="1" dirty="0"/>
          </a:p>
          <a:p>
            <a:pPr lvl="2"/>
            <a:r>
              <a:rPr lang="zh-TW" altLang="en-US" b="1" dirty="0" smtClean="0"/>
              <a:t>帳號解鎖 </a:t>
            </a:r>
            <a:r>
              <a:rPr lang="en-US" altLang="zh-TW" b="1" dirty="0" smtClean="0"/>
              <a:t>(Unlock Account)</a:t>
            </a:r>
            <a:endParaRPr lang="en-US" altLang="zh-TW" b="1" dirty="0"/>
          </a:p>
        </p:txBody>
      </p:sp>
      <p:sp>
        <p:nvSpPr>
          <p:cNvPr id="5" name="投影片編號版面配置區 4"/>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123</a:t>
            </a:fld>
            <a:endParaRPr lang="zh-TW" altLang="en-US" dirty="0"/>
          </a:p>
        </p:txBody>
      </p:sp>
    </p:spTree>
    <p:extLst>
      <p:ext uri="{BB962C8B-B14F-4D97-AF65-F5344CB8AC3E}">
        <p14:creationId xmlns:p14="http://schemas.microsoft.com/office/powerpoint/2010/main" val="232269337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7.</a:t>
            </a:r>
            <a:r>
              <a:rPr lang="zh-TW" altLang="en-US" b="1" dirty="0"/>
              <a:t>回復戰術 </a:t>
            </a:r>
            <a:r>
              <a:rPr lang="en-US" altLang="zh-TW" b="1" dirty="0"/>
              <a:t>Restore</a:t>
            </a:r>
            <a:endParaRPr lang="zh-TW" altLang="en-US" dirty="0"/>
          </a:p>
        </p:txBody>
      </p:sp>
      <p:sp>
        <p:nvSpPr>
          <p:cNvPr id="3" name="內容版面配置區 2"/>
          <p:cNvSpPr>
            <a:spLocks noGrp="1"/>
          </p:cNvSpPr>
          <p:nvPr>
            <p:ph idx="1"/>
          </p:nvPr>
        </p:nvSpPr>
        <p:spPr>
          <a:xfrm>
            <a:off x="0" y="623455"/>
            <a:ext cx="9144000" cy="6234545"/>
          </a:xfrm>
        </p:spPr>
        <p:txBody>
          <a:bodyPr>
            <a:normAutofit/>
          </a:bodyPr>
          <a:lstStyle/>
          <a:p>
            <a:pPr marL="228600" lvl="1">
              <a:spcBef>
                <a:spcPts val="1000"/>
              </a:spcBef>
            </a:pPr>
            <a:r>
              <a:rPr lang="zh-TW" altLang="en-US" b="1" dirty="0"/>
              <a:t>使用者帳號存取權回復 </a:t>
            </a:r>
            <a:r>
              <a:rPr lang="en-US" altLang="zh-TW" b="1" dirty="0" smtClean="0"/>
              <a:t>Restore </a:t>
            </a:r>
            <a:r>
              <a:rPr lang="en-US" altLang="zh-TW" b="1" dirty="0"/>
              <a:t>User Account </a:t>
            </a:r>
            <a:r>
              <a:rPr lang="en-US" altLang="zh-TW" b="1" dirty="0" smtClean="0"/>
              <a:t>Access(ID:</a:t>
            </a:r>
            <a:r>
              <a:rPr lang="en-US" altLang="zh-TW" dirty="0" smtClean="0"/>
              <a:t>D3-RUAA</a:t>
            </a:r>
            <a:r>
              <a:rPr lang="en-US" altLang="zh-TW" b="1" dirty="0" smtClean="0"/>
              <a:t>)</a:t>
            </a:r>
          </a:p>
          <a:p>
            <a:pPr lvl="1"/>
            <a:r>
              <a:rPr lang="zh-TW" altLang="en-US" b="1" dirty="0"/>
              <a:t>定義</a:t>
            </a:r>
          </a:p>
          <a:p>
            <a:pPr lvl="2"/>
            <a:r>
              <a:rPr lang="zh-TW" altLang="en-US" dirty="0"/>
              <a:t>恢復使用者帳戶對資源的存取權限。</a:t>
            </a:r>
          </a:p>
          <a:p>
            <a:pPr lvl="1"/>
            <a:r>
              <a:rPr lang="zh-TW" altLang="en-US" b="1" dirty="0"/>
              <a:t>數位工件關係：</a:t>
            </a:r>
          </a:p>
          <a:p>
            <a:pPr lvl="2"/>
            <a:r>
              <a:rPr lang="zh-TW" altLang="en-US" dirty="0"/>
              <a:t>這種防禦技術與特定的數位製品有關。 點擊工件節點以獲取更多資訊。</a:t>
            </a:r>
          </a:p>
          <a:p>
            <a:pPr marL="228600" lvl="1">
              <a:spcBef>
                <a:spcPts val="1000"/>
              </a:spcBef>
            </a:pPr>
            <a:endParaRPr lang="en-US" altLang="zh-TW" b="1" dirty="0" smtClean="0"/>
          </a:p>
          <a:p>
            <a:pPr marL="228600" lvl="1">
              <a:spcBef>
                <a:spcPts val="1000"/>
              </a:spcBef>
            </a:pPr>
            <a:endParaRPr lang="en-US" altLang="zh-TW" b="1" dirty="0" smtClean="0"/>
          </a:p>
        </p:txBody>
      </p:sp>
      <p:sp>
        <p:nvSpPr>
          <p:cNvPr id="4" name="投影片編號版面配置區 3"/>
          <p:cNvSpPr>
            <a:spLocks noGrp="1"/>
          </p:cNvSpPr>
          <p:nvPr>
            <p:ph type="sldNum" sz="quarter" idx="12"/>
          </p:nvPr>
        </p:nvSpPr>
        <p:spPr/>
        <p:txBody>
          <a:bodyPr/>
          <a:lstStyle/>
          <a:p>
            <a:r>
              <a:rPr lang="zh-TW" altLang="en-US" dirty="0" smtClean="0"/>
              <a:t>資訊安全架構</a:t>
            </a:r>
            <a:r>
              <a:rPr lang="en-US" altLang="zh-TW" dirty="0" smtClean="0"/>
              <a:t>NIST</a:t>
            </a:r>
            <a:r>
              <a:rPr lang="zh-TW" altLang="en-US" dirty="0" smtClean="0"/>
              <a:t> </a:t>
            </a:r>
            <a:r>
              <a:rPr lang="en-US" altLang="zh-TW" dirty="0" smtClean="0"/>
              <a:t>CSF</a:t>
            </a:r>
            <a:r>
              <a:rPr lang="zh-TW" altLang="en-US" dirty="0" smtClean="0"/>
              <a:t>與</a:t>
            </a:r>
            <a:r>
              <a:rPr lang="en-US" altLang="zh-TW" dirty="0" smtClean="0"/>
              <a:t>MITRE D3FEND- </a:t>
            </a:r>
            <a:fld id="{2733D0C0-6F05-4351-9199-557946A0D211}" type="slidenum">
              <a:rPr lang="zh-TW" altLang="en-US" smtClean="0"/>
              <a:pPr/>
              <a:t>124</a:t>
            </a:fld>
            <a:endParaRPr lang="zh-TW" altLang="en-US" dirty="0"/>
          </a:p>
        </p:txBody>
      </p:sp>
    </p:spTree>
    <p:extLst>
      <p:ext uri="{BB962C8B-B14F-4D97-AF65-F5344CB8AC3E}">
        <p14:creationId xmlns:p14="http://schemas.microsoft.com/office/powerpoint/2010/main" val="206800922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7.</a:t>
            </a:r>
            <a:r>
              <a:rPr lang="zh-TW" altLang="en-US" b="1" dirty="0"/>
              <a:t>回復戰術 </a:t>
            </a:r>
            <a:r>
              <a:rPr lang="en-US" altLang="zh-TW" b="1" dirty="0"/>
              <a:t>Restore</a:t>
            </a:r>
            <a:endParaRPr lang="zh-TW" altLang="en-US" dirty="0"/>
          </a:p>
        </p:txBody>
      </p:sp>
      <p:sp>
        <p:nvSpPr>
          <p:cNvPr id="3" name="內容版面配置區 2"/>
          <p:cNvSpPr>
            <a:spLocks noGrp="1"/>
          </p:cNvSpPr>
          <p:nvPr>
            <p:ph idx="1"/>
          </p:nvPr>
        </p:nvSpPr>
        <p:spPr>
          <a:xfrm>
            <a:off x="0" y="623455"/>
            <a:ext cx="9144000" cy="6234545"/>
          </a:xfrm>
        </p:spPr>
        <p:txBody>
          <a:bodyPr>
            <a:normAutofit/>
          </a:bodyPr>
          <a:lstStyle/>
          <a:p>
            <a:pPr marL="228600" lvl="1">
              <a:spcBef>
                <a:spcPts val="1000"/>
              </a:spcBef>
            </a:pPr>
            <a:r>
              <a:rPr lang="zh-TW" altLang="en-US" b="1" dirty="0"/>
              <a:t>使用者帳號存取權回復 </a:t>
            </a:r>
            <a:r>
              <a:rPr lang="en-US" altLang="zh-TW" b="1" dirty="0" smtClean="0"/>
              <a:t>Restore </a:t>
            </a:r>
            <a:r>
              <a:rPr lang="en-US" altLang="zh-TW" b="1" dirty="0"/>
              <a:t>User Account </a:t>
            </a:r>
            <a:r>
              <a:rPr lang="en-US" altLang="zh-TW" b="1" dirty="0" smtClean="0"/>
              <a:t>Access(ID:</a:t>
            </a:r>
            <a:r>
              <a:rPr lang="en-US" altLang="zh-TW" dirty="0" smtClean="0"/>
              <a:t>D3-RUAA</a:t>
            </a:r>
            <a:r>
              <a:rPr lang="en-US" altLang="zh-TW" b="1" dirty="0" smtClean="0"/>
              <a:t>)</a:t>
            </a:r>
          </a:p>
          <a:p>
            <a:pPr lvl="1"/>
            <a:r>
              <a:rPr lang="en-US" altLang="zh-TW" b="1" dirty="0"/>
              <a:t>Definition</a:t>
            </a:r>
          </a:p>
          <a:p>
            <a:pPr lvl="2"/>
            <a:r>
              <a:rPr lang="en-US" altLang="zh-TW" dirty="0"/>
              <a:t>Restoring a user account's access to resources.</a:t>
            </a:r>
          </a:p>
          <a:p>
            <a:pPr lvl="1"/>
            <a:r>
              <a:rPr lang="en-US" altLang="zh-TW" b="1" dirty="0"/>
              <a:t>Digital Artifact Relationships:</a:t>
            </a:r>
          </a:p>
          <a:p>
            <a:pPr lvl="2"/>
            <a:r>
              <a:rPr lang="en-US" altLang="zh-TW" dirty="0"/>
              <a:t>This defensive technique is related to specific digital artifacts. Click the artifact node for more information.</a:t>
            </a:r>
          </a:p>
          <a:p>
            <a:pPr marL="228600" lvl="1">
              <a:spcBef>
                <a:spcPts val="1000"/>
              </a:spcBef>
            </a:pPr>
            <a:endParaRPr lang="en-US" altLang="zh-TW" b="1" dirty="0" smtClean="0"/>
          </a:p>
        </p:txBody>
      </p:sp>
      <p:sp>
        <p:nvSpPr>
          <p:cNvPr id="4" name="投影片編號版面配置區 3"/>
          <p:cNvSpPr>
            <a:spLocks noGrp="1"/>
          </p:cNvSpPr>
          <p:nvPr>
            <p:ph type="sldNum" sz="quarter" idx="12"/>
          </p:nvPr>
        </p:nvSpPr>
        <p:spPr/>
        <p:txBody>
          <a:bodyPr/>
          <a:lstStyle/>
          <a:p>
            <a:r>
              <a:rPr lang="zh-TW" altLang="en-US" dirty="0" smtClean="0"/>
              <a:t>資訊安全架構</a:t>
            </a:r>
            <a:r>
              <a:rPr lang="en-US" altLang="zh-TW" dirty="0" smtClean="0"/>
              <a:t>NIST</a:t>
            </a:r>
            <a:r>
              <a:rPr lang="zh-TW" altLang="en-US" dirty="0" smtClean="0"/>
              <a:t> </a:t>
            </a:r>
            <a:r>
              <a:rPr lang="en-US" altLang="zh-TW" dirty="0" smtClean="0"/>
              <a:t>CSF</a:t>
            </a:r>
            <a:r>
              <a:rPr lang="zh-TW" altLang="en-US" dirty="0" smtClean="0"/>
              <a:t>與</a:t>
            </a:r>
            <a:r>
              <a:rPr lang="en-US" altLang="zh-TW" dirty="0" smtClean="0"/>
              <a:t>MITRE D3FEND- </a:t>
            </a:r>
            <a:fld id="{2733D0C0-6F05-4351-9199-557946A0D211}" type="slidenum">
              <a:rPr lang="zh-TW" altLang="en-US" smtClean="0"/>
              <a:pPr/>
              <a:t>125</a:t>
            </a:fld>
            <a:endParaRPr lang="zh-TW" altLang="en-US" dirty="0"/>
          </a:p>
        </p:txBody>
      </p:sp>
    </p:spTree>
    <p:extLst>
      <p:ext uri="{BB962C8B-B14F-4D97-AF65-F5344CB8AC3E}">
        <p14:creationId xmlns:p14="http://schemas.microsoft.com/office/powerpoint/2010/main" val="241616172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7.</a:t>
            </a:r>
            <a:r>
              <a:rPr lang="zh-TW" altLang="en-US" b="1" dirty="0"/>
              <a:t>回復戰術 </a:t>
            </a:r>
            <a:r>
              <a:rPr lang="en-US" altLang="zh-TW" b="1" dirty="0"/>
              <a:t>Restore</a:t>
            </a:r>
            <a:endParaRPr lang="zh-TW" altLang="en-US" dirty="0"/>
          </a:p>
        </p:txBody>
      </p:sp>
      <p:sp>
        <p:nvSpPr>
          <p:cNvPr id="3" name="內容版面配置區 2"/>
          <p:cNvSpPr>
            <a:spLocks noGrp="1"/>
          </p:cNvSpPr>
          <p:nvPr>
            <p:ph idx="1"/>
          </p:nvPr>
        </p:nvSpPr>
        <p:spPr>
          <a:xfrm>
            <a:off x="0" y="623455"/>
            <a:ext cx="9144000" cy="6234545"/>
          </a:xfrm>
        </p:spPr>
        <p:txBody>
          <a:bodyPr>
            <a:normAutofit/>
          </a:bodyPr>
          <a:lstStyle/>
          <a:p>
            <a:pPr marL="228600" lvl="1">
              <a:spcBef>
                <a:spcPts val="1000"/>
              </a:spcBef>
            </a:pPr>
            <a:r>
              <a:rPr lang="zh-TW" altLang="en-US" b="1" dirty="0"/>
              <a:t>使用者帳號存取權回復 </a:t>
            </a:r>
            <a:r>
              <a:rPr lang="en-US" altLang="zh-TW" b="1" dirty="0" smtClean="0"/>
              <a:t>Restore </a:t>
            </a:r>
            <a:r>
              <a:rPr lang="en-US" altLang="zh-TW" b="1" dirty="0"/>
              <a:t>User Account </a:t>
            </a:r>
            <a:r>
              <a:rPr lang="en-US" altLang="zh-TW" b="1" dirty="0" smtClean="0"/>
              <a:t>Access(ID:</a:t>
            </a:r>
            <a:r>
              <a:rPr lang="en-US" altLang="zh-TW" dirty="0" smtClean="0"/>
              <a:t>D3-RUAA</a:t>
            </a:r>
            <a:r>
              <a:rPr lang="en-US" altLang="zh-TW" b="1" dirty="0" smtClean="0"/>
              <a:t>)</a:t>
            </a:r>
          </a:p>
          <a:p>
            <a:pPr marL="228600" lvl="1">
              <a:spcBef>
                <a:spcPts val="1000"/>
              </a:spcBef>
            </a:pPr>
            <a:endParaRPr lang="en-US" altLang="zh-TW" b="1" dirty="0" smtClean="0"/>
          </a:p>
        </p:txBody>
      </p:sp>
      <p:sp>
        <p:nvSpPr>
          <p:cNvPr id="4" name="投影片編號版面配置區 3"/>
          <p:cNvSpPr>
            <a:spLocks noGrp="1"/>
          </p:cNvSpPr>
          <p:nvPr>
            <p:ph type="sldNum" sz="quarter" idx="12"/>
          </p:nvPr>
        </p:nvSpPr>
        <p:spPr/>
        <p:txBody>
          <a:bodyPr/>
          <a:lstStyle/>
          <a:p>
            <a:r>
              <a:rPr lang="zh-TW" altLang="en-US" dirty="0" smtClean="0"/>
              <a:t>資訊安全架構</a:t>
            </a:r>
            <a:r>
              <a:rPr lang="en-US" altLang="zh-TW" dirty="0" smtClean="0"/>
              <a:t>NIST</a:t>
            </a:r>
            <a:r>
              <a:rPr lang="zh-TW" altLang="en-US" dirty="0" smtClean="0"/>
              <a:t> </a:t>
            </a:r>
            <a:r>
              <a:rPr lang="en-US" altLang="zh-TW" dirty="0" smtClean="0"/>
              <a:t>CSF</a:t>
            </a:r>
            <a:r>
              <a:rPr lang="zh-TW" altLang="en-US" dirty="0" smtClean="0"/>
              <a:t>與</a:t>
            </a:r>
            <a:r>
              <a:rPr lang="en-US" altLang="zh-TW" dirty="0" smtClean="0"/>
              <a:t>MITRE D3FEND- </a:t>
            </a:r>
            <a:fld id="{2733D0C0-6F05-4351-9199-557946A0D211}" type="slidenum">
              <a:rPr lang="zh-TW" altLang="en-US" smtClean="0"/>
              <a:pPr/>
              <a:t>126</a:t>
            </a:fld>
            <a:endParaRPr lang="zh-TW" altLang="en-US" dirty="0"/>
          </a:p>
        </p:txBody>
      </p:sp>
      <p:pic>
        <p:nvPicPr>
          <p:cNvPr id="5" name="圖片 4"/>
          <p:cNvPicPr>
            <a:picLocks noChangeAspect="1"/>
          </p:cNvPicPr>
          <p:nvPr/>
        </p:nvPicPr>
        <p:blipFill>
          <a:blip r:embed="rId2"/>
          <a:stretch>
            <a:fillRect/>
          </a:stretch>
        </p:blipFill>
        <p:spPr>
          <a:xfrm>
            <a:off x="329575" y="2901142"/>
            <a:ext cx="8278357" cy="1113906"/>
          </a:xfrm>
          <a:prstGeom prst="rect">
            <a:avLst/>
          </a:prstGeom>
        </p:spPr>
      </p:pic>
    </p:spTree>
    <p:extLst>
      <p:ext uri="{BB962C8B-B14F-4D97-AF65-F5344CB8AC3E}">
        <p14:creationId xmlns:p14="http://schemas.microsoft.com/office/powerpoint/2010/main" val="142627497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a:t>7.</a:t>
            </a:r>
            <a:r>
              <a:rPr lang="zh-TW" altLang="en-US" b="1" dirty="0"/>
              <a:t>回復</a:t>
            </a:r>
            <a:r>
              <a:rPr lang="zh-TW" altLang="en-US" b="1" dirty="0" smtClean="0"/>
              <a:t>戰術 </a:t>
            </a:r>
            <a:r>
              <a:rPr lang="en-US" altLang="zh-TW" b="1" dirty="0" smtClean="0"/>
              <a:t>Restore</a:t>
            </a:r>
            <a:endParaRPr lang="zh-TW" altLang="en-US" b="1" dirty="0"/>
          </a:p>
        </p:txBody>
      </p:sp>
      <p:sp>
        <p:nvSpPr>
          <p:cNvPr id="3" name="內容版面配置區 2"/>
          <p:cNvSpPr>
            <a:spLocks noGrp="1"/>
          </p:cNvSpPr>
          <p:nvPr>
            <p:ph idx="1"/>
          </p:nvPr>
        </p:nvSpPr>
        <p:spPr/>
        <p:txBody>
          <a:bodyPr>
            <a:normAutofit/>
          </a:bodyPr>
          <a:lstStyle/>
          <a:p>
            <a:pPr marL="0" indent="0">
              <a:buNone/>
            </a:pPr>
            <a:r>
              <a:rPr lang="en-US" altLang="zh-TW" b="1" dirty="0" smtClean="0"/>
              <a:t>2.</a:t>
            </a:r>
            <a:r>
              <a:rPr lang="zh-TW" altLang="en-US" b="1" dirty="0" smtClean="0"/>
              <a:t>物件的回復機制</a:t>
            </a:r>
            <a:r>
              <a:rPr lang="en-US" altLang="zh-TW" b="1" dirty="0" smtClean="0"/>
              <a:t>(Restore Object)</a:t>
            </a:r>
            <a:endParaRPr lang="en-US" altLang="zh-TW" b="1" dirty="0"/>
          </a:p>
          <a:p>
            <a:pPr lvl="1"/>
            <a:r>
              <a:rPr lang="zh-TW" altLang="en-US" b="1" dirty="0" smtClean="0"/>
              <a:t>憑證重發</a:t>
            </a:r>
            <a:r>
              <a:rPr lang="en-US" altLang="zh-TW" b="1" dirty="0" smtClean="0"/>
              <a:t>(Reissue Credential)</a:t>
            </a:r>
            <a:endParaRPr lang="en-US" altLang="zh-TW" b="1" dirty="0"/>
          </a:p>
          <a:p>
            <a:pPr lvl="1"/>
            <a:r>
              <a:rPr lang="zh-TW" altLang="en-US" b="1" dirty="0" smtClean="0"/>
              <a:t>設定檔回復</a:t>
            </a:r>
            <a:r>
              <a:rPr lang="en-US" altLang="zh-TW" b="1" dirty="0" smtClean="0"/>
              <a:t>(Restore Configuration)</a:t>
            </a:r>
            <a:endParaRPr lang="en-US" altLang="zh-TW" b="1" dirty="0"/>
          </a:p>
          <a:p>
            <a:pPr lvl="1"/>
            <a:r>
              <a:rPr lang="zh-TW" altLang="en-US" b="1" dirty="0" smtClean="0"/>
              <a:t>資料庫回復</a:t>
            </a:r>
            <a:r>
              <a:rPr lang="en-US" altLang="zh-TW" b="1" dirty="0"/>
              <a:t>( </a:t>
            </a:r>
            <a:r>
              <a:rPr lang="en-US" altLang="zh-TW" b="1" dirty="0" smtClean="0"/>
              <a:t>Restore Database)</a:t>
            </a:r>
            <a:endParaRPr lang="en-US" altLang="zh-TW" b="1" dirty="0"/>
          </a:p>
          <a:p>
            <a:pPr lvl="1"/>
            <a:r>
              <a:rPr lang="zh-TW" altLang="en-US" b="1" dirty="0" smtClean="0"/>
              <a:t>硬碟回復</a:t>
            </a:r>
            <a:r>
              <a:rPr lang="en-US" altLang="zh-TW" b="1" dirty="0"/>
              <a:t>( </a:t>
            </a:r>
            <a:r>
              <a:rPr lang="en-US" altLang="zh-TW" b="1" dirty="0" smtClean="0"/>
              <a:t>Restore </a:t>
            </a:r>
            <a:r>
              <a:rPr lang="en-US" altLang="zh-TW" b="1" dirty="0"/>
              <a:t>Disk </a:t>
            </a:r>
            <a:r>
              <a:rPr lang="en-US" altLang="zh-TW" b="1" dirty="0" smtClean="0"/>
              <a:t>Image)</a:t>
            </a:r>
            <a:endParaRPr lang="en-US" altLang="zh-TW" b="1" dirty="0"/>
          </a:p>
          <a:p>
            <a:pPr lvl="1"/>
            <a:r>
              <a:rPr lang="zh-TW" altLang="en-US" b="1" dirty="0" smtClean="0"/>
              <a:t>檔案回復</a:t>
            </a:r>
            <a:r>
              <a:rPr lang="en-US" altLang="zh-TW" b="1" dirty="0"/>
              <a:t>( </a:t>
            </a:r>
            <a:r>
              <a:rPr lang="en-US" altLang="zh-TW" b="1" dirty="0" smtClean="0"/>
              <a:t>Restore File)</a:t>
            </a:r>
            <a:endParaRPr lang="en-US" altLang="zh-TW" b="1" dirty="0"/>
          </a:p>
          <a:p>
            <a:pPr lvl="2"/>
            <a:r>
              <a:rPr lang="en-US" altLang="zh-TW" b="1" dirty="0" smtClean="0"/>
              <a:t>Email</a:t>
            </a:r>
            <a:r>
              <a:rPr lang="zh-TW" altLang="en-US" b="1" dirty="0" smtClean="0"/>
              <a:t>回復</a:t>
            </a:r>
            <a:r>
              <a:rPr lang="en-US" altLang="zh-TW" b="1" dirty="0"/>
              <a:t>( </a:t>
            </a:r>
            <a:r>
              <a:rPr lang="en-US" altLang="zh-TW" b="1" dirty="0" smtClean="0"/>
              <a:t>Restore Email)</a:t>
            </a:r>
            <a:endParaRPr lang="en-US" altLang="zh-TW" b="1" dirty="0"/>
          </a:p>
          <a:p>
            <a:pPr lvl="1"/>
            <a:r>
              <a:rPr lang="zh-TW" altLang="en-US" b="1" dirty="0"/>
              <a:t>軟體</a:t>
            </a:r>
            <a:r>
              <a:rPr lang="zh-TW" altLang="en-US" b="1" dirty="0" smtClean="0"/>
              <a:t>回復</a:t>
            </a:r>
            <a:r>
              <a:rPr lang="en-US" altLang="zh-TW" b="1" dirty="0"/>
              <a:t>( </a:t>
            </a:r>
            <a:r>
              <a:rPr lang="en-US" altLang="zh-TW" b="1" dirty="0" smtClean="0"/>
              <a:t>Restore Software)</a:t>
            </a:r>
            <a:endParaRPr lang="zh-TW" altLang="en-US" b="1" dirty="0"/>
          </a:p>
        </p:txBody>
      </p:sp>
      <p:sp>
        <p:nvSpPr>
          <p:cNvPr id="5" name="投影片編號版面配置區 4"/>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127</a:t>
            </a:fld>
            <a:endParaRPr lang="zh-TW" altLang="en-US" dirty="0"/>
          </a:p>
        </p:txBody>
      </p:sp>
    </p:spTree>
    <p:extLst>
      <p:ext uri="{BB962C8B-B14F-4D97-AF65-F5344CB8AC3E}">
        <p14:creationId xmlns:p14="http://schemas.microsoft.com/office/powerpoint/2010/main" val="348586948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7.</a:t>
            </a:r>
            <a:r>
              <a:rPr lang="zh-TW" altLang="en-US" b="1" dirty="0"/>
              <a:t>回復戰術 </a:t>
            </a:r>
            <a:r>
              <a:rPr lang="en-US" altLang="zh-TW" b="1" dirty="0"/>
              <a:t>Restore</a:t>
            </a:r>
            <a:endParaRPr lang="zh-TW" altLang="en-US" dirty="0"/>
          </a:p>
        </p:txBody>
      </p:sp>
      <p:sp>
        <p:nvSpPr>
          <p:cNvPr id="3" name="內容版面配置區 2"/>
          <p:cNvSpPr>
            <a:spLocks noGrp="1"/>
          </p:cNvSpPr>
          <p:nvPr>
            <p:ph idx="1"/>
          </p:nvPr>
        </p:nvSpPr>
        <p:spPr>
          <a:xfrm>
            <a:off x="0" y="623455"/>
            <a:ext cx="9144000" cy="6234545"/>
          </a:xfrm>
        </p:spPr>
        <p:txBody>
          <a:bodyPr>
            <a:normAutofit/>
          </a:bodyPr>
          <a:lstStyle/>
          <a:p>
            <a:pPr marL="228600" lvl="1">
              <a:spcBef>
                <a:spcPts val="1000"/>
              </a:spcBef>
            </a:pPr>
            <a:r>
              <a:rPr lang="zh-TW" altLang="en-US" b="1" dirty="0"/>
              <a:t>資料庫</a:t>
            </a:r>
            <a:r>
              <a:rPr lang="zh-TW" altLang="en-US" b="1" dirty="0" smtClean="0"/>
              <a:t>回復</a:t>
            </a:r>
            <a:r>
              <a:rPr lang="en-US" altLang="zh-TW" b="1" dirty="0" smtClean="0"/>
              <a:t> </a:t>
            </a:r>
            <a:r>
              <a:rPr lang="en-US" altLang="zh-TW" b="1" dirty="0"/>
              <a:t>Restore </a:t>
            </a:r>
            <a:r>
              <a:rPr lang="en-US" altLang="zh-TW" b="1" dirty="0" smtClean="0"/>
              <a:t>Database(ID:</a:t>
            </a:r>
            <a:r>
              <a:rPr lang="en-US" altLang="zh-TW" dirty="0"/>
              <a:t>D3-RD</a:t>
            </a:r>
            <a:r>
              <a:rPr lang="en-US" altLang="zh-TW" b="1" dirty="0" smtClean="0"/>
              <a:t>)</a:t>
            </a:r>
          </a:p>
          <a:p>
            <a:pPr lvl="1"/>
            <a:r>
              <a:rPr lang="zh-TW" altLang="en-US" b="1" dirty="0"/>
              <a:t>定義</a:t>
            </a:r>
          </a:p>
          <a:p>
            <a:pPr lvl="2"/>
            <a:r>
              <a:rPr lang="zh-TW" altLang="en-US" dirty="0"/>
              <a:t>恢復軟體配置。</a:t>
            </a:r>
          </a:p>
          <a:p>
            <a:pPr lvl="1"/>
            <a:r>
              <a:rPr lang="zh-TW" altLang="en-US" b="1" dirty="0"/>
              <a:t>數位工件關係：</a:t>
            </a:r>
          </a:p>
          <a:p>
            <a:pPr lvl="2"/>
            <a:r>
              <a:rPr lang="zh-TW" altLang="en-US" dirty="0"/>
              <a:t>這種防禦技術與特定的數位製品有關。 點擊工件節點以獲取更多資訊。</a:t>
            </a:r>
          </a:p>
          <a:p>
            <a:pPr marL="228600" lvl="1">
              <a:spcBef>
                <a:spcPts val="1000"/>
              </a:spcBef>
            </a:pPr>
            <a:endParaRPr lang="en-US" altLang="zh-TW" b="1" dirty="0" smtClean="0"/>
          </a:p>
          <a:p>
            <a:pPr marL="228600" lvl="1">
              <a:spcBef>
                <a:spcPts val="1000"/>
              </a:spcBef>
            </a:pPr>
            <a:endParaRPr lang="en-US" altLang="zh-TW" b="1" dirty="0" smtClean="0"/>
          </a:p>
        </p:txBody>
      </p:sp>
      <p:sp>
        <p:nvSpPr>
          <p:cNvPr id="4" name="投影片編號版面配置區 3"/>
          <p:cNvSpPr>
            <a:spLocks noGrp="1"/>
          </p:cNvSpPr>
          <p:nvPr>
            <p:ph type="sldNum" sz="quarter" idx="12"/>
          </p:nvPr>
        </p:nvSpPr>
        <p:spPr/>
        <p:txBody>
          <a:bodyPr/>
          <a:lstStyle/>
          <a:p>
            <a:r>
              <a:rPr lang="zh-TW" altLang="en-US" dirty="0" smtClean="0"/>
              <a:t>資訊安全架構</a:t>
            </a:r>
            <a:r>
              <a:rPr lang="en-US" altLang="zh-TW" dirty="0" smtClean="0"/>
              <a:t>NIST</a:t>
            </a:r>
            <a:r>
              <a:rPr lang="zh-TW" altLang="en-US" dirty="0" smtClean="0"/>
              <a:t> </a:t>
            </a:r>
            <a:r>
              <a:rPr lang="en-US" altLang="zh-TW" dirty="0" smtClean="0"/>
              <a:t>CSF</a:t>
            </a:r>
            <a:r>
              <a:rPr lang="zh-TW" altLang="en-US" dirty="0" smtClean="0"/>
              <a:t>與</a:t>
            </a:r>
            <a:r>
              <a:rPr lang="en-US" altLang="zh-TW" dirty="0" smtClean="0"/>
              <a:t>MITRE D3FEND- </a:t>
            </a:r>
            <a:fld id="{2733D0C0-6F05-4351-9199-557946A0D211}" type="slidenum">
              <a:rPr lang="zh-TW" altLang="en-US" smtClean="0"/>
              <a:pPr/>
              <a:t>128</a:t>
            </a:fld>
            <a:endParaRPr lang="zh-TW" altLang="en-US" dirty="0"/>
          </a:p>
        </p:txBody>
      </p:sp>
    </p:spTree>
    <p:extLst>
      <p:ext uri="{BB962C8B-B14F-4D97-AF65-F5344CB8AC3E}">
        <p14:creationId xmlns:p14="http://schemas.microsoft.com/office/powerpoint/2010/main" val="43729182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7.</a:t>
            </a:r>
            <a:r>
              <a:rPr lang="zh-TW" altLang="en-US" b="1" dirty="0"/>
              <a:t>回復戰術 </a:t>
            </a:r>
            <a:r>
              <a:rPr lang="en-US" altLang="zh-TW" b="1" dirty="0"/>
              <a:t>Restore</a:t>
            </a:r>
            <a:endParaRPr lang="zh-TW" altLang="en-US" dirty="0"/>
          </a:p>
        </p:txBody>
      </p:sp>
      <p:sp>
        <p:nvSpPr>
          <p:cNvPr id="3" name="內容版面配置區 2"/>
          <p:cNvSpPr>
            <a:spLocks noGrp="1"/>
          </p:cNvSpPr>
          <p:nvPr>
            <p:ph idx="1"/>
          </p:nvPr>
        </p:nvSpPr>
        <p:spPr>
          <a:xfrm>
            <a:off x="0" y="623455"/>
            <a:ext cx="9144000" cy="6234545"/>
          </a:xfrm>
        </p:spPr>
        <p:txBody>
          <a:bodyPr>
            <a:normAutofit/>
          </a:bodyPr>
          <a:lstStyle/>
          <a:p>
            <a:pPr marL="228600" lvl="1">
              <a:spcBef>
                <a:spcPts val="1000"/>
              </a:spcBef>
            </a:pPr>
            <a:r>
              <a:rPr lang="zh-TW" altLang="en-US" b="1" dirty="0"/>
              <a:t>資料庫</a:t>
            </a:r>
            <a:r>
              <a:rPr lang="zh-TW" altLang="en-US" b="1" dirty="0" smtClean="0"/>
              <a:t>回復</a:t>
            </a:r>
            <a:r>
              <a:rPr lang="en-US" altLang="zh-TW" b="1" dirty="0" smtClean="0"/>
              <a:t> </a:t>
            </a:r>
            <a:r>
              <a:rPr lang="en-US" altLang="zh-TW" b="1" dirty="0"/>
              <a:t>Restore </a:t>
            </a:r>
            <a:r>
              <a:rPr lang="en-US" altLang="zh-TW" b="1" dirty="0" smtClean="0"/>
              <a:t>Database(ID:</a:t>
            </a:r>
            <a:r>
              <a:rPr lang="en-US" altLang="zh-TW" dirty="0"/>
              <a:t>D3-RD</a:t>
            </a:r>
            <a:r>
              <a:rPr lang="en-US" altLang="zh-TW" b="1" dirty="0" smtClean="0"/>
              <a:t>)</a:t>
            </a:r>
          </a:p>
          <a:p>
            <a:pPr lvl="1"/>
            <a:r>
              <a:rPr lang="en-US" altLang="zh-TW" b="1" dirty="0"/>
              <a:t>Definition</a:t>
            </a:r>
          </a:p>
          <a:p>
            <a:pPr lvl="2"/>
            <a:r>
              <a:rPr lang="en-US" altLang="zh-TW" dirty="0"/>
              <a:t>Restoring the data in a database.</a:t>
            </a:r>
          </a:p>
          <a:p>
            <a:pPr lvl="1"/>
            <a:r>
              <a:rPr lang="en-US" altLang="zh-TW" b="1" dirty="0"/>
              <a:t>Digital Artifact Relationships:</a:t>
            </a:r>
          </a:p>
          <a:p>
            <a:pPr lvl="2"/>
            <a:r>
              <a:rPr lang="en-US" altLang="zh-TW" dirty="0"/>
              <a:t>This defensive technique is related to specific digital artifacts. Click the artifact node for more information.</a:t>
            </a:r>
          </a:p>
          <a:p>
            <a:pPr marL="228600" lvl="1">
              <a:spcBef>
                <a:spcPts val="1000"/>
              </a:spcBef>
            </a:pPr>
            <a:endParaRPr lang="en-US" altLang="zh-TW" b="1" dirty="0" smtClean="0"/>
          </a:p>
          <a:p>
            <a:pPr marL="228600" lvl="1">
              <a:spcBef>
                <a:spcPts val="1000"/>
              </a:spcBef>
            </a:pPr>
            <a:endParaRPr lang="en-US" altLang="zh-TW" b="1" dirty="0" smtClean="0"/>
          </a:p>
        </p:txBody>
      </p:sp>
      <p:sp>
        <p:nvSpPr>
          <p:cNvPr id="4" name="投影片編號版面配置區 3"/>
          <p:cNvSpPr>
            <a:spLocks noGrp="1"/>
          </p:cNvSpPr>
          <p:nvPr>
            <p:ph type="sldNum" sz="quarter" idx="12"/>
          </p:nvPr>
        </p:nvSpPr>
        <p:spPr/>
        <p:txBody>
          <a:bodyPr/>
          <a:lstStyle/>
          <a:p>
            <a:r>
              <a:rPr lang="zh-TW" altLang="en-US" dirty="0" smtClean="0"/>
              <a:t>資訊安全架構</a:t>
            </a:r>
            <a:r>
              <a:rPr lang="en-US" altLang="zh-TW" dirty="0" smtClean="0"/>
              <a:t>NIST</a:t>
            </a:r>
            <a:r>
              <a:rPr lang="zh-TW" altLang="en-US" dirty="0" smtClean="0"/>
              <a:t> </a:t>
            </a:r>
            <a:r>
              <a:rPr lang="en-US" altLang="zh-TW" dirty="0" smtClean="0"/>
              <a:t>CSF</a:t>
            </a:r>
            <a:r>
              <a:rPr lang="zh-TW" altLang="en-US" dirty="0" smtClean="0"/>
              <a:t>與</a:t>
            </a:r>
            <a:r>
              <a:rPr lang="en-US" altLang="zh-TW" dirty="0" smtClean="0"/>
              <a:t>MITRE D3FEND- </a:t>
            </a:r>
            <a:fld id="{2733D0C0-6F05-4351-9199-557946A0D211}" type="slidenum">
              <a:rPr lang="zh-TW" altLang="en-US" smtClean="0"/>
              <a:pPr/>
              <a:t>129</a:t>
            </a:fld>
            <a:endParaRPr lang="zh-TW" altLang="en-US" dirty="0"/>
          </a:p>
        </p:txBody>
      </p:sp>
    </p:spTree>
    <p:extLst>
      <p:ext uri="{BB962C8B-B14F-4D97-AF65-F5344CB8AC3E}">
        <p14:creationId xmlns:p14="http://schemas.microsoft.com/office/powerpoint/2010/main" val="1133221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5670" y="114300"/>
            <a:ext cx="7932365" cy="933104"/>
          </a:xfrm>
        </p:spPr>
        <p:txBody>
          <a:bodyPr/>
          <a:lstStyle/>
          <a:p>
            <a:r>
              <a:rPr lang="en-US" altLang="zh-TW" dirty="0"/>
              <a:t>ID.SC   </a:t>
            </a:r>
            <a:r>
              <a:rPr lang="zh-TW" altLang="en-US" dirty="0"/>
              <a:t>供應鏈的風險管理</a:t>
            </a:r>
            <a:br>
              <a:rPr lang="zh-TW" altLang="en-US" dirty="0"/>
            </a:br>
            <a:r>
              <a:rPr lang="en-US" altLang="zh-TW" dirty="0"/>
              <a:t>Supply Chain Risk </a:t>
            </a:r>
            <a:r>
              <a:rPr lang="en-US" altLang="zh-TW" dirty="0" smtClean="0"/>
              <a:t>Management</a:t>
            </a:r>
            <a:endParaRPr lang="zh-TW" altLang="en-US" dirty="0"/>
          </a:p>
        </p:txBody>
      </p:sp>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13</a:t>
            </a:fld>
            <a:endParaRPr lang="zh-TW" altLang="en-US" dirty="0"/>
          </a:p>
        </p:txBody>
      </p:sp>
      <p:graphicFrame>
        <p:nvGraphicFramePr>
          <p:cNvPr id="7" name="內容版面配置區 6"/>
          <p:cNvGraphicFramePr>
            <a:graphicFrameLocks noGrp="1"/>
          </p:cNvGraphicFramePr>
          <p:nvPr>
            <p:ph idx="1"/>
            <p:extLst>
              <p:ext uri="{D42A27DB-BD31-4B8C-83A1-F6EECF244321}">
                <p14:modId xmlns:p14="http://schemas.microsoft.com/office/powerpoint/2010/main" val="2129478116"/>
              </p:ext>
            </p:extLst>
          </p:nvPr>
        </p:nvGraphicFramePr>
        <p:xfrm>
          <a:off x="431249" y="1272843"/>
          <a:ext cx="8222300" cy="4543425"/>
        </p:xfrm>
        <a:graphic>
          <a:graphicData uri="http://schemas.openxmlformats.org/drawingml/2006/table">
            <a:tbl>
              <a:tblPr/>
              <a:tblGrid>
                <a:gridCol w="8222300">
                  <a:extLst>
                    <a:ext uri="{9D8B030D-6E8A-4147-A177-3AD203B41FA5}">
                      <a16:colId xmlns:a16="http://schemas.microsoft.com/office/drawing/2014/main" val="4044765810"/>
                    </a:ext>
                  </a:extLst>
                </a:gridCol>
              </a:tblGrid>
              <a:tr h="0">
                <a:tc>
                  <a:txBody>
                    <a:bodyPr/>
                    <a:lstStyle/>
                    <a:p>
                      <a:pPr algn="l" fontAlgn="ctr"/>
                      <a:r>
                        <a:rPr lang="en-US" sz="2000" b="1" i="0" u="none" strike="noStrike" dirty="0">
                          <a:solidFill>
                            <a:srgbClr val="000000"/>
                          </a:solidFill>
                          <a:effectLst/>
                          <a:latin typeface="Times New Roman" panose="02020603050405020304" pitchFamily="18" charset="0"/>
                        </a:rPr>
                        <a:t>ID.SC-1: </a:t>
                      </a:r>
                      <a:r>
                        <a:rPr lang="en-US" sz="2000" b="0" i="0" u="none" strike="noStrike" dirty="0">
                          <a:solidFill>
                            <a:srgbClr val="000000"/>
                          </a:solidFill>
                          <a:effectLst/>
                          <a:latin typeface="Times New Roman" panose="02020603050405020304" pitchFamily="18" charset="0"/>
                        </a:rPr>
                        <a:t>Cyber supply chain risk management processes are identified, established, assessed, managed, and agreed to by organizational stakeholders</a:t>
                      </a:r>
                      <a:endParaRPr lang="en-US" sz="20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87277"/>
                  </a:ext>
                </a:extLst>
              </a:tr>
              <a:tr h="0">
                <a:tc>
                  <a:txBody>
                    <a:bodyPr/>
                    <a:lstStyle/>
                    <a:p>
                      <a:pPr algn="l" fontAlgn="ctr"/>
                      <a:r>
                        <a:rPr lang="en-US" sz="2000" b="1" i="0" u="none" strike="noStrike" dirty="0">
                          <a:solidFill>
                            <a:srgbClr val="000000"/>
                          </a:solidFill>
                          <a:effectLst/>
                          <a:latin typeface="Times New Roman" panose="02020603050405020304" pitchFamily="18" charset="0"/>
                        </a:rPr>
                        <a:t>ID.SC-2: </a:t>
                      </a:r>
                      <a:r>
                        <a:rPr lang="en-US" sz="2000" b="0" i="0" u="none" strike="noStrike" dirty="0">
                          <a:solidFill>
                            <a:srgbClr val="000000"/>
                          </a:solidFill>
                          <a:effectLst/>
                          <a:latin typeface="Times New Roman" panose="02020603050405020304" pitchFamily="18" charset="0"/>
                        </a:rPr>
                        <a:t>Suppliers and third party partners of information systems, components, and services are identified, prioritized, and assessed using a cyber supply chain risk assessment process </a:t>
                      </a:r>
                      <a:endParaRPr lang="en-US" sz="20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5497434"/>
                  </a:ext>
                </a:extLst>
              </a:tr>
              <a:tr h="0">
                <a:tc>
                  <a:txBody>
                    <a:bodyPr/>
                    <a:lstStyle/>
                    <a:p>
                      <a:pPr algn="l" fontAlgn="ctr"/>
                      <a:r>
                        <a:rPr lang="en-US" sz="2000" b="1" i="0" u="none" strike="noStrike" dirty="0">
                          <a:solidFill>
                            <a:srgbClr val="000000"/>
                          </a:solidFill>
                          <a:effectLst/>
                          <a:latin typeface="Times New Roman" panose="02020603050405020304" pitchFamily="18" charset="0"/>
                        </a:rPr>
                        <a:t>ID.SC-3: </a:t>
                      </a:r>
                      <a:r>
                        <a:rPr lang="en-US" sz="2000" b="0" i="0" u="none" strike="noStrike" dirty="0">
                          <a:solidFill>
                            <a:srgbClr val="000000"/>
                          </a:solidFill>
                          <a:effectLst/>
                          <a:latin typeface="Times New Roman" panose="02020603050405020304" pitchFamily="18" charset="0"/>
                        </a:rPr>
                        <a:t>Contracts with suppliers and third-party partners are used to implement appropriate measures designed to meet the objectives of an organization’s cybersecurity program and Cyber Supply Chain Risk Management Plan.</a:t>
                      </a:r>
                      <a:endParaRPr lang="en-US" sz="20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2608919"/>
                  </a:ext>
                </a:extLst>
              </a:tr>
              <a:tr h="0">
                <a:tc>
                  <a:txBody>
                    <a:bodyPr/>
                    <a:lstStyle/>
                    <a:p>
                      <a:pPr algn="l" fontAlgn="ctr"/>
                      <a:r>
                        <a:rPr lang="en-US" sz="2000" b="1" i="0" u="none" strike="noStrike" dirty="0">
                          <a:solidFill>
                            <a:srgbClr val="000000"/>
                          </a:solidFill>
                          <a:effectLst/>
                          <a:latin typeface="Times New Roman" panose="02020603050405020304" pitchFamily="18" charset="0"/>
                        </a:rPr>
                        <a:t>ID.SC-4: </a:t>
                      </a:r>
                      <a:r>
                        <a:rPr lang="en-US" sz="2000" b="0" i="0" u="none" strike="noStrike" dirty="0">
                          <a:solidFill>
                            <a:srgbClr val="212121"/>
                          </a:solidFill>
                          <a:effectLst/>
                          <a:latin typeface="Times New Roman" panose="02020603050405020304" pitchFamily="18" charset="0"/>
                        </a:rPr>
                        <a:t>Suppliers and third-party partners are routinely assessed using audits, test results, or other forms of evaluations to confirm they are meeting their contractual obligations.</a:t>
                      </a:r>
                      <a:endParaRPr lang="en-US" sz="20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576579"/>
                  </a:ext>
                </a:extLst>
              </a:tr>
              <a:tr h="0">
                <a:tc>
                  <a:txBody>
                    <a:bodyPr/>
                    <a:lstStyle/>
                    <a:p>
                      <a:pPr algn="l" fontAlgn="ctr"/>
                      <a:r>
                        <a:rPr lang="en-US" sz="2000" b="1" i="0" u="none" strike="noStrike" dirty="0">
                          <a:solidFill>
                            <a:srgbClr val="000000"/>
                          </a:solidFill>
                          <a:effectLst/>
                          <a:latin typeface="Times New Roman" panose="02020603050405020304" pitchFamily="18" charset="0"/>
                        </a:rPr>
                        <a:t>ID.SC-5: </a:t>
                      </a:r>
                      <a:r>
                        <a:rPr lang="en-US" sz="2000" b="0" i="0" u="none" strike="noStrike" dirty="0">
                          <a:solidFill>
                            <a:srgbClr val="000000"/>
                          </a:solidFill>
                          <a:effectLst/>
                          <a:latin typeface="Times New Roman" panose="02020603050405020304" pitchFamily="18" charset="0"/>
                        </a:rPr>
                        <a:t>Response and recovery planning and testing are conducted with suppliers and third-party providers</a:t>
                      </a:r>
                      <a:endParaRPr lang="en-US" sz="20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529921197"/>
                  </a:ext>
                </a:extLst>
              </a:tr>
            </a:tbl>
          </a:graphicData>
        </a:graphic>
      </p:graphicFrame>
    </p:spTree>
    <p:extLst>
      <p:ext uri="{BB962C8B-B14F-4D97-AF65-F5344CB8AC3E}">
        <p14:creationId xmlns:p14="http://schemas.microsoft.com/office/powerpoint/2010/main" val="382105927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7.</a:t>
            </a:r>
            <a:r>
              <a:rPr lang="zh-TW" altLang="en-US" b="1" dirty="0"/>
              <a:t>回復戰術 </a:t>
            </a:r>
            <a:r>
              <a:rPr lang="en-US" altLang="zh-TW" b="1" dirty="0"/>
              <a:t>Restore</a:t>
            </a:r>
            <a:endParaRPr lang="zh-TW" altLang="en-US" dirty="0"/>
          </a:p>
        </p:txBody>
      </p:sp>
      <p:sp>
        <p:nvSpPr>
          <p:cNvPr id="3" name="內容版面配置區 2"/>
          <p:cNvSpPr>
            <a:spLocks noGrp="1"/>
          </p:cNvSpPr>
          <p:nvPr>
            <p:ph idx="1"/>
          </p:nvPr>
        </p:nvSpPr>
        <p:spPr>
          <a:xfrm>
            <a:off x="0" y="623455"/>
            <a:ext cx="9144000" cy="6234545"/>
          </a:xfrm>
        </p:spPr>
        <p:txBody>
          <a:bodyPr>
            <a:normAutofit/>
          </a:bodyPr>
          <a:lstStyle/>
          <a:p>
            <a:pPr marL="228600" lvl="1">
              <a:spcBef>
                <a:spcPts val="1000"/>
              </a:spcBef>
            </a:pPr>
            <a:r>
              <a:rPr lang="zh-TW" altLang="en-US" b="1" dirty="0"/>
              <a:t>資料庫</a:t>
            </a:r>
            <a:r>
              <a:rPr lang="zh-TW" altLang="en-US" b="1" dirty="0" smtClean="0"/>
              <a:t>回復</a:t>
            </a:r>
            <a:r>
              <a:rPr lang="en-US" altLang="zh-TW" b="1" dirty="0" smtClean="0"/>
              <a:t> </a:t>
            </a:r>
            <a:r>
              <a:rPr lang="en-US" altLang="zh-TW" b="1" dirty="0"/>
              <a:t>Restore </a:t>
            </a:r>
            <a:r>
              <a:rPr lang="en-US" altLang="zh-TW" b="1" dirty="0" smtClean="0"/>
              <a:t>Database(ID:</a:t>
            </a:r>
            <a:r>
              <a:rPr lang="en-US" altLang="zh-TW" dirty="0"/>
              <a:t>D3-RD</a:t>
            </a:r>
            <a:r>
              <a:rPr lang="en-US" altLang="zh-TW" b="1" dirty="0" smtClean="0"/>
              <a:t>)</a:t>
            </a:r>
          </a:p>
          <a:p>
            <a:pPr marL="228600" lvl="1">
              <a:spcBef>
                <a:spcPts val="1000"/>
              </a:spcBef>
            </a:pPr>
            <a:endParaRPr lang="en-US" altLang="zh-TW" b="1" dirty="0" smtClean="0"/>
          </a:p>
          <a:p>
            <a:pPr marL="228600" lvl="1">
              <a:spcBef>
                <a:spcPts val="1000"/>
              </a:spcBef>
            </a:pPr>
            <a:endParaRPr lang="en-US" altLang="zh-TW" b="1" dirty="0" smtClean="0"/>
          </a:p>
        </p:txBody>
      </p:sp>
      <p:sp>
        <p:nvSpPr>
          <p:cNvPr id="4" name="投影片編號版面配置區 3"/>
          <p:cNvSpPr>
            <a:spLocks noGrp="1"/>
          </p:cNvSpPr>
          <p:nvPr>
            <p:ph type="sldNum" sz="quarter" idx="12"/>
          </p:nvPr>
        </p:nvSpPr>
        <p:spPr/>
        <p:txBody>
          <a:bodyPr/>
          <a:lstStyle/>
          <a:p>
            <a:r>
              <a:rPr lang="zh-TW" altLang="en-US" dirty="0" smtClean="0"/>
              <a:t>資訊安全架構</a:t>
            </a:r>
            <a:r>
              <a:rPr lang="en-US" altLang="zh-TW" dirty="0" smtClean="0"/>
              <a:t>NIST</a:t>
            </a:r>
            <a:r>
              <a:rPr lang="zh-TW" altLang="en-US" dirty="0" smtClean="0"/>
              <a:t> </a:t>
            </a:r>
            <a:r>
              <a:rPr lang="en-US" altLang="zh-TW" dirty="0" smtClean="0"/>
              <a:t>CSF</a:t>
            </a:r>
            <a:r>
              <a:rPr lang="zh-TW" altLang="en-US" dirty="0" smtClean="0"/>
              <a:t>與</a:t>
            </a:r>
            <a:r>
              <a:rPr lang="en-US" altLang="zh-TW" dirty="0" smtClean="0"/>
              <a:t>MITRE D3FEND- </a:t>
            </a:r>
            <a:fld id="{2733D0C0-6F05-4351-9199-557946A0D211}" type="slidenum">
              <a:rPr lang="zh-TW" altLang="en-US" smtClean="0"/>
              <a:pPr/>
              <a:t>130</a:t>
            </a:fld>
            <a:endParaRPr lang="zh-TW" altLang="en-US" dirty="0"/>
          </a:p>
        </p:txBody>
      </p:sp>
      <p:pic>
        <p:nvPicPr>
          <p:cNvPr id="5" name="圖片 4"/>
          <p:cNvPicPr>
            <a:picLocks noChangeAspect="1"/>
          </p:cNvPicPr>
          <p:nvPr/>
        </p:nvPicPr>
        <p:blipFill>
          <a:blip r:embed="rId2"/>
          <a:stretch>
            <a:fillRect/>
          </a:stretch>
        </p:blipFill>
        <p:spPr>
          <a:xfrm>
            <a:off x="484873" y="3067397"/>
            <a:ext cx="8174253" cy="789558"/>
          </a:xfrm>
          <a:prstGeom prst="rect">
            <a:avLst/>
          </a:prstGeom>
        </p:spPr>
      </p:pic>
    </p:spTree>
    <p:extLst>
      <p:ext uri="{BB962C8B-B14F-4D97-AF65-F5344CB8AC3E}">
        <p14:creationId xmlns:p14="http://schemas.microsoft.com/office/powerpoint/2010/main" val="188357967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https://www.attackdefense.com/</a:t>
            </a:r>
            <a:endParaRPr lang="zh-TW" altLang="en-US" dirty="0"/>
          </a:p>
        </p:txBody>
      </p:sp>
      <p:pic>
        <p:nvPicPr>
          <p:cNvPr id="5" name="內容版面配置區 4"/>
          <p:cNvPicPr>
            <a:picLocks noGrp="1" noChangeAspect="1"/>
          </p:cNvPicPr>
          <p:nvPr>
            <p:ph idx="1"/>
          </p:nvPr>
        </p:nvPicPr>
        <p:blipFill>
          <a:blip r:embed="rId2"/>
          <a:stretch>
            <a:fillRect/>
          </a:stretch>
        </p:blipFill>
        <p:spPr>
          <a:xfrm>
            <a:off x="255588" y="1241208"/>
            <a:ext cx="8582025" cy="4504172"/>
          </a:xfrm>
          <a:prstGeom prst="rect">
            <a:avLst/>
          </a:prstGeom>
        </p:spPr>
      </p:pic>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131</a:t>
            </a:fld>
            <a:endParaRPr lang="zh-TW" altLang="en-US" dirty="0"/>
          </a:p>
        </p:txBody>
      </p:sp>
    </p:spTree>
    <p:extLst>
      <p:ext uri="{BB962C8B-B14F-4D97-AF65-F5344CB8AC3E}">
        <p14:creationId xmlns:p14="http://schemas.microsoft.com/office/powerpoint/2010/main" val="241701126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pic>
        <p:nvPicPr>
          <p:cNvPr id="5" name="內容版面配置區 4"/>
          <p:cNvPicPr>
            <a:picLocks noGrp="1" noChangeAspect="1"/>
          </p:cNvPicPr>
          <p:nvPr>
            <p:ph idx="1"/>
          </p:nvPr>
        </p:nvPicPr>
        <p:blipFill>
          <a:blip r:embed="rId2"/>
          <a:stretch>
            <a:fillRect/>
          </a:stretch>
        </p:blipFill>
        <p:spPr>
          <a:xfrm>
            <a:off x="936685" y="814388"/>
            <a:ext cx="7219831" cy="5357812"/>
          </a:xfrm>
          <a:prstGeom prst="rect">
            <a:avLst/>
          </a:prstGeom>
        </p:spPr>
      </p:pic>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132</a:t>
            </a:fld>
            <a:endParaRPr lang="zh-TW" altLang="en-US" dirty="0"/>
          </a:p>
        </p:txBody>
      </p:sp>
      <p:sp>
        <p:nvSpPr>
          <p:cNvPr id="6" name="矩形 5"/>
          <p:cNvSpPr/>
          <p:nvPr/>
        </p:nvSpPr>
        <p:spPr>
          <a:xfrm>
            <a:off x="255671" y="6285010"/>
            <a:ext cx="6217920" cy="307777"/>
          </a:xfrm>
          <a:prstGeom prst="rect">
            <a:avLst/>
          </a:prstGeom>
        </p:spPr>
        <p:txBody>
          <a:bodyPr wrap="square">
            <a:spAutoFit/>
          </a:bodyPr>
          <a:lstStyle/>
          <a:p>
            <a:r>
              <a:rPr lang="en-US" altLang="zh-TW" sz="1400" dirty="0"/>
              <a:t>https://www.nist.gov/itl/applied-cybersecurity/nist-cybersecurity-iot-program</a:t>
            </a:r>
            <a:endParaRPr lang="zh-TW" altLang="en-US" sz="1400" dirty="0"/>
          </a:p>
        </p:txBody>
      </p:sp>
    </p:spTree>
    <p:extLst>
      <p:ext uri="{BB962C8B-B14F-4D97-AF65-F5344CB8AC3E}">
        <p14:creationId xmlns:p14="http://schemas.microsoft.com/office/powerpoint/2010/main" val="101798300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cap="all" dirty="0"/>
              <a:t>AI RISK MANAGEMENT </a:t>
            </a:r>
            <a:r>
              <a:rPr lang="en-US" altLang="zh-TW" b="1" cap="all" dirty="0" smtClean="0"/>
              <a:t>FRAMEWORK</a:t>
            </a:r>
            <a:endParaRPr lang="zh-TW" altLang="en-US" dirty="0"/>
          </a:p>
        </p:txBody>
      </p:sp>
      <p:pic>
        <p:nvPicPr>
          <p:cNvPr id="5" name="內容版面配置區 4"/>
          <p:cNvPicPr>
            <a:picLocks noGrp="1" noChangeAspect="1"/>
          </p:cNvPicPr>
          <p:nvPr>
            <p:ph idx="1"/>
          </p:nvPr>
        </p:nvPicPr>
        <p:blipFill>
          <a:blip r:embed="rId2"/>
          <a:stretch>
            <a:fillRect/>
          </a:stretch>
        </p:blipFill>
        <p:spPr>
          <a:xfrm>
            <a:off x="874412" y="1022206"/>
            <a:ext cx="6995242" cy="5357812"/>
          </a:xfrm>
          <a:prstGeom prst="rect">
            <a:avLst/>
          </a:prstGeom>
        </p:spPr>
      </p:pic>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133</a:t>
            </a:fld>
            <a:endParaRPr lang="zh-TW" altLang="en-US" dirty="0"/>
          </a:p>
        </p:txBody>
      </p:sp>
      <p:sp>
        <p:nvSpPr>
          <p:cNvPr id="6" name="矩形 5"/>
          <p:cNvSpPr/>
          <p:nvPr/>
        </p:nvSpPr>
        <p:spPr>
          <a:xfrm>
            <a:off x="5045825" y="560222"/>
            <a:ext cx="3873731" cy="276999"/>
          </a:xfrm>
          <a:prstGeom prst="rect">
            <a:avLst/>
          </a:prstGeom>
        </p:spPr>
        <p:txBody>
          <a:bodyPr wrap="square">
            <a:spAutoFit/>
          </a:bodyPr>
          <a:lstStyle/>
          <a:p>
            <a:r>
              <a:rPr lang="en-US" altLang="zh-TW" sz="1200" b="1" dirty="0">
                <a:effectLst>
                  <a:outerShdw blurRad="38100" dist="38100" dir="2700000" algn="tl">
                    <a:srgbClr val="000000">
                      <a:alpha val="43137"/>
                    </a:srgbClr>
                  </a:outerShdw>
                </a:effectLst>
              </a:rPr>
              <a:t>https://www.nist.gov/itl/ai-risk-management-framework</a:t>
            </a:r>
            <a:endParaRPr lang="zh-TW" altLang="en-US" sz="1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7708171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5" name="內容版面配置區 4"/>
          <p:cNvPicPr>
            <a:picLocks noGrp="1" noChangeAspect="1"/>
          </p:cNvPicPr>
          <p:nvPr>
            <p:ph idx="1"/>
          </p:nvPr>
        </p:nvPicPr>
        <p:blipFill>
          <a:blip r:embed="rId2"/>
          <a:stretch>
            <a:fillRect/>
          </a:stretch>
        </p:blipFill>
        <p:spPr>
          <a:xfrm>
            <a:off x="197399" y="712561"/>
            <a:ext cx="8582025" cy="5111901"/>
          </a:xfrm>
          <a:prstGeom prst="rect">
            <a:avLst/>
          </a:prstGeom>
        </p:spPr>
      </p:pic>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134</a:t>
            </a:fld>
            <a:endParaRPr lang="zh-TW" altLang="en-US" dirty="0"/>
          </a:p>
        </p:txBody>
      </p:sp>
      <p:sp>
        <p:nvSpPr>
          <p:cNvPr id="6" name="矩形 5"/>
          <p:cNvSpPr/>
          <p:nvPr/>
        </p:nvSpPr>
        <p:spPr>
          <a:xfrm>
            <a:off x="473825" y="5950901"/>
            <a:ext cx="7922030" cy="369332"/>
          </a:xfrm>
          <a:prstGeom prst="rect">
            <a:avLst/>
          </a:prstGeom>
        </p:spPr>
        <p:txBody>
          <a:bodyPr wrap="square">
            <a:spAutoFit/>
          </a:bodyPr>
          <a:lstStyle/>
          <a:p>
            <a:r>
              <a:rPr lang="en-US" altLang="zh-TW" dirty="0"/>
              <a:t>https://www.nccoe.nist.gov/projects/implementing-zero-trust-architecture</a:t>
            </a:r>
            <a:endParaRPr lang="zh-TW" altLang="en-US" dirty="0"/>
          </a:p>
        </p:txBody>
      </p:sp>
    </p:spTree>
    <p:extLst>
      <p:ext uri="{BB962C8B-B14F-4D97-AF65-F5344CB8AC3E}">
        <p14:creationId xmlns:p14="http://schemas.microsoft.com/office/powerpoint/2010/main" val="39185887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nvPr>
        </p:nvGraphicFramePr>
        <p:xfrm>
          <a:off x="196661" y="1962341"/>
          <a:ext cx="8377757" cy="4183782"/>
        </p:xfrm>
        <a:graphic>
          <a:graphicData uri="http://schemas.openxmlformats.org/drawingml/2006/table">
            <a:tbl>
              <a:tblPr/>
              <a:tblGrid>
                <a:gridCol w="3565038">
                  <a:extLst>
                    <a:ext uri="{9D8B030D-6E8A-4147-A177-3AD203B41FA5}">
                      <a16:colId xmlns:a16="http://schemas.microsoft.com/office/drawing/2014/main" val="1767754165"/>
                    </a:ext>
                  </a:extLst>
                </a:gridCol>
                <a:gridCol w="4812719">
                  <a:extLst>
                    <a:ext uri="{9D8B030D-6E8A-4147-A177-3AD203B41FA5}">
                      <a16:colId xmlns:a16="http://schemas.microsoft.com/office/drawing/2014/main" val="3287513402"/>
                    </a:ext>
                  </a:extLst>
                </a:gridCol>
              </a:tblGrid>
              <a:tr h="118442">
                <a:tc rowSpan="6">
                  <a:txBody>
                    <a:bodyPr/>
                    <a:lstStyle/>
                    <a:p>
                      <a:pPr algn="l"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PR.PT-1: Audit/log records are determined, documented, implemented, and reviewed in accordance with policy</a:t>
                      </a:r>
                    </a:p>
                  </a:txBody>
                  <a:tcPr marL="4142" marR="4142" marT="4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fr-FR" sz="800" b="1" i="0" u="none" strike="noStrike" dirty="0">
                          <a:solidFill>
                            <a:srgbClr val="000000"/>
                          </a:solidFill>
                          <a:effectLst/>
                          <a:latin typeface="Times New Roman" panose="02020603050405020304" pitchFamily="18" charset="0"/>
                          <a:ea typeface="新細明體" panose="02020500000000000000" pitchFamily="18" charset="-120"/>
                        </a:rPr>
                        <a:t>·       CIS CSC 1, 3, 5, 6, 14, 15, 16</a:t>
                      </a:r>
                    </a:p>
                  </a:txBody>
                  <a:tcPr marL="4142" marR="4142" marT="4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8857001"/>
                  </a:ext>
                </a:extLst>
              </a:tr>
              <a:tr h="136670">
                <a:tc vMerge="1">
                  <a:txBody>
                    <a:bodyPr/>
                    <a:lstStyle/>
                    <a:p>
                      <a:endParaRPr lang="zh-TW" altLang="en-US"/>
                    </a:p>
                  </a:txBody>
                  <a:tcPr/>
                </a:tc>
                <a:tc>
                  <a:txBody>
                    <a:bodyPr/>
                    <a:lstStyle/>
                    <a:p>
                      <a:pPr algn="l" fontAlgn="ctr"/>
                      <a:r>
                        <a:rPr lang="en-US" sz="800" b="1" i="0" u="none" strike="noStrike" dirty="0">
                          <a:solidFill>
                            <a:srgbClr val="000000"/>
                          </a:solidFill>
                          <a:effectLst/>
                          <a:latin typeface="Times New Roman" panose="02020603050405020304" pitchFamily="18" charset="0"/>
                          <a:ea typeface="新細明體" panose="02020500000000000000" pitchFamily="18" charset="-120"/>
                        </a:rPr>
                        <a:t>·       COBIT 5 APO11.04, BAI03.05, DSS05.04, DSS05.07, MEA02.01</a:t>
                      </a:r>
                    </a:p>
                  </a:txBody>
                  <a:tcPr marL="4142" marR="4142" marT="4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6252"/>
                  </a:ext>
                </a:extLst>
              </a:tr>
              <a:tr h="136670">
                <a:tc vMerge="1">
                  <a:txBody>
                    <a:bodyPr/>
                    <a:lstStyle/>
                    <a:p>
                      <a:endParaRPr lang="zh-TW" altLang="en-US"/>
                    </a:p>
                  </a:txBody>
                  <a:tcPr/>
                </a:tc>
                <a:tc>
                  <a:txBody>
                    <a:bodyPr/>
                    <a:lstStyle/>
                    <a:p>
                      <a:pPr algn="l" fontAlgn="ctr"/>
                      <a:r>
                        <a:rPr lang="en-US" sz="800" b="1" i="0" u="none" strike="noStrike" dirty="0">
                          <a:solidFill>
                            <a:srgbClr val="000000"/>
                          </a:solidFill>
                          <a:effectLst/>
                          <a:latin typeface="Times New Roman" panose="02020603050405020304" pitchFamily="18" charset="0"/>
                          <a:ea typeface="新細明體" panose="02020500000000000000" pitchFamily="18" charset="-120"/>
                        </a:rPr>
                        <a:t>·       ISA 62443-2-1:2009 4.3.3.3.9, 4.3.3.5.8, 4.3.4.4.7, 4.4.2.1, 4.4.2.2, 4.4.2.4</a:t>
                      </a:r>
                    </a:p>
                  </a:txBody>
                  <a:tcPr marL="4142" marR="4142" marT="4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8053795"/>
                  </a:ext>
                </a:extLst>
              </a:tr>
              <a:tr h="136670">
                <a:tc vMerge="1">
                  <a:txBody>
                    <a:bodyPr/>
                    <a:lstStyle/>
                    <a:p>
                      <a:endParaRPr lang="zh-TW" altLang="en-US"/>
                    </a:p>
                  </a:txBody>
                  <a:tcPr/>
                </a:tc>
                <a:tc>
                  <a:txBody>
                    <a:bodyPr/>
                    <a:lstStyle/>
                    <a:p>
                      <a:pPr algn="l" fontAlgn="ctr"/>
                      <a:r>
                        <a:rPr lang="pt-BR" sz="800" b="1" i="0" u="none" strike="noStrike" dirty="0">
                          <a:solidFill>
                            <a:srgbClr val="000000"/>
                          </a:solidFill>
                          <a:effectLst/>
                          <a:latin typeface="Times New Roman" panose="02020603050405020304" pitchFamily="18" charset="0"/>
                          <a:ea typeface="新細明體" panose="02020500000000000000" pitchFamily="18" charset="-120"/>
                        </a:rPr>
                        <a:t>·       ISA 62443-3-3:2013 SR 2.8, SR 2.9, SR 2.10, SR 2.11, SR 2.12</a:t>
                      </a:r>
                    </a:p>
                  </a:txBody>
                  <a:tcPr marL="4142" marR="4142" marT="4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5149230"/>
                  </a:ext>
                </a:extLst>
              </a:tr>
              <a:tr h="136670">
                <a:tc vMerge="1">
                  <a:txBody>
                    <a:bodyPr/>
                    <a:lstStyle/>
                    <a:p>
                      <a:endParaRPr lang="zh-TW" altLang="en-US"/>
                    </a:p>
                  </a:txBody>
                  <a:tcPr/>
                </a:tc>
                <a:tc>
                  <a:txBody>
                    <a:bodyPr/>
                    <a:lstStyle/>
                    <a:p>
                      <a:pPr algn="l" fontAlgn="ctr"/>
                      <a:r>
                        <a:rPr lang="it-IT" sz="800" b="1" i="0" u="none" strike="noStrike" dirty="0">
                          <a:solidFill>
                            <a:srgbClr val="000000"/>
                          </a:solidFill>
                          <a:effectLst/>
                          <a:latin typeface="Times New Roman" panose="02020603050405020304" pitchFamily="18" charset="0"/>
                          <a:ea typeface="新細明體" panose="02020500000000000000" pitchFamily="18" charset="-120"/>
                        </a:rPr>
                        <a:t>·       ISO/IEC 27001:2013 A.12.4.1, A.12.4.2, A.12.4.3, A.12.4.4, A.12.7.1 </a:t>
                      </a:r>
                    </a:p>
                  </a:txBody>
                  <a:tcPr marL="4142" marR="4142" marT="4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5511419"/>
                  </a:ext>
                </a:extLst>
              </a:tr>
              <a:tr h="118442">
                <a:tc vMerge="1">
                  <a:txBody>
                    <a:bodyPr/>
                    <a:lstStyle/>
                    <a:p>
                      <a:endParaRPr lang="zh-TW" altLang="en-US"/>
                    </a:p>
                  </a:txBody>
                  <a:tcPr/>
                </a:tc>
                <a:tc>
                  <a:txBody>
                    <a:bodyPr/>
                    <a:lstStyle/>
                    <a:p>
                      <a:pPr algn="l" fontAlgn="ctr"/>
                      <a:r>
                        <a:rPr lang="fr-FR" sz="800" b="1" i="0" u="none" strike="noStrike" dirty="0">
                          <a:solidFill>
                            <a:srgbClr val="000000"/>
                          </a:solidFill>
                          <a:effectLst/>
                          <a:latin typeface="Times New Roman" panose="02020603050405020304" pitchFamily="18" charset="0"/>
                          <a:ea typeface="新細明體" panose="02020500000000000000" pitchFamily="18" charset="-120"/>
                        </a:rPr>
                        <a:t>·       NIST SP 800-53 Rev. 4 AU Family</a:t>
                      </a:r>
                    </a:p>
                  </a:txBody>
                  <a:tcPr marL="4142" marR="4142" marT="4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8565512"/>
                  </a:ext>
                </a:extLst>
              </a:tr>
              <a:tr h="118442">
                <a:tc rowSpan="5">
                  <a:txBody>
                    <a:bodyPr/>
                    <a:lstStyle/>
                    <a:p>
                      <a:pPr algn="l"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PR.PT-2: Removable media is protected and its use restricted according to policy</a:t>
                      </a:r>
                    </a:p>
                  </a:txBody>
                  <a:tcPr marL="4142" marR="4142" marT="4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1" i="0" u="none" strike="noStrike" dirty="0">
                          <a:solidFill>
                            <a:srgbClr val="000000"/>
                          </a:solidFill>
                          <a:effectLst/>
                          <a:latin typeface="Times New Roman" panose="02020603050405020304" pitchFamily="18" charset="0"/>
                          <a:ea typeface="新細明體" panose="02020500000000000000" pitchFamily="18" charset="-120"/>
                        </a:rPr>
                        <a:t>·       CIS CSC 8, 13</a:t>
                      </a:r>
                    </a:p>
                  </a:txBody>
                  <a:tcPr marL="4142" marR="4142" marT="4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7914286"/>
                  </a:ext>
                </a:extLst>
              </a:tr>
              <a:tr h="118442">
                <a:tc vMerge="1">
                  <a:txBody>
                    <a:bodyPr/>
                    <a:lstStyle/>
                    <a:p>
                      <a:endParaRPr lang="zh-TW" altLang="en-US"/>
                    </a:p>
                  </a:txBody>
                  <a:tcPr/>
                </a:tc>
                <a:tc>
                  <a:txBody>
                    <a:bodyPr/>
                    <a:lstStyle/>
                    <a:p>
                      <a:pPr algn="l" fontAlgn="ctr"/>
                      <a:r>
                        <a:rPr lang="en-US" sz="800" b="1" i="0" u="none" strike="noStrike" dirty="0">
                          <a:solidFill>
                            <a:srgbClr val="000000"/>
                          </a:solidFill>
                          <a:effectLst/>
                          <a:latin typeface="Times New Roman" panose="02020603050405020304" pitchFamily="18" charset="0"/>
                          <a:ea typeface="新細明體" panose="02020500000000000000" pitchFamily="18" charset="-120"/>
                        </a:rPr>
                        <a:t>·       COBIT 5 APO13.01, DSS05.02, DSS05.06 </a:t>
                      </a:r>
                    </a:p>
                  </a:txBody>
                  <a:tcPr marL="4142" marR="4142" marT="4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5271633"/>
                  </a:ext>
                </a:extLst>
              </a:tr>
              <a:tr h="118442">
                <a:tc vMerge="1">
                  <a:txBody>
                    <a:bodyPr/>
                    <a:lstStyle/>
                    <a:p>
                      <a:endParaRPr lang="zh-TW" altLang="en-US"/>
                    </a:p>
                  </a:txBody>
                  <a:tcPr/>
                </a:tc>
                <a:tc>
                  <a:txBody>
                    <a:bodyPr/>
                    <a:lstStyle/>
                    <a:p>
                      <a:pPr algn="l" fontAlgn="ctr"/>
                      <a:r>
                        <a:rPr lang="en-US" sz="800" b="1" i="0" u="none" strike="noStrike" dirty="0">
                          <a:solidFill>
                            <a:srgbClr val="000000"/>
                          </a:solidFill>
                          <a:effectLst/>
                          <a:latin typeface="Times New Roman" panose="02020603050405020304" pitchFamily="18" charset="0"/>
                          <a:ea typeface="新細明體" panose="02020500000000000000" pitchFamily="18" charset="-120"/>
                        </a:rPr>
                        <a:t>·       ISA 62443-3-3:2013 SR 2.3</a:t>
                      </a:r>
                    </a:p>
                  </a:txBody>
                  <a:tcPr marL="4142" marR="4142" marT="4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3154006"/>
                  </a:ext>
                </a:extLst>
              </a:tr>
              <a:tr h="136670">
                <a:tc vMerge="1">
                  <a:txBody>
                    <a:bodyPr/>
                    <a:lstStyle/>
                    <a:p>
                      <a:endParaRPr lang="zh-TW" altLang="en-US"/>
                    </a:p>
                  </a:txBody>
                  <a:tcPr/>
                </a:tc>
                <a:tc>
                  <a:txBody>
                    <a:bodyPr/>
                    <a:lstStyle/>
                    <a:p>
                      <a:pPr algn="l" fontAlgn="ctr"/>
                      <a:r>
                        <a:rPr lang="it-IT" sz="800" b="1" i="0" u="none" strike="noStrike" dirty="0">
                          <a:solidFill>
                            <a:srgbClr val="000000"/>
                          </a:solidFill>
                          <a:effectLst/>
                          <a:latin typeface="Times New Roman" panose="02020603050405020304" pitchFamily="18" charset="0"/>
                          <a:ea typeface="新細明體" panose="02020500000000000000" pitchFamily="18" charset="-120"/>
                        </a:rPr>
                        <a:t>·       ISO/IEC 27001:2013 A.8.2.1, A.8.2.2, A.8.2.3, A.8.3.1, A.8.3.3, A.11.2.9</a:t>
                      </a:r>
                    </a:p>
                  </a:txBody>
                  <a:tcPr marL="4142" marR="4142" marT="4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0650444"/>
                  </a:ext>
                </a:extLst>
              </a:tr>
              <a:tr h="136670">
                <a:tc vMerge="1">
                  <a:txBody>
                    <a:bodyPr/>
                    <a:lstStyle/>
                    <a:p>
                      <a:endParaRPr lang="zh-TW" altLang="en-US"/>
                    </a:p>
                  </a:txBody>
                  <a:tcPr/>
                </a:tc>
                <a:tc>
                  <a:txBody>
                    <a:bodyPr/>
                    <a:lstStyle/>
                    <a:p>
                      <a:pPr algn="l" fontAlgn="ctr"/>
                      <a:r>
                        <a:rPr lang="en-US" sz="800" b="1" i="0" u="none" strike="noStrike" dirty="0">
                          <a:solidFill>
                            <a:srgbClr val="000000"/>
                          </a:solidFill>
                          <a:effectLst/>
                          <a:latin typeface="Times New Roman" panose="02020603050405020304" pitchFamily="18" charset="0"/>
                          <a:ea typeface="新細明體" panose="02020500000000000000" pitchFamily="18" charset="-120"/>
                        </a:rPr>
                        <a:t>·       NIST SP 800-53 Rev. 4 MP-2, MP-3, MP-4, MP-5, MP-7, MP-8</a:t>
                      </a:r>
                    </a:p>
                  </a:txBody>
                  <a:tcPr marL="4142" marR="4142" marT="4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0584699"/>
                  </a:ext>
                </a:extLst>
              </a:tr>
              <a:tr h="118442">
                <a:tc rowSpan="6">
                  <a:txBody>
                    <a:bodyPr/>
                    <a:lstStyle/>
                    <a:p>
                      <a:pPr algn="l"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PR.PT-3: The principle of least functionality is incorporated by configuring systems to provide only essential capabilities</a:t>
                      </a:r>
                    </a:p>
                  </a:txBody>
                  <a:tcPr marL="4142" marR="4142" marT="4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fr-FR" sz="800" b="1" i="0" u="none" strike="noStrike" dirty="0">
                          <a:solidFill>
                            <a:srgbClr val="000000"/>
                          </a:solidFill>
                          <a:effectLst/>
                          <a:latin typeface="Times New Roman" panose="02020603050405020304" pitchFamily="18" charset="0"/>
                          <a:ea typeface="新細明體" panose="02020500000000000000" pitchFamily="18" charset="-120"/>
                        </a:rPr>
                        <a:t>·       CIS CSC 3, 11, 14</a:t>
                      </a:r>
                    </a:p>
                  </a:txBody>
                  <a:tcPr marL="4142" marR="4142" marT="4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3051116"/>
                  </a:ext>
                </a:extLst>
              </a:tr>
              <a:tr h="118442">
                <a:tc vMerge="1">
                  <a:txBody>
                    <a:bodyPr/>
                    <a:lstStyle/>
                    <a:p>
                      <a:endParaRPr lang="zh-TW" altLang="en-US"/>
                    </a:p>
                  </a:txBody>
                  <a:tcPr/>
                </a:tc>
                <a:tc>
                  <a:txBody>
                    <a:bodyPr/>
                    <a:lstStyle/>
                    <a:p>
                      <a:pPr algn="l" fontAlgn="ctr"/>
                      <a:r>
                        <a:rPr lang="sv-SE" sz="800" b="1" i="0" u="none" strike="noStrike" dirty="0">
                          <a:solidFill>
                            <a:srgbClr val="000000"/>
                          </a:solidFill>
                          <a:effectLst/>
                          <a:latin typeface="Times New Roman" panose="02020603050405020304" pitchFamily="18" charset="0"/>
                          <a:ea typeface="新細明體" panose="02020500000000000000" pitchFamily="18" charset="-120"/>
                        </a:rPr>
                        <a:t>·       COBIT 5 DSS05.02, DSS05.05, DSS06.06</a:t>
                      </a:r>
                    </a:p>
                  </a:txBody>
                  <a:tcPr marL="4142" marR="4142" marT="4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284453"/>
                  </a:ext>
                </a:extLst>
              </a:tr>
              <a:tr h="269198">
                <a:tc vMerge="1">
                  <a:txBody>
                    <a:bodyPr/>
                    <a:lstStyle/>
                    <a:p>
                      <a:endParaRPr lang="zh-TW" altLang="en-US"/>
                    </a:p>
                  </a:txBody>
                  <a:tcPr/>
                </a:tc>
                <a:tc>
                  <a:txBody>
                    <a:bodyPr/>
                    <a:lstStyle/>
                    <a:p>
                      <a:pPr algn="l" fontAlgn="ctr"/>
                      <a:r>
                        <a:rPr lang="en-US" sz="800" b="1" i="0" u="none" strike="noStrike" dirty="0">
                          <a:solidFill>
                            <a:srgbClr val="FF0000"/>
                          </a:solidFill>
                          <a:effectLst/>
                          <a:latin typeface="Times New Roman" panose="02020603050405020304" pitchFamily="18" charset="0"/>
                          <a:ea typeface="新細明體" panose="02020500000000000000" pitchFamily="18" charset="-120"/>
                        </a:rPr>
                        <a:t>·       ISA 62443-2-1:2009 4.3.3.5.1, 4.3.3.5.2, 4.3.3.5.3, 4.3.3.5.4, 4.3.3.5.5, 4.3.3.5.6, 4.3.3.5.7, 4.3.3.5.8, 4.3.3.6.1, 4.3.3.6.2, 4.3.3.6.3, 4.3.3.6.4, 4.3.3.6.5, 4.3.3.6.6, 4.3.3.6.7, 4.3.3.6.8, 4.3.3.6.9, 4.3.3.7.1, 4.3.3.7.2, 4.3.3.7.3, 4.3.3.7.4</a:t>
                      </a:r>
                    </a:p>
                  </a:txBody>
                  <a:tcPr marL="4142" marR="4142" marT="4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1589898"/>
                  </a:ext>
                </a:extLst>
              </a:tr>
              <a:tr h="269198">
                <a:tc vMerge="1">
                  <a:txBody>
                    <a:bodyPr/>
                    <a:lstStyle/>
                    <a:p>
                      <a:endParaRPr lang="zh-TW" altLang="en-US"/>
                    </a:p>
                  </a:txBody>
                  <a:tcPr/>
                </a:tc>
                <a:tc>
                  <a:txBody>
                    <a:bodyPr/>
                    <a:lstStyle/>
                    <a:p>
                      <a:pPr algn="l" fontAlgn="ctr"/>
                      <a:r>
                        <a:rPr lang="pt-BR" sz="800" b="1" i="0" u="none" strike="noStrike" dirty="0">
                          <a:solidFill>
                            <a:srgbClr val="FF0000"/>
                          </a:solidFill>
                          <a:effectLst/>
                          <a:latin typeface="Times New Roman" panose="02020603050405020304" pitchFamily="18" charset="0"/>
                          <a:ea typeface="新細明體" panose="02020500000000000000" pitchFamily="18" charset="-120"/>
                        </a:rPr>
                        <a:t>·       ISA 62443-3-3:2013 SR 1.1, SR 1.2, SR 1.3, SR 1.4, SR 1.5, SR 1.6, SR 1.7, SR 1.8, SR 1.9, SR 1.10, SR 1.11, SR 1.12, SR 1.13, SR 2.1, SR 2.2, SR 2.3, SR 2.4, SR 2.5, SR 2.6, SR 2.7</a:t>
                      </a:r>
                    </a:p>
                  </a:txBody>
                  <a:tcPr marL="4142" marR="4142" marT="4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5099576"/>
                  </a:ext>
                </a:extLst>
              </a:tr>
              <a:tr h="118442">
                <a:tc vMerge="1">
                  <a:txBody>
                    <a:bodyPr/>
                    <a:lstStyle/>
                    <a:p>
                      <a:endParaRPr lang="zh-TW" altLang="en-US"/>
                    </a:p>
                  </a:txBody>
                  <a:tcPr/>
                </a:tc>
                <a:tc>
                  <a:txBody>
                    <a:bodyPr/>
                    <a:lstStyle/>
                    <a:p>
                      <a:pPr algn="l" fontAlgn="ctr"/>
                      <a:r>
                        <a:rPr lang="en-US" sz="800" b="1" i="0" u="none" strike="noStrike" dirty="0">
                          <a:solidFill>
                            <a:srgbClr val="000000"/>
                          </a:solidFill>
                          <a:effectLst/>
                          <a:latin typeface="Times New Roman" panose="02020603050405020304" pitchFamily="18" charset="0"/>
                          <a:ea typeface="新細明體" panose="02020500000000000000" pitchFamily="18" charset="-120"/>
                        </a:rPr>
                        <a:t>·       ISO/IEC 27001:2013 A.9.1.2</a:t>
                      </a:r>
                    </a:p>
                  </a:txBody>
                  <a:tcPr marL="4142" marR="4142" marT="4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9326644"/>
                  </a:ext>
                </a:extLst>
              </a:tr>
              <a:tr h="118442">
                <a:tc vMerge="1">
                  <a:txBody>
                    <a:bodyPr/>
                    <a:lstStyle/>
                    <a:p>
                      <a:endParaRPr lang="zh-TW" altLang="en-US"/>
                    </a:p>
                  </a:txBody>
                  <a:tcPr/>
                </a:tc>
                <a:tc>
                  <a:txBody>
                    <a:bodyPr/>
                    <a:lstStyle/>
                    <a:p>
                      <a:pPr algn="l" fontAlgn="ctr"/>
                      <a:r>
                        <a:rPr lang="en-US" sz="800" b="1" i="0" u="none" strike="noStrike" dirty="0">
                          <a:solidFill>
                            <a:srgbClr val="000000"/>
                          </a:solidFill>
                          <a:effectLst/>
                          <a:latin typeface="Times New Roman" panose="02020603050405020304" pitchFamily="18" charset="0"/>
                          <a:ea typeface="新細明體" panose="02020500000000000000" pitchFamily="18" charset="-120"/>
                        </a:rPr>
                        <a:t>·       NIST SP 800-53 Rev. 4 AC-3, CM-7</a:t>
                      </a:r>
                    </a:p>
                  </a:txBody>
                  <a:tcPr marL="4142" marR="4142" marT="4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5615395"/>
                  </a:ext>
                </a:extLst>
              </a:tr>
              <a:tr h="118442">
                <a:tc rowSpan="5">
                  <a:txBody>
                    <a:bodyPr/>
                    <a:lstStyle/>
                    <a:p>
                      <a:pPr algn="l"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PR.PT-4: Communications and control networks are protected</a:t>
                      </a:r>
                    </a:p>
                  </a:txBody>
                  <a:tcPr marL="4142" marR="4142" marT="4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fr-FR" sz="800" b="1" i="0" u="none" strike="noStrike" dirty="0">
                          <a:solidFill>
                            <a:srgbClr val="000000"/>
                          </a:solidFill>
                          <a:effectLst/>
                          <a:latin typeface="Times New Roman" panose="02020603050405020304" pitchFamily="18" charset="0"/>
                          <a:ea typeface="新細明體" panose="02020500000000000000" pitchFamily="18" charset="-120"/>
                        </a:rPr>
                        <a:t>·       CIS CSC 8, 12, 15</a:t>
                      </a:r>
                    </a:p>
                  </a:txBody>
                  <a:tcPr marL="4142" marR="4142" marT="4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708389"/>
                  </a:ext>
                </a:extLst>
              </a:tr>
              <a:tr h="118442">
                <a:tc vMerge="1">
                  <a:txBody>
                    <a:bodyPr/>
                    <a:lstStyle/>
                    <a:p>
                      <a:endParaRPr lang="zh-TW" altLang="en-US"/>
                    </a:p>
                  </a:txBody>
                  <a:tcPr/>
                </a:tc>
                <a:tc>
                  <a:txBody>
                    <a:bodyPr/>
                    <a:lstStyle/>
                    <a:p>
                      <a:pPr algn="l" fontAlgn="ctr"/>
                      <a:r>
                        <a:rPr lang="en-US" sz="800" b="1" i="0" u="none" strike="noStrike" dirty="0">
                          <a:solidFill>
                            <a:srgbClr val="000000"/>
                          </a:solidFill>
                          <a:effectLst/>
                          <a:latin typeface="Times New Roman" panose="02020603050405020304" pitchFamily="18" charset="0"/>
                          <a:ea typeface="新細明體" panose="02020500000000000000" pitchFamily="18" charset="-120"/>
                        </a:rPr>
                        <a:t>·       COBIT 5 DSS05.02, APO13.01</a:t>
                      </a:r>
                    </a:p>
                  </a:txBody>
                  <a:tcPr marL="4142" marR="4142" marT="4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286855"/>
                  </a:ext>
                </a:extLst>
              </a:tr>
              <a:tr h="136670">
                <a:tc vMerge="1">
                  <a:txBody>
                    <a:bodyPr/>
                    <a:lstStyle/>
                    <a:p>
                      <a:endParaRPr lang="zh-TW" altLang="en-US"/>
                    </a:p>
                  </a:txBody>
                  <a:tcPr/>
                </a:tc>
                <a:tc>
                  <a:txBody>
                    <a:bodyPr/>
                    <a:lstStyle/>
                    <a:p>
                      <a:pPr algn="l" fontAlgn="ctr"/>
                      <a:r>
                        <a:rPr lang="pt-BR" sz="800" b="1" i="0" u="none" strike="noStrike" dirty="0">
                          <a:solidFill>
                            <a:srgbClr val="000000"/>
                          </a:solidFill>
                          <a:effectLst/>
                          <a:latin typeface="Times New Roman" panose="02020603050405020304" pitchFamily="18" charset="0"/>
                          <a:ea typeface="新細明體" panose="02020500000000000000" pitchFamily="18" charset="-120"/>
                        </a:rPr>
                        <a:t>·       ISA 62443-3-3:2013 SR 3.1, SR 3.5, SR 3.8, SR 4.1, SR 4.3, SR 5.1, SR 5.2, SR 5.3, SR 7.1, SR 7.6</a:t>
                      </a:r>
                    </a:p>
                  </a:txBody>
                  <a:tcPr marL="4142" marR="4142" marT="4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416634"/>
                  </a:ext>
                </a:extLst>
              </a:tr>
              <a:tr h="118442">
                <a:tc vMerge="1">
                  <a:txBody>
                    <a:bodyPr/>
                    <a:lstStyle/>
                    <a:p>
                      <a:endParaRPr lang="zh-TW" altLang="en-US"/>
                    </a:p>
                  </a:txBody>
                  <a:tcPr/>
                </a:tc>
                <a:tc>
                  <a:txBody>
                    <a:bodyPr/>
                    <a:lstStyle/>
                    <a:p>
                      <a:pPr algn="l" fontAlgn="ctr"/>
                      <a:r>
                        <a:rPr lang="it-IT" sz="800" b="1" i="0" u="none" strike="noStrike" dirty="0">
                          <a:solidFill>
                            <a:srgbClr val="000000"/>
                          </a:solidFill>
                          <a:effectLst/>
                          <a:latin typeface="Times New Roman" panose="02020603050405020304" pitchFamily="18" charset="0"/>
                          <a:ea typeface="新細明體" panose="02020500000000000000" pitchFamily="18" charset="-120"/>
                        </a:rPr>
                        <a:t>·       ISO/IEC 27001:2013 A.13.1.1, A.13.2.1, A.14.1.3</a:t>
                      </a:r>
                    </a:p>
                  </a:txBody>
                  <a:tcPr marL="4142" marR="4142" marT="4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2172908"/>
                  </a:ext>
                </a:extLst>
              </a:tr>
              <a:tr h="232742">
                <a:tc vMerge="1">
                  <a:txBody>
                    <a:bodyPr/>
                    <a:lstStyle/>
                    <a:p>
                      <a:endParaRPr lang="zh-TW" altLang="en-US"/>
                    </a:p>
                  </a:txBody>
                  <a:tcPr/>
                </a:tc>
                <a:tc>
                  <a:txBody>
                    <a:bodyPr/>
                    <a:lstStyle/>
                    <a:p>
                      <a:pPr algn="l" fontAlgn="ctr"/>
                      <a:r>
                        <a:rPr lang="en-US" sz="800" b="1" i="0" u="none" strike="noStrike" dirty="0">
                          <a:solidFill>
                            <a:srgbClr val="000000"/>
                          </a:solidFill>
                          <a:effectLst/>
                          <a:latin typeface="Times New Roman" panose="02020603050405020304" pitchFamily="18" charset="0"/>
                          <a:ea typeface="新細明體" panose="02020500000000000000" pitchFamily="18" charset="-120"/>
                        </a:rPr>
                        <a:t>·       NIST SP 800-53 Rev. 4 AC-4, AC-17, AC-18, CP-8, SC-7, SC-19, SC-20, SC-21, SC-22, SC-23, SC-24, SC-25, SC-29, SC-32, SC-36, SC-37, SC-38, SC-39, SC-40, SC-41, SC-43</a:t>
                      </a:r>
                    </a:p>
                  </a:txBody>
                  <a:tcPr marL="4142" marR="4142" marT="4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4013659"/>
                  </a:ext>
                </a:extLst>
              </a:tr>
              <a:tr h="136670">
                <a:tc rowSpan="5">
                  <a:txBody>
                    <a:bodyPr/>
                    <a:lstStyle/>
                    <a:p>
                      <a:pPr algn="l"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PR.PT-5: Mechanisms (e.g., failsafe, load balancing, hot swap) are implemented to achieve resilience requirements in normal and adverse situations</a:t>
                      </a:r>
                    </a:p>
                  </a:txBody>
                  <a:tcPr marL="4142" marR="4142" marT="4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pt-BR" sz="800" b="1" i="0" u="none" strike="noStrike" dirty="0">
                          <a:solidFill>
                            <a:srgbClr val="000000"/>
                          </a:solidFill>
                          <a:effectLst/>
                          <a:latin typeface="Times New Roman" panose="02020603050405020304" pitchFamily="18" charset="0"/>
                          <a:ea typeface="新細明體" panose="02020500000000000000" pitchFamily="18" charset="-120"/>
                        </a:rPr>
                        <a:t>·       COBIT 5 BAI04.01, BAI04.02, BAI04.03, BAI04.04, BAI04.05, DSS01.05</a:t>
                      </a:r>
                    </a:p>
                  </a:txBody>
                  <a:tcPr marL="4142" marR="4142" marT="4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9385996"/>
                  </a:ext>
                </a:extLst>
              </a:tr>
              <a:tr h="118442">
                <a:tc vMerge="1">
                  <a:txBody>
                    <a:bodyPr/>
                    <a:lstStyle/>
                    <a:p>
                      <a:endParaRPr lang="zh-TW" altLang="en-US"/>
                    </a:p>
                  </a:txBody>
                  <a:tcPr/>
                </a:tc>
                <a:tc>
                  <a:txBody>
                    <a:bodyPr/>
                    <a:lstStyle/>
                    <a:p>
                      <a:pPr algn="l" fontAlgn="ctr"/>
                      <a:r>
                        <a:rPr lang="en-US" sz="800" b="1" i="0" u="none" strike="noStrike" dirty="0">
                          <a:solidFill>
                            <a:srgbClr val="000000"/>
                          </a:solidFill>
                          <a:effectLst/>
                          <a:latin typeface="Times New Roman" panose="02020603050405020304" pitchFamily="18" charset="0"/>
                          <a:ea typeface="新細明體" panose="02020500000000000000" pitchFamily="18" charset="-120"/>
                        </a:rPr>
                        <a:t>·       ISA 62443-2-1:2009 4.3.2.5.2</a:t>
                      </a:r>
                    </a:p>
                  </a:txBody>
                  <a:tcPr marL="4142" marR="4142" marT="4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3424462"/>
                  </a:ext>
                </a:extLst>
              </a:tr>
              <a:tr h="184088">
                <a:tc vMerge="1">
                  <a:txBody>
                    <a:bodyPr/>
                    <a:lstStyle/>
                    <a:p>
                      <a:endParaRPr lang="zh-TW" altLang="en-US"/>
                    </a:p>
                  </a:txBody>
                  <a:tcPr/>
                </a:tc>
                <a:tc>
                  <a:txBody>
                    <a:bodyPr/>
                    <a:lstStyle/>
                    <a:p>
                      <a:pPr algn="l" fontAlgn="ctr"/>
                      <a:r>
                        <a:rPr lang="pt-BR" sz="800" b="1" i="0" u="none" strike="noStrike" dirty="0">
                          <a:solidFill>
                            <a:srgbClr val="000000"/>
                          </a:solidFill>
                          <a:effectLst/>
                          <a:latin typeface="Times New Roman" panose="02020603050405020304" pitchFamily="18" charset="0"/>
                          <a:ea typeface="新細明體" panose="02020500000000000000" pitchFamily="18" charset="-120"/>
                        </a:rPr>
                        <a:t>·       ISA 62443-3-3:2013 SR 7.1, SR 7.2</a:t>
                      </a:r>
                    </a:p>
                  </a:txBody>
                  <a:tcPr marL="4142" marR="4142" marT="4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6363501"/>
                  </a:ext>
                </a:extLst>
              </a:tr>
              <a:tr h="243776">
                <a:tc vMerge="1">
                  <a:txBody>
                    <a:bodyPr/>
                    <a:lstStyle/>
                    <a:p>
                      <a:endParaRPr lang="zh-TW" altLang="en-US"/>
                    </a:p>
                  </a:txBody>
                  <a:tcPr/>
                </a:tc>
                <a:tc>
                  <a:txBody>
                    <a:bodyPr/>
                    <a:lstStyle/>
                    <a:p>
                      <a:pPr algn="l" fontAlgn="ctr"/>
                      <a:r>
                        <a:rPr lang="en-US" sz="800" b="1" i="0" u="none" strike="noStrike" dirty="0">
                          <a:solidFill>
                            <a:srgbClr val="000000"/>
                          </a:solidFill>
                          <a:effectLst/>
                          <a:latin typeface="Times New Roman" panose="02020603050405020304" pitchFamily="18" charset="0"/>
                          <a:ea typeface="新細明體" panose="02020500000000000000" pitchFamily="18" charset="-120"/>
                        </a:rPr>
                        <a:t>·       ISO/IEC 27001:2013 A.17.1.2, A.17.2.1  </a:t>
                      </a:r>
                    </a:p>
                  </a:txBody>
                  <a:tcPr marL="4142" marR="4142" marT="4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7432709"/>
                  </a:ext>
                </a:extLst>
              </a:tr>
              <a:tr h="136670">
                <a:tc vMerge="1">
                  <a:txBody>
                    <a:bodyPr/>
                    <a:lstStyle/>
                    <a:p>
                      <a:endParaRPr lang="zh-TW" altLang="en-US"/>
                    </a:p>
                  </a:txBody>
                  <a:tcPr/>
                </a:tc>
                <a:tc>
                  <a:txBody>
                    <a:bodyPr/>
                    <a:lstStyle/>
                    <a:p>
                      <a:pPr algn="l" fontAlgn="ctr"/>
                      <a:r>
                        <a:rPr lang="en-US" sz="800" b="1" i="0" u="none" strike="noStrike" dirty="0">
                          <a:solidFill>
                            <a:srgbClr val="000000"/>
                          </a:solidFill>
                          <a:effectLst/>
                          <a:latin typeface="Times New Roman" panose="02020603050405020304" pitchFamily="18" charset="0"/>
                          <a:ea typeface="新細明體" panose="02020500000000000000" pitchFamily="18" charset="-120"/>
                        </a:rPr>
                        <a:t>·       NIST SP 800-53 Rev. 4 CP-7, CP-8, CP-11, CP-13, PL-8, SA-14, SC-6</a:t>
                      </a:r>
                    </a:p>
                  </a:txBody>
                  <a:tcPr marL="4142" marR="4142" marT="41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8055388"/>
                  </a:ext>
                </a:extLst>
              </a:tr>
            </a:tbl>
          </a:graphicData>
        </a:graphic>
      </p:graphicFrame>
      <p:sp>
        <p:nvSpPr>
          <p:cNvPr id="4" name="矩形 3"/>
          <p:cNvSpPr/>
          <p:nvPr/>
        </p:nvSpPr>
        <p:spPr>
          <a:xfrm>
            <a:off x="3584935" y="1115801"/>
            <a:ext cx="5068376" cy="715581"/>
          </a:xfrm>
          <a:prstGeom prst="rect">
            <a:avLst/>
          </a:prstGeom>
        </p:spPr>
        <p:txBody>
          <a:bodyPr wrap="square">
            <a:spAutoFit/>
          </a:bodyPr>
          <a:lstStyle/>
          <a:p>
            <a:r>
              <a:rPr lang="en-US" altLang="zh-TW" sz="1350" dirty="0"/>
              <a:t>Protective Technology (PR.PT): Technical security solutions are managed to ensure the security and resilience of systems and assets, consistent with related policies, procedures, and agreements.</a:t>
            </a:r>
          </a:p>
        </p:txBody>
      </p:sp>
      <p:graphicFrame>
        <p:nvGraphicFramePr>
          <p:cNvPr id="5" name="表格 4"/>
          <p:cNvGraphicFramePr>
            <a:graphicFrameLocks noGrp="1"/>
          </p:cNvGraphicFramePr>
          <p:nvPr>
            <p:extLst/>
          </p:nvPr>
        </p:nvGraphicFramePr>
        <p:xfrm>
          <a:off x="196663" y="897015"/>
          <a:ext cx="3306596" cy="1051560"/>
        </p:xfrm>
        <a:graphic>
          <a:graphicData uri="http://schemas.openxmlformats.org/drawingml/2006/table">
            <a:tbl>
              <a:tblPr firstRow="1" bandRow="1"/>
              <a:tblGrid>
                <a:gridCol w="3306596">
                  <a:extLst>
                    <a:ext uri="{9D8B030D-6E8A-4147-A177-3AD203B41FA5}">
                      <a16:colId xmlns:a16="http://schemas.microsoft.com/office/drawing/2014/main" val="2592773465"/>
                    </a:ext>
                  </a:extLst>
                </a:gridCol>
              </a:tblGrid>
              <a:tr h="205740">
                <a:tc>
                  <a:txBody>
                    <a:bodyPr/>
                    <a:lstStyle>
                      <a:lvl1pPr marL="0" algn="l" defTabSz="914400" rtl="0" eaLnBrk="1" latinLnBrk="0" hangingPunct="1">
                        <a:defRPr sz="1800" b="1" kern="1200">
                          <a:solidFill>
                            <a:schemeClr val="lt1"/>
                          </a:solidFill>
                          <a:latin typeface="Microsoft JhengHei"/>
                          <a:ea typeface="微軟正黑體"/>
                        </a:defRPr>
                      </a:lvl1pPr>
                      <a:lvl2pPr marL="457200" algn="l" defTabSz="914400" rtl="0" eaLnBrk="1" latinLnBrk="0" hangingPunct="1">
                        <a:defRPr sz="1800" b="1" kern="1200">
                          <a:solidFill>
                            <a:schemeClr val="lt1"/>
                          </a:solidFill>
                          <a:latin typeface="Microsoft JhengHei"/>
                          <a:ea typeface="微軟正黑體"/>
                        </a:defRPr>
                      </a:lvl2pPr>
                      <a:lvl3pPr marL="914400" algn="l" defTabSz="914400" rtl="0" eaLnBrk="1" latinLnBrk="0" hangingPunct="1">
                        <a:defRPr sz="1800" b="1" kern="1200">
                          <a:solidFill>
                            <a:schemeClr val="lt1"/>
                          </a:solidFill>
                          <a:latin typeface="Microsoft JhengHei"/>
                          <a:ea typeface="微軟正黑體"/>
                        </a:defRPr>
                      </a:lvl3pPr>
                      <a:lvl4pPr marL="1371600" algn="l" defTabSz="914400" rtl="0" eaLnBrk="1" latinLnBrk="0" hangingPunct="1">
                        <a:defRPr sz="1800" b="1" kern="1200">
                          <a:solidFill>
                            <a:schemeClr val="lt1"/>
                          </a:solidFill>
                          <a:latin typeface="Microsoft JhengHei"/>
                          <a:ea typeface="微軟正黑體"/>
                        </a:defRPr>
                      </a:lvl4pPr>
                      <a:lvl5pPr marL="1828800" algn="l" defTabSz="914400" rtl="0" eaLnBrk="1" latinLnBrk="0" hangingPunct="1">
                        <a:defRPr sz="1800" b="1" kern="1200">
                          <a:solidFill>
                            <a:schemeClr val="lt1"/>
                          </a:solidFill>
                          <a:latin typeface="Microsoft JhengHei"/>
                          <a:ea typeface="微軟正黑體"/>
                        </a:defRPr>
                      </a:lvl5pPr>
                      <a:lvl6pPr marL="2286000" algn="l" defTabSz="914400" rtl="0" eaLnBrk="1" latinLnBrk="0" hangingPunct="1">
                        <a:defRPr sz="1800" b="1" kern="1200">
                          <a:solidFill>
                            <a:schemeClr val="lt1"/>
                          </a:solidFill>
                          <a:latin typeface="Microsoft JhengHei"/>
                          <a:ea typeface="微軟正黑體"/>
                        </a:defRPr>
                      </a:lvl6pPr>
                      <a:lvl7pPr marL="2743200" algn="l" defTabSz="914400" rtl="0" eaLnBrk="1" latinLnBrk="0" hangingPunct="1">
                        <a:defRPr sz="1800" b="1" kern="1200">
                          <a:solidFill>
                            <a:schemeClr val="lt1"/>
                          </a:solidFill>
                          <a:latin typeface="Microsoft JhengHei"/>
                          <a:ea typeface="微軟正黑體"/>
                        </a:defRPr>
                      </a:lvl7pPr>
                      <a:lvl8pPr marL="3200400" algn="l" defTabSz="914400" rtl="0" eaLnBrk="1" latinLnBrk="0" hangingPunct="1">
                        <a:defRPr sz="1800" b="1" kern="1200">
                          <a:solidFill>
                            <a:schemeClr val="lt1"/>
                          </a:solidFill>
                          <a:latin typeface="Microsoft JhengHei"/>
                          <a:ea typeface="微軟正黑體"/>
                        </a:defRPr>
                      </a:lvl8pPr>
                      <a:lvl9pPr marL="3657600" algn="l" defTabSz="914400" rtl="0" eaLnBrk="1" latinLnBrk="0" hangingPunct="1">
                        <a:defRPr sz="1800" b="1" kern="1200">
                          <a:solidFill>
                            <a:schemeClr val="lt1"/>
                          </a:solidFill>
                          <a:latin typeface="Microsoft JhengHei"/>
                          <a:ea typeface="微軟正黑體"/>
                        </a:defRPr>
                      </a:lvl9pPr>
                    </a:lstStyle>
                    <a:p>
                      <a:pPr algn="ctr"/>
                      <a:r>
                        <a:rPr lang="zh-TW" altLang="en-US" sz="900" b="1" dirty="0" smtClean="0">
                          <a:solidFill>
                            <a:schemeClr val="tx1"/>
                          </a:solidFill>
                          <a:latin typeface="+mn-ea"/>
                          <a:ea typeface="+mn-ea"/>
                        </a:rPr>
                        <a:t>保護</a:t>
                      </a:r>
                      <a:r>
                        <a:rPr lang="en-US" altLang="zh-TW" sz="900" b="1" dirty="0" smtClean="0">
                          <a:solidFill>
                            <a:schemeClr val="tx1"/>
                          </a:solidFill>
                          <a:latin typeface="+mn-ea"/>
                          <a:ea typeface="+mn-ea"/>
                        </a:rPr>
                        <a:t>(Protect)</a:t>
                      </a:r>
                      <a:endParaRPr lang="zh-TW" altLang="en-US" sz="900" b="1" dirty="0">
                        <a:solidFill>
                          <a:schemeClr val="tx1"/>
                        </a:solidFill>
                        <a:latin typeface="+mn-ea"/>
                        <a:ea typeface="+mn-ea"/>
                      </a:endParaRPr>
                    </a:p>
                  </a:txBody>
                  <a:tcPr marL="68580" marR="68580" marT="34290" marB="3429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BE0E3"/>
                    </a:solidFill>
                  </a:tcPr>
                </a:tc>
                <a:extLst>
                  <a:ext uri="{0D108BD9-81ED-4DB2-BD59-A6C34878D82A}">
                    <a16:rowId xmlns:a16="http://schemas.microsoft.com/office/drawing/2014/main" val="1497445491"/>
                  </a:ext>
                </a:extLst>
              </a:tr>
              <a:tr h="800100">
                <a:tc>
                  <a:txBody>
                    <a:bodyPr/>
                    <a:lstStyle>
                      <a:lvl1pPr marL="0" algn="l" defTabSz="914400" rtl="0" eaLnBrk="1" latinLnBrk="0" hangingPunct="1">
                        <a:defRPr sz="1800" kern="1200">
                          <a:solidFill>
                            <a:schemeClr val="dk1"/>
                          </a:solidFill>
                          <a:latin typeface="Microsoft JhengHei"/>
                          <a:ea typeface="微軟正黑體"/>
                        </a:defRPr>
                      </a:lvl1pPr>
                      <a:lvl2pPr marL="457200" algn="l" defTabSz="914400" rtl="0" eaLnBrk="1" latinLnBrk="0" hangingPunct="1">
                        <a:defRPr sz="1800" kern="1200">
                          <a:solidFill>
                            <a:schemeClr val="dk1"/>
                          </a:solidFill>
                          <a:latin typeface="Microsoft JhengHei"/>
                          <a:ea typeface="微軟正黑體"/>
                        </a:defRPr>
                      </a:lvl2pPr>
                      <a:lvl3pPr marL="914400" algn="l" defTabSz="914400" rtl="0" eaLnBrk="1" latinLnBrk="0" hangingPunct="1">
                        <a:defRPr sz="1800" kern="1200">
                          <a:solidFill>
                            <a:schemeClr val="dk1"/>
                          </a:solidFill>
                          <a:latin typeface="Microsoft JhengHei"/>
                          <a:ea typeface="微軟正黑體"/>
                        </a:defRPr>
                      </a:lvl3pPr>
                      <a:lvl4pPr marL="1371600" algn="l" defTabSz="914400" rtl="0" eaLnBrk="1" latinLnBrk="0" hangingPunct="1">
                        <a:defRPr sz="1800" kern="1200">
                          <a:solidFill>
                            <a:schemeClr val="dk1"/>
                          </a:solidFill>
                          <a:latin typeface="Microsoft JhengHei"/>
                          <a:ea typeface="微軟正黑體"/>
                        </a:defRPr>
                      </a:lvl4pPr>
                      <a:lvl5pPr marL="1828800" algn="l" defTabSz="914400" rtl="0" eaLnBrk="1" latinLnBrk="0" hangingPunct="1">
                        <a:defRPr sz="1800" kern="1200">
                          <a:solidFill>
                            <a:schemeClr val="dk1"/>
                          </a:solidFill>
                          <a:latin typeface="Microsoft JhengHei"/>
                          <a:ea typeface="微軟正黑體"/>
                        </a:defRPr>
                      </a:lvl5pPr>
                      <a:lvl6pPr marL="2286000" algn="l" defTabSz="914400" rtl="0" eaLnBrk="1" latinLnBrk="0" hangingPunct="1">
                        <a:defRPr sz="1800" kern="1200">
                          <a:solidFill>
                            <a:schemeClr val="dk1"/>
                          </a:solidFill>
                          <a:latin typeface="Microsoft JhengHei"/>
                          <a:ea typeface="微軟正黑體"/>
                        </a:defRPr>
                      </a:lvl6pPr>
                      <a:lvl7pPr marL="2743200" algn="l" defTabSz="914400" rtl="0" eaLnBrk="1" latinLnBrk="0" hangingPunct="1">
                        <a:defRPr sz="1800" kern="1200">
                          <a:solidFill>
                            <a:schemeClr val="dk1"/>
                          </a:solidFill>
                          <a:latin typeface="Microsoft JhengHei"/>
                          <a:ea typeface="微軟正黑體"/>
                        </a:defRPr>
                      </a:lvl7pPr>
                      <a:lvl8pPr marL="3200400" algn="l" defTabSz="914400" rtl="0" eaLnBrk="1" latinLnBrk="0" hangingPunct="1">
                        <a:defRPr sz="1800" kern="1200">
                          <a:solidFill>
                            <a:schemeClr val="dk1"/>
                          </a:solidFill>
                          <a:latin typeface="Microsoft JhengHei"/>
                          <a:ea typeface="微軟正黑體"/>
                        </a:defRPr>
                      </a:lvl8pPr>
                      <a:lvl9pPr marL="3657600" algn="l" defTabSz="914400" rtl="0" eaLnBrk="1" latinLnBrk="0" hangingPunct="1">
                        <a:defRPr sz="1800" kern="1200">
                          <a:solidFill>
                            <a:schemeClr val="dk1"/>
                          </a:solidFill>
                          <a:latin typeface="Microsoft JhengHei"/>
                          <a:ea typeface="微軟正黑體"/>
                        </a:defRPr>
                      </a:lvl9pPr>
                    </a:lstStyle>
                    <a:p>
                      <a:pPr marL="342900" indent="-342900">
                        <a:buFont typeface="+mj-lt"/>
                        <a:buAutoNum type="arabicPeriod"/>
                      </a:pPr>
                      <a:r>
                        <a:rPr lang="zh-TW" altLang="en-US" sz="800" b="1" dirty="0">
                          <a:solidFill>
                            <a:schemeClr val="tx1"/>
                          </a:solidFill>
                          <a:latin typeface="+mn-ea"/>
                          <a:ea typeface="+mn-ea"/>
                        </a:rPr>
                        <a:t>存取控制</a:t>
                      </a:r>
                      <a:endParaRPr lang="en-US" altLang="zh-TW" sz="800" b="1" dirty="0">
                        <a:solidFill>
                          <a:schemeClr val="tx1"/>
                        </a:solidFill>
                        <a:latin typeface="+mn-ea"/>
                        <a:ea typeface="+mn-ea"/>
                      </a:endParaRPr>
                    </a:p>
                    <a:p>
                      <a:pPr marL="342900" indent="-342900">
                        <a:buFont typeface="+mj-lt"/>
                        <a:buAutoNum type="arabicPeriod"/>
                      </a:pPr>
                      <a:r>
                        <a:rPr lang="zh-TW" altLang="en-US" sz="800" b="1" dirty="0">
                          <a:solidFill>
                            <a:schemeClr val="tx1"/>
                          </a:solidFill>
                          <a:latin typeface="+mn-ea"/>
                          <a:ea typeface="+mn-ea"/>
                        </a:rPr>
                        <a:t>認知與教育訓練</a:t>
                      </a:r>
                      <a:endParaRPr lang="en-US" altLang="zh-TW" sz="800" b="1" dirty="0">
                        <a:solidFill>
                          <a:schemeClr val="tx1"/>
                        </a:solidFill>
                        <a:latin typeface="+mn-ea"/>
                        <a:ea typeface="+mn-ea"/>
                      </a:endParaRPr>
                    </a:p>
                    <a:p>
                      <a:pPr marL="342900" indent="-342900">
                        <a:buFont typeface="+mj-lt"/>
                        <a:buAutoNum type="arabicPeriod"/>
                      </a:pPr>
                      <a:r>
                        <a:rPr lang="zh-TW" altLang="en-US" sz="800" b="1" dirty="0">
                          <a:solidFill>
                            <a:schemeClr val="tx1"/>
                          </a:solidFill>
                          <a:effectLst>
                            <a:outerShdw blurRad="38100" dist="38100" dir="2700000" algn="tl">
                              <a:srgbClr val="000000">
                                <a:alpha val="43137"/>
                              </a:srgbClr>
                            </a:outerShdw>
                          </a:effectLst>
                          <a:latin typeface="+mn-ea"/>
                          <a:ea typeface="+mn-ea"/>
                        </a:rPr>
                        <a:t>資料安全</a:t>
                      </a:r>
                      <a:endParaRPr lang="en-US" altLang="zh-TW" sz="800" b="1" dirty="0">
                        <a:solidFill>
                          <a:schemeClr val="tx1"/>
                        </a:solidFill>
                        <a:effectLst>
                          <a:outerShdw blurRad="38100" dist="38100" dir="2700000" algn="tl">
                            <a:srgbClr val="000000">
                              <a:alpha val="43137"/>
                            </a:srgbClr>
                          </a:outerShdw>
                        </a:effectLst>
                        <a:latin typeface="+mn-ea"/>
                        <a:ea typeface="+mn-ea"/>
                      </a:endParaRPr>
                    </a:p>
                    <a:p>
                      <a:pPr marL="342900" indent="-342900">
                        <a:buFont typeface="+mj-lt"/>
                        <a:buAutoNum type="arabicPeriod"/>
                      </a:pPr>
                      <a:r>
                        <a:rPr lang="zh-TW" altLang="en-US" sz="800" b="1" dirty="0" smtClean="0">
                          <a:solidFill>
                            <a:schemeClr val="tx1"/>
                          </a:solidFill>
                          <a:latin typeface="+mn-ea"/>
                          <a:ea typeface="+mn-ea"/>
                        </a:rPr>
                        <a:t>資料保護與程式</a:t>
                      </a:r>
                      <a:endParaRPr lang="en-US" altLang="zh-TW" sz="800" b="1" dirty="0">
                        <a:solidFill>
                          <a:schemeClr val="tx1"/>
                        </a:solidFill>
                        <a:latin typeface="+mn-ea"/>
                        <a:ea typeface="+mn-ea"/>
                      </a:endParaRPr>
                    </a:p>
                    <a:p>
                      <a:pPr marL="342900" indent="-342900">
                        <a:buFont typeface="+mj-lt"/>
                        <a:buAutoNum type="arabicPeriod"/>
                      </a:pPr>
                      <a:r>
                        <a:rPr lang="zh-TW" altLang="en-US" sz="800" b="1" dirty="0">
                          <a:solidFill>
                            <a:schemeClr val="tx1"/>
                          </a:solidFill>
                          <a:latin typeface="+mn-ea"/>
                          <a:ea typeface="+mn-ea"/>
                        </a:rPr>
                        <a:t>維護</a:t>
                      </a:r>
                      <a:endParaRPr lang="en-US" altLang="zh-TW" sz="800" b="1" dirty="0">
                        <a:solidFill>
                          <a:schemeClr val="tx1"/>
                        </a:solidFill>
                        <a:latin typeface="+mn-ea"/>
                        <a:ea typeface="+mn-ea"/>
                      </a:endParaRPr>
                    </a:p>
                    <a:p>
                      <a:pPr marL="342900" indent="-342900">
                        <a:buFont typeface="+mj-lt"/>
                        <a:buAutoNum type="arabicPeriod"/>
                      </a:pPr>
                      <a:r>
                        <a:rPr lang="zh-TW" altLang="en-US" sz="1100" b="1" dirty="0">
                          <a:solidFill>
                            <a:srgbClr val="FF0000"/>
                          </a:solidFill>
                          <a:effectLst>
                            <a:outerShdw blurRad="38100" dist="38100" dir="2700000" algn="tl">
                              <a:srgbClr val="000000">
                                <a:alpha val="43137"/>
                              </a:srgbClr>
                            </a:outerShdw>
                          </a:effectLst>
                          <a:latin typeface="+mn-ea"/>
                          <a:ea typeface="+mn-ea"/>
                        </a:rPr>
                        <a:t>防護</a:t>
                      </a:r>
                      <a:r>
                        <a:rPr lang="zh-TW" altLang="en-US" sz="1100" b="1" dirty="0" smtClean="0">
                          <a:solidFill>
                            <a:srgbClr val="FF0000"/>
                          </a:solidFill>
                          <a:effectLst>
                            <a:outerShdw blurRad="38100" dist="38100" dir="2700000" algn="tl">
                              <a:srgbClr val="000000">
                                <a:alpha val="43137"/>
                              </a:srgbClr>
                            </a:outerShdw>
                          </a:effectLst>
                          <a:latin typeface="+mn-ea"/>
                          <a:ea typeface="+mn-ea"/>
                        </a:rPr>
                        <a:t>技術  </a:t>
                      </a:r>
                      <a:r>
                        <a:rPr lang="en-US" altLang="zh-TW" sz="1100" b="1" dirty="0" smtClean="0">
                          <a:solidFill>
                            <a:srgbClr val="FF0000"/>
                          </a:solidFill>
                          <a:effectLst>
                            <a:outerShdw blurRad="38100" dist="38100" dir="2700000" algn="tl">
                              <a:srgbClr val="000000">
                                <a:alpha val="43137"/>
                              </a:srgbClr>
                            </a:outerShdw>
                          </a:effectLst>
                          <a:latin typeface="+mn-ea"/>
                          <a:ea typeface="+mn-ea"/>
                        </a:rPr>
                        <a:t>Protective Technology (PR.PT): </a:t>
                      </a:r>
                      <a:endParaRPr lang="zh-TW" altLang="en-US" sz="1100" b="1" dirty="0">
                        <a:solidFill>
                          <a:srgbClr val="FF0000"/>
                        </a:solidFill>
                        <a:effectLst>
                          <a:outerShdw blurRad="38100" dist="38100" dir="2700000" algn="tl">
                            <a:srgbClr val="000000">
                              <a:alpha val="43137"/>
                            </a:srgbClr>
                          </a:outerShdw>
                        </a:effectLst>
                        <a:latin typeface="+mn-ea"/>
                        <a:ea typeface="+mn-ea"/>
                      </a:endParaRPr>
                    </a:p>
                  </a:txBody>
                  <a:tcPr marL="68580" marR="68580" marT="34290" marB="34290">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BBE0E3">
                        <a:tint val="40000"/>
                      </a:srgbClr>
                    </a:solidFill>
                  </a:tcPr>
                </a:tc>
                <a:extLst>
                  <a:ext uri="{0D108BD9-81ED-4DB2-BD59-A6C34878D82A}">
                    <a16:rowId xmlns:a16="http://schemas.microsoft.com/office/drawing/2014/main" val="1947242853"/>
                  </a:ext>
                </a:extLst>
              </a:tr>
            </a:tbl>
          </a:graphicData>
        </a:graphic>
      </p:graphicFrame>
      <p:sp>
        <p:nvSpPr>
          <p:cNvPr id="7" name="矩形 6"/>
          <p:cNvSpPr/>
          <p:nvPr/>
        </p:nvSpPr>
        <p:spPr>
          <a:xfrm>
            <a:off x="194619" y="1154"/>
            <a:ext cx="4227632" cy="584775"/>
          </a:xfrm>
          <a:prstGeom prst="rect">
            <a:avLst/>
          </a:prstGeom>
        </p:spPr>
        <p:txBody>
          <a:bodyPr wrap="none">
            <a:spAutoFit/>
          </a:bodyPr>
          <a:lstStyle/>
          <a:p>
            <a:r>
              <a:rPr lang="zh-TW" altLang="en-US" sz="3200" dirty="0" smtClean="0"/>
              <a:t>功能 </a:t>
            </a:r>
            <a:r>
              <a:rPr lang="en-US" altLang="zh-TW" sz="3200" dirty="0" smtClean="0"/>
              <a:t>2:</a:t>
            </a:r>
            <a:r>
              <a:rPr lang="zh-TW" altLang="en-US" sz="3200" dirty="0" smtClean="0"/>
              <a:t>保護</a:t>
            </a:r>
            <a:r>
              <a:rPr lang="en-US" altLang="zh-TW" sz="3200" dirty="0" smtClean="0"/>
              <a:t>(Protect) PR</a:t>
            </a:r>
          </a:p>
        </p:txBody>
      </p:sp>
      <p:sp>
        <p:nvSpPr>
          <p:cNvPr id="9" name="投影片編號版面配置區 8"/>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t>14</a:t>
            </a:fld>
            <a:endParaRPr lang="zh-TW" altLang="en-US" dirty="0"/>
          </a:p>
        </p:txBody>
      </p:sp>
    </p:spTree>
    <p:extLst>
      <p:ext uri="{BB962C8B-B14F-4D97-AF65-F5344CB8AC3E}">
        <p14:creationId xmlns:p14="http://schemas.microsoft.com/office/powerpoint/2010/main" val="4747473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latin typeface="+mn-ea"/>
              </a:rPr>
              <a:t>存取</a:t>
            </a:r>
            <a:r>
              <a:rPr lang="zh-TW" altLang="en-US" b="1" dirty="0" smtClean="0">
                <a:latin typeface="+mn-ea"/>
              </a:rPr>
              <a:t>控制</a:t>
            </a:r>
            <a:endParaRPr lang="zh-TW" alt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339443494"/>
              </p:ext>
            </p:extLst>
          </p:nvPr>
        </p:nvGraphicFramePr>
        <p:xfrm>
          <a:off x="322118" y="848361"/>
          <a:ext cx="8522624" cy="4349115"/>
        </p:xfrm>
        <a:graphic>
          <a:graphicData uri="http://schemas.openxmlformats.org/drawingml/2006/table">
            <a:tbl>
              <a:tblPr/>
              <a:tblGrid>
                <a:gridCol w="8522624">
                  <a:extLst>
                    <a:ext uri="{9D8B030D-6E8A-4147-A177-3AD203B41FA5}">
                      <a16:colId xmlns:a16="http://schemas.microsoft.com/office/drawing/2014/main" val="3649977692"/>
                    </a:ext>
                  </a:extLst>
                </a:gridCol>
              </a:tblGrid>
              <a:tr h="0">
                <a:tc>
                  <a:txBody>
                    <a:bodyPr/>
                    <a:lstStyle/>
                    <a:p>
                      <a:pPr algn="l" fontAlgn="ctr"/>
                      <a:r>
                        <a:rPr lang="en-US" sz="2000" b="1" i="0" u="none" strike="noStrike" dirty="0">
                          <a:solidFill>
                            <a:srgbClr val="000000"/>
                          </a:solidFill>
                          <a:effectLst/>
                          <a:latin typeface="Times New Roman" panose="02020603050405020304" pitchFamily="18" charset="0"/>
                        </a:rPr>
                        <a:t>PR.AC-1: </a:t>
                      </a:r>
                      <a:r>
                        <a:rPr lang="en-US" sz="2000" b="0" i="0" u="none" strike="noStrike" dirty="0">
                          <a:solidFill>
                            <a:srgbClr val="000000"/>
                          </a:solidFill>
                          <a:effectLst/>
                          <a:latin typeface="Times New Roman" panose="02020603050405020304" pitchFamily="18" charset="0"/>
                        </a:rPr>
                        <a:t>Identities and credentials are issued, managed, verified, revoked, and audited for authorized devices, users and processes</a:t>
                      </a:r>
                      <a:endParaRPr lang="en-US" sz="20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1992112"/>
                  </a:ext>
                </a:extLst>
              </a:tr>
              <a:tr h="0">
                <a:tc>
                  <a:txBody>
                    <a:bodyPr/>
                    <a:lstStyle/>
                    <a:p>
                      <a:pPr algn="l" fontAlgn="ctr"/>
                      <a:r>
                        <a:rPr lang="en-US" sz="2000" b="1" i="0" u="none" strike="noStrike" dirty="0">
                          <a:solidFill>
                            <a:srgbClr val="000000"/>
                          </a:solidFill>
                          <a:effectLst/>
                          <a:latin typeface="Times New Roman" panose="02020603050405020304" pitchFamily="18" charset="0"/>
                        </a:rPr>
                        <a:t>PR.AC-2: </a:t>
                      </a:r>
                      <a:r>
                        <a:rPr lang="en-US" sz="2000" b="0" i="0" u="none" strike="noStrike" dirty="0">
                          <a:solidFill>
                            <a:srgbClr val="000000"/>
                          </a:solidFill>
                          <a:effectLst/>
                          <a:latin typeface="Times New Roman" panose="02020603050405020304" pitchFamily="18" charset="0"/>
                        </a:rPr>
                        <a:t>Physical access to assets is managed and protected</a:t>
                      </a:r>
                      <a:endParaRPr lang="en-US" sz="20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8949294"/>
                  </a:ext>
                </a:extLst>
              </a:tr>
              <a:tr h="0">
                <a:tc>
                  <a:txBody>
                    <a:bodyPr/>
                    <a:lstStyle/>
                    <a:p>
                      <a:pPr algn="l" fontAlgn="ctr"/>
                      <a:r>
                        <a:rPr lang="en-US" sz="2000" b="1" i="0" u="none" strike="noStrike" dirty="0">
                          <a:solidFill>
                            <a:srgbClr val="000000"/>
                          </a:solidFill>
                          <a:effectLst/>
                          <a:latin typeface="Times New Roman" panose="02020603050405020304" pitchFamily="18" charset="0"/>
                        </a:rPr>
                        <a:t>PR.AC-3: </a:t>
                      </a:r>
                      <a:r>
                        <a:rPr lang="en-US" sz="2000" b="0" i="0" u="none" strike="noStrike" dirty="0">
                          <a:solidFill>
                            <a:srgbClr val="000000"/>
                          </a:solidFill>
                          <a:effectLst/>
                          <a:latin typeface="Times New Roman" panose="02020603050405020304" pitchFamily="18" charset="0"/>
                        </a:rPr>
                        <a:t>Remote access is managed</a:t>
                      </a:r>
                      <a:endParaRPr lang="en-US" sz="20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3075414"/>
                  </a:ext>
                </a:extLst>
              </a:tr>
              <a:tr h="0">
                <a:tc>
                  <a:txBody>
                    <a:bodyPr/>
                    <a:lstStyle/>
                    <a:p>
                      <a:pPr algn="l" fontAlgn="ctr"/>
                      <a:r>
                        <a:rPr lang="en-US" sz="2000" b="1" i="0" u="none" strike="noStrike" dirty="0">
                          <a:solidFill>
                            <a:srgbClr val="000000"/>
                          </a:solidFill>
                          <a:effectLst/>
                          <a:latin typeface="Times New Roman" panose="02020603050405020304" pitchFamily="18" charset="0"/>
                        </a:rPr>
                        <a:t>PR.AC-4: </a:t>
                      </a:r>
                      <a:r>
                        <a:rPr lang="en-US" sz="2000" b="0" i="0" u="none" strike="noStrike" dirty="0">
                          <a:solidFill>
                            <a:srgbClr val="000000"/>
                          </a:solidFill>
                          <a:effectLst/>
                          <a:latin typeface="Times New Roman" panose="02020603050405020304" pitchFamily="18" charset="0"/>
                        </a:rPr>
                        <a:t>Access permissions and authorizations are managed, incorporating the principles of least privilege and separation of duties</a:t>
                      </a:r>
                      <a:endParaRPr lang="en-US" sz="20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2297333"/>
                  </a:ext>
                </a:extLst>
              </a:tr>
              <a:tr h="0">
                <a:tc>
                  <a:txBody>
                    <a:bodyPr/>
                    <a:lstStyle/>
                    <a:p>
                      <a:pPr algn="l" fontAlgn="ctr"/>
                      <a:r>
                        <a:rPr lang="en-US" sz="2000" b="1" i="0" u="none" strike="noStrike" dirty="0">
                          <a:solidFill>
                            <a:srgbClr val="000000"/>
                          </a:solidFill>
                          <a:effectLst/>
                          <a:latin typeface="Times New Roman" panose="02020603050405020304" pitchFamily="18" charset="0"/>
                        </a:rPr>
                        <a:t>PR.AC-5: </a:t>
                      </a:r>
                      <a:r>
                        <a:rPr lang="en-US" sz="2000" b="0" i="0" u="none" strike="noStrike" dirty="0">
                          <a:solidFill>
                            <a:srgbClr val="000000"/>
                          </a:solidFill>
                          <a:effectLst/>
                          <a:latin typeface="Times New Roman" panose="02020603050405020304" pitchFamily="18" charset="0"/>
                        </a:rPr>
                        <a:t>Network integrity is protected (e.g., network segregation, network segmentation)</a:t>
                      </a:r>
                      <a:endParaRPr lang="en-US" sz="20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7514993"/>
                  </a:ext>
                </a:extLst>
              </a:tr>
              <a:tr h="0">
                <a:tc>
                  <a:txBody>
                    <a:bodyPr/>
                    <a:lstStyle/>
                    <a:p>
                      <a:pPr algn="l" fontAlgn="ctr"/>
                      <a:r>
                        <a:rPr lang="en-US" sz="2000" b="1" i="0" u="none" strike="noStrike" dirty="0">
                          <a:solidFill>
                            <a:srgbClr val="000000"/>
                          </a:solidFill>
                          <a:effectLst/>
                          <a:latin typeface="Times New Roman" panose="02020603050405020304" pitchFamily="18" charset="0"/>
                        </a:rPr>
                        <a:t>PR.AC-6:</a:t>
                      </a:r>
                      <a:r>
                        <a:rPr lang="en-US" sz="2000" b="0" i="0" u="none" strike="noStrike" dirty="0">
                          <a:solidFill>
                            <a:srgbClr val="000000"/>
                          </a:solidFill>
                          <a:effectLst/>
                          <a:latin typeface="Times New Roman" panose="02020603050405020304" pitchFamily="18" charset="0"/>
                        </a:rPr>
                        <a:t> Identities are proofed and bound to credentials and asserted in interactions</a:t>
                      </a:r>
                      <a:endParaRPr lang="en-US" sz="20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2144109"/>
                  </a:ext>
                </a:extLst>
              </a:tr>
              <a:tr h="0">
                <a:tc>
                  <a:txBody>
                    <a:bodyPr/>
                    <a:lstStyle/>
                    <a:p>
                      <a:pPr algn="l" fontAlgn="ctr"/>
                      <a:r>
                        <a:rPr lang="en-US" sz="2000" b="1" i="0" u="none" strike="noStrike" dirty="0">
                          <a:solidFill>
                            <a:srgbClr val="000000"/>
                          </a:solidFill>
                          <a:effectLst/>
                          <a:latin typeface="Times New Roman" panose="02020603050405020304" pitchFamily="18" charset="0"/>
                        </a:rPr>
                        <a:t>PR.AC-7: </a:t>
                      </a:r>
                      <a:r>
                        <a:rPr lang="en-US" sz="2000" b="0" i="0" u="none" strike="noStrike" dirty="0">
                          <a:solidFill>
                            <a:srgbClr val="212121"/>
                          </a:solidFill>
                          <a:effectLst/>
                          <a:latin typeface="Times New Roman" panose="02020603050405020304" pitchFamily="18" charset="0"/>
                        </a:rPr>
                        <a:t>Users, devices, and other assets are authenticated (e.g., single-factor, multi-factor) commensurate with the risk of the transaction (e.g., individuals’ security and privacy risks and other organizational risks)</a:t>
                      </a:r>
                      <a:endParaRPr lang="en-US" sz="20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365552508"/>
                  </a:ext>
                </a:extLst>
              </a:tr>
            </a:tbl>
          </a:graphicData>
        </a:graphic>
      </p:graphicFrame>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15</a:t>
            </a:fld>
            <a:endParaRPr lang="zh-TW" altLang="en-US" dirty="0"/>
          </a:p>
        </p:txBody>
      </p:sp>
    </p:spTree>
    <p:extLst>
      <p:ext uri="{BB962C8B-B14F-4D97-AF65-F5344CB8AC3E}">
        <p14:creationId xmlns:p14="http://schemas.microsoft.com/office/powerpoint/2010/main" val="1280465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latin typeface="+mn-ea"/>
              </a:rPr>
              <a:t>認知與教育</a:t>
            </a:r>
            <a:r>
              <a:rPr lang="zh-TW" altLang="en-US" b="1" dirty="0" smtClean="0">
                <a:latin typeface="+mn-ea"/>
              </a:rPr>
              <a:t>訓練</a:t>
            </a:r>
            <a:endParaRPr lang="zh-TW" alt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1555925386"/>
              </p:ext>
            </p:extLst>
          </p:nvPr>
        </p:nvGraphicFramePr>
        <p:xfrm>
          <a:off x="579813" y="903346"/>
          <a:ext cx="7824354" cy="2196465"/>
        </p:xfrm>
        <a:graphic>
          <a:graphicData uri="http://schemas.openxmlformats.org/drawingml/2006/table">
            <a:tbl>
              <a:tblPr/>
              <a:tblGrid>
                <a:gridCol w="7824354">
                  <a:extLst>
                    <a:ext uri="{9D8B030D-6E8A-4147-A177-3AD203B41FA5}">
                      <a16:colId xmlns:a16="http://schemas.microsoft.com/office/drawing/2014/main" val="1894595946"/>
                    </a:ext>
                  </a:extLst>
                </a:gridCol>
              </a:tblGrid>
              <a:tr h="0">
                <a:tc>
                  <a:txBody>
                    <a:bodyPr/>
                    <a:lstStyle/>
                    <a:p>
                      <a:pPr algn="l" fontAlgn="ctr"/>
                      <a:r>
                        <a:rPr lang="en-US" sz="1800" b="1" i="0" u="none" strike="noStrike" dirty="0">
                          <a:solidFill>
                            <a:srgbClr val="000000"/>
                          </a:solidFill>
                          <a:effectLst/>
                          <a:latin typeface="Times New Roman" panose="02020603050405020304" pitchFamily="18" charset="0"/>
                        </a:rPr>
                        <a:t>PR.AT-1: </a:t>
                      </a:r>
                      <a:r>
                        <a:rPr lang="en-US" sz="1800" b="0" i="0" u="none" strike="noStrike" dirty="0">
                          <a:solidFill>
                            <a:srgbClr val="000000"/>
                          </a:solidFill>
                          <a:effectLst/>
                          <a:latin typeface="Times New Roman" panose="02020603050405020304" pitchFamily="18" charset="0"/>
                        </a:rPr>
                        <a:t>All users are informed and trained </a:t>
                      </a:r>
                      <a:endParaRPr lang="en-US" sz="18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8163564"/>
                  </a:ext>
                </a:extLst>
              </a:tr>
              <a:tr h="0">
                <a:tc>
                  <a:txBody>
                    <a:bodyPr/>
                    <a:lstStyle/>
                    <a:p>
                      <a:pPr algn="l" fontAlgn="ctr"/>
                      <a:r>
                        <a:rPr lang="en-US" sz="1800" b="1" i="0" u="none" strike="noStrike" dirty="0">
                          <a:solidFill>
                            <a:srgbClr val="000000"/>
                          </a:solidFill>
                          <a:effectLst/>
                          <a:latin typeface="Times New Roman" panose="02020603050405020304" pitchFamily="18" charset="0"/>
                        </a:rPr>
                        <a:t>PR.AT-2: </a:t>
                      </a:r>
                      <a:r>
                        <a:rPr lang="en-US" sz="1800" b="0" i="0" u="none" strike="noStrike" dirty="0">
                          <a:solidFill>
                            <a:srgbClr val="000000"/>
                          </a:solidFill>
                          <a:effectLst/>
                          <a:latin typeface="Times New Roman" panose="02020603050405020304" pitchFamily="18" charset="0"/>
                        </a:rPr>
                        <a:t>Privileged users understand their roles and responsibilities </a:t>
                      </a:r>
                      <a:endParaRPr lang="en-US" sz="18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9544183"/>
                  </a:ext>
                </a:extLst>
              </a:tr>
              <a:tr h="0">
                <a:tc>
                  <a:txBody>
                    <a:bodyPr/>
                    <a:lstStyle/>
                    <a:p>
                      <a:pPr algn="l" fontAlgn="ctr"/>
                      <a:r>
                        <a:rPr lang="en-US" sz="1800" b="1" i="0" u="none" strike="noStrike" dirty="0">
                          <a:solidFill>
                            <a:srgbClr val="000000"/>
                          </a:solidFill>
                          <a:effectLst/>
                          <a:latin typeface="Times New Roman" panose="02020603050405020304" pitchFamily="18" charset="0"/>
                        </a:rPr>
                        <a:t>PR.AT-3: </a:t>
                      </a:r>
                      <a:r>
                        <a:rPr lang="en-US" sz="1800" b="0" i="0" u="none" strike="noStrike" dirty="0">
                          <a:solidFill>
                            <a:srgbClr val="000000"/>
                          </a:solidFill>
                          <a:effectLst/>
                          <a:latin typeface="Times New Roman" panose="02020603050405020304" pitchFamily="18" charset="0"/>
                        </a:rPr>
                        <a:t>Third-party stakeholders (e.g., suppliers, customers, partners) understand their roles and responsibilities </a:t>
                      </a:r>
                      <a:endParaRPr lang="en-US" sz="18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7317955"/>
                  </a:ext>
                </a:extLst>
              </a:tr>
              <a:tr h="0">
                <a:tc>
                  <a:txBody>
                    <a:bodyPr/>
                    <a:lstStyle/>
                    <a:p>
                      <a:pPr algn="l" fontAlgn="ctr"/>
                      <a:r>
                        <a:rPr lang="en-US" sz="1800" b="1" i="0" u="none" strike="noStrike" dirty="0">
                          <a:solidFill>
                            <a:srgbClr val="000000"/>
                          </a:solidFill>
                          <a:effectLst/>
                          <a:latin typeface="Times New Roman" panose="02020603050405020304" pitchFamily="18" charset="0"/>
                        </a:rPr>
                        <a:t>PR.AT-4: </a:t>
                      </a:r>
                      <a:r>
                        <a:rPr lang="en-US" sz="1800" b="0" i="0" u="none" strike="noStrike" dirty="0">
                          <a:solidFill>
                            <a:srgbClr val="000000"/>
                          </a:solidFill>
                          <a:effectLst/>
                          <a:latin typeface="Times New Roman" panose="02020603050405020304" pitchFamily="18" charset="0"/>
                        </a:rPr>
                        <a:t>Senior executives understand their roles and responsibilities </a:t>
                      </a:r>
                      <a:endParaRPr lang="en-US" sz="18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6059356"/>
                  </a:ext>
                </a:extLst>
              </a:tr>
              <a:tr h="0">
                <a:tc>
                  <a:txBody>
                    <a:bodyPr/>
                    <a:lstStyle/>
                    <a:p>
                      <a:pPr algn="l" fontAlgn="ctr"/>
                      <a:r>
                        <a:rPr lang="en-US" sz="1800" b="1" i="0" u="none" strike="noStrike" dirty="0">
                          <a:solidFill>
                            <a:srgbClr val="000000"/>
                          </a:solidFill>
                          <a:effectLst/>
                          <a:latin typeface="Times New Roman" panose="02020603050405020304" pitchFamily="18" charset="0"/>
                        </a:rPr>
                        <a:t>PR.AT-5: </a:t>
                      </a:r>
                      <a:r>
                        <a:rPr lang="en-US" sz="1800" b="0" i="0" u="none" strike="noStrike" dirty="0">
                          <a:solidFill>
                            <a:srgbClr val="000000"/>
                          </a:solidFill>
                          <a:effectLst/>
                          <a:latin typeface="Times New Roman" panose="02020603050405020304" pitchFamily="18" charset="0"/>
                        </a:rPr>
                        <a:t>Physical and cybersecurity personnel understand their roles and responsibilities </a:t>
                      </a:r>
                      <a:endParaRPr lang="en-US" sz="18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138081230"/>
                  </a:ext>
                </a:extLst>
              </a:tr>
            </a:tbl>
          </a:graphicData>
        </a:graphic>
      </p:graphicFrame>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16</a:t>
            </a:fld>
            <a:endParaRPr lang="zh-TW" altLang="en-US" dirty="0"/>
          </a:p>
        </p:txBody>
      </p:sp>
    </p:spTree>
    <p:extLst>
      <p:ext uri="{BB962C8B-B14F-4D97-AF65-F5344CB8AC3E}">
        <p14:creationId xmlns:p14="http://schemas.microsoft.com/office/powerpoint/2010/main" val="3673144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effectLst>
                  <a:outerShdw blurRad="38100" dist="38100" dir="2700000" algn="tl">
                    <a:srgbClr val="000000">
                      <a:alpha val="43137"/>
                    </a:srgbClr>
                  </a:outerShdw>
                </a:effectLst>
                <a:latin typeface="+mn-ea"/>
              </a:rPr>
              <a:t>資料</a:t>
            </a:r>
            <a:r>
              <a:rPr lang="zh-TW" altLang="en-US" b="1" dirty="0" smtClean="0">
                <a:effectLst>
                  <a:outerShdw blurRad="38100" dist="38100" dir="2700000" algn="tl">
                    <a:srgbClr val="000000">
                      <a:alpha val="43137"/>
                    </a:srgbClr>
                  </a:outerShdw>
                </a:effectLst>
                <a:latin typeface="+mn-ea"/>
              </a:rPr>
              <a:t>安全</a:t>
            </a:r>
            <a:endParaRPr lang="zh-TW" alt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4129728965"/>
              </p:ext>
            </p:extLst>
          </p:nvPr>
        </p:nvGraphicFramePr>
        <p:xfrm>
          <a:off x="421871" y="996576"/>
          <a:ext cx="7433656" cy="4099560"/>
        </p:xfrm>
        <a:graphic>
          <a:graphicData uri="http://schemas.openxmlformats.org/drawingml/2006/table">
            <a:tbl>
              <a:tblPr/>
              <a:tblGrid>
                <a:gridCol w="7433656">
                  <a:extLst>
                    <a:ext uri="{9D8B030D-6E8A-4147-A177-3AD203B41FA5}">
                      <a16:colId xmlns:a16="http://schemas.microsoft.com/office/drawing/2014/main" val="731289603"/>
                    </a:ext>
                  </a:extLst>
                </a:gridCol>
              </a:tblGrid>
              <a:tr h="0">
                <a:tc>
                  <a:txBody>
                    <a:bodyPr/>
                    <a:lstStyle/>
                    <a:p>
                      <a:pPr algn="l" fontAlgn="ctr"/>
                      <a:r>
                        <a:rPr lang="en-US" sz="2000" b="1" i="0" u="none" strike="noStrike" dirty="0">
                          <a:solidFill>
                            <a:srgbClr val="000000"/>
                          </a:solidFill>
                          <a:effectLst/>
                          <a:latin typeface="Times New Roman" panose="02020603050405020304" pitchFamily="18" charset="0"/>
                        </a:rPr>
                        <a:t>PR.DS-1: </a:t>
                      </a:r>
                      <a:r>
                        <a:rPr lang="en-US" sz="2000" b="0" i="0" u="none" strike="noStrike" dirty="0">
                          <a:solidFill>
                            <a:srgbClr val="000000"/>
                          </a:solidFill>
                          <a:effectLst/>
                          <a:latin typeface="Times New Roman" panose="02020603050405020304" pitchFamily="18" charset="0"/>
                        </a:rPr>
                        <a:t>Data-at-rest is protected</a:t>
                      </a:r>
                      <a:endParaRPr lang="en-US" sz="20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2903382"/>
                  </a:ext>
                </a:extLst>
              </a:tr>
              <a:tr h="0">
                <a:tc>
                  <a:txBody>
                    <a:bodyPr/>
                    <a:lstStyle/>
                    <a:p>
                      <a:pPr algn="l" fontAlgn="ctr"/>
                      <a:r>
                        <a:rPr lang="en-US" sz="2000" b="1" i="0" u="none" strike="noStrike" dirty="0">
                          <a:solidFill>
                            <a:srgbClr val="000000"/>
                          </a:solidFill>
                          <a:effectLst/>
                          <a:latin typeface="Times New Roman" panose="02020603050405020304" pitchFamily="18" charset="0"/>
                        </a:rPr>
                        <a:t>PR.DS-2: </a:t>
                      </a:r>
                      <a:r>
                        <a:rPr lang="en-US" sz="2000" b="0" i="0" u="none" strike="noStrike" dirty="0">
                          <a:solidFill>
                            <a:srgbClr val="000000"/>
                          </a:solidFill>
                          <a:effectLst/>
                          <a:latin typeface="Times New Roman" panose="02020603050405020304" pitchFamily="18" charset="0"/>
                        </a:rPr>
                        <a:t>Data-in-transit is protected</a:t>
                      </a:r>
                      <a:endParaRPr lang="en-US" sz="20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3656039"/>
                  </a:ext>
                </a:extLst>
              </a:tr>
              <a:tr h="0">
                <a:tc>
                  <a:txBody>
                    <a:bodyPr/>
                    <a:lstStyle/>
                    <a:p>
                      <a:pPr algn="l" fontAlgn="ctr"/>
                      <a:r>
                        <a:rPr lang="en-US" sz="2000" b="1" i="0" u="none" strike="noStrike" dirty="0">
                          <a:solidFill>
                            <a:srgbClr val="000000"/>
                          </a:solidFill>
                          <a:effectLst/>
                          <a:latin typeface="Times New Roman" panose="02020603050405020304" pitchFamily="18" charset="0"/>
                        </a:rPr>
                        <a:t>PR.DS-3: </a:t>
                      </a:r>
                      <a:r>
                        <a:rPr lang="en-US" sz="2000" b="0" i="0" u="none" strike="noStrike" dirty="0">
                          <a:solidFill>
                            <a:srgbClr val="000000"/>
                          </a:solidFill>
                          <a:effectLst/>
                          <a:latin typeface="Times New Roman" panose="02020603050405020304" pitchFamily="18" charset="0"/>
                        </a:rPr>
                        <a:t>Assets are formally managed throughout removal, transfers, and disposition</a:t>
                      </a:r>
                      <a:endParaRPr lang="en-US" sz="20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8446182"/>
                  </a:ext>
                </a:extLst>
              </a:tr>
              <a:tr h="0">
                <a:tc>
                  <a:txBody>
                    <a:bodyPr/>
                    <a:lstStyle/>
                    <a:p>
                      <a:pPr algn="l" fontAlgn="ctr"/>
                      <a:r>
                        <a:rPr lang="en-US" sz="2000" b="1" i="0" u="none" strike="noStrike" dirty="0">
                          <a:solidFill>
                            <a:srgbClr val="000000"/>
                          </a:solidFill>
                          <a:effectLst/>
                          <a:latin typeface="Times New Roman" panose="02020603050405020304" pitchFamily="18" charset="0"/>
                        </a:rPr>
                        <a:t>PR.DS-4: </a:t>
                      </a:r>
                      <a:r>
                        <a:rPr lang="en-US" sz="2000" b="0" i="0" u="none" strike="noStrike" dirty="0">
                          <a:solidFill>
                            <a:srgbClr val="000000"/>
                          </a:solidFill>
                          <a:effectLst/>
                          <a:latin typeface="Times New Roman" panose="02020603050405020304" pitchFamily="18" charset="0"/>
                        </a:rPr>
                        <a:t>Adequate capacity to ensure availability is maintained</a:t>
                      </a:r>
                      <a:endParaRPr lang="en-US" sz="20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0354945"/>
                  </a:ext>
                </a:extLst>
              </a:tr>
              <a:tr h="0">
                <a:tc>
                  <a:txBody>
                    <a:bodyPr/>
                    <a:lstStyle/>
                    <a:p>
                      <a:pPr algn="l" fontAlgn="ctr"/>
                      <a:r>
                        <a:rPr lang="en-US" sz="2000" b="1" i="0" u="none" strike="noStrike" dirty="0">
                          <a:solidFill>
                            <a:srgbClr val="000000"/>
                          </a:solidFill>
                          <a:effectLst/>
                          <a:latin typeface="Times New Roman" panose="02020603050405020304" pitchFamily="18" charset="0"/>
                        </a:rPr>
                        <a:t>PR.DS-5: </a:t>
                      </a:r>
                      <a:r>
                        <a:rPr lang="en-US" sz="2000" b="0" i="0" u="none" strike="noStrike" dirty="0">
                          <a:solidFill>
                            <a:srgbClr val="000000"/>
                          </a:solidFill>
                          <a:effectLst/>
                          <a:latin typeface="Times New Roman" panose="02020603050405020304" pitchFamily="18" charset="0"/>
                        </a:rPr>
                        <a:t>Protections against data leaks are implemented</a:t>
                      </a:r>
                      <a:endParaRPr lang="en-US" sz="20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2298361"/>
                  </a:ext>
                </a:extLst>
              </a:tr>
              <a:tr h="0">
                <a:tc>
                  <a:txBody>
                    <a:bodyPr/>
                    <a:lstStyle/>
                    <a:p>
                      <a:pPr algn="l" fontAlgn="ctr"/>
                      <a:r>
                        <a:rPr lang="en-US" sz="2000" b="1" i="0" u="none" strike="noStrike" dirty="0">
                          <a:solidFill>
                            <a:srgbClr val="000000"/>
                          </a:solidFill>
                          <a:effectLst/>
                          <a:latin typeface="Times New Roman" panose="02020603050405020304" pitchFamily="18" charset="0"/>
                        </a:rPr>
                        <a:t>PR.DS-6: </a:t>
                      </a:r>
                      <a:r>
                        <a:rPr lang="en-US" sz="2000" b="0" i="0" u="none" strike="noStrike" dirty="0">
                          <a:solidFill>
                            <a:srgbClr val="000000"/>
                          </a:solidFill>
                          <a:effectLst/>
                          <a:latin typeface="Times New Roman" panose="02020603050405020304" pitchFamily="18" charset="0"/>
                        </a:rPr>
                        <a:t>Integrity checking mechanisms are used to verify software, firmware, and information integrity</a:t>
                      </a:r>
                      <a:endParaRPr lang="en-US" sz="20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0432654"/>
                  </a:ext>
                </a:extLst>
              </a:tr>
              <a:tr h="0">
                <a:tc>
                  <a:txBody>
                    <a:bodyPr/>
                    <a:lstStyle/>
                    <a:p>
                      <a:pPr algn="l" fontAlgn="ctr"/>
                      <a:r>
                        <a:rPr lang="en-US" sz="2000" b="1" i="0" u="none" strike="noStrike" dirty="0">
                          <a:solidFill>
                            <a:srgbClr val="000000"/>
                          </a:solidFill>
                          <a:effectLst/>
                          <a:latin typeface="Times New Roman" panose="02020603050405020304" pitchFamily="18" charset="0"/>
                        </a:rPr>
                        <a:t>PR.DS-7: </a:t>
                      </a:r>
                      <a:r>
                        <a:rPr lang="en-US" sz="2000" b="0" i="0" u="none" strike="noStrike" dirty="0">
                          <a:solidFill>
                            <a:srgbClr val="000000"/>
                          </a:solidFill>
                          <a:effectLst/>
                          <a:latin typeface="Times New Roman" panose="02020603050405020304" pitchFamily="18" charset="0"/>
                        </a:rPr>
                        <a:t>The development and testing environment(s) are separate from the production environment</a:t>
                      </a:r>
                      <a:endParaRPr lang="en-US" sz="20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56857"/>
                  </a:ext>
                </a:extLst>
              </a:tr>
              <a:tr h="0">
                <a:tc>
                  <a:txBody>
                    <a:bodyPr/>
                    <a:lstStyle/>
                    <a:p>
                      <a:pPr algn="l" fontAlgn="ctr"/>
                      <a:r>
                        <a:rPr lang="en-US" sz="2000" b="1" i="0" u="none" strike="noStrike" dirty="0">
                          <a:solidFill>
                            <a:srgbClr val="000000"/>
                          </a:solidFill>
                          <a:effectLst/>
                          <a:latin typeface="Times New Roman" panose="02020603050405020304" pitchFamily="18" charset="0"/>
                        </a:rPr>
                        <a:t>PR.DS-8:</a:t>
                      </a:r>
                      <a:r>
                        <a:rPr lang="en-US" sz="2000" b="0" i="0" u="none" strike="noStrike" dirty="0">
                          <a:solidFill>
                            <a:srgbClr val="000000"/>
                          </a:solidFill>
                          <a:effectLst/>
                          <a:latin typeface="Times New Roman" panose="02020603050405020304" pitchFamily="18" charset="0"/>
                        </a:rPr>
                        <a:t> Integrity checking mechanisms are used to verify hardware integrity</a:t>
                      </a:r>
                      <a:endParaRPr lang="en-US" sz="20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356260404"/>
                  </a:ext>
                </a:extLst>
              </a:tr>
            </a:tbl>
          </a:graphicData>
        </a:graphic>
      </p:graphicFrame>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17</a:t>
            </a:fld>
            <a:endParaRPr lang="zh-TW" altLang="en-US" dirty="0"/>
          </a:p>
        </p:txBody>
      </p:sp>
    </p:spTree>
    <p:extLst>
      <p:ext uri="{BB962C8B-B14F-4D97-AF65-F5344CB8AC3E}">
        <p14:creationId xmlns:p14="http://schemas.microsoft.com/office/powerpoint/2010/main" val="3667705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資料保護與</a:t>
            </a:r>
            <a:r>
              <a:rPr lang="zh-TW" altLang="en-US" dirty="0" smtClean="0"/>
              <a:t>程式</a:t>
            </a:r>
            <a:endParaRPr lang="zh-TW" alt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2942725539"/>
              </p:ext>
            </p:extLst>
          </p:nvPr>
        </p:nvGraphicFramePr>
        <p:xfrm>
          <a:off x="255671" y="722212"/>
          <a:ext cx="7331825" cy="5875020"/>
        </p:xfrm>
        <a:graphic>
          <a:graphicData uri="http://schemas.openxmlformats.org/drawingml/2006/table">
            <a:tbl>
              <a:tblPr/>
              <a:tblGrid>
                <a:gridCol w="7331825">
                  <a:extLst>
                    <a:ext uri="{9D8B030D-6E8A-4147-A177-3AD203B41FA5}">
                      <a16:colId xmlns:a16="http://schemas.microsoft.com/office/drawing/2014/main" val="1069658759"/>
                    </a:ext>
                  </a:extLst>
                </a:gridCol>
              </a:tblGrid>
              <a:tr h="0">
                <a:tc>
                  <a:txBody>
                    <a:bodyPr/>
                    <a:lstStyle/>
                    <a:p>
                      <a:pPr algn="l" fontAlgn="ctr"/>
                      <a:r>
                        <a:rPr lang="en-US" sz="1800" b="1" i="0" u="none" strike="noStrike" dirty="0">
                          <a:solidFill>
                            <a:srgbClr val="000000"/>
                          </a:solidFill>
                          <a:effectLst/>
                          <a:latin typeface="Times New Roman" panose="02020603050405020304" pitchFamily="18" charset="0"/>
                        </a:rPr>
                        <a:t>PR.IP-1: </a:t>
                      </a:r>
                      <a:r>
                        <a:rPr lang="en-US" sz="1800" b="0" i="0" u="none" strike="noStrike" dirty="0">
                          <a:solidFill>
                            <a:srgbClr val="000000"/>
                          </a:solidFill>
                          <a:effectLst/>
                          <a:latin typeface="Times New Roman" panose="02020603050405020304" pitchFamily="18" charset="0"/>
                        </a:rPr>
                        <a:t>A baseline configuration of information technology/industrial control systems is created and maintained incorporating security principles (e.g. concept of least functionality)</a:t>
                      </a:r>
                      <a:endParaRPr lang="en-US" sz="18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7869653"/>
                  </a:ext>
                </a:extLst>
              </a:tr>
              <a:tr h="0">
                <a:tc>
                  <a:txBody>
                    <a:bodyPr/>
                    <a:lstStyle/>
                    <a:p>
                      <a:pPr algn="l" fontAlgn="ctr"/>
                      <a:r>
                        <a:rPr lang="en-US" sz="1800" b="1" i="0" u="none" strike="noStrike" dirty="0">
                          <a:solidFill>
                            <a:srgbClr val="000000"/>
                          </a:solidFill>
                          <a:effectLst/>
                          <a:latin typeface="Times New Roman" panose="02020603050405020304" pitchFamily="18" charset="0"/>
                        </a:rPr>
                        <a:t>PR.IP-2: </a:t>
                      </a:r>
                      <a:r>
                        <a:rPr lang="en-US" sz="1800" b="0" i="0" u="none" strike="noStrike" dirty="0">
                          <a:solidFill>
                            <a:srgbClr val="000000"/>
                          </a:solidFill>
                          <a:effectLst/>
                          <a:latin typeface="Times New Roman" panose="02020603050405020304" pitchFamily="18" charset="0"/>
                        </a:rPr>
                        <a:t>A System Development Life Cycle to manage systems is implemented</a:t>
                      </a:r>
                      <a:endParaRPr lang="en-US" sz="18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6316211"/>
                  </a:ext>
                </a:extLst>
              </a:tr>
              <a:tr h="0">
                <a:tc>
                  <a:txBody>
                    <a:bodyPr/>
                    <a:lstStyle/>
                    <a:p>
                      <a:pPr algn="l" fontAlgn="ctr"/>
                      <a:r>
                        <a:rPr lang="en-US" sz="1800" b="1" i="0" u="none" strike="noStrike" dirty="0">
                          <a:solidFill>
                            <a:srgbClr val="000000"/>
                          </a:solidFill>
                          <a:effectLst/>
                          <a:latin typeface="Times New Roman" panose="02020603050405020304" pitchFamily="18" charset="0"/>
                        </a:rPr>
                        <a:t>PR.IP-3: </a:t>
                      </a:r>
                      <a:r>
                        <a:rPr lang="en-US" sz="1800" b="0" i="0" u="none" strike="noStrike" dirty="0">
                          <a:solidFill>
                            <a:srgbClr val="000000"/>
                          </a:solidFill>
                          <a:effectLst/>
                          <a:latin typeface="Times New Roman" panose="02020603050405020304" pitchFamily="18" charset="0"/>
                        </a:rPr>
                        <a:t>Configuration change control processes are in place</a:t>
                      </a:r>
                      <a:endParaRPr lang="en-US" sz="18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254727"/>
                  </a:ext>
                </a:extLst>
              </a:tr>
              <a:tr h="0">
                <a:tc>
                  <a:txBody>
                    <a:bodyPr/>
                    <a:lstStyle/>
                    <a:p>
                      <a:pPr algn="l" fontAlgn="ctr"/>
                      <a:r>
                        <a:rPr lang="en-US" sz="1800" b="1" i="0" u="none" strike="noStrike" dirty="0">
                          <a:solidFill>
                            <a:srgbClr val="000000"/>
                          </a:solidFill>
                          <a:effectLst/>
                          <a:latin typeface="Times New Roman" panose="02020603050405020304" pitchFamily="18" charset="0"/>
                        </a:rPr>
                        <a:t>PR.IP-4: </a:t>
                      </a:r>
                      <a:r>
                        <a:rPr lang="en-US" sz="1800" b="0" i="0" u="none" strike="noStrike" dirty="0">
                          <a:solidFill>
                            <a:srgbClr val="000000"/>
                          </a:solidFill>
                          <a:effectLst/>
                          <a:latin typeface="Times New Roman" panose="02020603050405020304" pitchFamily="18" charset="0"/>
                        </a:rPr>
                        <a:t>Backups of information are conducted, maintained, and tested </a:t>
                      </a:r>
                      <a:endParaRPr lang="en-US" sz="18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9085516"/>
                  </a:ext>
                </a:extLst>
              </a:tr>
              <a:tr h="0">
                <a:tc>
                  <a:txBody>
                    <a:bodyPr/>
                    <a:lstStyle/>
                    <a:p>
                      <a:pPr algn="l" fontAlgn="ctr"/>
                      <a:r>
                        <a:rPr lang="en-US" sz="1800" b="1" i="0" u="none" strike="noStrike" dirty="0">
                          <a:solidFill>
                            <a:srgbClr val="000000"/>
                          </a:solidFill>
                          <a:effectLst/>
                          <a:latin typeface="Times New Roman" panose="02020603050405020304" pitchFamily="18" charset="0"/>
                        </a:rPr>
                        <a:t>PR.IP-5: </a:t>
                      </a:r>
                      <a:r>
                        <a:rPr lang="en-US" sz="1800" b="0" i="0" u="none" strike="noStrike" dirty="0">
                          <a:solidFill>
                            <a:srgbClr val="000000"/>
                          </a:solidFill>
                          <a:effectLst/>
                          <a:latin typeface="Times New Roman" panose="02020603050405020304" pitchFamily="18" charset="0"/>
                        </a:rPr>
                        <a:t>Policy and regulations regarding the physical operating environment for organizational assets are met</a:t>
                      </a:r>
                      <a:endParaRPr lang="en-US" sz="18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9361487"/>
                  </a:ext>
                </a:extLst>
              </a:tr>
              <a:tr h="0">
                <a:tc>
                  <a:txBody>
                    <a:bodyPr/>
                    <a:lstStyle/>
                    <a:p>
                      <a:pPr algn="l" fontAlgn="ctr"/>
                      <a:r>
                        <a:rPr lang="en-US" sz="1800" b="1" i="0" u="none" strike="noStrike" dirty="0">
                          <a:solidFill>
                            <a:srgbClr val="000000"/>
                          </a:solidFill>
                          <a:effectLst/>
                          <a:latin typeface="Times New Roman" panose="02020603050405020304" pitchFamily="18" charset="0"/>
                        </a:rPr>
                        <a:t>PR.IP-6: </a:t>
                      </a:r>
                      <a:r>
                        <a:rPr lang="en-US" sz="1800" b="0" i="0" u="none" strike="noStrike" dirty="0">
                          <a:solidFill>
                            <a:srgbClr val="000000"/>
                          </a:solidFill>
                          <a:effectLst/>
                          <a:latin typeface="Times New Roman" panose="02020603050405020304" pitchFamily="18" charset="0"/>
                        </a:rPr>
                        <a:t>Data is destroyed according to policy</a:t>
                      </a:r>
                      <a:endParaRPr lang="en-US" sz="18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4689073"/>
                  </a:ext>
                </a:extLst>
              </a:tr>
              <a:tr h="0">
                <a:tc>
                  <a:txBody>
                    <a:bodyPr/>
                    <a:lstStyle/>
                    <a:p>
                      <a:pPr algn="l" fontAlgn="ctr"/>
                      <a:r>
                        <a:rPr lang="en-US" sz="1800" b="1" i="0" u="none" strike="noStrike" dirty="0">
                          <a:solidFill>
                            <a:srgbClr val="000000"/>
                          </a:solidFill>
                          <a:effectLst/>
                          <a:latin typeface="Times New Roman" panose="02020603050405020304" pitchFamily="18" charset="0"/>
                        </a:rPr>
                        <a:t>PR.IP-7: </a:t>
                      </a:r>
                      <a:r>
                        <a:rPr lang="en-US" sz="1800" b="0" i="0" u="none" strike="noStrike" dirty="0">
                          <a:solidFill>
                            <a:srgbClr val="000000"/>
                          </a:solidFill>
                          <a:effectLst/>
                          <a:latin typeface="Times New Roman" panose="02020603050405020304" pitchFamily="18" charset="0"/>
                        </a:rPr>
                        <a:t>Protection processes are improved</a:t>
                      </a:r>
                      <a:endParaRPr lang="en-US" sz="18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2116816"/>
                  </a:ext>
                </a:extLst>
              </a:tr>
              <a:tr h="0">
                <a:tc>
                  <a:txBody>
                    <a:bodyPr/>
                    <a:lstStyle/>
                    <a:p>
                      <a:pPr algn="l" fontAlgn="ctr"/>
                      <a:r>
                        <a:rPr lang="en-US" sz="1800" b="1" i="0" u="none" strike="noStrike" dirty="0">
                          <a:solidFill>
                            <a:srgbClr val="000000"/>
                          </a:solidFill>
                          <a:effectLst/>
                          <a:latin typeface="Times New Roman" panose="02020603050405020304" pitchFamily="18" charset="0"/>
                        </a:rPr>
                        <a:t>PR.IP-8: </a:t>
                      </a:r>
                      <a:r>
                        <a:rPr lang="en-US" sz="1800" b="0" i="0" u="none" strike="noStrike" dirty="0">
                          <a:solidFill>
                            <a:srgbClr val="000000"/>
                          </a:solidFill>
                          <a:effectLst/>
                          <a:latin typeface="Times New Roman" panose="02020603050405020304" pitchFamily="18" charset="0"/>
                        </a:rPr>
                        <a:t>Effectiveness of protection technologies is shared </a:t>
                      </a:r>
                      <a:endParaRPr lang="en-US" sz="18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8754592"/>
                  </a:ext>
                </a:extLst>
              </a:tr>
              <a:tr h="0">
                <a:tc>
                  <a:txBody>
                    <a:bodyPr/>
                    <a:lstStyle/>
                    <a:p>
                      <a:pPr algn="l" fontAlgn="ctr"/>
                      <a:r>
                        <a:rPr lang="en-US" sz="1800" b="1" i="0" u="none" strike="noStrike" dirty="0">
                          <a:solidFill>
                            <a:srgbClr val="000000"/>
                          </a:solidFill>
                          <a:effectLst/>
                          <a:latin typeface="Times New Roman" panose="02020603050405020304" pitchFamily="18" charset="0"/>
                        </a:rPr>
                        <a:t>PR.IP-9: </a:t>
                      </a:r>
                      <a:r>
                        <a:rPr lang="en-US" sz="1800" b="0" i="0" u="none" strike="noStrike" dirty="0">
                          <a:solidFill>
                            <a:srgbClr val="000000"/>
                          </a:solidFill>
                          <a:effectLst/>
                          <a:latin typeface="Times New Roman" panose="02020603050405020304" pitchFamily="18" charset="0"/>
                        </a:rPr>
                        <a:t>Response plans (Incident Response and Business Continuity) and recovery plans (Incident Recovery and Disaster Recovery) are in place and managed</a:t>
                      </a:r>
                      <a:endParaRPr lang="en-US" sz="18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6348156"/>
                  </a:ext>
                </a:extLst>
              </a:tr>
              <a:tr h="0">
                <a:tc>
                  <a:txBody>
                    <a:bodyPr/>
                    <a:lstStyle/>
                    <a:p>
                      <a:pPr algn="l" fontAlgn="ctr"/>
                      <a:r>
                        <a:rPr lang="en-US" sz="1800" b="1" i="0" u="none" strike="noStrike" dirty="0">
                          <a:solidFill>
                            <a:srgbClr val="000000"/>
                          </a:solidFill>
                          <a:effectLst/>
                          <a:latin typeface="Times New Roman" panose="02020603050405020304" pitchFamily="18" charset="0"/>
                        </a:rPr>
                        <a:t>PR.IP-10: </a:t>
                      </a:r>
                      <a:r>
                        <a:rPr lang="en-US" sz="1800" b="0" i="0" u="none" strike="noStrike" dirty="0">
                          <a:solidFill>
                            <a:srgbClr val="000000"/>
                          </a:solidFill>
                          <a:effectLst/>
                          <a:latin typeface="Times New Roman" panose="02020603050405020304" pitchFamily="18" charset="0"/>
                        </a:rPr>
                        <a:t>Response and recovery plans are tested</a:t>
                      </a:r>
                      <a:endParaRPr lang="en-US" sz="18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7940190"/>
                  </a:ext>
                </a:extLst>
              </a:tr>
              <a:tr h="0">
                <a:tc>
                  <a:txBody>
                    <a:bodyPr/>
                    <a:lstStyle/>
                    <a:p>
                      <a:pPr algn="l" fontAlgn="ctr"/>
                      <a:r>
                        <a:rPr lang="en-US" sz="1800" b="1" i="0" u="none" strike="noStrike" dirty="0">
                          <a:solidFill>
                            <a:srgbClr val="000000"/>
                          </a:solidFill>
                          <a:effectLst/>
                          <a:latin typeface="Times New Roman" panose="02020603050405020304" pitchFamily="18" charset="0"/>
                        </a:rPr>
                        <a:t>PR.IP-11: </a:t>
                      </a:r>
                      <a:r>
                        <a:rPr lang="en-US" sz="1800" b="0" i="0" u="none" strike="noStrike" dirty="0">
                          <a:solidFill>
                            <a:srgbClr val="000000"/>
                          </a:solidFill>
                          <a:effectLst/>
                          <a:latin typeface="Times New Roman" panose="02020603050405020304" pitchFamily="18" charset="0"/>
                        </a:rPr>
                        <a:t>Cybersecurity is included in human resources practices (e.g., </a:t>
                      </a:r>
                      <a:r>
                        <a:rPr lang="en-US" sz="1800" b="0" i="0" u="none" strike="noStrike" dirty="0" err="1">
                          <a:solidFill>
                            <a:srgbClr val="000000"/>
                          </a:solidFill>
                          <a:effectLst/>
                          <a:latin typeface="Times New Roman" panose="02020603050405020304" pitchFamily="18" charset="0"/>
                        </a:rPr>
                        <a:t>deprovisioning</a:t>
                      </a:r>
                      <a:r>
                        <a:rPr lang="en-US" sz="1800" b="0" i="0" u="none" strike="noStrike" dirty="0">
                          <a:solidFill>
                            <a:srgbClr val="000000"/>
                          </a:solidFill>
                          <a:effectLst/>
                          <a:latin typeface="Times New Roman" panose="02020603050405020304" pitchFamily="18" charset="0"/>
                        </a:rPr>
                        <a:t>, personnel screening)</a:t>
                      </a:r>
                      <a:endParaRPr lang="en-US" sz="18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7228417"/>
                  </a:ext>
                </a:extLst>
              </a:tr>
              <a:tr h="0">
                <a:tc>
                  <a:txBody>
                    <a:bodyPr/>
                    <a:lstStyle/>
                    <a:p>
                      <a:pPr algn="l" fontAlgn="ctr"/>
                      <a:r>
                        <a:rPr lang="en-US" sz="1800" b="1" i="0" u="none" strike="noStrike" dirty="0">
                          <a:solidFill>
                            <a:srgbClr val="000000"/>
                          </a:solidFill>
                          <a:effectLst/>
                          <a:latin typeface="Times New Roman" panose="02020603050405020304" pitchFamily="18" charset="0"/>
                        </a:rPr>
                        <a:t>PR.IP-12: </a:t>
                      </a:r>
                      <a:r>
                        <a:rPr lang="en-US" sz="1800" b="0" i="0" u="none" strike="noStrike" dirty="0">
                          <a:solidFill>
                            <a:srgbClr val="000000"/>
                          </a:solidFill>
                          <a:effectLst/>
                          <a:latin typeface="Times New Roman" panose="02020603050405020304" pitchFamily="18" charset="0"/>
                        </a:rPr>
                        <a:t>A</a:t>
                      </a:r>
                      <a:r>
                        <a:rPr lang="en-US" sz="1800" b="1" i="0" u="none" strike="noStrike" dirty="0">
                          <a:solidFill>
                            <a:srgbClr val="000000"/>
                          </a:solidFill>
                          <a:effectLst/>
                          <a:latin typeface="Times New Roman" panose="02020603050405020304" pitchFamily="18" charset="0"/>
                        </a:rPr>
                        <a:t> </a:t>
                      </a:r>
                      <a:r>
                        <a:rPr lang="en-US" sz="1800" b="0" i="0" u="none" strike="noStrike" dirty="0">
                          <a:solidFill>
                            <a:srgbClr val="000000"/>
                          </a:solidFill>
                          <a:effectLst/>
                          <a:latin typeface="Times New Roman" panose="02020603050405020304" pitchFamily="18" charset="0"/>
                        </a:rPr>
                        <a:t>vulnerability management plan is developed and implemented</a:t>
                      </a:r>
                      <a:endParaRPr lang="en-US" sz="18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55223474"/>
                  </a:ext>
                </a:extLst>
              </a:tr>
            </a:tbl>
          </a:graphicData>
        </a:graphic>
      </p:graphicFrame>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18</a:t>
            </a:fld>
            <a:endParaRPr lang="zh-TW" altLang="en-US" dirty="0"/>
          </a:p>
        </p:txBody>
      </p:sp>
    </p:spTree>
    <p:extLst>
      <p:ext uri="{BB962C8B-B14F-4D97-AF65-F5344CB8AC3E}">
        <p14:creationId xmlns:p14="http://schemas.microsoft.com/office/powerpoint/2010/main" val="913620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1072840389"/>
              </p:ext>
            </p:extLst>
          </p:nvPr>
        </p:nvGraphicFramePr>
        <p:xfrm>
          <a:off x="631767" y="2048438"/>
          <a:ext cx="7340138" cy="1207770"/>
        </p:xfrm>
        <a:graphic>
          <a:graphicData uri="http://schemas.openxmlformats.org/drawingml/2006/table">
            <a:tbl>
              <a:tblPr/>
              <a:tblGrid>
                <a:gridCol w="7340138">
                  <a:extLst>
                    <a:ext uri="{9D8B030D-6E8A-4147-A177-3AD203B41FA5}">
                      <a16:colId xmlns:a16="http://schemas.microsoft.com/office/drawing/2014/main" val="2585692170"/>
                    </a:ext>
                  </a:extLst>
                </a:gridCol>
              </a:tblGrid>
              <a:tr h="0">
                <a:tc>
                  <a:txBody>
                    <a:bodyPr/>
                    <a:lstStyle/>
                    <a:p>
                      <a:pPr algn="l" fontAlgn="ctr"/>
                      <a:r>
                        <a:rPr lang="en-US" sz="1800" b="1" i="0" u="none" strike="noStrike" dirty="0">
                          <a:solidFill>
                            <a:srgbClr val="000000"/>
                          </a:solidFill>
                          <a:effectLst/>
                          <a:latin typeface="Times New Roman" panose="02020603050405020304" pitchFamily="18" charset="0"/>
                        </a:rPr>
                        <a:t>PR.MA-1:</a:t>
                      </a:r>
                      <a:r>
                        <a:rPr lang="en-US" sz="1800" b="0" i="0" u="none" strike="noStrike" dirty="0">
                          <a:solidFill>
                            <a:srgbClr val="000000"/>
                          </a:solidFill>
                          <a:effectLst/>
                          <a:latin typeface="Times New Roman" panose="02020603050405020304" pitchFamily="18" charset="0"/>
                        </a:rPr>
                        <a:t> Maintenance and repair of organizational assets are performed and logged, with approved and controlled tools</a:t>
                      </a:r>
                      <a:endParaRPr lang="en-US" sz="18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7967958"/>
                  </a:ext>
                </a:extLst>
              </a:tr>
              <a:tr h="0">
                <a:tc>
                  <a:txBody>
                    <a:bodyPr/>
                    <a:lstStyle/>
                    <a:p>
                      <a:pPr algn="l" fontAlgn="ctr"/>
                      <a:r>
                        <a:rPr lang="en-US" sz="1800" b="1" i="0" u="none" strike="noStrike" dirty="0">
                          <a:solidFill>
                            <a:srgbClr val="000000"/>
                          </a:solidFill>
                          <a:effectLst/>
                          <a:latin typeface="Times New Roman" panose="02020603050405020304" pitchFamily="18" charset="0"/>
                        </a:rPr>
                        <a:t>PR.MA-2: </a:t>
                      </a:r>
                      <a:r>
                        <a:rPr lang="en-US" sz="1800" b="0" i="0" u="none" strike="noStrike" dirty="0">
                          <a:solidFill>
                            <a:srgbClr val="000000"/>
                          </a:solidFill>
                          <a:effectLst/>
                          <a:latin typeface="Times New Roman" panose="02020603050405020304" pitchFamily="18" charset="0"/>
                        </a:rPr>
                        <a:t>Remote maintenance of organizational assets is approved, logged, and performed in a manner that prevents unauthorized access</a:t>
                      </a:r>
                      <a:endParaRPr lang="en-US" sz="18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97178636"/>
                  </a:ext>
                </a:extLst>
              </a:tr>
            </a:tbl>
          </a:graphicData>
        </a:graphic>
      </p:graphicFrame>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19</a:t>
            </a:fld>
            <a:endParaRPr lang="zh-TW" altLang="en-US" dirty="0"/>
          </a:p>
        </p:txBody>
      </p:sp>
    </p:spTree>
    <p:extLst>
      <p:ext uri="{BB962C8B-B14F-4D97-AF65-F5344CB8AC3E}">
        <p14:creationId xmlns:p14="http://schemas.microsoft.com/office/powerpoint/2010/main" val="1364666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9618" y="0"/>
            <a:ext cx="6291695" cy="544585"/>
          </a:xfrm>
        </p:spPr>
        <p:txBody>
          <a:bodyPr>
            <a:normAutofit/>
          </a:bodyPr>
          <a:lstStyle/>
          <a:p>
            <a:r>
              <a:rPr lang="en-US" altLang="zh-TW" b="1" dirty="0">
                <a:effectLst>
                  <a:outerShdw blurRad="38100" dist="38100" dir="2700000" algn="tl">
                    <a:srgbClr val="000000">
                      <a:alpha val="43137"/>
                    </a:srgbClr>
                  </a:outerShdw>
                </a:effectLst>
              </a:rPr>
              <a:t>NIST </a:t>
            </a:r>
            <a:r>
              <a:rPr lang="en-US" altLang="zh-TW" b="1" dirty="0" smtClean="0">
                <a:effectLst>
                  <a:outerShdw blurRad="38100" dist="38100" dir="2700000" algn="tl">
                    <a:srgbClr val="000000">
                      <a:alpha val="43137"/>
                    </a:srgbClr>
                  </a:outerShdw>
                </a:effectLst>
              </a:rPr>
              <a:t>CSF(Cybersecurity Framework)</a:t>
            </a:r>
            <a:endParaRPr lang="zh-TW" altLang="en-US" b="1" dirty="0">
              <a:effectLst>
                <a:outerShdw blurRad="38100" dist="38100" dir="2700000" algn="tl">
                  <a:srgbClr val="000000">
                    <a:alpha val="43137"/>
                  </a:srgbClr>
                </a:outerShdw>
              </a:effectLst>
            </a:endParaRPr>
          </a:p>
        </p:txBody>
      </p:sp>
      <p:pic>
        <p:nvPicPr>
          <p:cNvPr id="6" name="內容版面配置區 5"/>
          <p:cNvPicPr>
            <a:picLocks noGrp="1" noChangeAspect="1"/>
          </p:cNvPicPr>
          <p:nvPr>
            <p:ph idx="1"/>
          </p:nvPr>
        </p:nvPicPr>
        <p:blipFill>
          <a:blip r:embed="rId2"/>
          <a:stretch>
            <a:fillRect/>
          </a:stretch>
        </p:blipFill>
        <p:spPr>
          <a:xfrm>
            <a:off x="6758080" y="68628"/>
            <a:ext cx="1699583" cy="1735966"/>
          </a:xfrm>
          <a:prstGeom prst="rect">
            <a:avLst/>
          </a:prstGeom>
        </p:spPr>
      </p:pic>
      <p:sp>
        <p:nvSpPr>
          <p:cNvPr id="8" name="矩形 7"/>
          <p:cNvSpPr/>
          <p:nvPr/>
        </p:nvSpPr>
        <p:spPr>
          <a:xfrm>
            <a:off x="267935" y="712511"/>
            <a:ext cx="6203378" cy="923330"/>
          </a:xfrm>
          <a:prstGeom prst="rect">
            <a:avLst/>
          </a:prstGeom>
        </p:spPr>
        <p:txBody>
          <a:bodyPr wrap="square">
            <a:spAutoFit/>
          </a:bodyPr>
          <a:lstStyle/>
          <a:p>
            <a:pPr marL="214313" indent="-214313">
              <a:buFont typeface="Wingdings" panose="05000000000000000000" pitchFamily="2" charset="2"/>
              <a:buChar char="n"/>
            </a:pPr>
            <a:r>
              <a:rPr lang="en-US" altLang="zh-TW" sz="1350" dirty="0"/>
              <a:t>NIST </a:t>
            </a:r>
            <a:r>
              <a:rPr lang="zh-TW" altLang="en-US" sz="1350" dirty="0"/>
              <a:t>是美國商務部的國家標準與技術研究所。</a:t>
            </a:r>
            <a:endParaRPr lang="en-US" altLang="zh-TW" sz="1350" dirty="0"/>
          </a:p>
          <a:p>
            <a:pPr marL="214313" indent="-214313">
              <a:buFont typeface="Wingdings" panose="05000000000000000000" pitchFamily="2" charset="2"/>
              <a:buChar char="n"/>
            </a:pPr>
            <a:r>
              <a:rPr lang="en-US" altLang="zh-TW" sz="1350" dirty="0"/>
              <a:t>NIST CSF</a:t>
            </a:r>
            <a:r>
              <a:rPr lang="zh-TW" altLang="en-US" sz="1350" dirty="0"/>
              <a:t>可幫助各種規模的企業更好地理解、管理和降低其​​網絡安全風險，並保護其網路和資料。</a:t>
            </a:r>
            <a:endParaRPr lang="en-US" altLang="zh-TW" sz="1350" dirty="0"/>
          </a:p>
          <a:p>
            <a:pPr marL="214313" indent="-214313">
              <a:buFont typeface="Wingdings" panose="05000000000000000000" pitchFamily="2" charset="2"/>
              <a:buChar char="n"/>
            </a:pPr>
            <a:r>
              <a:rPr lang="en-US" altLang="zh-TW" sz="1350" dirty="0"/>
              <a:t>NIST CSF</a:t>
            </a:r>
            <a:r>
              <a:rPr lang="zh-TW" altLang="en-US" sz="1350" dirty="0"/>
              <a:t>為企業提供最佳實踐大綱，幫助決定將時間和金錢用於網絡安全保護。</a:t>
            </a:r>
          </a:p>
        </p:txBody>
      </p:sp>
      <p:graphicFrame>
        <p:nvGraphicFramePr>
          <p:cNvPr id="9" name="表格 8"/>
          <p:cNvGraphicFramePr>
            <a:graphicFrameLocks noGrp="1"/>
          </p:cNvGraphicFramePr>
          <p:nvPr>
            <p:extLst>
              <p:ext uri="{D42A27DB-BD31-4B8C-83A1-F6EECF244321}">
                <p14:modId xmlns:p14="http://schemas.microsoft.com/office/powerpoint/2010/main" val="1737990322"/>
              </p:ext>
            </p:extLst>
          </p:nvPr>
        </p:nvGraphicFramePr>
        <p:xfrm>
          <a:off x="267935" y="1749800"/>
          <a:ext cx="8785828" cy="2804160"/>
        </p:xfrm>
        <a:graphic>
          <a:graphicData uri="http://schemas.openxmlformats.org/drawingml/2006/table">
            <a:tbl>
              <a:tblPr firstRow="1" bandRow="1">
                <a:tableStyleId>{5C22544A-7EE6-4342-B048-85BDC9FD1C3A}</a:tableStyleId>
              </a:tblPr>
              <a:tblGrid>
                <a:gridCol w="1566710">
                  <a:extLst>
                    <a:ext uri="{9D8B030D-6E8A-4147-A177-3AD203B41FA5}">
                      <a16:colId xmlns:a16="http://schemas.microsoft.com/office/drawing/2014/main" val="3549203810"/>
                    </a:ext>
                  </a:extLst>
                </a:gridCol>
                <a:gridCol w="7219118">
                  <a:extLst>
                    <a:ext uri="{9D8B030D-6E8A-4147-A177-3AD203B41FA5}">
                      <a16:colId xmlns:a16="http://schemas.microsoft.com/office/drawing/2014/main" val="1132152517"/>
                    </a:ext>
                  </a:extLst>
                </a:gridCol>
              </a:tblGrid>
              <a:tr h="0">
                <a:tc gridSpan="2">
                  <a:txBody>
                    <a:bodyPr/>
                    <a:lstStyle/>
                    <a:p>
                      <a:endParaRPr lang="zh-TW" altLang="en-US" sz="8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TW"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7190792"/>
                  </a:ext>
                </a:extLst>
              </a:tr>
              <a:tr h="48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b="1" dirty="0" smtClean="0">
                          <a:effectLst>
                            <a:outerShdw blurRad="38100" dist="38100" dir="2700000" algn="tl">
                              <a:srgbClr val="000000">
                                <a:alpha val="43137"/>
                              </a:srgbClr>
                            </a:outerShdw>
                          </a:effectLst>
                        </a:rPr>
                        <a:t>1.</a:t>
                      </a:r>
                      <a:r>
                        <a:rPr lang="zh-TW" altLang="en-US" sz="1600" b="1" dirty="0" smtClean="0">
                          <a:effectLst>
                            <a:outerShdw blurRad="38100" dist="38100" dir="2700000" algn="tl">
                              <a:srgbClr val="000000">
                                <a:alpha val="43137"/>
                              </a:srgbClr>
                            </a:outerShdw>
                          </a:effectLst>
                        </a:rPr>
                        <a:t>框架核心</a:t>
                      </a:r>
                      <a:endParaRPr lang="en-US" altLang="zh-TW" sz="1600" b="1" dirty="0" smtClean="0">
                        <a:effectLst>
                          <a:outerShdw blurRad="38100" dist="38100" dir="2700000" algn="tl">
                            <a:srgbClr val="000000">
                              <a:alpha val="43137"/>
                            </a:srgbClr>
                          </a:outerShdw>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b="1" dirty="0" smtClean="0">
                          <a:effectLst>
                            <a:outerShdw blurRad="38100" dist="38100" dir="2700000" algn="tl">
                              <a:srgbClr val="000000">
                                <a:alpha val="43137"/>
                              </a:srgbClr>
                            </a:outerShdw>
                          </a:effectLst>
                        </a:rPr>
                        <a:t>(Framework Core)</a:t>
                      </a:r>
                      <a:r>
                        <a:rPr lang="zh-TW" altLang="en-US" sz="1400" b="1" dirty="0" smtClean="0">
                          <a:effectLst>
                            <a:outerShdw blurRad="38100" dist="38100" dir="2700000" algn="tl">
                              <a:srgbClr val="000000">
                                <a:alpha val="43137"/>
                              </a:srgbClr>
                            </a:outerShdw>
                          </a:effectLst>
                        </a:rPr>
                        <a:t>            </a:t>
                      </a:r>
                      <a:endParaRPr lang="en-US" altLang="zh-TW" sz="1400" b="1" dirty="0" smtClean="0">
                        <a:effectLst>
                          <a:outerShdw blurRad="38100" dist="38100" dir="2700000" algn="tl">
                            <a:srgbClr val="000000">
                              <a:alpha val="43137"/>
                            </a:srgbClr>
                          </a:outerShdw>
                        </a:effectLst>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TW" altLang="en-US" sz="1400" dirty="0" smtClean="0"/>
                        <a:t>使用易於理解的通用語言提供了一組所需的網絡安全活動和結果。</a:t>
                      </a:r>
                      <a:endParaRPr lang="en-US" altLang="zh-TW" sz="1400" dirty="0" smtClean="0"/>
                    </a:p>
                    <a:p>
                      <a:r>
                        <a:rPr lang="zh-TW" altLang="en-US" sz="1400" dirty="0" smtClean="0"/>
                        <a:t>核心指導組織以補充組織現有網絡安全和風險管理流程的方式管理和降低其​​網絡安全風險。 </a:t>
                      </a:r>
                      <a:endParaRPr lang="zh-TW"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64000074"/>
                  </a:ext>
                </a:extLst>
              </a:tr>
              <a:tr h="9829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b="1" dirty="0" smtClean="0">
                          <a:effectLst>
                            <a:outerShdw blurRad="38100" dist="38100" dir="2700000" algn="tl">
                              <a:srgbClr val="000000">
                                <a:alpha val="43137"/>
                              </a:srgbClr>
                            </a:outerShdw>
                          </a:effectLst>
                        </a:rPr>
                        <a:t>2.</a:t>
                      </a:r>
                      <a:r>
                        <a:rPr lang="zh-TW" altLang="en-US" sz="1600" b="1" dirty="0" smtClean="0">
                          <a:effectLst>
                            <a:outerShdw blurRad="38100" dist="38100" dir="2700000" algn="tl">
                              <a:srgbClr val="000000">
                                <a:alpha val="43137"/>
                              </a:srgbClr>
                            </a:outerShdw>
                          </a:effectLst>
                        </a:rPr>
                        <a:t>框架設定檔</a:t>
                      </a:r>
                      <a:endParaRPr lang="en-US" altLang="zh-TW" sz="1600" b="1" dirty="0" smtClean="0">
                        <a:effectLst>
                          <a:outerShdw blurRad="38100" dist="38100" dir="2700000" algn="tl">
                            <a:srgbClr val="000000">
                              <a:alpha val="43137"/>
                            </a:srgbClr>
                          </a:outerShdw>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b="1" dirty="0" smtClean="0">
                          <a:effectLst>
                            <a:outerShdw blurRad="38100" dist="38100" dir="2700000" algn="tl">
                              <a:srgbClr val="000000">
                                <a:alpha val="43137"/>
                              </a:srgbClr>
                            </a:outerShdw>
                          </a:effectLst>
                        </a:rPr>
                        <a:t>(Framework Profile)</a:t>
                      </a:r>
                      <a:endParaRPr lang="zh-TW" altLang="en-US" sz="1600" b="1" dirty="0" smtClean="0">
                        <a:effectLst>
                          <a:outerShdw blurRad="38100" dist="38100" dir="2700000" algn="tl">
                            <a:srgbClr val="000000">
                              <a:alpha val="43137"/>
                            </a:srgbClr>
                          </a:outerShdw>
                        </a:effectLst>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buFont typeface="Wingdings" panose="05000000000000000000" pitchFamily="2" charset="2"/>
                        <a:buChar char="n"/>
                      </a:pPr>
                      <a:r>
                        <a:rPr lang="en-US" altLang="zh-TW" sz="1400" dirty="0" smtClean="0"/>
                        <a:t>Framework Profiles are an organization’s unique alignment of their organizational requirements and objectives, risk appetite, and resources against the desired outcomes of the Framework Core.  </a:t>
                      </a:r>
                    </a:p>
                    <a:p>
                      <a:pPr marL="285750" indent="-285750">
                        <a:buFont typeface="Wingdings" panose="05000000000000000000" pitchFamily="2" charset="2"/>
                        <a:buChar char="n"/>
                      </a:pPr>
                      <a:r>
                        <a:rPr lang="en-US" altLang="zh-TW" sz="1400" dirty="0" smtClean="0"/>
                        <a:t>Profiles are primarily used to identify and prioritize opportunities for improving cybersecurity at an organization.</a:t>
                      </a:r>
                    </a:p>
                    <a:p>
                      <a:pPr marL="285750" indent="-285750">
                        <a:buFont typeface="Wingdings" panose="05000000000000000000" pitchFamily="2" charset="2"/>
                        <a:buChar char="n"/>
                      </a:pPr>
                      <a:r>
                        <a:rPr lang="zh-TW" altLang="en-US" sz="1400" dirty="0" smtClean="0"/>
                        <a:t>設定檔主要用於識別和優先考慮改善組織網絡安全的機會。</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67000473"/>
                  </a:ext>
                </a:extLst>
              </a:tr>
              <a:tr h="685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b="1" dirty="0" smtClean="0">
                          <a:effectLst>
                            <a:outerShdw blurRad="38100" dist="38100" dir="2700000" algn="tl">
                              <a:srgbClr val="000000">
                                <a:alpha val="43137"/>
                              </a:srgbClr>
                            </a:outerShdw>
                          </a:effectLst>
                        </a:rPr>
                        <a:t>3.</a:t>
                      </a:r>
                      <a:r>
                        <a:rPr lang="zh-TW" altLang="en-US" sz="1600" b="1" dirty="0" smtClean="0">
                          <a:effectLst>
                            <a:outerShdw blurRad="38100" dist="38100" dir="2700000" algn="tl">
                              <a:srgbClr val="000000">
                                <a:alpha val="43137"/>
                              </a:srgbClr>
                            </a:outerShdw>
                          </a:effectLst>
                        </a:rPr>
                        <a:t>實施層級</a:t>
                      </a:r>
                      <a:endParaRPr lang="en-US" altLang="zh-TW" sz="1600" b="1" dirty="0" smtClean="0">
                        <a:effectLst>
                          <a:outerShdw blurRad="38100" dist="38100" dir="2700000" algn="tl">
                            <a:srgbClr val="000000">
                              <a:alpha val="43137"/>
                            </a:srgbClr>
                          </a:outerShdw>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b="1" dirty="0" smtClean="0">
                          <a:effectLst>
                            <a:outerShdw blurRad="38100" dist="38100" dir="2700000" algn="tl">
                              <a:srgbClr val="000000">
                                <a:alpha val="43137"/>
                              </a:srgbClr>
                            </a:outerShdw>
                          </a:effectLst>
                        </a:rPr>
                        <a:t>(Implementation Tiers)</a:t>
                      </a:r>
                      <a:endParaRPr lang="zh-TW" altLang="en-US" sz="1400" b="1" dirty="0" smtClean="0">
                        <a:effectLst>
                          <a:outerShdw blurRad="38100" dist="38100" dir="2700000" algn="tl">
                            <a:srgbClr val="000000">
                              <a:alpha val="43137"/>
                            </a:srgbClr>
                          </a:outerShdw>
                        </a:effectLst>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TW" altLang="en-US" sz="1400" dirty="0" smtClean="0"/>
                        <a:t>框架實施層通過提供有關組織如何看待網絡安全風險管理的背景來幫助組織。</a:t>
                      </a:r>
                      <a:r>
                        <a:rPr lang="en-US" altLang="zh-TW" sz="1400" dirty="0" smtClean="0"/>
                        <a:t>Tiers </a:t>
                      </a:r>
                      <a:r>
                        <a:rPr lang="zh-TW" altLang="en-US" sz="1400" dirty="0" smtClean="0"/>
                        <a:t>指導組織考慮其網絡安全計劃的適當嚴格程度，並且通常用作討論風險偏好、任務優先級和預算的溝通工具。</a:t>
                      </a:r>
                      <a:endParaRPr lang="zh-TW"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45214493"/>
                  </a:ext>
                </a:extLst>
              </a:tr>
            </a:tbl>
          </a:graphicData>
        </a:graphic>
      </p:graphicFrame>
      <p:pic>
        <p:nvPicPr>
          <p:cNvPr id="10" name="圖片 9"/>
          <p:cNvPicPr>
            <a:picLocks noChangeAspect="1"/>
          </p:cNvPicPr>
          <p:nvPr/>
        </p:nvPicPr>
        <p:blipFill>
          <a:blip r:embed="rId3"/>
          <a:stretch>
            <a:fillRect/>
          </a:stretch>
        </p:blipFill>
        <p:spPr>
          <a:xfrm>
            <a:off x="378860" y="4667919"/>
            <a:ext cx="5440599" cy="2075201"/>
          </a:xfrm>
          <a:prstGeom prst="rect">
            <a:avLst/>
          </a:prstGeom>
        </p:spPr>
      </p:pic>
      <p:sp>
        <p:nvSpPr>
          <p:cNvPr id="7" name="投影片編號版面配置區 6"/>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2</a:t>
            </a:fld>
            <a:endParaRPr lang="zh-TW" altLang="en-US" dirty="0"/>
          </a:p>
        </p:txBody>
      </p:sp>
      <p:sp>
        <p:nvSpPr>
          <p:cNvPr id="3" name="矩形 2"/>
          <p:cNvSpPr/>
          <p:nvPr/>
        </p:nvSpPr>
        <p:spPr>
          <a:xfrm>
            <a:off x="2285999" y="3105835"/>
            <a:ext cx="5195455" cy="276999"/>
          </a:xfrm>
          <a:prstGeom prst="rect">
            <a:avLst/>
          </a:prstGeom>
        </p:spPr>
        <p:txBody>
          <a:bodyPr wrap="square">
            <a:spAutoFit/>
          </a:bodyPr>
          <a:lstStyle/>
          <a:p>
            <a:r>
              <a:rPr lang="en-US" altLang="zh-TW" sz="1200" dirty="0"/>
              <a:t>https://csrc.nist.gov/pubs/cswp/29/the-nist-cybersecurity-framework-20/ipd</a:t>
            </a:r>
            <a:endParaRPr lang="zh-TW" altLang="en-US" sz="1200" dirty="0"/>
          </a:p>
        </p:txBody>
      </p:sp>
      <p:sp>
        <p:nvSpPr>
          <p:cNvPr id="4" name="矩形 3"/>
          <p:cNvSpPr/>
          <p:nvPr/>
        </p:nvSpPr>
        <p:spPr>
          <a:xfrm>
            <a:off x="5636695" y="4800022"/>
            <a:ext cx="3499658" cy="276999"/>
          </a:xfrm>
          <a:prstGeom prst="rect">
            <a:avLst/>
          </a:prstGeom>
        </p:spPr>
        <p:txBody>
          <a:bodyPr wrap="square">
            <a:spAutoFit/>
          </a:bodyPr>
          <a:lstStyle/>
          <a:p>
            <a:r>
              <a:rPr lang="en-US" altLang="zh-TW" sz="1200" dirty="0"/>
              <a:t>https://www.nist.gov/cyberframework/framework</a:t>
            </a:r>
            <a:endParaRPr lang="zh-TW" altLang="en-US" sz="1200" dirty="0"/>
          </a:p>
        </p:txBody>
      </p:sp>
    </p:spTree>
    <p:extLst>
      <p:ext uri="{BB962C8B-B14F-4D97-AF65-F5344CB8AC3E}">
        <p14:creationId xmlns:p14="http://schemas.microsoft.com/office/powerpoint/2010/main" val="2442585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功能 </a:t>
            </a:r>
            <a:r>
              <a:rPr lang="en-US" altLang="zh-TW" dirty="0" smtClean="0"/>
              <a:t>3:</a:t>
            </a:r>
            <a:r>
              <a:rPr lang="zh-TW" altLang="en-US" b="1" dirty="0" smtClean="0">
                <a:latin typeface="+mn-ea"/>
              </a:rPr>
              <a:t>偵測</a:t>
            </a:r>
            <a:r>
              <a:rPr lang="en-US" altLang="zh-TW" b="1" dirty="0">
                <a:latin typeface="+mn-ea"/>
              </a:rPr>
              <a:t>(Detect</a:t>
            </a:r>
            <a:r>
              <a:rPr lang="en-US" altLang="zh-TW" b="1" dirty="0" smtClean="0">
                <a:latin typeface="+mn-ea"/>
              </a:rPr>
              <a:t>)</a:t>
            </a:r>
            <a:endParaRPr lang="zh-TW" altLang="en-US" dirty="0"/>
          </a:p>
        </p:txBody>
      </p:sp>
      <p:sp>
        <p:nvSpPr>
          <p:cNvPr id="3" name="內容版面配置區 2"/>
          <p:cNvSpPr>
            <a:spLocks noGrp="1"/>
          </p:cNvSpPr>
          <p:nvPr>
            <p:ph idx="1"/>
          </p:nvPr>
        </p:nvSpPr>
        <p:spPr/>
        <p:txBody>
          <a:bodyPr/>
          <a:lstStyle/>
          <a:p>
            <a:pPr marL="342900" indent="-342900">
              <a:buFont typeface="+mj-lt"/>
              <a:buAutoNum type="arabicPeriod"/>
            </a:pPr>
            <a:r>
              <a:rPr lang="zh-TW" altLang="en-US" b="1" dirty="0">
                <a:latin typeface="+mn-ea"/>
              </a:rPr>
              <a:t>異常與事件</a:t>
            </a:r>
            <a:endParaRPr lang="en-US" altLang="zh-TW" b="1" dirty="0">
              <a:latin typeface="+mn-ea"/>
            </a:endParaRPr>
          </a:p>
          <a:p>
            <a:pPr marL="342900" indent="-342900">
              <a:buFont typeface="+mj-lt"/>
              <a:buAutoNum type="arabicPeriod"/>
            </a:pPr>
            <a:r>
              <a:rPr lang="zh-TW" altLang="en-US" b="1" dirty="0">
                <a:latin typeface="+mn-ea"/>
              </a:rPr>
              <a:t>持續性的安全監控</a:t>
            </a:r>
            <a:endParaRPr lang="en-US" altLang="zh-TW" b="1" dirty="0">
              <a:latin typeface="+mn-ea"/>
            </a:endParaRPr>
          </a:p>
          <a:p>
            <a:pPr marL="342900" indent="-342900">
              <a:buFont typeface="+mj-lt"/>
              <a:buAutoNum type="arabicPeriod"/>
            </a:pPr>
            <a:r>
              <a:rPr lang="zh-TW" altLang="en-US" b="1" dirty="0">
                <a:latin typeface="+mn-ea"/>
              </a:rPr>
              <a:t>檢測流程</a:t>
            </a:r>
          </a:p>
          <a:p>
            <a:endParaRPr lang="zh-TW" altLang="en-US" dirty="0"/>
          </a:p>
        </p:txBody>
      </p:sp>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20</a:t>
            </a:fld>
            <a:endParaRPr lang="zh-TW" altLang="en-US" dirty="0"/>
          </a:p>
        </p:txBody>
      </p:sp>
    </p:spTree>
    <p:extLst>
      <p:ext uri="{BB962C8B-B14F-4D97-AF65-F5344CB8AC3E}">
        <p14:creationId xmlns:p14="http://schemas.microsoft.com/office/powerpoint/2010/main" val="317464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異常與</a:t>
            </a:r>
            <a:r>
              <a:rPr lang="zh-TW" altLang="en-US" dirty="0" smtClean="0"/>
              <a:t>事件</a:t>
            </a:r>
            <a:endParaRPr lang="zh-TW" alt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2526588306"/>
              </p:ext>
            </p:extLst>
          </p:nvPr>
        </p:nvGraphicFramePr>
        <p:xfrm>
          <a:off x="1111827" y="1163392"/>
          <a:ext cx="5638108" cy="2470785"/>
        </p:xfrm>
        <a:graphic>
          <a:graphicData uri="http://schemas.openxmlformats.org/drawingml/2006/table">
            <a:tbl>
              <a:tblPr/>
              <a:tblGrid>
                <a:gridCol w="5638108">
                  <a:extLst>
                    <a:ext uri="{9D8B030D-6E8A-4147-A177-3AD203B41FA5}">
                      <a16:colId xmlns:a16="http://schemas.microsoft.com/office/drawing/2014/main" val="2024066872"/>
                    </a:ext>
                  </a:extLst>
                </a:gridCol>
              </a:tblGrid>
              <a:tr h="0">
                <a:tc>
                  <a:txBody>
                    <a:bodyPr/>
                    <a:lstStyle/>
                    <a:p>
                      <a:pPr algn="l" fontAlgn="ctr"/>
                      <a:r>
                        <a:rPr lang="en-US" sz="1800" b="1" i="0" u="none" strike="noStrike">
                          <a:solidFill>
                            <a:srgbClr val="000000"/>
                          </a:solidFill>
                          <a:effectLst/>
                          <a:latin typeface="Times New Roman" panose="02020603050405020304" pitchFamily="18" charset="0"/>
                        </a:rPr>
                        <a:t>DE.AE-1: </a:t>
                      </a:r>
                      <a:r>
                        <a:rPr lang="en-US" sz="1800" b="0" i="0" u="none" strike="noStrike">
                          <a:solidFill>
                            <a:srgbClr val="000000"/>
                          </a:solidFill>
                          <a:effectLst/>
                          <a:latin typeface="Times New Roman" panose="02020603050405020304" pitchFamily="18" charset="0"/>
                        </a:rPr>
                        <a:t>A baseline of network operations and expected data flows for users and systems is established and managed</a:t>
                      </a:r>
                      <a:endParaRPr lang="en-US" sz="1800" b="1" i="0" u="none" strike="noStrike">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9796993"/>
                  </a:ext>
                </a:extLst>
              </a:tr>
              <a:tr h="0">
                <a:tc>
                  <a:txBody>
                    <a:bodyPr/>
                    <a:lstStyle/>
                    <a:p>
                      <a:pPr algn="l" fontAlgn="ctr"/>
                      <a:r>
                        <a:rPr lang="en-US" sz="1800" b="1" i="0" u="none" strike="noStrike">
                          <a:solidFill>
                            <a:srgbClr val="000000"/>
                          </a:solidFill>
                          <a:effectLst/>
                          <a:latin typeface="Times New Roman" panose="02020603050405020304" pitchFamily="18" charset="0"/>
                        </a:rPr>
                        <a:t>DE.AE-2: </a:t>
                      </a:r>
                      <a:r>
                        <a:rPr lang="en-US" sz="1800" b="0" i="0" u="none" strike="noStrike">
                          <a:solidFill>
                            <a:srgbClr val="000000"/>
                          </a:solidFill>
                          <a:effectLst/>
                          <a:latin typeface="Times New Roman" panose="02020603050405020304" pitchFamily="18" charset="0"/>
                        </a:rPr>
                        <a:t>Detected events are analyzed to understand attack targets and methods</a:t>
                      </a:r>
                      <a:endParaRPr lang="en-US" sz="1800" b="1" i="0" u="none" strike="noStrike">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9548681"/>
                  </a:ext>
                </a:extLst>
              </a:tr>
              <a:tr h="0">
                <a:tc>
                  <a:txBody>
                    <a:bodyPr/>
                    <a:lstStyle/>
                    <a:p>
                      <a:pPr algn="l" fontAlgn="ctr"/>
                      <a:r>
                        <a:rPr lang="en-US" sz="1800" b="1" i="0" u="none" strike="noStrike">
                          <a:solidFill>
                            <a:srgbClr val="000000"/>
                          </a:solidFill>
                          <a:effectLst/>
                          <a:latin typeface="Times New Roman" panose="02020603050405020304" pitchFamily="18" charset="0"/>
                        </a:rPr>
                        <a:t>DE.AE-3: </a:t>
                      </a:r>
                      <a:r>
                        <a:rPr lang="en-US" sz="1800" b="0" i="0" u="none" strike="noStrike">
                          <a:solidFill>
                            <a:srgbClr val="000000"/>
                          </a:solidFill>
                          <a:effectLst/>
                          <a:latin typeface="Times New Roman" panose="02020603050405020304" pitchFamily="18" charset="0"/>
                        </a:rPr>
                        <a:t>Event data are collected and correlated from multiple sources and sensors</a:t>
                      </a:r>
                      <a:endParaRPr lang="en-US" sz="1800" b="1" i="0" u="none" strike="noStrike">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0145960"/>
                  </a:ext>
                </a:extLst>
              </a:tr>
              <a:tr h="0">
                <a:tc>
                  <a:txBody>
                    <a:bodyPr/>
                    <a:lstStyle/>
                    <a:p>
                      <a:pPr algn="l" fontAlgn="ctr"/>
                      <a:r>
                        <a:rPr lang="en-US" sz="1800" b="1" i="0" u="none" strike="noStrike">
                          <a:solidFill>
                            <a:srgbClr val="000000"/>
                          </a:solidFill>
                          <a:effectLst/>
                          <a:latin typeface="Times New Roman" panose="02020603050405020304" pitchFamily="18" charset="0"/>
                        </a:rPr>
                        <a:t>DE.AE-4: </a:t>
                      </a:r>
                      <a:r>
                        <a:rPr lang="en-US" sz="1800" b="0" i="0" u="none" strike="noStrike">
                          <a:solidFill>
                            <a:srgbClr val="000000"/>
                          </a:solidFill>
                          <a:effectLst/>
                          <a:latin typeface="Times New Roman" panose="02020603050405020304" pitchFamily="18" charset="0"/>
                        </a:rPr>
                        <a:t>Impact of events is determined</a:t>
                      </a:r>
                      <a:endParaRPr lang="en-US" sz="1800" b="1" i="0" u="none" strike="noStrike">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0152263"/>
                  </a:ext>
                </a:extLst>
              </a:tr>
              <a:tr h="0">
                <a:tc>
                  <a:txBody>
                    <a:bodyPr/>
                    <a:lstStyle/>
                    <a:p>
                      <a:pPr algn="l" fontAlgn="ctr"/>
                      <a:r>
                        <a:rPr lang="en-US" sz="1800" b="1" i="0" u="none" strike="noStrike" dirty="0">
                          <a:solidFill>
                            <a:srgbClr val="000000"/>
                          </a:solidFill>
                          <a:effectLst/>
                          <a:latin typeface="Times New Roman" panose="02020603050405020304" pitchFamily="18" charset="0"/>
                        </a:rPr>
                        <a:t>DE.AE-5: </a:t>
                      </a:r>
                      <a:r>
                        <a:rPr lang="en-US" sz="1800" b="0" i="0" u="none" strike="noStrike" dirty="0">
                          <a:solidFill>
                            <a:srgbClr val="000000"/>
                          </a:solidFill>
                          <a:effectLst/>
                          <a:latin typeface="Times New Roman" panose="02020603050405020304" pitchFamily="18" charset="0"/>
                        </a:rPr>
                        <a:t>Incident alert thresholds are established</a:t>
                      </a:r>
                      <a:endParaRPr lang="en-US" sz="18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15874596"/>
                  </a:ext>
                </a:extLst>
              </a:tr>
            </a:tbl>
          </a:graphicData>
        </a:graphic>
      </p:graphicFrame>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21</a:t>
            </a:fld>
            <a:endParaRPr lang="zh-TW" altLang="en-US" dirty="0"/>
          </a:p>
        </p:txBody>
      </p:sp>
    </p:spTree>
    <p:extLst>
      <p:ext uri="{BB962C8B-B14F-4D97-AF65-F5344CB8AC3E}">
        <p14:creationId xmlns:p14="http://schemas.microsoft.com/office/powerpoint/2010/main" val="4114449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持續性的安全</a:t>
            </a:r>
            <a:r>
              <a:rPr lang="zh-TW" altLang="en-US" dirty="0" smtClean="0"/>
              <a:t>監控</a:t>
            </a:r>
            <a:endParaRPr lang="zh-TW" altLang="en-US" dirty="0"/>
          </a:p>
        </p:txBody>
      </p:sp>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22</a:t>
            </a:fld>
            <a:endParaRPr lang="zh-TW" altLang="en-US" dirty="0"/>
          </a:p>
        </p:txBody>
      </p:sp>
      <p:graphicFrame>
        <p:nvGraphicFramePr>
          <p:cNvPr id="5" name="內容版面配置區 4"/>
          <p:cNvGraphicFramePr>
            <a:graphicFrameLocks/>
          </p:cNvGraphicFramePr>
          <p:nvPr>
            <p:extLst>
              <p:ext uri="{D42A27DB-BD31-4B8C-83A1-F6EECF244321}">
                <p14:modId xmlns:p14="http://schemas.microsoft.com/office/powerpoint/2010/main" val="3005391"/>
              </p:ext>
            </p:extLst>
          </p:nvPr>
        </p:nvGraphicFramePr>
        <p:xfrm>
          <a:off x="363681" y="1195517"/>
          <a:ext cx="8032173" cy="3459480"/>
        </p:xfrm>
        <a:graphic>
          <a:graphicData uri="http://schemas.openxmlformats.org/drawingml/2006/table">
            <a:tbl>
              <a:tblPr/>
              <a:tblGrid>
                <a:gridCol w="8032173">
                  <a:extLst>
                    <a:ext uri="{9D8B030D-6E8A-4147-A177-3AD203B41FA5}">
                      <a16:colId xmlns:a16="http://schemas.microsoft.com/office/drawing/2014/main" val="3566702260"/>
                    </a:ext>
                  </a:extLst>
                </a:gridCol>
              </a:tblGrid>
              <a:tr h="0">
                <a:tc>
                  <a:txBody>
                    <a:bodyPr/>
                    <a:lstStyle/>
                    <a:p>
                      <a:pPr algn="l" fontAlgn="ctr"/>
                      <a:r>
                        <a:rPr lang="en-US" sz="1800" b="1" i="0" u="none" strike="noStrike" dirty="0">
                          <a:solidFill>
                            <a:srgbClr val="000000"/>
                          </a:solidFill>
                          <a:effectLst/>
                          <a:latin typeface="Times New Roman" panose="02020603050405020304" pitchFamily="18" charset="0"/>
                        </a:rPr>
                        <a:t>DE.CM-1: </a:t>
                      </a:r>
                      <a:r>
                        <a:rPr lang="en-US" sz="1800" b="0" i="0" u="none" strike="noStrike" dirty="0">
                          <a:solidFill>
                            <a:srgbClr val="000000"/>
                          </a:solidFill>
                          <a:effectLst/>
                          <a:latin typeface="Times New Roman" panose="02020603050405020304" pitchFamily="18" charset="0"/>
                        </a:rPr>
                        <a:t>The network is</a:t>
                      </a:r>
                      <a:r>
                        <a:rPr lang="en-US" sz="1800" b="1" i="0" u="none" strike="noStrike" dirty="0">
                          <a:solidFill>
                            <a:srgbClr val="000000"/>
                          </a:solidFill>
                          <a:effectLst/>
                          <a:latin typeface="Times New Roman" panose="02020603050405020304" pitchFamily="18" charset="0"/>
                        </a:rPr>
                        <a:t> </a:t>
                      </a:r>
                      <a:r>
                        <a:rPr lang="en-US" sz="1800" b="0" i="0" u="none" strike="noStrike" dirty="0">
                          <a:solidFill>
                            <a:srgbClr val="000000"/>
                          </a:solidFill>
                          <a:effectLst/>
                          <a:latin typeface="Times New Roman" panose="02020603050405020304" pitchFamily="18" charset="0"/>
                        </a:rPr>
                        <a:t>monitored to detect potential cybersecurity events</a:t>
                      </a:r>
                      <a:endParaRPr lang="en-US" sz="18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2736987"/>
                  </a:ext>
                </a:extLst>
              </a:tr>
              <a:tr h="0">
                <a:tc>
                  <a:txBody>
                    <a:bodyPr/>
                    <a:lstStyle/>
                    <a:p>
                      <a:pPr algn="l" fontAlgn="ctr"/>
                      <a:r>
                        <a:rPr lang="en-US" sz="1800" b="1" i="0" u="none" strike="noStrike" dirty="0">
                          <a:solidFill>
                            <a:srgbClr val="000000"/>
                          </a:solidFill>
                          <a:effectLst/>
                          <a:latin typeface="Times New Roman" panose="02020603050405020304" pitchFamily="18" charset="0"/>
                        </a:rPr>
                        <a:t>DE.CM-2: </a:t>
                      </a:r>
                      <a:r>
                        <a:rPr lang="en-US" sz="1800" b="0" i="0" u="none" strike="noStrike" dirty="0">
                          <a:solidFill>
                            <a:srgbClr val="000000"/>
                          </a:solidFill>
                          <a:effectLst/>
                          <a:latin typeface="Times New Roman" panose="02020603050405020304" pitchFamily="18" charset="0"/>
                        </a:rPr>
                        <a:t>The physical environment is monitored to detect potential cybersecurity events</a:t>
                      </a:r>
                      <a:endParaRPr lang="en-US" sz="18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3154480"/>
                  </a:ext>
                </a:extLst>
              </a:tr>
              <a:tr h="0">
                <a:tc>
                  <a:txBody>
                    <a:bodyPr/>
                    <a:lstStyle/>
                    <a:p>
                      <a:pPr algn="l" fontAlgn="ctr"/>
                      <a:r>
                        <a:rPr lang="en-US" sz="1800" b="1" i="0" u="none" strike="noStrike" dirty="0">
                          <a:solidFill>
                            <a:srgbClr val="000000"/>
                          </a:solidFill>
                          <a:effectLst/>
                          <a:latin typeface="Times New Roman" panose="02020603050405020304" pitchFamily="18" charset="0"/>
                        </a:rPr>
                        <a:t>DE.CM-3: </a:t>
                      </a:r>
                      <a:r>
                        <a:rPr lang="en-US" sz="1800" b="0" i="0" u="none" strike="noStrike" dirty="0">
                          <a:solidFill>
                            <a:srgbClr val="000000"/>
                          </a:solidFill>
                          <a:effectLst/>
                          <a:latin typeface="Times New Roman" panose="02020603050405020304" pitchFamily="18" charset="0"/>
                        </a:rPr>
                        <a:t>Personnel activity is monitored to detect potential cybersecurity events</a:t>
                      </a:r>
                      <a:endParaRPr lang="en-US" sz="18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4270924"/>
                  </a:ext>
                </a:extLst>
              </a:tr>
              <a:tr h="0">
                <a:tc>
                  <a:txBody>
                    <a:bodyPr/>
                    <a:lstStyle/>
                    <a:p>
                      <a:pPr algn="l" fontAlgn="ctr"/>
                      <a:r>
                        <a:rPr lang="en-US" sz="1800" b="1" i="0" u="none" strike="noStrike" dirty="0">
                          <a:solidFill>
                            <a:srgbClr val="000000"/>
                          </a:solidFill>
                          <a:effectLst/>
                          <a:latin typeface="Times New Roman" panose="02020603050405020304" pitchFamily="18" charset="0"/>
                        </a:rPr>
                        <a:t>DE.CM-4: </a:t>
                      </a:r>
                      <a:r>
                        <a:rPr lang="en-US" sz="1800" b="0" i="0" u="none" strike="noStrike" dirty="0">
                          <a:solidFill>
                            <a:srgbClr val="000000"/>
                          </a:solidFill>
                          <a:effectLst/>
                          <a:latin typeface="Times New Roman" panose="02020603050405020304" pitchFamily="18" charset="0"/>
                        </a:rPr>
                        <a:t>Malicious code is detected</a:t>
                      </a:r>
                      <a:endParaRPr lang="en-US" sz="18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4272386"/>
                  </a:ext>
                </a:extLst>
              </a:tr>
              <a:tr h="0">
                <a:tc>
                  <a:txBody>
                    <a:bodyPr/>
                    <a:lstStyle/>
                    <a:p>
                      <a:pPr algn="l" fontAlgn="ctr"/>
                      <a:r>
                        <a:rPr lang="en-US" sz="1800" b="1" i="0" u="none" strike="noStrike" dirty="0">
                          <a:solidFill>
                            <a:srgbClr val="000000"/>
                          </a:solidFill>
                          <a:effectLst/>
                          <a:latin typeface="Times New Roman" panose="02020603050405020304" pitchFamily="18" charset="0"/>
                        </a:rPr>
                        <a:t>DE.CM-5: </a:t>
                      </a:r>
                      <a:r>
                        <a:rPr lang="en-US" sz="1800" b="0" i="0" u="none" strike="noStrike" dirty="0">
                          <a:solidFill>
                            <a:srgbClr val="000000"/>
                          </a:solidFill>
                          <a:effectLst/>
                          <a:latin typeface="Times New Roman" panose="02020603050405020304" pitchFamily="18" charset="0"/>
                        </a:rPr>
                        <a:t>Unauthorized mobile code is detected</a:t>
                      </a:r>
                      <a:endParaRPr lang="en-US" sz="18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5822105"/>
                  </a:ext>
                </a:extLst>
              </a:tr>
              <a:tr h="0">
                <a:tc>
                  <a:txBody>
                    <a:bodyPr/>
                    <a:lstStyle/>
                    <a:p>
                      <a:pPr algn="l" fontAlgn="ctr"/>
                      <a:r>
                        <a:rPr lang="en-US" sz="1800" b="1" i="0" u="none" strike="noStrike" dirty="0">
                          <a:solidFill>
                            <a:srgbClr val="000000"/>
                          </a:solidFill>
                          <a:effectLst/>
                          <a:latin typeface="Times New Roman" panose="02020603050405020304" pitchFamily="18" charset="0"/>
                        </a:rPr>
                        <a:t>DE.CM-6: </a:t>
                      </a:r>
                      <a:r>
                        <a:rPr lang="en-US" sz="1800" b="0" i="0" u="none" strike="noStrike" dirty="0">
                          <a:solidFill>
                            <a:srgbClr val="000000"/>
                          </a:solidFill>
                          <a:effectLst/>
                          <a:latin typeface="Times New Roman" panose="02020603050405020304" pitchFamily="18" charset="0"/>
                        </a:rPr>
                        <a:t>External service provider activity is monitored to detect potential cybersecurity events</a:t>
                      </a:r>
                      <a:endParaRPr lang="en-US" sz="18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7540812"/>
                  </a:ext>
                </a:extLst>
              </a:tr>
              <a:tr h="0">
                <a:tc>
                  <a:txBody>
                    <a:bodyPr/>
                    <a:lstStyle/>
                    <a:p>
                      <a:pPr algn="l" fontAlgn="ctr"/>
                      <a:r>
                        <a:rPr lang="en-US" sz="1800" b="1" i="0" u="none" strike="noStrike" dirty="0">
                          <a:solidFill>
                            <a:srgbClr val="000000"/>
                          </a:solidFill>
                          <a:effectLst/>
                          <a:latin typeface="Times New Roman" panose="02020603050405020304" pitchFamily="18" charset="0"/>
                        </a:rPr>
                        <a:t>DE.CM-7: </a:t>
                      </a:r>
                      <a:r>
                        <a:rPr lang="en-US" sz="1800" b="0" i="0" u="none" strike="noStrike" dirty="0">
                          <a:solidFill>
                            <a:srgbClr val="000000"/>
                          </a:solidFill>
                          <a:effectLst/>
                          <a:latin typeface="Times New Roman" panose="02020603050405020304" pitchFamily="18" charset="0"/>
                        </a:rPr>
                        <a:t>Monitoring for unauthorized personnel, connections, devices, and software is performed</a:t>
                      </a:r>
                      <a:endParaRPr lang="en-US" sz="18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0797646"/>
                  </a:ext>
                </a:extLst>
              </a:tr>
              <a:tr h="0">
                <a:tc>
                  <a:txBody>
                    <a:bodyPr/>
                    <a:lstStyle/>
                    <a:p>
                      <a:pPr algn="l" fontAlgn="ctr"/>
                      <a:r>
                        <a:rPr lang="en-US" sz="1800" b="1" i="0" u="none" strike="noStrike" dirty="0">
                          <a:solidFill>
                            <a:srgbClr val="000000"/>
                          </a:solidFill>
                          <a:effectLst/>
                          <a:latin typeface="Times New Roman" panose="02020603050405020304" pitchFamily="18" charset="0"/>
                        </a:rPr>
                        <a:t>DE.CM-8: </a:t>
                      </a:r>
                      <a:r>
                        <a:rPr lang="en-US" sz="1800" b="0" i="0" u="none" strike="noStrike" dirty="0">
                          <a:solidFill>
                            <a:srgbClr val="000000"/>
                          </a:solidFill>
                          <a:effectLst/>
                          <a:latin typeface="Times New Roman" panose="02020603050405020304" pitchFamily="18" charset="0"/>
                        </a:rPr>
                        <a:t>Vulnerability scans are performed</a:t>
                      </a:r>
                      <a:endParaRPr lang="en-US" sz="18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650078613"/>
                  </a:ext>
                </a:extLst>
              </a:tr>
            </a:tbl>
          </a:graphicData>
        </a:graphic>
      </p:graphicFrame>
    </p:spTree>
    <p:extLst>
      <p:ext uri="{BB962C8B-B14F-4D97-AF65-F5344CB8AC3E}">
        <p14:creationId xmlns:p14="http://schemas.microsoft.com/office/powerpoint/2010/main" val="3999651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檢測</a:t>
            </a:r>
            <a:r>
              <a:rPr lang="zh-TW" altLang="en-US" dirty="0" smtClean="0"/>
              <a:t>流程</a:t>
            </a:r>
            <a:endParaRPr lang="zh-TW" altLang="en-US" dirty="0"/>
          </a:p>
        </p:txBody>
      </p:sp>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23</a:t>
            </a:fld>
            <a:endParaRPr lang="zh-TW" altLang="en-US" dirty="0"/>
          </a:p>
        </p:txBody>
      </p:sp>
      <p:graphicFrame>
        <p:nvGraphicFramePr>
          <p:cNvPr id="7" name="內容版面配置區 6"/>
          <p:cNvGraphicFramePr>
            <a:graphicFrameLocks noGrp="1"/>
          </p:cNvGraphicFramePr>
          <p:nvPr>
            <p:ph idx="1"/>
            <p:extLst>
              <p:ext uri="{D42A27DB-BD31-4B8C-83A1-F6EECF244321}">
                <p14:modId xmlns:p14="http://schemas.microsoft.com/office/powerpoint/2010/main" val="3820220775"/>
              </p:ext>
            </p:extLst>
          </p:nvPr>
        </p:nvGraphicFramePr>
        <p:xfrm>
          <a:off x="646313" y="1204956"/>
          <a:ext cx="7691352" cy="2105025"/>
        </p:xfrm>
        <a:graphic>
          <a:graphicData uri="http://schemas.openxmlformats.org/drawingml/2006/table">
            <a:tbl>
              <a:tblPr/>
              <a:tblGrid>
                <a:gridCol w="7691352">
                  <a:extLst>
                    <a:ext uri="{9D8B030D-6E8A-4147-A177-3AD203B41FA5}">
                      <a16:colId xmlns:a16="http://schemas.microsoft.com/office/drawing/2014/main" val="1720072409"/>
                    </a:ext>
                  </a:extLst>
                </a:gridCol>
              </a:tblGrid>
              <a:tr h="0">
                <a:tc>
                  <a:txBody>
                    <a:bodyPr/>
                    <a:lstStyle/>
                    <a:p>
                      <a:pPr algn="l" fontAlgn="ctr"/>
                      <a:r>
                        <a:rPr lang="en-US" sz="2000" b="1" i="0" u="none" strike="noStrike" dirty="0">
                          <a:solidFill>
                            <a:srgbClr val="000000"/>
                          </a:solidFill>
                          <a:effectLst/>
                          <a:latin typeface="Times New Roman" panose="02020603050405020304" pitchFamily="18" charset="0"/>
                        </a:rPr>
                        <a:t>DE.DP-1: </a:t>
                      </a:r>
                      <a:r>
                        <a:rPr lang="en-US" sz="2000" b="0" i="0" u="none" strike="noStrike" dirty="0">
                          <a:solidFill>
                            <a:srgbClr val="000000"/>
                          </a:solidFill>
                          <a:effectLst/>
                          <a:latin typeface="Times New Roman" panose="02020603050405020304" pitchFamily="18" charset="0"/>
                        </a:rPr>
                        <a:t>Roles and responsibilities for detection are well defined to ensure accountability</a:t>
                      </a:r>
                      <a:endParaRPr lang="en-US" sz="20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6854516"/>
                  </a:ext>
                </a:extLst>
              </a:tr>
              <a:tr h="0">
                <a:tc>
                  <a:txBody>
                    <a:bodyPr/>
                    <a:lstStyle/>
                    <a:p>
                      <a:pPr algn="l" fontAlgn="ctr"/>
                      <a:r>
                        <a:rPr lang="en-US" sz="2000" b="1" i="0" u="none" strike="noStrike" dirty="0">
                          <a:solidFill>
                            <a:srgbClr val="000000"/>
                          </a:solidFill>
                          <a:effectLst/>
                          <a:latin typeface="Times New Roman" panose="02020603050405020304" pitchFamily="18" charset="0"/>
                        </a:rPr>
                        <a:t>DE.DP-2: </a:t>
                      </a:r>
                      <a:r>
                        <a:rPr lang="en-US" sz="2000" b="0" i="0" u="none" strike="noStrike" dirty="0">
                          <a:solidFill>
                            <a:srgbClr val="000000"/>
                          </a:solidFill>
                          <a:effectLst/>
                          <a:latin typeface="Times New Roman" panose="02020603050405020304" pitchFamily="18" charset="0"/>
                        </a:rPr>
                        <a:t>Detection activities comply with all applicable requirements</a:t>
                      </a:r>
                      <a:endParaRPr lang="en-US" sz="20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0007944"/>
                  </a:ext>
                </a:extLst>
              </a:tr>
              <a:tr h="0">
                <a:tc>
                  <a:txBody>
                    <a:bodyPr/>
                    <a:lstStyle/>
                    <a:p>
                      <a:pPr algn="l" fontAlgn="ctr"/>
                      <a:r>
                        <a:rPr lang="en-US" sz="2000" b="1" i="0" u="none" strike="noStrike" dirty="0">
                          <a:solidFill>
                            <a:srgbClr val="000000"/>
                          </a:solidFill>
                          <a:effectLst/>
                          <a:latin typeface="Times New Roman" panose="02020603050405020304" pitchFamily="18" charset="0"/>
                        </a:rPr>
                        <a:t>DE.DP-3: </a:t>
                      </a:r>
                      <a:r>
                        <a:rPr lang="en-US" sz="2000" b="0" i="0" u="none" strike="noStrike" dirty="0">
                          <a:solidFill>
                            <a:srgbClr val="000000"/>
                          </a:solidFill>
                          <a:effectLst/>
                          <a:latin typeface="Times New Roman" panose="02020603050405020304" pitchFamily="18" charset="0"/>
                        </a:rPr>
                        <a:t>Detection processes are tested</a:t>
                      </a:r>
                      <a:endParaRPr lang="en-US" sz="20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0364863"/>
                  </a:ext>
                </a:extLst>
              </a:tr>
              <a:tr h="0">
                <a:tc>
                  <a:txBody>
                    <a:bodyPr/>
                    <a:lstStyle/>
                    <a:p>
                      <a:pPr algn="l" fontAlgn="ctr"/>
                      <a:r>
                        <a:rPr lang="en-US" sz="2000" b="1" i="0" u="none" strike="noStrike" dirty="0">
                          <a:solidFill>
                            <a:srgbClr val="000000"/>
                          </a:solidFill>
                          <a:effectLst/>
                          <a:latin typeface="Times New Roman" panose="02020603050405020304" pitchFamily="18" charset="0"/>
                        </a:rPr>
                        <a:t>DE.DP-4: </a:t>
                      </a:r>
                      <a:r>
                        <a:rPr lang="en-US" sz="2000" b="0" i="0" u="none" strike="noStrike" dirty="0">
                          <a:solidFill>
                            <a:srgbClr val="000000"/>
                          </a:solidFill>
                          <a:effectLst/>
                          <a:latin typeface="Times New Roman" panose="02020603050405020304" pitchFamily="18" charset="0"/>
                        </a:rPr>
                        <a:t>Event detection information is communicated</a:t>
                      </a:r>
                      <a:endParaRPr lang="en-US" sz="20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9664397"/>
                  </a:ext>
                </a:extLst>
              </a:tr>
              <a:tr h="0">
                <a:tc>
                  <a:txBody>
                    <a:bodyPr/>
                    <a:lstStyle/>
                    <a:p>
                      <a:pPr algn="l" fontAlgn="ctr"/>
                      <a:r>
                        <a:rPr lang="en-US" sz="2000" b="1" i="0" u="none" strike="noStrike" dirty="0">
                          <a:solidFill>
                            <a:srgbClr val="000000"/>
                          </a:solidFill>
                          <a:effectLst/>
                          <a:latin typeface="Times New Roman" panose="02020603050405020304" pitchFamily="18" charset="0"/>
                        </a:rPr>
                        <a:t>DE.DP-5: </a:t>
                      </a:r>
                      <a:r>
                        <a:rPr lang="en-US" sz="2000" b="0" i="0" u="none" strike="noStrike" dirty="0">
                          <a:solidFill>
                            <a:srgbClr val="000000"/>
                          </a:solidFill>
                          <a:effectLst/>
                          <a:latin typeface="Times New Roman" panose="02020603050405020304" pitchFamily="18" charset="0"/>
                        </a:rPr>
                        <a:t>Detection processes are continuously improved</a:t>
                      </a:r>
                      <a:endParaRPr lang="en-US" sz="20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696105803"/>
                  </a:ext>
                </a:extLst>
              </a:tr>
            </a:tbl>
          </a:graphicData>
        </a:graphic>
      </p:graphicFrame>
    </p:spTree>
    <p:extLst>
      <p:ext uri="{BB962C8B-B14F-4D97-AF65-F5344CB8AC3E}">
        <p14:creationId xmlns:p14="http://schemas.microsoft.com/office/powerpoint/2010/main" val="3737335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功能 </a:t>
            </a:r>
            <a:r>
              <a:rPr lang="en-US" altLang="zh-TW" dirty="0" smtClean="0"/>
              <a:t>4:</a:t>
            </a:r>
            <a:r>
              <a:rPr lang="zh-TW" altLang="en-US" b="1" dirty="0">
                <a:latin typeface="+mn-ea"/>
              </a:rPr>
              <a:t>回應</a:t>
            </a:r>
            <a:r>
              <a:rPr lang="en-US" altLang="zh-TW" b="1" dirty="0">
                <a:latin typeface="+mn-ea"/>
              </a:rPr>
              <a:t>(Respond</a:t>
            </a:r>
            <a:r>
              <a:rPr lang="en-US" altLang="zh-TW" b="1" dirty="0" smtClean="0">
                <a:latin typeface="+mn-ea"/>
              </a:rPr>
              <a:t>)</a:t>
            </a:r>
            <a:endParaRPr lang="zh-TW" altLang="en-US" dirty="0"/>
          </a:p>
        </p:txBody>
      </p:sp>
      <p:sp>
        <p:nvSpPr>
          <p:cNvPr id="3" name="內容版面配置區 2"/>
          <p:cNvSpPr>
            <a:spLocks noGrp="1"/>
          </p:cNvSpPr>
          <p:nvPr>
            <p:ph idx="1"/>
          </p:nvPr>
        </p:nvSpPr>
        <p:spPr/>
        <p:txBody>
          <a:bodyPr>
            <a:normAutofit/>
          </a:bodyPr>
          <a:lstStyle/>
          <a:p>
            <a:pPr marL="342900" indent="-342900">
              <a:buFont typeface="+mj-lt"/>
              <a:buAutoNum type="arabicPeriod"/>
            </a:pPr>
            <a:r>
              <a:rPr lang="zh-TW" altLang="en-US" b="1" dirty="0">
                <a:solidFill>
                  <a:srgbClr val="FF0000"/>
                </a:solidFill>
                <a:effectLst>
                  <a:outerShdw blurRad="38100" dist="38100" dir="2700000" algn="tl">
                    <a:srgbClr val="000000">
                      <a:alpha val="43137"/>
                    </a:srgbClr>
                  </a:outerShdw>
                </a:effectLst>
                <a:latin typeface="+mn-ea"/>
              </a:rPr>
              <a:t>回應</a:t>
            </a:r>
            <a:r>
              <a:rPr lang="zh-TW" altLang="en-US" b="1" dirty="0" smtClean="0">
                <a:solidFill>
                  <a:srgbClr val="FF0000"/>
                </a:solidFill>
                <a:effectLst>
                  <a:outerShdw blurRad="38100" dist="38100" dir="2700000" algn="tl">
                    <a:srgbClr val="000000">
                      <a:alpha val="43137"/>
                    </a:srgbClr>
                  </a:outerShdw>
                </a:effectLst>
                <a:latin typeface="+mn-ea"/>
              </a:rPr>
              <a:t>計畫</a:t>
            </a:r>
            <a:endParaRPr lang="en-US" altLang="zh-TW" b="1" dirty="0" smtClean="0">
              <a:solidFill>
                <a:srgbClr val="FF0000"/>
              </a:solidFill>
              <a:effectLst>
                <a:outerShdw blurRad="38100" dist="38100" dir="2700000" algn="tl">
                  <a:srgbClr val="000000">
                    <a:alpha val="43137"/>
                  </a:srgbClr>
                </a:outerShdw>
              </a:effectLst>
              <a:latin typeface="+mn-ea"/>
            </a:endParaRPr>
          </a:p>
          <a:p>
            <a:pPr lvl="1">
              <a:buFont typeface="Wingdings" panose="05000000000000000000" pitchFamily="2" charset="2"/>
              <a:buChar char="ü"/>
            </a:pPr>
            <a:r>
              <a:rPr lang="en-US" altLang="zh-TW" dirty="0"/>
              <a:t>RS.RP-1: Response plan is executed during or after an </a:t>
            </a:r>
            <a:r>
              <a:rPr lang="en-US" altLang="zh-TW" dirty="0" smtClean="0"/>
              <a:t>incident</a:t>
            </a:r>
            <a:endParaRPr lang="en-US" altLang="zh-TW" b="1" dirty="0">
              <a:solidFill>
                <a:srgbClr val="FF0000"/>
              </a:solidFill>
              <a:effectLst>
                <a:outerShdw blurRad="38100" dist="38100" dir="2700000" algn="tl">
                  <a:srgbClr val="000000">
                    <a:alpha val="43137"/>
                  </a:srgbClr>
                </a:outerShdw>
              </a:effectLst>
              <a:latin typeface="+mn-ea"/>
            </a:endParaRPr>
          </a:p>
          <a:p>
            <a:pPr marL="342900" indent="-342900">
              <a:buFont typeface="+mj-lt"/>
              <a:buAutoNum type="arabicPeriod"/>
            </a:pPr>
            <a:r>
              <a:rPr lang="zh-TW" altLang="en-US" b="1" dirty="0">
                <a:latin typeface="+mn-ea"/>
              </a:rPr>
              <a:t>溝通</a:t>
            </a:r>
            <a:endParaRPr lang="en-US" altLang="zh-TW" b="1" dirty="0">
              <a:latin typeface="+mn-ea"/>
            </a:endParaRPr>
          </a:p>
          <a:p>
            <a:pPr marL="342900" indent="-342900">
              <a:buFont typeface="+mj-lt"/>
              <a:buAutoNum type="arabicPeriod"/>
            </a:pPr>
            <a:r>
              <a:rPr lang="zh-TW" altLang="en-US" b="1" dirty="0">
                <a:latin typeface="+mn-ea"/>
              </a:rPr>
              <a:t>分析</a:t>
            </a:r>
            <a:endParaRPr lang="en-US" altLang="zh-TW" b="1" dirty="0">
              <a:latin typeface="+mn-ea"/>
            </a:endParaRPr>
          </a:p>
          <a:p>
            <a:pPr marL="342900" indent="-342900">
              <a:buFont typeface="+mj-lt"/>
              <a:buAutoNum type="arabicPeriod"/>
            </a:pPr>
            <a:r>
              <a:rPr lang="zh-TW" altLang="en-US" b="1" dirty="0">
                <a:latin typeface="+mn-ea"/>
              </a:rPr>
              <a:t>緩解</a:t>
            </a:r>
            <a:endParaRPr lang="en-US" altLang="zh-TW" b="1" dirty="0">
              <a:latin typeface="+mn-ea"/>
            </a:endParaRPr>
          </a:p>
          <a:p>
            <a:pPr marL="342900" indent="-342900">
              <a:buFont typeface="+mj-lt"/>
              <a:buAutoNum type="arabicPeriod"/>
            </a:pPr>
            <a:r>
              <a:rPr lang="zh-TW" altLang="en-US" b="1" dirty="0" smtClean="0">
                <a:latin typeface="+mn-ea"/>
              </a:rPr>
              <a:t>改善</a:t>
            </a:r>
            <a:endParaRPr lang="en-US" altLang="zh-TW" b="1" dirty="0" smtClean="0">
              <a:latin typeface="+mn-ea"/>
            </a:endParaRPr>
          </a:p>
          <a:p>
            <a:pPr lvl="1">
              <a:buFont typeface="Wingdings" panose="05000000000000000000" pitchFamily="2" charset="2"/>
              <a:buChar char="ü"/>
            </a:pPr>
            <a:r>
              <a:rPr lang="en-US" altLang="zh-TW" dirty="0"/>
              <a:t>RS.IM-1: Response plans incorporate lessons </a:t>
            </a:r>
            <a:r>
              <a:rPr lang="en-US" altLang="zh-TW" dirty="0" smtClean="0"/>
              <a:t>learned</a:t>
            </a:r>
            <a:endParaRPr lang="en-US" altLang="zh-TW" dirty="0"/>
          </a:p>
          <a:p>
            <a:pPr lvl="1">
              <a:buFont typeface="Wingdings" panose="05000000000000000000" pitchFamily="2" charset="2"/>
              <a:buChar char="ü"/>
            </a:pPr>
            <a:r>
              <a:rPr lang="en-US" altLang="zh-TW" dirty="0"/>
              <a:t>RS.IM-2: Response strategies are updated</a:t>
            </a:r>
          </a:p>
          <a:p>
            <a:pPr marL="342900" indent="-342900">
              <a:buFont typeface="+mj-lt"/>
              <a:buAutoNum type="arabicPeriod"/>
            </a:pPr>
            <a:endParaRPr lang="zh-TW" altLang="en-US" b="1" dirty="0">
              <a:latin typeface="+mn-ea"/>
            </a:endParaRPr>
          </a:p>
          <a:p>
            <a:endParaRPr lang="zh-TW" altLang="en-US" dirty="0"/>
          </a:p>
        </p:txBody>
      </p:sp>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24</a:t>
            </a:fld>
            <a:endParaRPr lang="zh-TW" altLang="en-US" dirty="0"/>
          </a:p>
        </p:txBody>
      </p:sp>
    </p:spTree>
    <p:extLst>
      <p:ext uri="{BB962C8B-B14F-4D97-AF65-F5344CB8AC3E}">
        <p14:creationId xmlns:p14="http://schemas.microsoft.com/office/powerpoint/2010/main" val="3600226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回應</a:t>
            </a:r>
            <a:r>
              <a:rPr lang="zh-TW" altLang="en-US" dirty="0" smtClean="0"/>
              <a:t>計畫</a:t>
            </a:r>
            <a:endParaRPr lang="zh-TW" altLang="en-US" dirty="0"/>
          </a:p>
        </p:txBody>
      </p:sp>
      <p:sp>
        <p:nvSpPr>
          <p:cNvPr id="3" name="內容版面配置區 2"/>
          <p:cNvSpPr>
            <a:spLocks noGrp="1"/>
          </p:cNvSpPr>
          <p:nvPr>
            <p:ph idx="1"/>
          </p:nvPr>
        </p:nvSpPr>
        <p:spPr/>
        <p:txBody>
          <a:bodyPr/>
          <a:lstStyle/>
          <a:p>
            <a:endParaRPr lang="en-US" altLang="zh-TW" dirty="0"/>
          </a:p>
          <a:p>
            <a:endParaRPr lang="en-US" altLang="zh-TW" dirty="0"/>
          </a:p>
          <a:p>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25</a:t>
            </a:fld>
            <a:endParaRPr lang="zh-TW" altLang="en-US" dirty="0"/>
          </a:p>
        </p:txBody>
      </p:sp>
    </p:spTree>
    <p:extLst>
      <p:ext uri="{BB962C8B-B14F-4D97-AF65-F5344CB8AC3E}">
        <p14:creationId xmlns:p14="http://schemas.microsoft.com/office/powerpoint/2010/main" val="3926443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溝通</a:t>
            </a:r>
            <a:endParaRPr lang="zh-TW" alt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1417749866"/>
              </p:ext>
            </p:extLst>
          </p:nvPr>
        </p:nvGraphicFramePr>
        <p:xfrm>
          <a:off x="430183" y="1078879"/>
          <a:ext cx="8156863" cy="2714625"/>
        </p:xfrm>
        <a:graphic>
          <a:graphicData uri="http://schemas.openxmlformats.org/drawingml/2006/table">
            <a:tbl>
              <a:tblPr/>
              <a:tblGrid>
                <a:gridCol w="8156863">
                  <a:extLst>
                    <a:ext uri="{9D8B030D-6E8A-4147-A177-3AD203B41FA5}">
                      <a16:colId xmlns:a16="http://schemas.microsoft.com/office/drawing/2014/main" val="1177419345"/>
                    </a:ext>
                  </a:extLst>
                </a:gridCol>
              </a:tblGrid>
              <a:tr h="0">
                <a:tc>
                  <a:txBody>
                    <a:bodyPr/>
                    <a:lstStyle/>
                    <a:p>
                      <a:pPr algn="l" fontAlgn="ctr"/>
                      <a:r>
                        <a:rPr lang="en-US" sz="2000" b="1" i="0" u="none" strike="noStrike" dirty="0">
                          <a:solidFill>
                            <a:srgbClr val="000000"/>
                          </a:solidFill>
                          <a:effectLst/>
                          <a:latin typeface="Times New Roman" panose="02020603050405020304" pitchFamily="18" charset="0"/>
                        </a:rPr>
                        <a:t>RS.CO-1: </a:t>
                      </a:r>
                      <a:r>
                        <a:rPr lang="en-US" sz="2000" b="0" i="0" u="none" strike="noStrike" dirty="0">
                          <a:solidFill>
                            <a:srgbClr val="000000"/>
                          </a:solidFill>
                          <a:effectLst/>
                          <a:latin typeface="Times New Roman" panose="02020603050405020304" pitchFamily="18" charset="0"/>
                        </a:rPr>
                        <a:t>Personnel know their roles and order of operations when a response is needed</a:t>
                      </a:r>
                      <a:endParaRPr lang="en-US" sz="20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9571630"/>
                  </a:ext>
                </a:extLst>
              </a:tr>
              <a:tr h="0">
                <a:tc>
                  <a:txBody>
                    <a:bodyPr/>
                    <a:lstStyle/>
                    <a:p>
                      <a:pPr algn="l" fontAlgn="ctr"/>
                      <a:r>
                        <a:rPr lang="en-US" sz="2000" b="1" i="0" u="none" strike="noStrike" dirty="0">
                          <a:solidFill>
                            <a:srgbClr val="000000"/>
                          </a:solidFill>
                          <a:effectLst/>
                          <a:latin typeface="Times New Roman" panose="02020603050405020304" pitchFamily="18" charset="0"/>
                        </a:rPr>
                        <a:t>RS.CO-2: </a:t>
                      </a:r>
                      <a:r>
                        <a:rPr lang="en-US" sz="2000" b="0" i="0" u="none" strike="noStrike" dirty="0">
                          <a:solidFill>
                            <a:srgbClr val="000000"/>
                          </a:solidFill>
                          <a:effectLst/>
                          <a:latin typeface="Times New Roman" panose="02020603050405020304" pitchFamily="18" charset="0"/>
                        </a:rPr>
                        <a:t>Incidents are reported consistent with established criteria</a:t>
                      </a:r>
                      <a:endParaRPr lang="en-US" sz="20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6545470"/>
                  </a:ext>
                </a:extLst>
              </a:tr>
              <a:tr h="0">
                <a:tc>
                  <a:txBody>
                    <a:bodyPr/>
                    <a:lstStyle/>
                    <a:p>
                      <a:pPr algn="l" fontAlgn="ctr"/>
                      <a:r>
                        <a:rPr lang="en-US" sz="2000" b="1" i="0" u="none" strike="noStrike" dirty="0">
                          <a:solidFill>
                            <a:srgbClr val="000000"/>
                          </a:solidFill>
                          <a:effectLst/>
                          <a:latin typeface="Times New Roman" panose="02020603050405020304" pitchFamily="18" charset="0"/>
                        </a:rPr>
                        <a:t>RS.CO-3: </a:t>
                      </a:r>
                      <a:r>
                        <a:rPr lang="en-US" sz="2000" b="0" i="0" u="none" strike="noStrike" dirty="0">
                          <a:solidFill>
                            <a:srgbClr val="000000"/>
                          </a:solidFill>
                          <a:effectLst/>
                          <a:latin typeface="Times New Roman" panose="02020603050405020304" pitchFamily="18" charset="0"/>
                        </a:rPr>
                        <a:t>Information is shared consistent with response plans</a:t>
                      </a:r>
                      <a:endParaRPr lang="en-US" sz="20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9444379"/>
                  </a:ext>
                </a:extLst>
              </a:tr>
              <a:tr h="0">
                <a:tc>
                  <a:txBody>
                    <a:bodyPr/>
                    <a:lstStyle/>
                    <a:p>
                      <a:pPr algn="l" fontAlgn="ctr"/>
                      <a:r>
                        <a:rPr lang="en-US" sz="2000" b="1" i="0" u="none" strike="noStrike" dirty="0">
                          <a:solidFill>
                            <a:srgbClr val="000000"/>
                          </a:solidFill>
                          <a:effectLst/>
                          <a:latin typeface="Times New Roman" panose="02020603050405020304" pitchFamily="18" charset="0"/>
                        </a:rPr>
                        <a:t>RS.CO-4: </a:t>
                      </a:r>
                      <a:r>
                        <a:rPr lang="en-US" sz="2000" b="0" i="0" u="none" strike="noStrike" dirty="0">
                          <a:solidFill>
                            <a:srgbClr val="000000"/>
                          </a:solidFill>
                          <a:effectLst/>
                          <a:latin typeface="Times New Roman" panose="02020603050405020304" pitchFamily="18" charset="0"/>
                        </a:rPr>
                        <a:t>Coordination with stakeholders occurs consistent with response plans</a:t>
                      </a:r>
                      <a:endParaRPr lang="en-US" sz="20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9985424"/>
                  </a:ext>
                </a:extLst>
              </a:tr>
              <a:tr h="0">
                <a:tc>
                  <a:txBody>
                    <a:bodyPr/>
                    <a:lstStyle/>
                    <a:p>
                      <a:pPr algn="l" fontAlgn="ctr"/>
                      <a:r>
                        <a:rPr lang="en-US" sz="2000" b="1" i="0" u="none" strike="noStrike" dirty="0">
                          <a:solidFill>
                            <a:srgbClr val="000000"/>
                          </a:solidFill>
                          <a:effectLst/>
                          <a:latin typeface="Times New Roman" panose="02020603050405020304" pitchFamily="18" charset="0"/>
                        </a:rPr>
                        <a:t>RS.CO-5: </a:t>
                      </a:r>
                      <a:r>
                        <a:rPr lang="en-US" sz="2000" b="0" i="0" u="none" strike="noStrike" dirty="0">
                          <a:solidFill>
                            <a:srgbClr val="000000"/>
                          </a:solidFill>
                          <a:effectLst/>
                          <a:latin typeface="Times New Roman" panose="02020603050405020304" pitchFamily="18" charset="0"/>
                        </a:rPr>
                        <a:t>Voluntary information sharing occurs with external stakeholders to achieve broader cybersecurity situational awareness </a:t>
                      </a:r>
                      <a:endParaRPr lang="en-US" sz="20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33678613"/>
                  </a:ext>
                </a:extLst>
              </a:tr>
            </a:tbl>
          </a:graphicData>
        </a:graphic>
      </p:graphicFrame>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26</a:t>
            </a:fld>
            <a:endParaRPr lang="zh-TW" altLang="en-US" dirty="0"/>
          </a:p>
        </p:txBody>
      </p:sp>
    </p:spTree>
    <p:extLst>
      <p:ext uri="{BB962C8B-B14F-4D97-AF65-F5344CB8AC3E}">
        <p14:creationId xmlns:p14="http://schemas.microsoft.com/office/powerpoint/2010/main" val="730448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分析</a:t>
            </a:r>
            <a:endParaRPr lang="zh-TW" alt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3713190604"/>
              </p:ext>
            </p:extLst>
          </p:nvPr>
        </p:nvGraphicFramePr>
        <p:xfrm>
          <a:off x="463433" y="911239"/>
          <a:ext cx="7849293" cy="2196465"/>
        </p:xfrm>
        <a:graphic>
          <a:graphicData uri="http://schemas.openxmlformats.org/drawingml/2006/table">
            <a:tbl>
              <a:tblPr/>
              <a:tblGrid>
                <a:gridCol w="7849293">
                  <a:extLst>
                    <a:ext uri="{9D8B030D-6E8A-4147-A177-3AD203B41FA5}">
                      <a16:colId xmlns:a16="http://schemas.microsoft.com/office/drawing/2014/main" val="643670484"/>
                    </a:ext>
                  </a:extLst>
                </a:gridCol>
              </a:tblGrid>
              <a:tr h="0">
                <a:tc>
                  <a:txBody>
                    <a:bodyPr/>
                    <a:lstStyle/>
                    <a:p>
                      <a:pPr algn="l" fontAlgn="ctr"/>
                      <a:r>
                        <a:rPr lang="en-US" sz="1800" b="1" i="0" u="none" strike="noStrike" dirty="0">
                          <a:solidFill>
                            <a:srgbClr val="000000"/>
                          </a:solidFill>
                          <a:effectLst/>
                          <a:latin typeface="Times New Roman" panose="02020603050405020304" pitchFamily="18" charset="0"/>
                        </a:rPr>
                        <a:t>RS.AN-1: </a:t>
                      </a:r>
                      <a:r>
                        <a:rPr lang="en-US" sz="1800" b="0" i="0" u="none" strike="noStrike" dirty="0">
                          <a:solidFill>
                            <a:srgbClr val="000000"/>
                          </a:solidFill>
                          <a:effectLst/>
                          <a:latin typeface="Times New Roman" panose="02020603050405020304" pitchFamily="18" charset="0"/>
                        </a:rPr>
                        <a:t>Notifications from detection systems are investigated </a:t>
                      </a:r>
                      <a:endParaRPr lang="en-US" sz="18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1916654"/>
                  </a:ext>
                </a:extLst>
              </a:tr>
              <a:tr h="0">
                <a:tc>
                  <a:txBody>
                    <a:bodyPr/>
                    <a:lstStyle/>
                    <a:p>
                      <a:pPr algn="l" fontAlgn="ctr"/>
                      <a:r>
                        <a:rPr lang="en-US" sz="1800" b="1" i="0" u="none" strike="noStrike" dirty="0">
                          <a:solidFill>
                            <a:srgbClr val="000000"/>
                          </a:solidFill>
                          <a:effectLst/>
                          <a:latin typeface="Times New Roman" panose="02020603050405020304" pitchFamily="18" charset="0"/>
                        </a:rPr>
                        <a:t>RS.AN-2: </a:t>
                      </a:r>
                      <a:r>
                        <a:rPr lang="en-US" sz="1800" b="0" i="0" u="none" strike="noStrike" dirty="0">
                          <a:solidFill>
                            <a:srgbClr val="000000"/>
                          </a:solidFill>
                          <a:effectLst/>
                          <a:latin typeface="Times New Roman" panose="02020603050405020304" pitchFamily="18" charset="0"/>
                        </a:rPr>
                        <a:t>The impact of the incident is understood</a:t>
                      </a:r>
                      <a:endParaRPr lang="en-US" sz="18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0091232"/>
                  </a:ext>
                </a:extLst>
              </a:tr>
              <a:tr h="0">
                <a:tc>
                  <a:txBody>
                    <a:bodyPr/>
                    <a:lstStyle/>
                    <a:p>
                      <a:pPr algn="l" fontAlgn="ctr"/>
                      <a:r>
                        <a:rPr lang="en-US" sz="1800" b="1" i="0" u="none" strike="noStrike" dirty="0">
                          <a:solidFill>
                            <a:srgbClr val="000000"/>
                          </a:solidFill>
                          <a:effectLst/>
                          <a:latin typeface="Times New Roman" panose="02020603050405020304" pitchFamily="18" charset="0"/>
                        </a:rPr>
                        <a:t>RS.AN-3: </a:t>
                      </a:r>
                      <a:r>
                        <a:rPr lang="en-US" sz="1800" b="0" i="0" u="none" strike="noStrike" dirty="0">
                          <a:solidFill>
                            <a:srgbClr val="000000"/>
                          </a:solidFill>
                          <a:effectLst/>
                          <a:latin typeface="Times New Roman" panose="02020603050405020304" pitchFamily="18" charset="0"/>
                        </a:rPr>
                        <a:t>Forensics are performed</a:t>
                      </a:r>
                      <a:endParaRPr lang="en-US" sz="18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7808562"/>
                  </a:ext>
                </a:extLst>
              </a:tr>
              <a:tr h="0">
                <a:tc>
                  <a:txBody>
                    <a:bodyPr/>
                    <a:lstStyle/>
                    <a:p>
                      <a:pPr algn="l" fontAlgn="ctr"/>
                      <a:r>
                        <a:rPr lang="en-US" sz="1800" b="1" i="0" u="none" strike="noStrike" dirty="0">
                          <a:solidFill>
                            <a:srgbClr val="000000"/>
                          </a:solidFill>
                          <a:effectLst/>
                          <a:latin typeface="Times New Roman" panose="02020603050405020304" pitchFamily="18" charset="0"/>
                        </a:rPr>
                        <a:t>RS.AN-4: </a:t>
                      </a:r>
                      <a:r>
                        <a:rPr lang="en-US" sz="1800" b="0" i="0" u="none" strike="noStrike" dirty="0">
                          <a:solidFill>
                            <a:srgbClr val="000000"/>
                          </a:solidFill>
                          <a:effectLst/>
                          <a:latin typeface="Times New Roman" panose="02020603050405020304" pitchFamily="18" charset="0"/>
                        </a:rPr>
                        <a:t>Incidents are categorized consistent with response plans</a:t>
                      </a:r>
                      <a:endParaRPr lang="en-US" sz="18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5460694"/>
                  </a:ext>
                </a:extLst>
              </a:tr>
              <a:tr h="0">
                <a:tc>
                  <a:txBody>
                    <a:bodyPr/>
                    <a:lstStyle/>
                    <a:p>
                      <a:pPr algn="l" fontAlgn="ctr"/>
                      <a:r>
                        <a:rPr lang="en-US" sz="1800" b="1" i="0" u="none" strike="noStrike" dirty="0">
                          <a:solidFill>
                            <a:srgbClr val="000000"/>
                          </a:solidFill>
                          <a:effectLst/>
                          <a:latin typeface="Times New Roman" panose="02020603050405020304" pitchFamily="18" charset="0"/>
                        </a:rPr>
                        <a:t>RS.AN-5:</a:t>
                      </a:r>
                      <a:r>
                        <a:rPr lang="en-US" sz="1800" b="0" i="0" u="none" strike="noStrike" dirty="0">
                          <a:solidFill>
                            <a:srgbClr val="000000"/>
                          </a:solidFill>
                          <a:effectLst/>
                          <a:latin typeface="Times New Roman" panose="02020603050405020304" pitchFamily="18" charset="0"/>
                        </a:rPr>
                        <a:t> Processes are established to receive, analyze and respond to vulnerabilities disclosed to the organization from internal and external sources (e.g. internal testing, security bulletins, or security researchers)</a:t>
                      </a:r>
                      <a:endParaRPr lang="en-US" sz="18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3646814"/>
                  </a:ext>
                </a:extLst>
              </a:tr>
            </a:tbl>
          </a:graphicData>
        </a:graphic>
      </p:graphicFrame>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27</a:t>
            </a:fld>
            <a:endParaRPr lang="zh-TW" altLang="en-US" dirty="0"/>
          </a:p>
        </p:txBody>
      </p:sp>
    </p:spTree>
    <p:extLst>
      <p:ext uri="{BB962C8B-B14F-4D97-AF65-F5344CB8AC3E}">
        <p14:creationId xmlns:p14="http://schemas.microsoft.com/office/powerpoint/2010/main" val="3731199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278351547"/>
              </p:ext>
            </p:extLst>
          </p:nvPr>
        </p:nvGraphicFramePr>
        <p:xfrm>
          <a:off x="837507" y="1260200"/>
          <a:ext cx="6835139" cy="1628775"/>
        </p:xfrm>
        <a:graphic>
          <a:graphicData uri="http://schemas.openxmlformats.org/drawingml/2006/table">
            <a:tbl>
              <a:tblPr/>
              <a:tblGrid>
                <a:gridCol w="6835139">
                  <a:extLst>
                    <a:ext uri="{9D8B030D-6E8A-4147-A177-3AD203B41FA5}">
                      <a16:colId xmlns:a16="http://schemas.microsoft.com/office/drawing/2014/main" val="270577639"/>
                    </a:ext>
                  </a:extLst>
                </a:gridCol>
              </a:tblGrid>
              <a:tr h="0">
                <a:tc>
                  <a:txBody>
                    <a:bodyPr/>
                    <a:lstStyle/>
                    <a:p>
                      <a:pPr algn="l" fontAlgn="ctr"/>
                      <a:r>
                        <a:rPr lang="en-US" sz="2400" b="1" i="0" u="none" strike="noStrike" dirty="0">
                          <a:solidFill>
                            <a:srgbClr val="000000"/>
                          </a:solidFill>
                          <a:effectLst/>
                          <a:latin typeface="Times New Roman" panose="02020603050405020304" pitchFamily="18" charset="0"/>
                        </a:rPr>
                        <a:t>RS.MI-1: </a:t>
                      </a:r>
                      <a:r>
                        <a:rPr lang="en-US" sz="2400" b="0" i="0" u="none" strike="noStrike" dirty="0">
                          <a:solidFill>
                            <a:srgbClr val="000000"/>
                          </a:solidFill>
                          <a:effectLst/>
                          <a:latin typeface="Times New Roman" panose="02020603050405020304" pitchFamily="18" charset="0"/>
                        </a:rPr>
                        <a:t>Incidents are contained</a:t>
                      </a:r>
                      <a:endParaRPr lang="en-US" sz="24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4249998"/>
                  </a:ext>
                </a:extLst>
              </a:tr>
              <a:tr h="0">
                <a:tc>
                  <a:txBody>
                    <a:bodyPr/>
                    <a:lstStyle/>
                    <a:p>
                      <a:pPr algn="l" fontAlgn="ctr"/>
                      <a:r>
                        <a:rPr lang="en-US" sz="2400" b="1" i="0" u="none" strike="noStrike" dirty="0">
                          <a:solidFill>
                            <a:srgbClr val="000000"/>
                          </a:solidFill>
                          <a:effectLst/>
                          <a:latin typeface="Times New Roman" panose="02020603050405020304" pitchFamily="18" charset="0"/>
                        </a:rPr>
                        <a:t>RS.MI-2: </a:t>
                      </a:r>
                      <a:r>
                        <a:rPr lang="en-US" sz="2400" b="0" i="0" u="none" strike="noStrike" dirty="0">
                          <a:solidFill>
                            <a:srgbClr val="000000"/>
                          </a:solidFill>
                          <a:effectLst/>
                          <a:latin typeface="Times New Roman" panose="02020603050405020304" pitchFamily="18" charset="0"/>
                        </a:rPr>
                        <a:t>Incidents are mitigated</a:t>
                      </a:r>
                      <a:endParaRPr lang="en-US" sz="24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2757712"/>
                  </a:ext>
                </a:extLst>
              </a:tr>
              <a:tr h="0">
                <a:tc>
                  <a:txBody>
                    <a:bodyPr/>
                    <a:lstStyle/>
                    <a:p>
                      <a:pPr algn="l" fontAlgn="ctr"/>
                      <a:r>
                        <a:rPr lang="en-US" sz="2400" b="1" i="0" u="none" strike="noStrike" dirty="0">
                          <a:solidFill>
                            <a:srgbClr val="000000"/>
                          </a:solidFill>
                          <a:effectLst/>
                          <a:latin typeface="Times New Roman" panose="02020603050405020304" pitchFamily="18" charset="0"/>
                        </a:rPr>
                        <a:t>RS.MI-3: </a:t>
                      </a:r>
                      <a:r>
                        <a:rPr lang="en-US" sz="2400" b="0" i="0" u="none" strike="noStrike" dirty="0">
                          <a:solidFill>
                            <a:srgbClr val="000000"/>
                          </a:solidFill>
                          <a:effectLst/>
                          <a:latin typeface="Times New Roman" panose="02020603050405020304" pitchFamily="18" charset="0"/>
                        </a:rPr>
                        <a:t>Newly identified vulnerabilities are mitigated or documented as accepted risks</a:t>
                      </a:r>
                      <a:endParaRPr lang="en-US" sz="24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54970674"/>
                  </a:ext>
                </a:extLst>
              </a:tr>
            </a:tbl>
          </a:graphicData>
        </a:graphic>
      </p:graphicFrame>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28</a:t>
            </a:fld>
            <a:endParaRPr lang="zh-TW" altLang="en-US" dirty="0"/>
          </a:p>
        </p:txBody>
      </p:sp>
    </p:spTree>
    <p:extLst>
      <p:ext uri="{BB962C8B-B14F-4D97-AF65-F5344CB8AC3E}">
        <p14:creationId xmlns:p14="http://schemas.microsoft.com/office/powerpoint/2010/main" val="1898960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功能 </a:t>
            </a:r>
            <a:r>
              <a:rPr lang="en-US" altLang="zh-TW" dirty="0" smtClean="0"/>
              <a:t>5:</a:t>
            </a:r>
            <a:r>
              <a:rPr lang="zh-TW" altLang="en-US" b="1" dirty="0">
                <a:latin typeface="+mn-ea"/>
              </a:rPr>
              <a:t>復原</a:t>
            </a:r>
            <a:r>
              <a:rPr lang="en-US" altLang="zh-TW" b="1" dirty="0">
                <a:latin typeface="+mn-ea"/>
              </a:rPr>
              <a:t>(Recover</a:t>
            </a:r>
            <a:r>
              <a:rPr lang="en-US" altLang="zh-TW" b="1" dirty="0" smtClean="0">
                <a:latin typeface="+mn-ea"/>
              </a:rPr>
              <a:t>)</a:t>
            </a:r>
            <a:endParaRPr lang="zh-TW" altLang="en-US" dirty="0"/>
          </a:p>
        </p:txBody>
      </p:sp>
      <p:sp>
        <p:nvSpPr>
          <p:cNvPr id="3" name="內容版面配置區 2"/>
          <p:cNvSpPr>
            <a:spLocks noGrp="1"/>
          </p:cNvSpPr>
          <p:nvPr>
            <p:ph idx="1"/>
          </p:nvPr>
        </p:nvSpPr>
        <p:spPr>
          <a:xfrm>
            <a:off x="255671" y="814972"/>
            <a:ext cx="8581524" cy="4954061"/>
          </a:xfrm>
        </p:spPr>
        <p:txBody>
          <a:bodyPr>
            <a:normAutofit/>
          </a:bodyPr>
          <a:lstStyle/>
          <a:p>
            <a:pPr marL="342900" indent="-342900">
              <a:buFont typeface="+mj-lt"/>
              <a:buAutoNum type="arabicPeriod"/>
            </a:pPr>
            <a:r>
              <a:rPr lang="zh-TW" altLang="en-US" b="1" dirty="0">
                <a:solidFill>
                  <a:srgbClr val="FF0000"/>
                </a:solidFill>
                <a:effectLst>
                  <a:outerShdw blurRad="38100" dist="38100" dir="2700000" algn="tl">
                    <a:srgbClr val="000000">
                      <a:alpha val="43137"/>
                    </a:srgbClr>
                  </a:outerShdw>
                </a:effectLst>
                <a:latin typeface="+mn-ea"/>
              </a:rPr>
              <a:t>復原</a:t>
            </a:r>
            <a:r>
              <a:rPr lang="zh-TW" altLang="en-US" b="1" dirty="0" smtClean="0">
                <a:solidFill>
                  <a:srgbClr val="FF0000"/>
                </a:solidFill>
                <a:effectLst>
                  <a:outerShdw blurRad="38100" dist="38100" dir="2700000" algn="tl">
                    <a:srgbClr val="000000">
                      <a:alpha val="43137"/>
                    </a:srgbClr>
                  </a:outerShdw>
                </a:effectLst>
                <a:latin typeface="+mn-ea"/>
              </a:rPr>
              <a:t>計畫</a:t>
            </a:r>
            <a:endParaRPr lang="en-US" altLang="zh-TW" b="1" dirty="0" smtClean="0">
              <a:solidFill>
                <a:srgbClr val="FF0000"/>
              </a:solidFill>
              <a:effectLst>
                <a:outerShdw blurRad="38100" dist="38100" dir="2700000" algn="tl">
                  <a:srgbClr val="000000">
                    <a:alpha val="43137"/>
                  </a:srgbClr>
                </a:outerShdw>
              </a:effectLst>
              <a:latin typeface="+mn-ea"/>
            </a:endParaRPr>
          </a:p>
          <a:p>
            <a:pPr lvl="1">
              <a:buFont typeface="Wingdings" panose="05000000000000000000" pitchFamily="2" charset="2"/>
              <a:buChar char="ü"/>
            </a:pPr>
            <a:r>
              <a:rPr lang="en-US" altLang="zh-TW" b="1" dirty="0">
                <a:solidFill>
                  <a:srgbClr val="000000"/>
                </a:solidFill>
                <a:latin typeface="Times New Roman" panose="02020603050405020304" pitchFamily="18" charset="0"/>
              </a:rPr>
              <a:t>RC.RP-1: </a:t>
            </a:r>
            <a:r>
              <a:rPr lang="en-US" altLang="zh-TW" dirty="0">
                <a:solidFill>
                  <a:srgbClr val="000000"/>
                </a:solidFill>
                <a:latin typeface="Times New Roman" panose="02020603050405020304" pitchFamily="18" charset="0"/>
              </a:rPr>
              <a:t>Recovery plan is executed during or after a cybersecurity incident </a:t>
            </a:r>
            <a:endParaRPr lang="en-US" altLang="zh-TW" b="1" dirty="0">
              <a:solidFill>
                <a:srgbClr val="FF0000"/>
              </a:solidFill>
              <a:effectLst>
                <a:outerShdw blurRad="38100" dist="38100" dir="2700000" algn="tl">
                  <a:srgbClr val="000000">
                    <a:alpha val="43137"/>
                  </a:srgbClr>
                </a:outerShdw>
              </a:effectLst>
              <a:latin typeface="+mn-ea"/>
            </a:endParaRPr>
          </a:p>
          <a:p>
            <a:pPr marL="342900" indent="-342900">
              <a:buFont typeface="+mj-lt"/>
              <a:buAutoNum type="arabicPeriod"/>
            </a:pPr>
            <a:r>
              <a:rPr lang="zh-TW" altLang="en-US" b="1" dirty="0" smtClean="0">
                <a:latin typeface="+mn-ea"/>
              </a:rPr>
              <a:t>改善</a:t>
            </a:r>
            <a:endParaRPr lang="en-US" altLang="zh-TW" b="1" dirty="0" smtClean="0">
              <a:latin typeface="+mn-ea"/>
            </a:endParaRPr>
          </a:p>
          <a:p>
            <a:pPr lvl="1">
              <a:buFont typeface="Wingdings" panose="05000000000000000000" pitchFamily="2" charset="2"/>
              <a:buChar char="ü"/>
            </a:pPr>
            <a:r>
              <a:rPr lang="en-US" altLang="zh-TW" dirty="0"/>
              <a:t>RC.IM-1: Recovery plans incorporate lessons </a:t>
            </a:r>
            <a:r>
              <a:rPr lang="en-US" altLang="zh-TW" dirty="0" smtClean="0"/>
              <a:t>learned</a:t>
            </a:r>
            <a:endParaRPr lang="en-US" altLang="zh-TW" dirty="0"/>
          </a:p>
          <a:p>
            <a:pPr lvl="1">
              <a:buFont typeface="Wingdings" panose="05000000000000000000" pitchFamily="2" charset="2"/>
              <a:buChar char="ü"/>
            </a:pPr>
            <a:r>
              <a:rPr lang="en-US" altLang="zh-TW" dirty="0"/>
              <a:t>RC.IM-2: Recovery strategies are </a:t>
            </a:r>
            <a:r>
              <a:rPr lang="en-US" altLang="zh-TW" dirty="0" smtClean="0"/>
              <a:t>updated</a:t>
            </a:r>
            <a:endParaRPr lang="en-US" altLang="zh-TW" b="1" dirty="0">
              <a:latin typeface="+mn-ea"/>
            </a:endParaRPr>
          </a:p>
          <a:p>
            <a:pPr marL="342900" indent="-342900">
              <a:buFont typeface="+mj-lt"/>
              <a:buAutoNum type="arabicPeriod"/>
            </a:pPr>
            <a:r>
              <a:rPr lang="zh-TW" altLang="en-US" b="1" dirty="0">
                <a:latin typeface="+mn-ea"/>
              </a:rPr>
              <a:t>溝通</a:t>
            </a:r>
          </a:p>
          <a:p>
            <a:pPr lvl="1">
              <a:buFont typeface="Wingdings" panose="05000000000000000000" pitchFamily="2" charset="2"/>
              <a:buChar char="ü"/>
            </a:pPr>
            <a:r>
              <a:rPr lang="en-US" altLang="zh-TW" dirty="0"/>
              <a:t>RC.CO-1: Public relations are </a:t>
            </a:r>
            <a:r>
              <a:rPr lang="en-US" altLang="zh-TW" dirty="0" smtClean="0"/>
              <a:t>managed</a:t>
            </a:r>
            <a:endParaRPr lang="en-US" altLang="zh-TW" dirty="0"/>
          </a:p>
          <a:p>
            <a:pPr lvl="1">
              <a:buFont typeface="Wingdings" panose="05000000000000000000" pitchFamily="2" charset="2"/>
              <a:buChar char="ü"/>
            </a:pPr>
            <a:r>
              <a:rPr lang="en-US" altLang="zh-TW" dirty="0"/>
              <a:t>RC.CO-2: Reputation is repaired after an incident </a:t>
            </a:r>
          </a:p>
          <a:p>
            <a:pPr lvl="1">
              <a:buFont typeface="Wingdings" panose="05000000000000000000" pitchFamily="2" charset="2"/>
              <a:buChar char="ü"/>
            </a:pPr>
            <a:r>
              <a:rPr lang="en-US" altLang="zh-TW" dirty="0"/>
              <a:t>RC.CO-3: Recovery activities are communicated to internal and external stakeholders as well as executive and management teams</a:t>
            </a:r>
          </a:p>
          <a:p>
            <a:endParaRPr lang="zh-TW" altLang="en-US" dirty="0"/>
          </a:p>
        </p:txBody>
      </p:sp>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29</a:t>
            </a:fld>
            <a:endParaRPr lang="zh-TW" altLang="en-US" dirty="0"/>
          </a:p>
        </p:txBody>
      </p:sp>
    </p:spTree>
    <p:extLst>
      <p:ext uri="{BB962C8B-B14F-4D97-AF65-F5344CB8AC3E}">
        <p14:creationId xmlns:p14="http://schemas.microsoft.com/office/powerpoint/2010/main" val="165696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767485900"/>
              </p:ext>
            </p:extLst>
          </p:nvPr>
        </p:nvGraphicFramePr>
        <p:xfrm>
          <a:off x="102246" y="2382776"/>
          <a:ext cx="8951517" cy="3307080"/>
        </p:xfrm>
        <a:graphic>
          <a:graphicData uri="http://schemas.openxmlformats.org/drawingml/2006/table">
            <a:tbl>
              <a:tblPr firstRow="1" bandRow="1"/>
              <a:tblGrid>
                <a:gridCol w="534086">
                  <a:extLst>
                    <a:ext uri="{9D8B030D-6E8A-4147-A177-3AD203B41FA5}">
                      <a16:colId xmlns:a16="http://schemas.microsoft.com/office/drawing/2014/main" val="2107372126"/>
                    </a:ext>
                  </a:extLst>
                </a:gridCol>
                <a:gridCol w="1865201">
                  <a:extLst>
                    <a:ext uri="{9D8B030D-6E8A-4147-A177-3AD203B41FA5}">
                      <a16:colId xmlns:a16="http://schemas.microsoft.com/office/drawing/2014/main" val="1083874538"/>
                    </a:ext>
                  </a:extLst>
                </a:gridCol>
                <a:gridCol w="1707948">
                  <a:extLst>
                    <a:ext uri="{9D8B030D-6E8A-4147-A177-3AD203B41FA5}">
                      <a16:colId xmlns:a16="http://schemas.microsoft.com/office/drawing/2014/main" val="4250460717"/>
                    </a:ext>
                  </a:extLst>
                </a:gridCol>
                <a:gridCol w="1915011">
                  <a:extLst>
                    <a:ext uri="{9D8B030D-6E8A-4147-A177-3AD203B41FA5}">
                      <a16:colId xmlns:a16="http://schemas.microsoft.com/office/drawing/2014/main" val="718904400"/>
                    </a:ext>
                  </a:extLst>
                </a:gridCol>
                <a:gridCol w="1426332">
                  <a:extLst>
                    <a:ext uri="{9D8B030D-6E8A-4147-A177-3AD203B41FA5}">
                      <a16:colId xmlns:a16="http://schemas.microsoft.com/office/drawing/2014/main" val="757473138"/>
                    </a:ext>
                  </a:extLst>
                </a:gridCol>
                <a:gridCol w="1502939">
                  <a:extLst>
                    <a:ext uri="{9D8B030D-6E8A-4147-A177-3AD203B41FA5}">
                      <a16:colId xmlns:a16="http://schemas.microsoft.com/office/drawing/2014/main" val="2277787518"/>
                    </a:ext>
                  </a:extLst>
                </a:gridCol>
              </a:tblGrid>
              <a:tr h="278130">
                <a:tc>
                  <a:txBody>
                    <a:bodyPr/>
                    <a:lstStyle>
                      <a:lvl1pPr marL="0" algn="l" defTabSz="914400" rtl="0" eaLnBrk="1" latinLnBrk="0" hangingPunct="1">
                        <a:defRPr sz="1800" b="1" kern="1200">
                          <a:solidFill>
                            <a:schemeClr val="lt1"/>
                          </a:solidFill>
                          <a:latin typeface="Microsoft JhengHei"/>
                          <a:ea typeface="微軟正黑體"/>
                        </a:defRPr>
                      </a:lvl1pPr>
                      <a:lvl2pPr marL="457200" algn="l" defTabSz="914400" rtl="0" eaLnBrk="1" latinLnBrk="0" hangingPunct="1">
                        <a:defRPr sz="1800" b="1" kern="1200">
                          <a:solidFill>
                            <a:schemeClr val="lt1"/>
                          </a:solidFill>
                          <a:latin typeface="Microsoft JhengHei"/>
                          <a:ea typeface="微軟正黑體"/>
                        </a:defRPr>
                      </a:lvl2pPr>
                      <a:lvl3pPr marL="914400" algn="l" defTabSz="914400" rtl="0" eaLnBrk="1" latinLnBrk="0" hangingPunct="1">
                        <a:defRPr sz="1800" b="1" kern="1200">
                          <a:solidFill>
                            <a:schemeClr val="lt1"/>
                          </a:solidFill>
                          <a:latin typeface="Microsoft JhengHei"/>
                          <a:ea typeface="微軟正黑體"/>
                        </a:defRPr>
                      </a:lvl3pPr>
                      <a:lvl4pPr marL="1371600" algn="l" defTabSz="914400" rtl="0" eaLnBrk="1" latinLnBrk="0" hangingPunct="1">
                        <a:defRPr sz="1800" b="1" kern="1200">
                          <a:solidFill>
                            <a:schemeClr val="lt1"/>
                          </a:solidFill>
                          <a:latin typeface="Microsoft JhengHei"/>
                          <a:ea typeface="微軟正黑體"/>
                        </a:defRPr>
                      </a:lvl4pPr>
                      <a:lvl5pPr marL="1828800" algn="l" defTabSz="914400" rtl="0" eaLnBrk="1" latinLnBrk="0" hangingPunct="1">
                        <a:defRPr sz="1800" b="1" kern="1200">
                          <a:solidFill>
                            <a:schemeClr val="lt1"/>
                          </a:solidFill>
                          <a:latin typeface="Microsoft JhengHei"/>
                          <a:ea typeface="微軟正黑體"/>
                        </a:defRPr>
                      </a:lvl5pPr>
                      <a:lvl6pPr marL="2286000" algn="l" defTabSz="914400" rtl="0" eaLnBrk="1" latinLnBrk="0" hangingPunct="1">
                        <a:defRPr sz="1800" b="1" kern="1200">
                          <a:solidFill>
                            <a:schemeClr val="lt1"/>
                          </a:solidFill>
                          <a:latin typeface="Microsoft JhengHei"/>
                          <a:ea typeface="微軟正黑體"/>
                        </a:defRPr>
                      </a:lvl6pPr>
                      <a:lvl7pPr marL="2743200" algn="l" defTabSz="914400" rtl="0" eaLnBrk="1" latinLnBrk="0" hangingPunct="1">
                        <a:defRPr sz="1800" b="1" kern="1200">
                          <a:solidFill>
                            <a:schemeClr val="lt1"/>
                          </a:solidFill>
                          <a:latin typeface="Microsoft JhengHei"/>
                          <a:ea typeface="微軟正黑體"/>
                        </a:defRPr>
                      </a:lvl7pPr>
                      <a:lvl8pPr marL="3200400" algn="l" defTabSz="914400" rtl="0" eaLnBrk="1" latinLnBrk="0" hangingPunct="1">
                        <a:defRPr sz="1800" b="1" kern="1200">
                          <a:solidFill>
                            <a:schemeClr val="lt1"/>
                          </a:solidFill>
                          <a:latin typeface="Microsoft JhengHei"/>
                          <a:ea typeface="微軟正黑體"/>
                        </a:defRPr>
                      </a:lvl8pPr>
                      <a:lvl9pPr marL="3657600" algn="l" defTabSz="914400" rtl="0" eaLnBrk="1" latinLnBrk="0" hangingPunct="1">
                        <a:defRPr sz="1800" b="1" kern="1200">
                          <a:solidFill>
                            <a:schemeClr val="lt1"/>
                          </a:solidFill>
                          <a:latin typeface="Microsoft JhengHei"/>
                          <a:ea typeface="微軟正黑體"/>
                        </a:defRPr>
                      </a:lvl9pPr>
                    </a:lstStyle>
                    <a:p>
                      <a:r>
                        <a:rPr lang="zh-TW" altLang="en-US" sz="1400" b="1" dirty="0">
                          <a:solidFill>
                            <a:schemeClr val="tx1"/>
                          </a:solidFill>
                          <a:latin typeface="+mn-ea"/>
                          <a:ea typeface="+mn-ea"/>
                        </a:rPr>
                        <a:t>功能</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Microsoft JhengHei"/>
                          <a:ea typeface="微軟正黑體"/>
                        </a:defRPr>
                      </a:lvl1pPr>
                      <a:lvl2pPr marL="457200" algn="l" defTabSz="914400" rtl="0" eaLnBrk="1" latinLnBrk="0" hangingPunct="1">
                        <a:defRPr sz="1800" b="1" kern="1200">
                          <a:solidFill>
                            <a:schemeClr val="lt1"/>
                          </a:solidFill>
                          <a:latin typeface="Microsoft JhengHei"/>
                          <a:ea typeface="微軟正黑體"/>
                        </a:defRPr>
                      </a:lvl2pPr>
                      <a:lvl3pPr marL="914400" algn="l" defTabSz="914400" rtl="0" eaLnBrk="1" latinLnBrk="0" hangingPunct="1">
                        <a:defRPr sz="1800" b="1" kern="1200">
                          <a:solidFill>
                            <a:schemeClr val="lt1"/>
                          </a:solidFill>
                          <a:latin typeface="Microsoft JhengHei"/>
                          <a:ea typeface="微軟正黑體"/>
                        </a:defRPr>
                      </a:lvl3pPr>
                      <a:lvl4pPr marL="1371600" algn="l" defTabSz="914400" rtl="0" eaLnBrk="1" latinLnBrk="0" hangingPunct="1">
                        <a:defRPr sz="1800" b="1" kern="1200">
                          <a:solidFill>
                            <a:schemeClr val="lt1"/>
                          </a:solidFill>
                          <a:latin typeface="Microsoft JhengHei"/>
                          <a:ea typeface="微軟正黑體"/>
                        </a:defRPr>
                      </a:lvl4pPr>
                      <a:lvl5pPr marL="1828800" algn="l" defTabSz="914400" rtl="0" eaLnBrk="1" latinLnBrk="0" hangingPunct="1">
                        <a:defRPr sz="1800" b="1" kern="1200">
                          <a:solidFill>
                            <a:schemeClr val="lt1"/>
                          </a:solidFill>
                          <a:latin typeface="Microsoft JhengHei"/>
                          <a:ea typeface="微軟正黑體"/>
                        </a:defRPr>
                      </a:lvl5pPr>
                      <a:lvl6pPr marL="2286000" algn="l" defTabSz="914400" rtl="0" eaLnBrk="1" latinLnBrk="0" hangingPunct="1">
                        <a:defRPr sz="1800" b="1" kern="1200">
                          <a:solidFill>
                            <a:schemeClr val="lt1"/>
                          </a:solidFill>
                          <a:latin typeface="Microsoft JhengHei"/>
                          <a:ea typeface="微軟正黑體"/>
                        </a:defRPr>
                      </a:lvl6pPr>
                      <a:lvl7pPr marL="2743200" algn="l" defTabSz="914400" rtl="0" eaLnBrk="1" latinLnBrk="0" hangingPunct="1">
                        <a:defRPr sz="1800" b="1" kern="1200">
                          <a:solidFill>
                            <a:schemeClr val="lt1"/>
                          </a:solidFill>
                          <a:latin typeface="Microsoft JhengHei"/>
                          <a:ea typeface="微軟正黑體"/>
                        </a:defRPr>
                      </a:lvl7pPr>
                      <a:lvl8pPr marL="3200400" algn="l" defTabSz="914400" rtl="0" eaLnBrk="1" latinLnBrk="0" hangingPunct="1">
                        <a:defRPr sz="1800" b="1" kern="1200">
                          <a:solidFill>
                            <a:schemeClr val="lt1"/>
                          </a:solidFill>
                          <a:latin typeface="Microsoft JhengHei"/>
                          <a:ea typeface="微軟正黑體"/>
                        </a:defRPr>
                      </a:lvl8pPr>
                      <a:lvl9pPr marL="3657600" algn="l" defTabSz="914400" rtl="0" eaLnBrk="1" latinLnBrk="0" hangingPunct="1">
                        <a:defRPr sz="1800" b="1" kern="1200">
                          <a:solidFill>
                            <a:schemeClr val="lt1"/>
                          </a:solidFill>
                          <a:latin typeface="Microsoft JhengHei"/>
                          <a:ea typeface="微軟正黑體"/>
                        </a:defRPr>
                      </a:lvl9pPr>
                    </a:lstStyle>
                    <a:p>
                      <a:pPr algn="ctr"/>
                      <a:r>
                        <a:rPr lang="zh-TW" altLang="en-US" sz="1400" b="1" dirty="0" smtClean="0">
                          <a:solidFill>
                            <a:schemeClr val="tx1"/>
                          </a:solidFill>
                          <a:latin typeface="+mn-ea"/>
                          <a:ea typeface="+mn-ea"/>
                        </a:rPr>
                        <a:t>識別</a:t>
                      </a:r>
                      <a:r>
                        <a:rPr lang="en-US" altLang="zh-TW" sz="1400" b="1" dirty="0" smtClean="0">
                          <a:solidFill>
                            <a:schemeClr val="tx1"/>
                          </a:solidFill>
                          <a:latin typeface="+mn-ea"/>
                          <a:ea typeface="+mn-ea"/>
                        </a:rPr>
                        <a:t>(Identify)</a:t>
                      </a:r>
                      <a:endParaRPr lang="zh-TW" altLang="en-US" sz="1400" b="1" dirty="0">
                        <a:solidFill>
                          <a:schemeClr val="tx1"/>
                        </a:solidFill>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Microsoft JhengHei"/>
                          <a:ea typeface="微軟正黑體"/>
                        </a:defRPr>
                      </a:lvl1pPr>
                      <a:lvl2pPr marL="457200" algn="l" defTabSz="914400" rtl="0" eaLnBrk="1" latinLnBrk="0" hangingPunct="1">
                        <a:defRPr sz="1800" b="1" kern="1200">
                          <a:solidFill>
                            <a:schemeClr val="lt1"/>
                          </a:solidFill>
                          <a:latin typeface="Microsoft JhengHei"/>
                          <a:ea typeface="微軟正黑體"/>
                        </a:defRPr>
                      </a:lvl2pPr>
                      <a:lvl3pPr marL="914400" algn="l" defTabSz="914400" rtl="0" eaLnBrk="1" latinLnBrk="0" hangingPunct="1">
                        <a:defRPr sz="1800" b="1" kern="1200">
                          <a:solidFill>
                            <a:schemeClr val="lt1"/>
                          </a:solidFill>
                          <a:latin typeface="Microsoft JhengHei"/>
                          <a:ea typeface="微軟正黑體"/>
                        </a:defRPr>
                      </a:lvl3pPr>
                      <a:lvl4pPr marL="1371600" algn="l" defTabSz="914400" rtl="0" eaLnBrk="1" latinLnBrk="0" hangingPunct="1">
                        <a:defRPr sz="1800" b="1" kern="1200">
                          <a:solidFill>
                            <a:schemeClr val="lt1"/>
                          </a:solidFill>
                          <a:latin typeface="Microsoft JhengHei"/>
                          <a:ea typeface="微軟正黑體"/>
                        </a:defRPr>
                      </a:lvl4pPr>
                      <a:lvl5pPr marL="1828800" algn="l" defTabSz="914400" rtl="0" eaLnBrk="1" latinLnBrk="0" hangingPunct="1">
                        <a:defRPr sz="1800" b="1" kern="1200">
                          <a:solidFill>
                            <a:schemeClr val="lt1"/>
                          </a:solidFill>
                          <a:latin typeface="Microsoft JhengHei"/>
                          <a:ea typeface="微軟正黑體"/>
                        </a:defRPr>
                      </a:lvl5pPr>
                      <a:lvl6pPr marL="2286000" algn="l" defTabSz="914400" rtl="0" eaLnBrk="1" latinLnBrk="0" hangingPunct="1">
                        <a:defRPr sz="1800" b="1" kern="1200">
                          <a:solidFill>
                            <a:schemeClr val="lt1"/>
                          </a:solidFill>
                          <a:latin typeface="Microsoft JhengHei"/>
                          <a:ea typeface="微軟正黑體"/>
                        </a:defRPr>
                      </a:lvl6pPr>
                      <a:lvl7pPr marL="2743200" algn="l" defTabSz="914400" rtl="0" eaLnBrk="1" latinLnBrk="0" hangingPunct="1">
                        <a:defRPr sz="1800" b="1" kern="1200">
                          <a:solidFill>
                            <a:schemeClr val="lt1"/>
                          </a:solidFill>
                          <a:latin typeface="Microsoft JhengHei"/>
                          <a:ea typeface="微軟正黑體"/>
                        </a:defRPr>
                      </a:lvl7pPr>
                      <a:lvl8pPr marL="3200400" algn="l" defTabSz="914400" rtl="0" eaLnBrk="1" latinLnBrk="0" hangingPunct="1">
                        <a:defRPr sz="1800" b="1" kern="1200">
                          <a:solidFill>
                            <a:schemeClr val="lt1"/>
                          </a:solidFill>
                          <a:latin typeface="Microsoft JhengHei"/>
                          <a:ea typeface="微軟正黑體"/>
                        </a:defRPr>
                      </a:lvl8pPr>
                      <a:lvl9pPr marL="3657600" algn="l" defTabSz="914400" rtl="0" eaLnBrk="1" latinLnBrk="0" hangingPunct="1">
                        <a:defRPr sz="1800" b="1" kern="1200">
                          <a:solidFill>
                            <a:schemeClr val="lt1"/>
                          </a:solidFill>
                          <a:latin typeface="Microsoft JhengHei"/>
                          <a:ea typeface="微軟正黑體"/>
                        </a:defRPr>
                      </a:lvl9pPr>
                    </a:lstStyle>
                    <a:p>
                      <a:pPr algn="ctr"/>
                      <a:r>
                        <a:rPr lang="zh-TW" altLang="en-US" sz="1400" b="1" dirty="0" smtClean="0">
                          <a:solidFill>
                            <a:schemeClr val="tx1"/>
                          </a:solidFill>
                          <a:latin typeface="+mn-ea"/>
                          <a:ea typeface="+mn-ea"/>
                        </a:rPr>
                        <a:t>保護</a:t>
                      </a:r>
                      <a:r>
                        <a:rPr lang="en-US" altLang="zh-TW" sz="1400" b="1" dirty="0" smtClean="0">
                          <a:solidFill>
                            <a:schemeClr val="tx1"/>
                          </a:solidFill>
                          <a:latin typeface="+mn-ea"/>
                          <a:ea typeface="+mn-ea"/>
                        </a:rPr>
                        <a:t>(Protect)</a:t>
                      </a:r>
                      <a:endParaRPr lang="zh-TW" altLang="en-US" sz="1400" b="1" dirty="0">
                        <a:solidFill>
                          <a:schemeClr val="tx1"/>
                        </a:solidFill>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Microsoft JhengHei"/>
                          <a:ea typeface="微軟正黑體"/>
                        </a:defRPr>
                      </a:lvl1pPr>
                      <a:lvl2pPr marL="457200" algn="l" defTabSz="914400" rtl="0" eaLnBrk="1" latinLnBrk="0" hangingPunct="1">
                        <a:defRPr sz="1800" b="1" kern="1200">
                          <a:solidFill>
                            <a:schemeClr val="lt1"/>
                          </a:solidFill>
                          <a:latin typeface="Microsoft JhengHei"/>
                          <a:ea typeface="微軟正黑體"/>
                        </a:defRPr>
                      </a:lvl2pPr>
                      <a:lvl3pPr marL="914400" algn="l" defTabSz="914400" rtl="0" eaLnBrk="1" latinLnBrk="0" hangingPunct="1">
                        <a:defRPr sz="1800" b="1" kern="1200">
                          <a:solidFill>
                            <a:schemeClr val="lt1"/>
                          </a:solidFill>
                          <a:latin typeface="Microsoft JhengHei"/>
                          <a:ea typeface="微軟正黑體"/>
                        </a:defRPr>
                      </a:lvl3pPr>
                      <a:lvl4pPr marL="1371600" algn="l" defTabSz="914400" rtl="0" eaLnBrk="1" latinLnBrk="0" hangingPunct="1">
                        <a:defRPr sz="1800" b="1" kern="1200">
                          <a:solidFill>
                            <a:schemeClr val="lt1"/>
                          </a:solidFill>
                          <a:latin typeface="Microsoft JhengHei"/>
                          <a:ea typeface="微軟正黑體"/>
                        </a:defRPr>
                      </a:lvl4pPr>
                      <a:lvl5pPr marL="1828800" algn="l" defTabSz="914400" rtl="0" eaLnBrk="1" latinLnBrk="0" hangingPunct="1">
                        <a:defRPr sz="1800" b="1" kern="1200">
                          <a:solidFill>
                            <a:schemeClr val="lt1"/>
                          </a:solidFill>
                          <a:latin typeface="Microsoft JhengHei"/>
                          <a:ea typeface="微軟正黑體"/>
                        </a:defRPr>
                      </a:lvl5pPr>
                      <a:lvl6pPr marL="2286000" algn="l" defTabSz="914400" rtl="0" eaLnBrk="1" latinLnBrk="0" hangingPunct="1">
                        <a:defRPr sz="1800" b="1" kern="1200">
                          <a:solidFill>
                            <a:schemeClr val="lt1"/>
                          </a:solidFill>
                          <a:latin typeface="Microsoft JhengHei"/>
                          <a:ea typeface="微軟正黑體"/>
                        </a:defRPr>
                      </a:lvl6pPr>
                      <a:lvl7pPr marL="2743200" algn="l" defTabSz="914400" rtl="0" eaLnBrk="1" latinLnBrk="0" hangingPunct="1">
                        <a:defRPr sz="1800" b="1" kern="1200">
                          <a:solidFill>
                            <a:schemeClr val="lt1"/>
                          </a:solidFill>
                          <a:latin typeface="Microsoft JhengHei"/>
                          <a:ea typeface="微軟正黑體"/>
                        </a:defRPr>
                      </a:lvl7pPr>
                      <a:lvl8pPr marL="3200400" algn="l" defTabSz="914400" rtl="0" eaLnBrk="1" latinLnBrk="0" hangingPunct="1">
                        <a:defRPr sz="1800" b="1" kern="1200">
                          <a:solidFill>
                            <a:schemeClr val="lt1"/>
                          </a:solidFill>
                          <a:latin typeface="Microsoft JhengHei"/>
                          <a:ea typeface="微軟正黑體"/>
                        </a:defRPr>
                      </a:lvl8pPr>
                      <a:lvl9pPr marL="3657600" algn="l" defTabSz="914400" rtl="0" eaLnBrk="1" latinLnBrk="0" hangingPunct="1">
                        <a:defRPr sz="1800" b="1" kern="1200">
                          <a:solidFill>
                            <a:schemeClr val="lt1"/>
                          </a:solidFill>
                          <a:latin typeface="Microsoft JhengHei"/>
                          <a:ea typeface="微軟正黑體"/>
                        </a:defRPr>
                      </a:lvl9pPr>
                    </a:lstStyle>
                    <a:p>
                      <a:pPr algn="ctr"/>
                      <a:r>
                        <a:rPr lang="zh-TW" altLang="en-US" sz="1400" b="1" dirty="0" smtClean="0">
                          <a:solidFill>
                            <a:schemeClr val="tx1"/>
                          </a:solidFill>
                          <a:latin typeface="+mn-ea"/>
                          <a:ea typeface="+mn-ea"/>
                        </a:rPr>
                        <a:t>偵測</a:t>
                      </a:r>
                      <a:r>
                        <a:rPr lang="en-US" altLang="zh-TW" sz="1400" b="1" dirty="0" smtClean="0">
                          <a:solidFill>
                            <a:schemeClr val="tx1"/>
                          </a:solidFill>
                          <a:latin typeface="+mn-ea"/>
                          <a:ea typeface="+mn-ea"/>
                        </a:rPr>
                        <a:t>(Detect)</a:t>
                      </a:r>
                      <a:endParaRPr lang="zh-TW" altLang="en-US" sz="1400" b="1" dirty="0">
                        <a:solidFill>
                          <a:schemeClr val="tx1"/>
                        </a:solidFill>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Microsoft JhengHei"/>
                          <a:ea typeface="微軟正黑體"/>
                        </a:defRPr>
                      </a:lvl1pPr>
                      <a:lvl2pPr marL="457200" algn="l" defTabSz="914400" rtl="0" eaLnBrk="1" latinLnBrk="0" hangingPunct="1">
                        <a:defRPr sz="1800" b="1" kern="1200">
                          <a:solidFill>
                            <a:schemeClr val="lt1"/>
                          </a:solidFill>
                          <a:latin typeface="Microsoft JhengHei"/>
                          <a:ea typeface="微軟正黑體"/>
                        </a:defRPr>
                      </a:lvl2pPr>
                      <a:lvl3pPr marL="914400" algn="l" defTabSz="914400" rtl="0" eaLnBrk="1" latinLnBrk="0" hangingPunct="1">
                        <a:defRPr sz="1800" b="1" kern="1200">
                          <a:solidFill>
                            <a:schemeClr val="lt1"/>
                          </a:solidFill>
                          <a:latin typeface="Microsoft JhengHei"/>
                          <a:ea typeface="微軟正黑體"/>
                        </a:defRPr>
                      </a:lvl3pPr>
                      <a:lvl4pPr marL="1371600" algn="l" defTabSz="914400" rtl="0" eaLnBrk="1" latinLnBrk="0" hangingPunct="1">
                        <a:defRPr sz="1800" b="1" kern="1200">
                          <a:solidFill>
                            <a:schemeClr val="lt1"/>
                          </a:solidFill>
                          <a:latin typeface="Microsoft JhengHei"/>
                          <a:ea typeface="微軟正黑體"/>
                        </a:defRPr>
                      </a:lvl4pPr>
                      <a:lvl5pPr marL="1828800" algn="l" defTabSz="914400" rtl="0" eaLnBrk="1" latinLnBrk="0" hangingPunct="1">
                        <a:defRPr sz="1800" b="1" kern="1200">
                          <a:solidFill>
                            <a:schemeClr val="lt1"/>
                          </a:solidFill>
                          <a:latin typeface="Microsoft JhengHei"/>
                          <a:ea typeface="微軟正黑體"/>
                        </a:defRPr>
                      </a:lvl5pPr>
                      <a:lvl6pPr marL="2286000" algn="l" defTabSz="914400" rtl="0" eaLnBrk="1" latinLnBrk="0" hangingPunct="1">
                        <a:defRPr sz="1800" b="1" kern="1200">
                          <a:solidFill>
                            <a:schemeClr val="lt1"/>
                          </a:solidFill>
                          <a:latin typeface="Microsoft JhengHei"/>
                          <a:ea typeface="微軟正黑體"/>
                        </a:defRPr>
                      </a:lvl6pPr>
                      <a:lvl7pPr marL="2743200" algn="l" defTabSz="914400" rtl="0" eaLnBrk="1" latinLnBrk="0" hangingPunct="1">
                        <a:defRPr sz="1800" b="1" kern="1200">
                          <a:solidFill>
                            <a:schemeClr val="lt1"/>
                          </a:solidFill>
                          <a:latin typeface="Microsoft JhengHei"/>
                          <a:ea typeface="微軟正黑體"/>
                        </a:defRPr>
                      </a:lvl7pPr>
                      <a:lvl8pPr marL="3200400" algn="l" defTabSz="914400" rtl="0" eaLnBrk="1" latinLnBrk="0" hangingPunct="1">
                        <a:defRPr sz="1800" b="1" kern="1200">
                          <a:solidFill>
                            <a:schemeClr val="lt1"/>
                          </a:solidFill>
                          <a:latin typeface="Microsoft JhengHei"/>
                          <a:ea typeface="微軟正黑體"/>
                        </a:defRPr>
                      </a:lvl8pPr>
                      <a:lvl9pPr marL="3657600" algn="l" defTabSz="914400" rtl="0" eaLnBrk="1" latinLnBrk="0" hangingPunct="1">
                        <a:defRPr sz="1800" b="1" kern="1200">
                          <a:solidFill>
                            <a:schemeClr val="lt1"/>
                          </a:solidFill>
                          <a:latin typeface="Microsoft JhengHei"/>
                          <a:ea typeface="微軟正黑體"/>
                        </a:defRPr>
                      </a:lvl9pPr>
                    </a:lstStyle>
                    <a:p>
                      <a:pPr algn="ctr"/>
                      <a:r>
                        <a:rPr lang="zh-TW" altLang="en-US" sz="1400" b="1" dirty="0" smtClean="0">
                          <a:solidFill>
                            <a:schemeClr val="tx1"/>
                          </a:solidFill>
                          <a:latin typeface="+mn-ea"/>
                          <a:ea typeface="+mn-ea"/>
                        </a:rPr>
                        <a:t>回應</a:t>
                      </a:r>
                      <a:r>
                        <a:rPr lang="en-US" altLang="zh-TW" sz="1400" b="1" dirty="0" smtClean="0">
                          <a:solidFill>
                            <a:schemeClr val="tx1"/>
                          </a:solidFill>
                          <a:latin typeface="+mn-ea"/>
                          <a:ea typeface="+mn-ea"/>
                        </a:rPr>
                        <a:t>(Respond)</a:t>
                      </a:r>
                      <a:endParaRPr lang="zh-TW" altLang="en-US" sz="1400" b="1" dirty="0">
                        <a:solidFill>
                          <a:schemeClr val="tx1"/>
                        </a:solidFill>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Microsoft JhengHei"/>
                          <a:ea typeface="微軟正黑體"/>
                        </a:defRPr>
                      </a:lvl1pPr>
                      <a:lvl2pPr marL="457200" algn="l" defTabSz="914400" rtl="0" eaLnBrk="1" latinLnBrk="0" hangingPunct="1">
                        <a:defRPr sz="1800" b="1" kern="1200">
                          <a:solidFill>
                            <a:schemeClr val="lt1"/>
                          </a:solidFill>
                          <a:latin typeface="Microsoft JhengHei"/>
                          <a:ea typeface="微軟正黑體"/>
                        </a:defRPr>
                      </a:lvl2pPr>
                      <a:lvl3pPr marL="914400" algn="l" defTabSz="914400" rtl="0" eaLnBrk="1" latinLnBrk="0" hangingPunct="1">
                        <a:defRPr sz="1800" b="1" kern="1200">
                          <a:solidFill>
                            <a:schemeClr val="lt1"/>
                          </a:solidFill>
                          <a:latin typeface="Microsoft JhengHei"/>
                          <a:ea typeface="微軟正黑體"/>
                        </a:defRPr>
                      </a:lvl3pPr>
                      <a:lvl4pPr marL="1371600" algn="l" defTabSz="914400" rtl="0" eaLnBrk="1" latinLnBrk="0" hangingPunct="1">
                        <a:defRPr sz="1800" b="1" kern="1200">
                          <a:solidFill>
                            <a:schemeClr val="lt1"/>
                          </a:solidFill>
                          <a:latin typeface="Microsoft JhengHei"/>
                          <a:ea typeface="微軟正黑體"/>
                        </a:defRPr>
                      </a:lvl4pPr>
                      <a:lvl5pPr marL="1828800" algn="l" defTabSz="914400" rtl="0" eaLnBrk="1" latinLnBrk="0" hangingPunct="1">
                        <a:defRPr sz="1800" b="1" kern="1200">
                          <a:solidFill>
                            <a:schemeClr val="lt1"/>
                          </a:solidFill>
                          <a:latin typeface="Microsoft JhengHei"/>
                          <a:ea typeface="微軟正黑體"/>
                        </a:defRPr>
                      </a:lvl5pPr>
                      <a:lvl6pPr marL="2286000" algn="l" defTabSz="914400" rtl="0" eaLnBrk="1" latinLnBrk="0" hangingPunct="1">
                        <a:defRPr sz="1800" b="1" kern="1200">
                          <a:solidFill>
                            <a:schemeClr val="lt1"/>
                          </a:solidFill>
                          <a:latin typeface="Microsoft JhengHei"/>
                          <a:ea typeface="微軟正黑體"/>
                        </a:defRPr>
                      </a:lvl6pPr>
                      <a:lvl7pPr marL="2743200" algn="l" defTabSz="914400" rtl="0" eaLnBrk="1" latinLnBrk="0" hangingPunct="1">
                        <a:defRPr sz="1800" b="1" kern="1200">
                          <a:solidFill>
                            <a:schemeClr val="lt1"/>
                          </a:solidFill>
                          <a:latin typeface="Microsoft JhengHei"/>
                          <a:ea typeface="微軟正黑體"/>
                        </a:defRPr>
                      </a:lvl7pPr>
                      <a:lvl8pPr marL="3200400" algn="l" defTabSz="914400" rtl="0" eaLnBrk="1" latinLnBrk="0" hangingPunct="1">
                        <a:defRPr sz="1800" b="1" kern="1200">
                          <a:solidFill>
                            <a:schemeClr val="lt1"/>
                          </a:solidFill>
                          <a:latin typeface="Microsoft JhengHei"/>
                          <a:ea typeface="微軟正黑體"/>
                        </a:defRPr>
                      </a:lvl8pPr>
                      <a:lvl9pPr marL="3657600" algn="l" defTabSz="914400" rtl="0" eaLnBrk="1" latinLnBrk="0" hangingPunct="1">
                        <a:defRPr sz="1800" b="1" kern="1200">
                          <a:solidFill>
                            <a:schemeClr val="lt1"/>
                          </a:solidFill>
                          <a:latin typeface="Microsoft JhengHei"/>
                          <a:ea typeface="微軟正黑體"/>
                        </a:defRPr>
                      </a:lvl9pPr>
                    </a:lstStyle>
                    <a:p>
                      <a:pPr algn="ctr"/>
                      <a:r>
                        <a:rPr lang="zh-TW" altLang="en-US" sz="1400" b="1" dirty="0" smtClean="0">
                          <a:solidFill>
                            <a:schemeClr val="tx1"/>
                          </a:solidFill>
                          <a:latin typeface="+mn-ea"/>
                          <a:ea typeface="+mn-ea"/>
                        </a:rPr>
                        <a:t>復原</a:t>
                      </a:r>
                      <a:r>
                        <a:rPr lang="en-US" altLang="zh-TW" sz="1400" b="1" dirty="0" smtClean="0">
                          <a:solidFill>
                            <a:schemeClr val="tx1"/>
                          </a:solidFill>
                          <a:latin typeface="+mn-ea"/>
                          <a:ea typeface="+mn-ea"/>
                        </a:rPr>
                        <a:t>(Recover)</a:t>
                      </a:r>
                      <a:endParaRPr lang="zh-TW" altLang="en-US" sz="1400" b="1" dirty="0">
                        <a:solidFill>
                          <a:schemeClr val="tx1"/>
                        </a:solidFill>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59701190"/>
                  </a:ext>
                </a:extLst>
              </a:tr>
              <a:tr h="2743200">
                <a:tc>
                  <a:txBody>
                    <a:bodyPr/>
                    <a:lstStyle>
                      <a:lvl1pPr marL="0" algn="l" defTabSz="914400" rtl="0" eaLnBrk="1" latinLnBrk="0" hangingPunct="1">
                        <a:defRPr sz="1800" kern="1200">
                          <a:solidFill>
                            <a:schemeClr val="dk1"/>
                          </a:solidFill>
                          <a:latin typeface="Microsoft JhengHei"/>
                          <a:ea typeface="微軟正黑體"/>
                        </a:defRPr>
                      </a:lvl1pPr>
                      <a:lvl2pPr marL="457200" algn="l" defTabSz="914400" rtl="0" eaLnBrk="1" latinLnBrk="0" hangingPunct="1">
                        <a:defRPr sz="1800" kern="1200">
                          <a:solidFill>
                            <a:schemeClr val="dk1"/>
                          </a:solidFill>
                          <a:latin typeface="Microsoft JhengHei"/>
                          <a:ea typeface="微軟正黑體"/>
                        </a:defRPr>
                      </a:lvl2pPr>
                      <a:lvl3pPr marL="914400" algn="l" defTabSz="914400" rtl="0" eaLnBrk="1" latinLnBrk="0" hangingPunct="1">
                        <a:defRPr sz="1800" kern="1200">
                          <a:solidFill>
                            <a:schemeClr val="dk1"/>
                          </a:solidFill>
                          <a:latin typeface="Microsoft JhengHei"/>
                          <a:ea typeface="微軟正黑體"/>
                        </a:defRPr>
                      </a:lvl3pPr>
                      <a:lvl4pPr marL="1371600" algn="l" defTabSz="914400" rtl="0" eaLnBrk="1" latinLnBrk="0" hangingPunct="1">
                        <a:defRPr sz="1800" kern="1200">
                          <a:solidFill>
                            <a:schemeClr val="dk1"/>
                          </a:solidFill>
                          <a:latin typeface="Microsoft JhengHei"/>
                          <a:ea typeface="微軟正黑體"/>
                        </a:defRPr>
                      </a:lvl4pPr>
                      <a:lvl5pPr marL="1828800" algn="l" defTabSz="914400" rtl="0" eaLnBrk="1" latinLnBrk="0" hangingPunct="1">
                        <a:defRPr sz="1800" kern="1200">
                          <a:solidFill>
                            <a:schemeClr val="dk1"/>
                          </a:solidFill>
                          <a:latin typeface="Microsoft JhengHei"/>
                          <a:ea typeface="微軟正黑體"/>
                        </a:defRPr>
                      </a:lvl5pPr>
                      <a:lvl6pPr marL="2286000" algn="l" defTabSz="914400" rtl="0" eaLnBrk="1" latinLnBrk="0" hangingPunct="1">
                        <a:defRPr sz="1800" kern="1200">
                          <a:solidFill>
                            <a:schemeClr val="dk1"/>
                          </a:solidFill>
                          <a:latin typeface="Microsoft JhengHei"/>
                          <a:ea typeface="微軟正黑體"/>
                        </a:defRPr>
                      </a:lvl6pPr>
                      <a:lvl7pPr marL="2743200" algn="l" defTabSz="914400" rtl="0" eaLnBrk="1" latinLnBrk="0" hangingPunct="1">
                        <a:defRPr sz="1800" kern="1200">
                          <a:solidFill>
                            <a:schemeClr val="dk1"/>
                          </a:solidFill>
                          <a:latin typeface="Microsoft JhengHei"/>
                          <a:ea typeface="微軟正黑體"/>
                        </a:defRPr>
                      </a:lvl7pPr>
                      <a:lvl8pPr marL="3200400" algn="l" defTabSz="914400" rtl="0" eaLnBrk="1" latinLnBrk="0" hangingPunct="1">
                        <a:defRPr sz="1800" kern="1200">
                          <a:solidFill>
                            <a:schemeClr val="dk1"/>
                          </a:solidFill>
                          <a:latin typeface="Microsoft JhengHei"/>
                          <a:ea typeface="微軟正黑體"/>
                        </a:defRPr>
                      </a:lvl8pPr>
                      <a:lvl9pPr marL="3657600" algn="l" defTabSz="914400" rtl="0" eaLnBrk="1" latinLnBrk="0" hangingPunct="1">
                        <a:defRPr sz="1800" kern="1200">
                          <a:solidFill>
                            <a:schemeClr val="dk1"/>
                          </a:solidFill>
                          <a:latin typeface="Microsoft JhengHei"/>
                          <a:ea typeface="微軟正黑體"/>
                        </a:defRPr>
                      </a:lvl9pPr>
                    </a:lstStyle>
                    <a:p>
                      <a:r>
                        <a:rPr lang="zh-TW" altLang="en-US" sz="1400" b="1" dirty="0">
                          <a:solidFill>
                            <a:schemeClr val="tx1"/>
                          </a:solidFill>
                          <a:latin typeface="+mn-ea"/>
                          <a:ea typeface="+mn-ea"/>
                        </a:rPr>
                        <a:t>類別</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Microsoft JhengHei"/>
                          <a:ea typeface="微軟正黑體"/>
                        </a:defRPr>
                      </a:lvl1pPr>
                      <a:lvl2pPr marL="457200" algn="l" defTabSz="914400" rtl="0" eaLnBrk="1" latinLnBrk="0" hangingPunct="1">
                        <a:defRPr sz="1800" kern="1200">
                          <a:solidFill>
                            <a:schemeClr val="dk1"/>
                          </a:solidFill>
                          <a:latin typeface="Microsoft JhengHei"/>
                          <a:ea typeface="微軟正黑體"/>
                        </a:defRPr>
                      </a:lvl2pPr>
                      <a:lvl3pPr marL="914400" algn="l" defTabSz="914400" rtl="0" eaLnBrk="1" latinLnBrk="0" hangingPunct="1">
                        <a:defRPr sz="1800" kern="1200">
                          <a:solidFill>
                            <a:schemeClr val="dk1"/>
                          </a:solidFill>
                          <a:latin typeface="Microsoft JhengHei"/>
                          <a:ea typeface="微軟正黑體"/>
                        </a:defRPr>
                      </a:lvl3pPr>
                      <a:lvl4pPr marL="1371600" algn="l" defTabSz="914400" rtl="0" eaLnBrk="1" latinLnBrk="0" hangingPunct="1">
                        <a:defRPr sz="1800" kern="1200">
                          <a:solidFill>
                            <a:schemeClr val="dk1"/>
                          </a:solidFill>
                          <a:latin typeface="Microsoft JhengHei"/>
                          <a:ea typeface="微軟正黑體"/>
                        </a:defRPr>
                      </a:lvl4pPr>
                      <a:lvl5pPr marL="1828800" algn="l" defTabSz="914400" rtl="0" eaLnBrk="1" latinLnBrk="0" hangingPunct="1">
                        <a:defRPr sz="1800" kern="1200">
                          <a:solidFill>
                            <a:schemeClr val="dk1"/>
                          </a:solidFill>
                          <a:latin typeface="Microsoft JhengHei"/>
                          <a:ea typeface="微軟正黑體"/>
                        </a:defRPr>
                      </a:lvl5pPr>
                      <a:lvl6pPr marL="2286000" algn="l" defTabSz="914400" rtl="0" eaLnBrk="1" latinLnBrk="0" hangingPunct="1">
                        <a:defRPr sz="1800" kern="1200">
                          <a:solidFill>
                            <a:schemeClr val="dk1"/>
                          </a:solidFill>
                          <a:latin typeface="Microsoft JhengHei"/>
                          <a:ea typeface="微軟正黑體"/>
                        </a:defRPr>
                      </a:lvl6pPr>
                      <a:lvl7pPr marL="2743200" algn="l" defTabSz="914400" rtl="0" eaLnBrk="1" latinLnBrk="0" hangingPunct="1">
                        <a:defRPr sz="1800" kern="1200">
                          <a:solidFill>
                            <a:schemeClr val="dk1"/>
                          </a:solidFill>
                          <a:latin typeface="Microsoft JhengHei"/>
                          <a:ea typeface="微軟正黑體"/>
                        </a:defRPr>
                      </a:lvl7pPr>
                      <a:lvl8pPr marL="3200400" algn="l" defTabSz="914400" rtl="0" eaLnBrk="1" latinLnBrk="0" hangingPunct="1">
                        <a:defRPr sz="1800" kern="1200">
                          <a:solidFill>
                            <a:schemeClr val="dk1"/>
                          </a:solidFill>
                          <a:latin typeface="Microsoft JhengHei"/>
                          <a:ea typeface="微軟正黑體"/>
                        </a:defRPr>
                      </a:lvl8pPr>
                      <a:lvl9pPr marL="3657600" algn="l" defTabSz="914400" rtl="0" eaLnBrk="1" latinLnBrk="0" hangingPunct="1">
                        <a:defRPr sz="1800" kern="1200">
                          <a:solidFill>
                            <a:schemeClr val="dk1"/>
                          </a:solidFill>
                          <a:latin typeface="Microsoft JhengHei"/>
                          <a:ea typeface="微軟正黑體"/>
                        </a:defRPr>
                      </a:lvl9pPr>
                    </a:lstStyle>
                    <a:p>
                      <a:pPr marL="342900" indent="-342900">
                        <a:buFont typeface="+mj-lt"/>
                        <a:buAutoNum type="arabicPeriod"/>
                      </a:pPr>
                      <a:r>
                        <a:rPr lang="zh-TW" altLang="en-US" sz="1400" b="1" dirty="0" smtClean="0">
                          <a:solidFill>
                            <a:srgbClr val="FF0000"/>
                          </a:solidFill>
                          <a:effectLst>
                            <a:outerShdw blurRad="38100" dist="38100" dir="2700000" algn="tl">
                              <a:srgbClr val="000000">
                                <a:alpha val="43137"/>
                              </a:srgbClr>
                            </a:outerShdw>
                          </a:effectLst>
                          <a:latin typeface="+mn-ea"/>
                          <a:ea typeface="+mn-ea"/>
                        </a:rPr>
                        <a:t>資產管理</a:t>
                      </a:r>
                      <a:endParaRPr lang="en-US" altLang="zh-TW" sz="1400" b="1" dirty="0" smtClean="0">
                        <a:solidFill>
                          <a:srgbClr val="FF0000"/>
                        </a:solidFill>
                        <a:effectLst>
                          <a:outerShdw blurRad="38100" dist="38100" dir="2700000" algn="tl">
                            <a:srgbClr val="000000">
                              <a:alpha val="43137"/>
                            </a:srgbClr>
                          </a:outerShdw>
                        </a:effectLst>
                        <a:latin typeface="+mn-ea"/>
                        <a:ea typeface="+mn-ea"/>
                      </a:endParaRPr>
                    </a:p>
                    <a:p>
                      <a:pPr marL="342900" indent="-342900">
                        <a:buFont typeface="+mj-lt"/>
                        <a:buAutoNum type="arabicPeriod"/>
                      </a:pPr>
                      <a:r>
                        <a:rPr lang="zh-TW" altLang="en-US" sz="1400" b="1" dirty="0" smtClean="0">
                          <a:solidFill>
                            <a:schemeClr val="tx1"/>
                          </a:solidFill>
                          <a:latin typeface="+mn-ea"/>
                          <a:ea typeface="+mn-ea"/>
                        </a:rPr>
                        <a:t>營運環境</a:t>
                      </a:r>
                      <a:r>
                        <a:rPr lang="en-US" altLang="zh-TW" sz="1400" b="1" dirty="0" smtClean="0">
                          <a:solidFill>
                            <a:schemeClr val="tx1"/>
                          </a:solidFill>
                          <a:latin typeface="+mn-ea"/>
                          <a:ea typeface="+mn-ea"/>
                        </a:rPr>
                        <a:t>Business Environment (ID.BE)</a:t>
                      </a:r>
                    </a:p>
                    <a:p>
                      <a:pPr marL="342900" indent="-342900">
                        <a:buFont typeface="+mj-lt"/>
                        <a:buAutoNum type="arabicPeriod"/>
                      </a:pPr>
                      <a:r>
                        <a:rPr lang="zh-TW" altLang="en-US" sz="1400" b="1" dirty="0" smtClean="0">
                          <a:solidFill>
                            <a:schemeClr val="tx1"/>
                          </a:solidFill>
                          <a:latin typeface="+mn-ea"/>
                          <a:ea typeface="+mn-ea"/>
                        </a:rPr>
                        <a:t>治理</a:t>
                      </a:r>
                      <a:r>
                        <a:rPr lang="en-US" altLang="zh-TW" sz="1400" b="1" dirty="0" smtClean="0">
                          <a:solidFill>
                            <a:schemeClr val="tx1"/>
                          </a:solidFill>
                          <a:latin typeface="+mn-ea"/>
                          <a:ea typeface="+mn-ea"/>
                        </a:rPr>
                        <a:t>Governance (ID.GV)</a:t>
                      </a:r>
                    </a:p>
                    <a:p>
                      <a:pPr marL="342900" indent="-342900">
                        <a:buFont typeface="+mj-lt"/>
                        <a:buAutoNum type="arabicPeriod"/>
                      </a:pPr>
                      <a:r>
                        <a:rPr lang="zh-TW" altLang="en-US" sz="1400" b="1" dirty="0" smtClean="0">
                          <a:solidFill>
                            <a:srgbClr val="FF0000"/>
                          </a:solidFill>
                          <a:effectLst>
                            <a:outerShdw blurRad="38100" dist="38100" dir="2700000" algn="tl">
                              <a:srgbClr val="000000">
                                <a:alpha val="43137"/>
                              </a:srgbClr>
                            </a:outerShdw>
                          </a:effectLst>
                          <a:latin typeface="+mn-ea"/>
                          <a:ea typeface="+mn-ea"/>
                        </a:rPr>
                        <a:t>風險評估  </a:t>
                      </a:r>
                      <a:r>
                        <a:rPr lang="en-US" altLang="zh-TW" sz="1400" b="1" dirty="0" smtClean="0">
                          <a:solidFill>
                            <a:srgbClr val="FF0000"/>
                          </a:solidFill>
                          <a:effectLst>
                            <a:outerShdw blurRad="38100" dist="38100" dir="2700000" algn="tl">
                              <a:srgbClr val="000000">
                                <a:alpha val="43137"/>
                              </a:srgbClr>
                            </a:outerShdw>
                          </a:effectLst>
                          <a:latin typeface="+mn-ea"/>
                          <a:ea typeface="+mn-ea"/>
                        </a:rPr>
                        <a:t>Risk Assessment (ID.RA)</a:t>
                      </a:r>
                      <a:endParaRPr lang="en-US" altLang="zh-TW" sz="1400" b="1" dirty="0">
                        <a:solidFill>
                          <a:srgbClr val="FF0000"/>
                        </a:solidFill>
                        <a:effectLst>
                          <a:outerShdw blurRad="38100" dist="38100" dir="2700000" algn="tl">
                            <a:srgbClr val="000000">
                              <a:alpha val="43137"/>
                            </a:srgbClr>
                          </a:outerShdw>
                        </a:effectLst>
                        <a:latin typeface="+mn-ea"/>
                        <a:ea typeface="+mn-ea"/>
                      </a:endParaRPr>
                    </a:p>
                    <a:p>
                      <a:pPr marL="342900" indent="-342900">
                        <a:buFont typeface="+mj-lt"/>
                        <a:buAutoNum type="arabicPeriod"/>
                      </a:pPr>
                      <a:r>
                        <a:rPr lang="zh-TW" altLang="en-US" sz="1400" b="1" dirty="0">
                          <a:solidFill>
                            <a:srgbClr val="FF0000"/>
                          </a:solidFill>
                          <a:effectLst>
                            <a:outerShdw blurRad="38100" dist="38100" dir="2700000" algn="tl">
                              <a:srgbClr val="000000">
                                <a:alpha val="43137"/>
                              </a:srgbClr>
                            </a:outerShdw>
                          </a:effectLst>
                          <a:latin typeface="+mn-ea"/>
                          <a:ea typeface="+mn-ea"/>
                        </a:rPr>
                        <a:t>風險管理</a:t>
                      </a:r>
                      <a:r>
                        <a:rPr lang="zh-TW" altLang="en-US" sz="1400" b="1" dirty="0" smtClean="0">
                          <a:solidFill>
                            <a:srgbClr val="FF0000"/>
                          </a:solidFill>
                          <a:effectLst>
                            <a:outerShdw blurRad="38100" dist="38100" dir="2700000" algn="tl">
                              <a:srgbClr val="000000">
                                <a:alpha val="43137"/>
                              </a:srgbClr>
                            </a:outerShdw>
                          </a:effectLst>
                          <a:latin typeface="+mn-ea"/>
                          <a:ea typeface="+mn-ea"/>
                        </a:rPr>
                        <a:t>策略   </a:t>
                      </a:r>
                      <a:r>
                        <a:rPr lang="en-US" altLang="zh-TW" sz="1400" b="1" dirty="0" smtClean="0">
                          <a:solidFill>
                            <a:srgbClr val="FF0000"/>
                          </a:solidFill>
                          <a:effectLst>
                            <a:outerShdw blurRad="38100" dist="38100" dir="2700000" algn="tl">
                              <a:srgbClr val="000000">
                                <a:alpha val="43137"/>
                              </a:srgbClr>
                            </a:outerShdw>
                          </a:effectLst>
                          <a:latin typeface="+mn-ea"/>
                          <a:ea typeface="+mn-ea"/>
                        </a:rPr>
                        <a:t>Risk Management Strategy (ID.RM)</a:t>
                      </a:r>
                    </a:p>
                    <a:p>
                      <a:pPr marL="342900" indent="-342900">
                        <a:buFont typeface="+mj-lt"/>
                        <a:buAutoNum type="arabicPeriod"/>
                      </a:pPr>
                      <a:r>
                        <a:rPr lang="zh-TW" altLang="en-US" sz="1400" b="1" dirty="0" smtClean="0">
                          <a:solidFill>
                            <a:srgbClr val="FF0000"/>
                          </a:solidFill>
                          <a:effectLst>
                            <a:outerShdw blurRad="38100" dist="38100" dir="2700000" algn="tl">
                              <a:srgbClr val="000000">
                                <a:alpha val="43137"/>
                              </a:srgbClr>
                            </a:outerShdw>
                          </a:effectLst>
                        </a:rPr>
                        <a:t>供應鏈的風險管理</a:t>
                      </a:r>
                      <a:r>
                        <a:rPr lang="en-US" altLang="zh-TW" sz="1200" b="1" dirty="0" smtClean="0">
                          <a:solidFill>
                            <a:srgbClr val="FF0000"/>
                          </a:solidFill>
                          <a:effectLst>
                            <a:outerShdw blurRad="38100" dist="38100" dir="2700000" algn="tl">
                              <a:srgbClr val="000000">
                                <a:alpha val="43137"/>
                              </a:srgbClr>
                            </a:outerShdw>
                          </a:effectLst>
                        </a:rPr>
                        <a:t>Supply Chain Risk Management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Microsoft JhengHei"/>
                          <a:ea typeface="微軟正黑體"/>
                        </a:defRPr>
                      </a:lvl1pPr>
                      <a:lvl2pPr marL="457200" algn="l" defTabSz="914400" rtl="0" eaLnBrk="1" latinLnBrk="0" hangingPunct="1">
                        <a:defRPr sz="1800" kern="1200">
                          <a:solidFill>
                            <a:schemeClr val="dk1"/>
                          </a:solidFill>
                          <a:latin typeface="Microsoft JhengHei"/>
                          <a:ea typeface="微軟正黑體"/>
                        </a:defRPr>
                      </a:lvl2pPr>
                      <a:lvl3pPr marL="914400" algn="l" defTabSz="914400" rtl="0" eaLnBrk="1" latinLnBrk="0" hangingPunct="1">
                        <a:defRPr sz="1800" kern="1200">
                          <a:solidFill>
                            <a:schemeClr val="dk1"/>
                          </a:solidFill>
                          <a:latin typeface="Microsoft JhengHei"/>
                          <a:ea typeface="微軟正黑體"/>
                        </a:defRPr>
                      </a:lvl3pPr>
                      <a:lvl4pPr marL="1371600" algn="l" defTabSz="914400" rtl="0" eaLnBrk="1" latinLnBrk="0" hangingPunct="1">
                        <a:defRPr sz="1800" kern="1200">
                          <a:solidFill>
                            <a:schemeClr val="dk1"/>
                          </a:solidFill>
                          <a:latin typeface="Microsoft JhengHei"/>
                          <a:ea typeface="微軟正黑體"/>
                        </a:defRPr>
                      </a:lvl4pPr>
                      <a:lvl5pPr marL="1828800" algn="l" defTabSz="914400" rtl="0" eaLnBrk="1" latinLnBrk="0" hangingPunct="1">
                        <a:defRPr sz="1800" kern="1200">
                          <a:solidFill>
                            <a:schemeClr val="dk1"/>
                          </a:solidFill>
                          <a:latin typeface="Microsoft JhengHei"/>
                          <a:ea typeface="微軟正黑體"/>
                        </a:defRPr>
                      </a:lvl5pPr>
                      <a:lvl6pPr marL="2286000" algn="l" defTabSz="914400" rtl="0" eaLnBrk="1" latinLnBrk="0" hangingPunct="1">
                        <a:defRPr sz="1800" kern="1200">
                          <a:solidFill>
                            <a:schemeClr val="dk1"/>
                          </a:solidFill>
                          <a:latin typeface="Microsoft JhengHei"/>
                          <a:ea typeface="微軟正黑體"/>
                        </a:defRPr>
                      </a:lvl6pPr>
                      <a:lvl7pPr marL="2743200" algn="l" defTabSz="914400" rtl="0" eaLnBrk="1" latinLnBrk="0" hangingPunct="1">
                        <a:defRPr sz="1800" kern="1200">
                          <a:solidFill>
                            <a:schemeClr val="dk1"/>
                          </a:solidFill>
                          <a:latin typeface="Microsoft JhengHei"/>
                          <a:ea typeface="微軟正黑體"/>
                        </a:defRPr>
                      </a:lvl7pPr>
                      <a:lvl8pPr marL="3200400" algn="l" defTabSz="914400" rtl="0" eaLnBrk="1" latinLnBrk="0" hangingPunct="1">
                        <a:defRPr sz="1800" kern="1200">
                          <a:solidFill>
                            <a:schemeClr val="dk1"/>
                          </a:solidFill>
                          <a:latin typeface="Microsoft JhengHei"/>
                          <a:ea typeface="微軟正黑體"/>
                        </a:defRPr>
                      </a:lvl8pPr>
                      <a:lvl9pPr marL="3657600" algn="l" defTabSz="914400" rtl="0" eaLnBrk="1" latinLnBrk="0" hangingPunct="1">
                        <a:defRPr sz="1800" kern="1200">
                          <a:solidFill>
                            <a:schemeClr val="dk1"/>
                          </a:solidFill>
                          <a:latin typeface="Microsoft JhengHei"/>
                          <a:ea typeface="微軟正黑體"/>
                        </a:defRPr>
                      </a:lvl9pPr>
                    </a:lstStyle>
                    <a:p>
                      <a:pPr marL="342900" indent="-342900">
                        <a:buFont typeface="+mj-lt"/>
                        <a:buAutoNum type="arabicPeriod"/>
                      </a:pPr>
                      <a:r>
                        <a:rPr lang="zh-TW" altLang="en-US" sz="1400" b="1" dirty="0">
                          <a:solidFill>
                            <a:srgbClr val="FF0000"/>
                          </a:solidFill>
                          <a:latin typeface="+mn-ea"/>
                          <a:ea typeface="+mn-ea"/>
                        </a:rPr>
                        <a:t>存取控制</a:t>
                      </a:r>
                      <a:endParaRPr lang="en-US" altLang="zh-TW" sz="1400" b="1" dirty="0">
                        <a:solidFill>
                          <a:srgbClr val="FF0000"/>
                        </a:solidFill>
                        <a:latin typeface="+mn-ea"/>
                        <a:ea typeface="+mn-ea"/>
                      </a:endParaRPr>
                    </a:p>
                    <a:p>
                      <a:pPr marL="342900" indent="-342900">
                        <a:buFont typeface="+mj-lt"/>
                        <a:buAutoNum type="arabicPeriod"/>
                      </a:pPr>
                      <a:r>
                        <a:rPr lang="zh-TW" altLang="en-US" sz="1400" b="1" dirty="0">
                          <a:solidFill>
                            <a:schemeClr val="tx1"/>
                          </a:solidFill>
                          <a:latin typeface="+mn-ea"/>
                          <a:ea typeface="+mn-ea"/>
                        </a:rPr>
                        <a:t>認知與教育訓練</a:t>
                      </a:r>
                      <a:endParaRPr lang="en-US" altLang="zh-TW" sz="1400" b="1" dirty="0">
                        <a:solidFill>
                          <a:schemeClr val="tx1"/>
                        </a:solidFill>
                        <a:latin typeface="+mn-ea"/>
                        <a:ea typeface="+mn-ea"/>
                      </a:endParaRPr>
                    </a:p>
                    <a:p>
                      <a:pPr marL="342900" indent="-342900">
                        <a:buFont typeface="+mj-lt"/>
                        <a:buAutoNum type="arabicPeriod"/>
                      </a:pPr>
                      <a:r>
                        <a:rPr lang="zh-TW" altLang="en-US" sz="1400" b="1" dirty="0">
                          <a:solidFill>
                            <a:schemeClr val="tx1"/>
                          </a:solidFill>
                          <a:latin typeface="+mn-ea"/>
                          <a:ea typeface="+mn-ea"/>
                        </a:rPr>
                        <a:t>資料安全</a:t>
                      </a:r>
                      <a:endParaRPr lang="en-US" altLang="zh-TW" sz="1400" b="1" dirty="0">
                        <a:solidFill>
                          <a:schemeClr val="tx1"/>
                        </a:solidFill>
                        <a:latin typeface="+mn-ea"/>
                        <a:ea typeface="+mn-ea"/>
                      </a:endParaRPr>
                    </a:p>
                    <a:p>
                      <a:pPr marL="342900" indent="-342900">
                        <a:buFont typeface="+mj-lt"/>
                        <a:buAutoNum type="arabicPeriod"/>
                      </a:pPr>
                      <a:r>
                        <a:rPr lang="zh-TW" altLang="en-US" sz="1400" b="1" dirty="0" smtClean="0">
                          <a:solidFill>
                            <a:schemeClr val="tx1"/>
                          </a:solidFill>
                          <a:latin typeface="+mn-ea"/>
                          <a:ea typeface="+mn-ea"/>
                        </a:rPr>
                        <a:t>資料保護與程式</a:t>
                      </a:r>
                      <a:endParaRPr lang="en-US" altLang="zh-TW" sz="1400" b="1" dirty="0">
                        <a:solidFill>
                          <a:schemeClr val="tx1"/>
                        </a:solidFill>
                        <a:latin typeface="+mn-ea"/>
                        <a:ea typeface="+mn-ea"/>
                      </a:endParaRPr>
                    </a:p>
                    <a:p>
                      <a:pPr marL="342900" indent="-342900">
                        <a:buFont typeface="+mj-lt"/>
                        <a:buAutoNum type="arabicPeriod"/>
                      </a:pPr>
                      <a:r>
                        <a:rPr lang="zh-TW" altLang="en-US" sz="1400" b="1" dirty="0">
                          <a:solidFill>
                            <a:schemeClr val="tx1"/>
                          </a:solidFill>
                          <a:latin typeface="+mn-ea"/>
                          <a:ea typeface="+mn-ea"/>
                        </a:rPr>
                        <a:t>維護</a:t>
                      </a:r>
                      <a:endParaRPr lang="en-US" altLang="zh-TW" sz="1400" b="1" dirty="0">
                        <a:solidFill>
                          <a:schemeClr val="tx1"/>
                        </a:solidFill>
                        <a:latin typeface="+mn-ea"/>
                        <a:ea typeface="+mn-ea"/>
                      </a:endParaRPr>
                    </a:p>
                    <a:p>
                      <a:pPr marL="342900" indent="-342900">
                        <a:buFont typeface="+mj-lt"/>
                        <a:buAutoNum type="arabicPeriod"/>
                      </a:pPr>
                      <a:r>
                        <a:rPr lang="zh-TW" altLang="en-US" sz="1400" b="1" dirty="0">
                          <a:solidFill>
                            <a:srgbClr val="FF0000"/>
                          </a:solidFill>
                          <a:latin typeface="+mn-ea"/>
                          <a:ea typeface="+mn-ea"/>
                        </a:rPr>
                        <a:t>防護技術</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Microsoft JhengHei"/>
                          <a:ea typeface="微軟正黑體"/>
                        </a:defRPr>
                      </a:lvl1pPr>
                      <a:lvl2pPr marL="457200" algn="l" defTabSz="914400" rtl="0" eaLnBrk="1" latinLnBrk="0" hangingPunct="1">
                        <a:defRPr sz="1800" kern="1200">
                          <a:solidFill>
                            <a:schemeClr val="dk1"/>
                          </a:solidFill>
                          <a:latin typeface="Microsoft JhengHei"/>
                          <a:ea typeface="微軟正黑體"/>
                        </a:defRPr>
                      </a:lvl2pPr>
                      <a:lvl3pPr marL="914400" algn="l" defTabSz="914400" rtl="0" eaLnBrk="1" latinLnBrk="0" hangingPunct="1">
                        <a:defRPr sz="1800" kern="1200">
                          <a:solidFill>
                            <a:schemeClr val="dk1"/>
                          </a:solidFill>
                          <a:latin typeface="Microsoft JhengHei"/>
                          <a:ea typeface="微軟正黑體"/>
                        </a:defRPr>
                      </a:lvl3pPr>
                      <a:lvl4pPr marL="1371600" algn="l" defTabSz="914400" rtl="0" eaLnBrk="1" latinLnBrk="0" hangingPunct="1">
                        <a:defRPr sz="1800" kern="1200">
                          <a:solidFill>
                            <a:schemeClr val="dk1"/>
                          </a:solidFill>
                          <a:latin typeface="Microsoft JhengHei"/>
                          <a:ea typeface="微軟正黑體"/>
                        </a:defRPr>
                      </a:lvl4pPr>
                      <a:lvl5pPr marL="1828800" algn="l" defTabSz="914400" rtl="0" eaLnBrk="1" latinLnBrk="0" hangingPunct="1">
                        <a:defRPr sz="1800" kern="1200">
                          <a:solidFill>
                            <a:schemeClr val="dk1"/>
                          </a:solidFill>
                          <a:latin typeface="Microsoft JhengHei"/>
                          <a:ea typeface="微軟正黑體"/>
                        </a:defRPr>
                      </a:lvl5pPr>
                      <a:lvl6pPr marL="2286000" algn="l" defTabSz="914400" rtl="0" eaLnBrk="1" latinLnBrk="0" hangingPunct="1">
                        <a:defRPr sz="1800" kern="1200">
                          <a:solidFill>
                            <a:schemeClr val="dk1"/>
                          </a:solidFill>
                          <a:latin typeface="Microsoft JhengHei"/>
                          <a:ea typeface="微軟正黑體"/>
                        </a:defRPr>
                      </a:lvl6pPr>
                      <a:lvl7pPr marL="2743200" algn="l" defTabSz="914400" rtl="0" eaLnBrk="1" latinLnBrk="0" hangingPunct="1">
                        <a:defRPr sz="1800" kern="1200">
                          <a:solidFill>
                            <a:schemeClr val="dk1"/>
                          </a:solidFill>
                          <a:latin typeface="Microsoft JhengHei"/>
                          <a:ea typeface="微軟正黑體"/>
                        </a:defRPr>
                      </a:lvl7pPr>
                      <a:lvl8pPr marL="3200400" algn="l" defTabSz="914400" rtl="0" eaLnBrk="1" latinLnBrk="0" hangingPunct="1">
                        <a:defRPr sz="1800" kern="1200">
                          <a:solidFill>
                            <a:schemeClr val="dk1"/>
                          </a:solidFill>
                          <a:latin typeface="Microsoft JhengHei"/>
                          <a:ea typeface="微軟正黑體"/>
                        </a:defRPr>
                      </a:lvl8pPr>
                      <a:lvl9pPr marL="3657600" algn="l" defTabSz="914400" rtl="0" eaLnBrk="1" latinLnBrk="0" hangingPunct="1">
                        <a:defRPr sz="1800" kern="1200">
                          <a:solidFill>
                            <a:schemeClr val="dk1"/>
                          </a:solidFill>
                          <a:latin typeface="Microsoft JhengHei"/>
                          <a:ea typeface="微軟正黑體"/>
                        </a:defRPr>
                      </a:lvl9pPr>
                    </a:lstStyle>
                    <a:p>
                      <a:pPr marL="342900" indent="-342900">
                        <a:buFont typeface="+mj-lt"/>
                        <a:buAutoNum type="arabicPeriod"/>
                      </a:pPr>
                      <a:r>
                        <a:rPr lang="zh-TW" altLang="en-US" sz="1400" b="1" dirty="0">
                          <a:solidFill>
                            <a:schemeClr val="tx1"/>
                          </a:solidFill>
                          <a:latin typeface="+mn-ea"/>
                          <a:ea typeface="+mn-ea"/>
                        </a:rPr>
                        <a:t>異常與事件</a:t>
                      </a:r>
                      <a:endParaRPr lang="en-US" altLang="zh-TW" sz="1400" b="1" dirty="0">
                        <a:solidFill>
                          <a:schemeClr val="tx1"/>
                        </a:solidFill>
                        <a:latin typeface="+mn-ea"/>
                        <a:ea typeface="+mn-ea"/>
                      </a:endParaRPr>
                    </a:p>
                    <a:p>
                      <a:pPr marL="342900" indent="-342900">
                        <a:buFont typeface="+mj-lt"/>
                        <a:buAutoNum type="arabicPeriod"/>
                      </a:pPr>
                      <a:r>
                        <a:rPr lang="zh-TW" altLang="en-US" sz="1400" b="1" dirty="0">
                          <a:solidFill>
                            <a:schemeClr val="tx1"/>
                          </a:solidFill>
                          <a:latin typeface="+mn-ea"/>
                          <a:ea typeface="+mn-ea"/>
                        </a:rPr>
                        <a:t>持續性的安全監控</a:t>
                      </a:r>
                      <a:endParaRPr lang="en-US" altLang="zh-TW" sz="1400" b="1" dirty="0">
                        <a:solidFill>
                          <a:schemeClr val="tx1"/>
                        </a:solidFill>
                        <a:latin typeface="+mn-ea"/>
                        <a:ea typeface="+mn-ea"/>
                      </a:endParaRPr>
                    </a:p>
                    <a:p>
                      <a:pPr marL="342900" indent="-342900">
                        <a:buFont typeface="+mj-lt"/>
                        <a:buAutoNum type="arabicPeriod"/>
                      </a:pPr>
                      <a:r>
                        <a:rPr lang="zh-TW" altLang="en-US" sz="1400" b="1" dirty="0">
                          <a:solidFill>
                            <a:schemeClr val="tx1"/>
                          </a:solidFill>
                          <a:latin typeface="+mn-ea"/>
                          <a:ea typeface="+mn-ea"/>
                        </a:rPr>
                        <a:t>檢測流程</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Microsoft JhengHei"/>
                          <a:ea typeface="微軟正黑體"/>
                        </a:defRPr>
                      </a:lvl1pPr>
                      <a:lvl2pPr marL="457200" algn="l" defTabSz="914400" rtl="0" eaLnBrk="1" latinLnBrk="0" hangingPunct="1">
                        <a:defRPr sz="1800" kern="1200">
                          <a:solidFill>
                            <a:schemeClr val="dk1"/>
                          </a:solidFill>
                          <a:latin typeface="Microsoft JhengHei"/>
                          <a:ea typeface="微軟正黑體"/>
                        </a:defRPr>
                      </a:lvl2pPr>
                      <a:lvl3pPr marL="914400" algn="l" defTabSz="914400" rtl="0" eaLnBrk="1" latinLnBrk="0" hangingPunct="1">
                        <a:defRPr sz="1800" kern="1200">
                          <a:solidFill>
                            <a:schemeClr val="dk1"/>
                          </a:solidFill>
                          <a:latin typeface="Microsoft JhengHei"/>
                          <a:ea typeface="微軟正黑體"/>
                        </a:defRPr>
                      </a:lvl3pPr>
                      <a:lvl4pPr marL="1371600" algn="l" defTabSz="914400" rtl="0" eaLnBrk="1" latinLnBrk="0" hangingPunct="1">
                        <a:defRPr sz="1800" kern="1200">
                          <a:solidFill>
                            <a:schemeClr val="dk1"/>
                          </a:solidFill>
                          <a:latin typeface="Microsoft JhengHei"/>
                          <a:ea typeface="微軟正黑體"/>
                        </a:defRPr>
                      </a:lvl4pPr>
                      <a:lvl5pPr marL="1828800" algn="l" defTabSz="914400" rtl="0" eaLnBrk="1" latinLnBrk="0" hangingPunct="1">
                        <a:defRPr sz="1800" kern="1200">
                          <a:solidFill>
                            <a:schemeClr val="dk1"/>
                          </a:solidFill>
                          <a:latin typeface="Microsoft JhengHei"/>
                          <a:ea typeface="微軟正黑體"/>
                        </a:defRPr>
                      </a:lvl5pPr>
                      <a:lvl6pPr marL="2286000" algn="l" defTabSz="914400" rtl="0" eaLnBrk="1" latinLnBrk="0" hangingPunct="1">
                        <a:defRPr sz="1800" kern="1200">
                          <a:solidFill>
                            <a:schemeClr val="dk1"/>
                          </a:solidFill>
                          <a:latin typeface="Microsoft JhengHei"/>
                          <a:ea typeface="微軟正黑體"/>
                        </a:defRPr>
                      </a:lvl6pPr>
                      <a:lvl7pPr marL="2743200" algn="l" defTabSz="914400" rtl="0" eaLnBrk="1" latinLnBrk="0" hangingPunct="1">
                        <a:defRPr sz="1800" kern="1200">
                          <a:solidFill>
                            <a:schemeClr val="dk1"/>
                          </a:solidFill>
                          <a:latin typeface="Microsoft JhengHei"/>
                          <a:ea typeface="微軟正黑體"/>
                        </a:defRPr>
                      </a:lvl7pPr>
                      <a:lvl8pPr marL="3200400" algn="l" defTabSz="914400" rtl="0" eaLnBrk="1" latinLnBrk="0" hangingPunct="1">
                        <a:defRPr sz="1800" kern="1200">
                          <a:solidFill>
                            <a:schemeClr val="dk1"/>
                          </a:solidFill>
                          <a:latin typeface="Microsoft JhengHei"/>
                          <a:ea typeface="微軟正黑體"/>
                        </a:defRPr>
                      </a:lvl8pPr>
                      <a:lvl9pPr marL="3657600" algn="l" defTabSz="914400" rtl="0" eaLnBrk="1" latinLnBrk="0" hangingPunct="1">
                        <a:defRPr sz="1800" kern="1200">
                          <a:solidFill>
                            <a:schemeClr val="dk1"/>
                          </a:solidFill>
                          <a:latin typeface="Microsoft JhengHei"/>
                          <a:ea typeface="微軟正黑體"/>
                        </a:defRPr>
                      </a:lvl9pPr>
                    </a:lstStyle>
                    <a:p>
                      <a:pPr marL="342900" indent="-342900">
                        <a:buFont typeface="+mj-lt"/>
                        <a:buAutoNum type="arabicPeriod"/>
                      </a:pPr>
                      <a:r>
                        <a:rPr lang="zh-TW" altLang="en-US" sz="1400" b="1" dirty="0">
                          <a:solidFill>
                            <a:srgbClr val="FF0000"/>
                          </a:solidFill>
                          <a:effectLst>
                            <a:outerShdw blurRad="38100" dist="38100" dir="2700000" algn="tl">
                              <a:srgbClr val="000000">
                                <a:alpha val="43137"/>
                              </a:srgbClr>
                            </a:outerShdw>
                          </a:effectLst>
                          <a:latin typeface="+mn-ea"/>
                          <a:ea typeface="+mn-ea"/>
                        </a:rPr>
                        <a:t>回應計畫</a:t>
                      </a:r>
                      <a:endParaRPr lang="en-US" altLang="zh-TW" sz="1400" b="1" dirty="0">
                        <a:solidFill>
                          <a:srgbClr val="FF0000"/>
                        </a:solidFill>
                        <a:effectLst>
                          <a:outerShdw blurRad="38100" dist="38100" dir="2700000" algn="tl">
                            <a:srgbClr val="000000">
                              <a:alpha val="43137"/>
                            </a:srgbClr>
                          </a:outerShdw>
                        </a:effectLst>
                        <a:latin typeface="+mn-ea"/>
                        <a:ea typeface="+mn-ea"/>
                      </a:endParaRPr>
                    </a:p>
                    <a:p>
                      <a:pPr marL="342900" indent="-342900">
                        <a:buFont typeface="+mj-lt"/>
                        <a:buAutoNum type="arabicPeriod"/>
                      </a:pPr>
                      <a:r>
                        <a:rPr lang="zh-TW" altLang="en-US" sz="1400" b="1" dirty="0">
                          <a:solidFill>
                            <a:schemeClr val="tx1"/>
                          </a:solidFill>
                          <a:latin typeface="+mn-ea"/>
                          <a:ea typeface="+mn-ea"/>
                        </a:rPr>
                        <a:t>溝通</a:t>
                      </a:r>
                      <a:endParaRPr lang="en-US" altLang="zh-TW" sz="1400" b="1" dirty="0">
                        <a:solidFill>
                          <a:schemeClr val="tx1"/>
                        </a:solidFill>
                        <a:latin typeface="+mn-ea"/>
                        <a:ea typeface="+mn-ea"/>
                      </a:endParaRPr>
                    </a:p>
                    <a:p>
                      <a:pPr marL="342900" indent="-342900">
                        <a:buFont typeface="+mj-lt"/>
                        <a:buAutoNum type="arabicPeriod"/>
                      </a:pPr>
                      <a:r>
                        <a:rPr lang="zh-TW" altLang="en-US" sz="1400" b="1" dirty="0">
                          <a:solidFill>
                            <a:schemeClr val="tx1"/>
                          </a:solidFill>
                          <a:latin typeface="+mn-ea"/>
                          <a:ea typeface="+mn-ea"/>
                        </a:rPr>
                        <a:t>分析</a:t>
                      </a:r>
                      <a:endParaRPr lang="en-US" altLang="zh-TW" sz="1400" b="1" dirty="0">
                        <a:solidFill>
                          <a:schemeClr val="tx1"/>
                        </a:solidFill>
                        <a:latin typeface="+mn-ea"/>
                        <a:ea typeface="+mn-ea"/>
                      </a:endParaRPr>
                    </a:p>
                    <a:p>
                      <a:pPr marL="342900" indent="-342900">
                        <a:buFont typeface="+mj-lt"/>
                        <a:buAutoNum type="arabicPeriod"/>
                      </a:pPr>
                      <a:r>
                        <a:rPr lang="zh-TW" altLang="en-US" sz="1400" b="1" dirty="0">
                          <a:solidFill>
                            <a:schemeClr val="tx1"/>
                          </a:solidFill>
                          <a:latin typeface="+mn-ea"/>
                          <a:ea typeface="+mn-ea"/>
                        </a:rPr>
                        <a:t>緩解</a:t>
                      </a:r>
                      <a:endParaRPr lang="en-US" altLang="zh-TW" sz="1400" b="1" dirty="0">
                        <a:solidFill>
                          <a:schemeClr val="tx1"/>
                        </a:solidFill>
                        <a:latin typeface="+mn-ea"/>
                        <a:ea typeface="+mn-ea"/>
                      </a:endParaRPr>
                    </a:p>
                    <a:p>
                      <a:pPr marL="342900" indent="-342900">
                        <a:buFont typeface="+mj-lt"/>
                        <a:buAutoNum type="arabicPeriod"/>
                      </a:pPr>
                      <a:r>
                        <a:rPr lang="zh-TW" altLang="en-US" sz="1400" b="1" dirty="0">
                          <a:solidFill>
                            <a:schemeClr val="tx1"/>
                          </a:solidFill>
                          <a:latin typeface="+mn-ea"/>
                          <a:ea typeface="+mn-ea"/>
                        </a:rPr>
                        <a:t>改善</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Microsoft JhengHei"/>
                          <a:ea typeface="微軟正黑體"/>
                        </a:defRPr>
                      </a:lvl1pPr>
                      <a:lvl2pPr marL="457200" algn="l" defTabSz="914400" rtl="0" eaLnBrk="1" latinLnBrk="0" hangingPunct="1">
                        <a:defRPr sz="1800" kern="1200">
                          <a:solidFill>
                            <a:schemeClr val="dk1"/>
                          </a:solidFill>
                          <a:latin typeface="Microsoft JhengHei"/>
                          <a:ea typeface="微軟正黑體"/>
                        </a:defRPr>
                      </a:lvl2pPr>
                      <a:lvl3pPr marL="914400" algn="l" defTabSz="914400" rtl="0" eaLnBrk="1" latinLnBrk="0" hangingPunct="1">
                        <a:defRPr sz="1800" kern="1200">
                          <a:solidFill>
                            <a:schemeClr val="dk1"/>
                          </a:solidFill>
                          <a:latin typeface="Microsoft JhengHei"/>
                          <a:ea typeface="微軟正黑體"/>
                        </a:defRPr>
                      </a:lvl3pPr>
                      <a:lvl4pPr marL="1371600" algn="l" defTabSz="914400" rtl="0" eaLnBrk="1" latinLnBrk="0" hangingPunct="1">
                        <a:defRPr sz="1800" kern="1200">
                          <a:solidFill>
                            <a:schemeClr val="dk1"/>
                          </a:solidFill>
                          <a:latin typeface="Microsoft JhengHei"/>
                          <a:ea typeface="微軟正黑體"/>
                        </a:defRPr>
                      </a:lvl4pPr>
                      <a:lvl5pPr marL="1828800" algn="l" defTabSz="914400" rtl="0" eaLnBrk="1" latinLnBrk="0" hangingPunct="1">
                        <a:defRPr sz="1800" kern="1200">
                          <a:solidFill>
                            <a:schemeClr val="dk1"/>
                          </a:solidFill>
                          <a:latin typeface="Microsoft JhengHei"/>
                          <a:ea typeface="微軟正黑體"/>
                        </a:defRPr>
                      </a:lvl5pPr>
                      <a:lvl6pPr marL="2286000" algn="l" defTabSz="914400" rtl="0" eaLnBrk="1" latinLnBrk="0" hangingPunct="1">
                        <a:defRPr sz="1800" kern="1200">
                          <a:solidFill>
                            <a:schemeClr val="dk1"/>
                          </a:solidFill>
                          <a:latin typeface="Microsoft JhengHei"/>
                          <a:ea typeface="微軟正黑體"/>
                        </a:defRPr>
                      </a:lvl6pPr>
                      <a:lvl7pPr marL="2743200" algn="l" defTabSz="914400" rtl="0" eaLnBrk="1" latinLnBrk="0" hangingPunct="1">
                        <a:defRPr sz="1800" kern="1200">
                          <a:solidFill>
                            <a:schemeClr val="dk1"/>
                          </a:solidFill>
                          <a:latin typeface="Microsoft JhengHei"/>
                          <a:ea typeface="微軟正黑體"/>
                        </a:defRPr>
                      </a:lvl7pPr>
                      <a:lvl8pPr marL="3200400" algn="l" defTabSz="914400" rtl="0" eaLnBrk="1" latinLnBrk="0" hangingPunct="1">
                        <a:defRPr sz="1800" kern="1200">
                          <a:solidFill>
                            <a:schemeClr val="dk1"/>
                          </a:solidFill>
                          <a:latin typeface="Microsoft JhengHei"/>
                          <a:ea typeface="微軟正黑體"/>
                        </a:defRPr>
                      </a:lvl8pPr>
                      <a:lvl9pPr marL="3657600" algn="l" defTabSz="914400" rtl="0" eaLnBrk="1" latinLnBrk="0" hangingPunct="1">
                        <a:defRPr sz="1800" kern="1200">
                          <a:solidFill>
                            <a:schemeClr val="dk1"/>
                          </a:solidFill>
                          <a:latin typeface="Microsoft JhengHei"/>
                          <a:ea typeface="微軟正黑體"/>
                        </a:defRPr>
                      </a:lvl9pPr>
                    </a:lstStyle>
                    <a:p>
                      <a:pPr marL="342900" indent="-342900">
                        <a:buFont typeface="+mj-lt"/>
                        <a:buAutoNum type="arabicPeriod"/>
                      </a:pPr>
                      <a:r>
                        <a:rPr lang="zh-TW" altLang="en-US" sz="1400" b="1" dirty="0">
                          <a:solidFill>
                            <a:srgbClr val="FF0000"/>
                          </a:solidFill>
                          <a:effectLst>
                            <a:outerShdw blurRad="38100" dist="38100" dir="2700000" algn="tl">
                              <a:srgbClr val="000000">
                                <a:alpha val="43137"/>
                              </a:srgbClr>
                            </a:outerShdw>
                          </a:effectLst>
                          <a:latin typeface="+mn-ea"/>
                          <a:ea typeface="+mn-ea"/>
                        </a:rPr>
                        <a:t>復原計畫</a:t>
                      </a:r>
                      <a:endParaRPr lang="en-US" altLang="zh-TW" sz="1400" b="1" dirty="0">
                        <a:solidFill>
                          <a:srgbClr val="FF0000"/>
                        </a:solidFill>
                        <a:effectLst>
                          <a:outerShdw blurRad="38100" dist="38100" dir="2700000" algn="tl">
                            <a:srgbClr val="000000">
                              <a:alpha val="43137"/>
                            </a:srgbClr>
                          </a:outerShdw>
                        </a:effectLst>
                        <a:latin typeface="+mn-ea"/>
                        <a:ea typeface="+mn-ea"/>
                      </a:endParaRPr>
                    </a:p>
                    <a:p>
                      <a:pPr marL="342900" indent="-342900">
                        <a:buFont typeface="+mj-lt"/>
                        <a:buAutoNum type="arabicPeriod"/>
                      </a:pPr>
                      <a:r>
                        <a:rPr lang="zh-TW" altLang="en-US" sz="1400" b="1" dirty="0">
                          <a:solidFill>
                            <a:schemeClr val="tx1"/>
                          </a:solidFill>
                          <a:latin typeface="+mn-ea"/>
                          <a:ea typeface="+mn-ea"/>
                        </a:rPr>
                        <a:t>改善</a:t>
                      </a:r>
                      <a:endParaRPr lang="en-US" altLang="zh-TW" sz="1400" b="1" dirty="0">
                        <a:solidFill>
                          <a:schemeClr val="tx1"/>
                        </a:solidFill>
                        <a:latin typeface="+mn-ea"/>
                        <a:ea typeface="+mn-ea"/>
                      </a:endParaRPr>
                    </a:p>
                    <a:p>
                      <a:pPr marL="342900" indent="-342900">
                        <a:buFont typeface="+mj-lt"/>
                        <a:buAutoNum type="arabicPeriod"/>
                      </a:pPr>
                      <a:r>
                        <a:rPr lang="zh-TW" altLang="en-US" sz="1400" b="1" dirty="0">
                          <a:solidFill>
                            <a:schemeClr val="tx1"/>
                          </a:solidFill>
                          <a:latin typeface="+mn-ea"/>
                          <a:ea typeface="+mn-ea"/>
                        </a:rPr>
                        <a:t>溝通</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05003213"/>
                  </a:ext>
                </a:extLst>
              </a:tr>
            </a:tbl>
          </a:graphicData>
        </a:graphic>
      </p:graphicFrame>
      <p:pic>
        <p:nvPicPr>
          <p:cNvPr id="9" name="圖片 8"/>
          <p:cNvPicPr>
            <a:picLocks noChangeAspect="1"/>
          </p:cNvPicPr>
          <p:nvPr/>
        </p:nvPicPr>
        <p:blipFill>
          <a:blip r:embed="rId2"/>
          <a:stretch>
            <a:fillRect/>
          </a:stretch>
        </p:blipFill>
        <p:spPr>
          <a:xfrm>
            <a:off x="206782" y="698712"/>
            <a:ext cx="1314911" cy="1314911"/>
          </a:xfrm>
          <a:prstGeom prst="rect">
            <a:avLst/>
          </a:prstGeom>
        </p:spPr>
      </p:pic>
      <p:sp>
        <p:nvSpPr>
          <p:cNvPr id="11" name="標題 1"/>
          <p:cNvSpPr txBox="1">
            <a:spLocks/>
          </p:cNvSpPr>
          <p:nvPr/>
        </p:nvSpPr>
        <p:spPr>
          <a:xfrm>
            <a:off x="206782" y="77625"/>
            <a:ext cx="6291695" cy="544585"/>
          </a:xfrm>
          <a:prstGeom prst="rect">
            <a:avLst/>
          </a:prstGeom>
        </p:spPr>
        <p:txBody>
          <a:bodyPr vert="horz" lIns="68580" tIns="34290" rIns="68580" bIns="3429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3300" dirty="0"/>
              <a:t>NIST CSF(Cybersecurity </a:t>
            </a:r>
            <a:r>
              <a:rPr lang="en-US" altLang="zh-TW" sz="3300" dirty="0" smtClean="0"/>
              <a:t>Framework)1.1</a:t>
            </a:r>
            <a:endParaRPr lang="zh-TW" altLang="en-US" sz="3300" dirty="0"/>
          </a:p>
        </p:txBody>
      </p:sp>
      <p:sp>
        <p:nvSpPr>
          <p:cNvPr id="13" name="矩形 12"/>
          <p:cNvSpPr/>
          <p:nvPr/>
        </p:nvSpPr>
        <p:spPr>
          <a:xfrm>
            <a:off x="1616375" y="736609"/>
            <a:ext cx="7437388" cy="923330"/>
          </a:xfrm>
          <a:prstGeom prst="rect">
            <a:avLst/>
          </a:prstGeom>
        </p:spPr>
        <p:txBody>
          <a:bodyPr wrap="square">
            <a:spAutoFit/>
          </a:bodyPr>
          <a:lstStyle/>
          <a:p>
            <a:pPr marL="214313" indent="-214313">
              <a:buFont typeface="Wingdings" panose="05000000000000000000" pitchFamily="2" charset="2"/>
              <a:buChar char="n"/>
            </a:pPr>
            <a:r>
              <a:rPr lang="zh-TW" altLang="en-US" sz="1350" dirty="0"/>
              <a:t>框架核心包含識別</a:t>
            </a:r>
            <a:r>
              <a:rPr lang="en-US" altLang="zh-TW" sz="1350" dirty="0"/>
              <a:t>(Identify)</a:t>
            </a:r>
            <a:r>
              <a:rPr lang="zh-TW" altLang="en-US" sz="1350" dirty="0"/>
              <a:t>、保護</a:t>
            </a:r>
            <a:r>
              <a:rPr lang="en-US" altLang="zh-TW" sz="1350" dirty="0"/>
              <a:t>(Protect)</a:t>
            </a:r>
            <a:r>
              <a:rPr lang="zh-TW" altLang="en-US" sz="1350" dirty="0"/>
              <a:t>、偵測</a:t>
            </a:r>
            <a:r>
              <a:rPr lang="en-US" altLang="zh-TW" sz="1350" dirty="0"/>
              <a:t>(Detect)</a:t>
            </a:r>
            <a:r>
              <a:rPr lang="zh-TW" altLang="en-US" sz="1350" dirty="0"/>
              <a:t>、回應</a:t>
            </a:r>
            <a:r>
              <a:rPr lang="en-US" altLang="zh-TW" sz="1350" dirty="0"/>
              <a:t>(Respond)</a:t>
            </a:r>
            <a:r>
              <a:rPr lang="zh-TW" altLang="en-US" sz="1350" dirty="0"/>
              <a:t>及復原</a:t>
            </a:r>
            <a:r>
              <a:rPr lang="en-US" altLang="zh-TW" sz="1350" dirty="0"/>
              <a:t>(Recover)5</a:t>
            </a:r>
            <a:r>
              <a:rPr lang="zh-TW" altLang="en-US" sz="1350" dirty="0"/>
              <a:t>大功能面向。</a:t>
            </a:r>
            <a:endParaRPr lang="en-US" altLang="zh-TW" sz="1350" dirty="0"/>
          </a:p>
          <a:p>
            <a:pPr marL="214313" indent="-214313">
              <a:buFont typeface="Wingdings" panose="05000000000000000000" pitchFamily="2" charset="2"/>
              <a:buChar char="n"/>
            </a:pPr>
            <a:r>
              <a:rPr lang="zh-TW" altLang="en-US" sz="1350" dirty="0"/>
              <a:t>這</a:t>
            </a:r>
            <a:r>
              <a:rPr lang="en-US" altLang="zh-TW" sz="1350" dirty="0"/>
              <a:t>5</a:t>
            </a:r>
            <a:r>
              <a:rPr lang="zh-TW" altLang="en-US" sz="1350" dirty="0"/>
              <a:t>大功能面向，主要是針對企業遭受攻擊的各個階段，也就是事前</a:t>
            </a:r>
            <a:r>
              <a:rPr lang="en-US" altLang="zh-TW" sz="1350" dirty="0"/>
              <a:t>(</a:t>
            </a:r>
            <a:r>
              <a:rPr lang="zh-TW" altLang="en-US" sz="1350" dirty="0"/>
              <a:t>識別與防禦</a:t>
            </a:r>
            <a:r>
              <a:rPr lang="en-US" altLang="zh-TW" sz="1350" dirty="0"/>
              <a:t>)</a:t>
            </a:r>
            <a:r>
              <a:rPr lang="zh-TW" altLang="en-US" sz="1350" dirty="0"/>
              <a:t>、事中</a:t>
            </a:r>
            <a:r>
              <a:rPr lang="en-US" altLang="zh-TW" sz="1350" dirty="0"/>
              <a:t>(</a:t>
            </a:r>
            <a:r>
              <a:rPr lang="zh-TW" altLang="en-US" sz="1350" dirty="0"/>
              <a:t>偵測</a:t>
            </a:r>
            <a:r>
              <a:rPr lang="en-US" altLang="zh-TW" sz="1350" dirty="0"/>
              <a:t>)</a:t>
            </a:r>
            <a:r>
              <a:rPr lang="zh-TW" altLang="en-US" sz="1350" dirty="0"/>
              <a:t>，以及事後</a:t>
            </a:r>
            <a:r>
              <a:rPr lang="en-US" altLang="zh-TW" sz="1350" dirty="0"/>
              <a:t>(</a:t>
            </a:r>
            <a:r>
              <a:rPr lang="zh-TW" altLang="en-US" sz="1350" dirty="0"/>
              <a:t>因應與復原</a:t>
            </a:r>
            <a:r>
              <a:rPr lang="en-US" altLang="zh-TW" sz="1350" dirty="0"/>
              <a:t>)</a:t>
            </a:r>
            <a:r>
              <a:rPr lang="zh-TW" altLang="en-US" sz="1350" dirty="0"/>
              <a:t>，所需採取的措施，進行探討</a:t>
            </a:r>
          </a:p>
        </p:txBody>
      </p:sp>
      <p:sp>
        <p:nvSpPr>
          <p:cNvPr id="6" name="投影片編號版面配置區 5"/>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3</a:t>
            </a:fld>
            <a:endParaRPr lang="zh-TW" altLang="en-US" dirty="0"/>
          </a:p>
        </p:txBody>
      </p:sp>
    </p:spTree>
    <p:extLst>
      <p:ext uri="{BB962C8B-B14F-4D97-AF65-F5344CB8AC3E}">
        <p14:creationId xmlns:p14="http://schemas.microsoft.com/office/powerpoint/2010/main" val="36797977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763277718"/>
              </p:ext>
            </p:extLst>
          </p:nvPr>
        </p:nvGraphicFramePr>
        <p:xfrm>
          <a:off x="67905" y="101136"/>
          <a:ext cx="8931716" cy="3360420"/>
        </p:xfrm>
        <a:graphic>
          <a:graphicData uri="http://schemas.openxmlformats.org/drawingml/2006/table">
            <a:tbl>
              <a:tblPr firstRow="1" bandRow="1">
                <a:tableStyleId>{5C22544A-7EE6-4342-B048-85BDC9FD1C3A}</a:tableStyleId>
              </a:tblPr>
              <a:tblGrid>
                <a:gridCol w="336825">
                  <a:extLst>
                    <a:ext uri="{9D8B030D-6E8A-4147-A177-3AD203B41FA5}">
                      <a16:colId xmlns:a16="http://schemas.microsoft.com/office/drawing/2014/main" val="2277961810"/>
                    </a:ext>
                  </a:extLst>
                </a:gridCol>
                <a:gridCol w="389602">
                  <a:extLst>
                    <a:ext uri="{9D8B030D-6E8A-4147-A177-3AD203B41FA5}">
                      <a16:colId xmlns:a16="http://schemas.microsoft.com/office/drawing/2014/main" val="3094524191"/>
                    </a:ext>
                  </a:extLst>
                </a:gridCol>
                <a:gridCol w="8205289">
                  <a:extLst>
                    <a:ext uri="{9D8B030D-6E8A-4147-A177-3AD203B41FA5}">
                      <a16:colId xmlns:a16="http://schemas.microsoft.com/office/drawing/2014/main" val="2403690533"/>
                    </a:ext>
                  </a:extLst>
                </a:gridCol>
              </a:tblGrid>
              <a:tr h="160020">
                <a:tc gridSpan="3">
                  <a:txBody>
                    <a:bodyPr/>
                    <a:lstStyle/>
                    <a:p>
                      <a:endParaRPr lang="zh-TW" altLang="en-US" sz="600" dirty="0"/>
                    </a:p>
                  </a:txBody>
                  <a:tcPr marL="68580" marR="68580" marT="34290" marB="34290">
                    <a:lnB w="12700" cap="flat" cmpd="sng" algn="ctr">
                      <a:solidFill>
                        <a:schemeClr val="tx1"/>
                      </a:solidFill>
                      <a:prstDash val="solid"/>
                      <a:round/>
                      <a:headEnd type="none" w="med" len="med"/>
                      <a:tailEnd type="none" w="med" len="med"/>
                    </a:lnB>
                  </a:tcPr>
                </a:tc>
                <a:tc hMerge="1">
                  <a:txBody>
                    <a:bodyPr/>
                    <a:lstStyle/>
                    <a:p>
                      <a:endParaRPr lang="zh-TW" altLang="en-US" dirty="0"/>
                    </a:p>
                  </a:txBody>
                  <a:tcPr>
                    <a:lnB w="12700" cap="flat" cmpd="sng" algn="ctr">
                      <a:solidFill>
                        <a:schemeClr val="tx1"/>
                      </a:solidFill>
                      <a:prstDash val="solid"/>
                      <a:round/>
                      <a:headEnd type="none" w="med" len="med"/>
                      <a:tailEnd type="none" w="med" len="med"/>
                    </a:lnB>
                  </a:tcPr>
                </a:tc>
                <a:tc hMerge="1">
                  <a:txBody>
                    <a:bodyPr/>
                    <a:lstStyle/>
                    <a:p>
                      <a:endParaRPr lang="zh-TW"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983355"/>
                  </a:ext>
                </a:extLst>
              </a:tr>
              <a:tr h="1234440">
                <a:tc>
                  <a:txBody>
                    <a:bodyPr/>
                    <a:lstStyle/>
                    <a:p>
                      <a:pPr>
                        <a:spcAft>
                          <a:spcPts val="0"/>
                        </a:spcAft>
                      </a:pP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Aft>
                          <a:spcPts val="0"/>
                        </a:spcAft>
                      </a:pPr>
                      <a:r>
                        <a:rPr 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1.</a:t>
                      </a:r>
                    </a:p>
                    <a:p>
                      <a:pPr>
                        <a:spcAft>
                          <a:spcPts val="0"/>
                        </a:spcAft>
                      </a:pPr>
                      <a:r>
                        <a:rPr lang="zh-TW" altLang="zh-TW"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mn-ea"/>
                          <a:cs typeface="Times New Roman" panose="02020603050405020304" pitchFamily="18" charset="0"/>
                        </a:rPr>
                        <a:t>複</a:t>
                      </a:r>
                      <a:endParaRPr lang="zh-TW" sz="1400" b="1" kern="100" dirty="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Aft>
                          <a:spcPts val="0"/>
                        </a:spcAft>
                      </a:pPr>
                      <a:r>
                        <a:rPr lang="zh-TW"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網路</a:t>
                      </a:r>
                      <a:r>
                        <a:rPr lang="zh-TW" sz="1400" b="1" kern="100" dirty="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安全</a:t>
                      </a:r>
                      <a:r>
                        <a:rPr lang="zh-TW"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框架</a:t>
                      </a:r>
                      <a:r>
                        <a:rPr lang="en-US" altLang="zh-TW"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a:t>
                      </a:r>
                      <a:r>
                        <a:rPr 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Cybersecurity</a:t>
                      </a:r>
                      <a:r>
                        <a:rPr lang="zh-TW" alt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 </a:t>
                      </a:r>
                      <a:r>
                        <a:rPr 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Framework,</a:t>
                      </a:r>
                      <a:r>
                        <a:rPr lang="zh-TW" alt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 </a:t>
                      </a:r>
                      <a:r>
                        <a:rPr 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CSF</a:t>
                      </a:r>
                      <a:r>
                        <a:rPr lang="en-US" altLang="zh-TW"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a:t>
                      </a:r>
                      <a:r>
                        <a:rPr lang="zh-TW"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為</a:t>
                      </a:r>
                      <a:r>
                        <a:rPr lang="zh-TW" sz="1400" b="1" kern="100" dirty="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美國國家標準暨</a:t>
                      </a:r>
                      <a:r>
                        <a:rPr lang="zh-TW"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技術研究院</a:t>
                      </a:r>
                      <a:r>
                        <a:rPr lang="en-US" altLang="zh-TW"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a:t>
                      </a:r>
                      <a:r>
                        <a:rPr 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National</a:t>
                      </a:r>
                      <a:r>
                        <a:rPr lang="zh-TW" alt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 </a:t>
                      </a:r>
                      <a:r>
                        <a:rPr 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Institute</a:t>
                      </a:r>
                      <a:r>
                        <a:rPr lang="zh-TW" alt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 </a:t>
                      </a:r>
                      <a:r>
                        <a:rPr 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of</a:t>
                      </a:r>
                      <a:r>
                        <a:rPr lang="zh-TW" alt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 </a:t>
                      </a:r>
                      <a:r>
                        <a:rPr 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Standards</a:t>
                      </a:r>
                      <a:r>
                        <a:rPr lang="zh-TW" alt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 </a:t>
                      </a:r>
                      <a:r>
                        <a:rPr 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and</a:t>
                      </a:r>
                      <a:r>
                        <a:rPr lang="zh-TW" alt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 </a:t>
                      </a:r>
                      <a:r>
                        <a:rPr 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Technology,</a:t>
                      </a:r>
                      <a:r>
                        <a:rPr lang="zh-TW" alt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 </a:t>
                      </a:r>
                      <a:r>
                        <a:rPr 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NIST</a:t>
                      </a:r>
                      <a:r>
                        <a:rPr lang="en-US" altLang="zh-TW"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a:t>
                      </a:r>
                      <a:r>
                        <a:rPr lang="zh-TW"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彙整後</a:t>
                      </a:r>
                      <a:r>
                        <a:rPr lang="zh-TW" sz="1400" b="1" kern="100" dirty="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所提出，作為整體網路安全架構之規劃藍圖參考，請問該</a:t>
                      </a:r>
                      <a:r>
                        <a:rPr lang="en-US" sz="1400" b="1" kern="100" dirty="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CSF</a:t>
                      </a:r>
                      <a:r>
                        <a:rPr lang="zh-TW" sz="1400" b="1" kern="100" dirty="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之 組成元素包含下列哪些</a:t>
                      </a:r>
                      <a:r>
                        <a:rPr lang="zh-TW"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項目</a:t>
                      </a:r>
                      <a:r>
                        <a:rPr lang="en-US" altLang="zh-TW"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a:t>
                      </a:r>
                      <a:endParaRPr lang="zh-TW" sz="1400" b="1" kern="100" dirty="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sz="1400" b="1" kern="100" dirty="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(A) </a:t>
                      </a:r>
                      <a:r>
                        <a:rPr lang="zh-TW" sz="1400" b="1" kern="100" dirty="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框架</a:t>
                      </a:r>
                      <a:r>
                        <a:rPr lang="zh-TW"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核心</a:t>
                      </a:r>
                      <a:r>
                        <a:rPr lang="en-US" altLang="zh-TW"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a:t>
                      </a:r>
                      <a:r>
                        <a:rPr 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Framework</a:t>
                      </a:r>
                      <a:r>
                        <a:rPr lang="zh-TW" alt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 </a:t>
                      </a:r>
                      <a:r>
                        <a:rPr 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Core)</a:t>
                      </a:r>
                      <a:r>
                        <a:rPr lang="zh-TW" alt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            </a:t>
                      </a:r>
                      <a:r>
                        <a:rPr 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a:t>
                      </a:r>
                      <a:r>
                        <a:rPr lang="en-US" sz="1400" b="1" kern="100" dirty="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B) </a:t>
                      </a:r>
                      <a:r>
                        <a:rPr lang="zh-TW" sz="1400" b="1" kern="100" dirty="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框架設定</a:t>
                      </a:r>
                      <a:r>
                        <a:rPr lang="zh-TW"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檔</a:t>
                      </a:r>
                      <a:r>
                        <a:rPr lang="en-US" altLang="zh-TW"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a:t>
                      </a:r>
                      <a:r>
                        <a:rPr 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Framework</a:t>
                      </a:r>
                      <a:r>
                        <a:rPr lang="zh-TW" alt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 </a:t>
                      </a:r>
                      <a:r>
                        <a:rPr 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Profile</a:t>
                      </a:r>
                      <a:r>
                        <a:rPr lang="en-US" sz="1400" b="1" kern="100" dirty="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a:t>
                      </a:r>
                      <a:endParaRPr lang="zh-TW" sz="1400" b="1" kern="100" dirty="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sz="1400" b="1" kern="100" dirty="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(C) </a:t>
                      </a:r>
                      <a:r>
                        <a:rPr lang="zh-TW"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實施程式</a:t>
                      </a:r>
                      <a:r>
                        <a:rPr lang="en-US" altLang="zh-TW"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a:t>
                      </a:r>
                      <a:r>
                        <a:rPr 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Framework</a:t>
                      </a:r>
                      <a:r>
                        <a:rPr lang="zh-TW" alt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 </a:t>
                      </a:r>
                      <a:r>
                        <a:rPr 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Procedure)</a:t>
                      </a:r>
                      <a:r>
                        <a:rPr lang="zh-TW" alt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   </a:t>
                      </a:r>
                      <a:r>
                        <a:rPr 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a:t>
                      </a:r>
                      <a:r>
                        <a:rPr lang="en-US" sz="1400" b="1" kern="100" dirty="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D) </a:t>
                      </a:r>
                      <a:r>
                        <a:rPr lang="zh-TW" sz="1400" b="1" kern="100" dirty="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實施</a:t>
                      </a:r>
                      <a:r>
                        <a:rPr lang="zh-TW"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層級</a:t>
                      </a:r>
                      <a:r>
                        <a:rPr lang="en-US" altLang="zh-TW"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a:t>
                      </a:r>
                      <a:r>
                        <a:rPr 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Implementation</a:t>
                      </a:r>
                      <a:r>
                        <a:rPr lang="zh-TW" alt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 </a:t>
                      </a:r>
                      <a:r>
                        <a:rPr 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Tiers)</a:t>
                      </a:r>
                    </a:p>
                    <a:p>
                      <a:pPr>
                        <a:spcAft>
                          <a:spcPts val="0"/>
                        </a:spcAft>
                      </a:pPr>
                      <a:endParaRPr lang="zh-TW" sz="1400" b="1" kern="100" dirty="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01192621"/>
                  </a:ext>
                </a:extLst>
              </a:tr>
              <a:tr h="1645920">
                <a:tc>
                  <a:txBody>
                    <a:bodyPr/>
                    <a:lstStyle/>
                    <a:p>
                      <a:pPr>
                        <a:spcAft>
                          <a:spcPts val="0"/>
                        </a:spcAft>
                      </a:pP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Aft>
                          <a:spcPts val="0"/>
                        </a:spcAft>
                      </a:pPr>
                      <a:r>
                        <a:rPr lang="en-US" altLang="zh-TW"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rPr>
                        <a:t>2.</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mn-ea"/>
                          <a:cs typeface="Times New Roman" panose="02020603050405020304" pitchFamily="18" charset="0"/>
                        </a:rPr>
                        <a:t>複</a:t>
                      </a:r>
                    </a:p>
                    <a:p>
                      <a:pPr>
                        <a:spcAft>
                          <a:spcPts val="0"/>
                        </a:spcAft>
                      </a:pPr>
                      <a:endParaRPr lang="zh-TW" sz="1400" b="1" kern="100" dirty="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Aft>
                          <a:spcPts val="0"/>
                        </a:spcAft>
                      </a:pPr>
                      <a:r>
                        <a:rPr lang="en-US" altLang="zh-TW"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mn-ea"/>
                          <a:cs typeface="Times New Roman" panose="02020603050405020304" pitchFamily="18" charset="0"/>
                        </a:rPr>
                        <a:t>NIST</a:t>
                      </a:r>
                      <a:r>
                        <a:rPr lang="zh-TW" alt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mn-ea"/>
                          <a:cs typeface="Times New Roman" panose="02020603050405020304" pitchFamily="18" charset="0"/>
                        </a:rPr>
                        <a:t>網路安全框架（ </a:t>
                      </a:r>
                      <a:r>
                        <a:rPr lang="en-US" altLang="zh-TW"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mn-ea"/>
                          <a:cs typeface="Times New Roman" panose="02020603050405020304" pitchFamily="18" charset="0"/>
                        </a:rPr>
                        <a:t>Cybersecurity Framework, CSF</a:t>
                      </a:r>
                      <a:r>
                        <a:rPr lang="zh-TW" alt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mn-ea"/>
                          <a:cs typeface="Times New Roman" panose="02020603050405020304" pitchFamily="18" charset="0"/>
                        </a:rPr>
                        <a:t>）有關「框架核心（ </a:t>
                      </a:r>
                      <a:r>
                        <a:rPr lang="en-US" altLang="zh-TW"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mn-ea"/>
                          <a:cs typeface="Times New Roman" panose="02020603050405020304" pitchFamily="18" charset="0"/>
                        </a:rPr>
                        <a:t>Framework Core</a:t>
                      </a:r>
                      <a:r>
                        <a:rPr lang="zh-TW" alt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mn-ea"/>
                          <a:cs typeface="Times New Roman" panose="02020603050405020304" pitchFamily="18" charset="0"/>
                        </a:rPr>
                        <a:t>）」係由識別 </a:t>
                      </a:r>
                      <a:r>
                        <a:rPr lang="en-US" altLang="zh-TW"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mn-ea"/>
                          <a:cs typeface="Times New Roman" panose="02020603050405020304" pitchFamily="18" charset="0"/>
                        </a:rPr>
                        <a:t>Identify</a:t>
                      </a:r>
                      <a:r>
                        <a:rPr lang="zh-TW" alt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mn-ea"/>
                          <a:cs typeface="Times New Roman" panose="02020603050405020304" pitchFamily="18" charset="0"/>
                        </a:rPr>
                        <a:t>）、保護</a:t>
                      </a:r>
                      <a:r>
                        <a:rPr lang="en-US" altLang="zh-TW"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mn-ea"/>
                          <a:cs typeface="Times New Roman" panose="02020603050405020304" pitchFamily="18" charset="0"/>
                        </a:rPr>
                        <a:t>Protect</a:t>
                      </a:r>
                      <a:r>
                        <a:rPr lang="zh-TW" alt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mn-ea"/>
                          <a:cs typeface="Times New Roman" panose="02020603050405020304" pitchFamily="18" charset="0"/>
                        </a:rPr>
                        <a:t>）、偵測 </a:t>
                      </a:r>
                      <a:r>
                        <a:rPr lang="en-US" altLang="zh-TW"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mn-ea"/>
                          <a:cs typeface="Times New Roman" panose="02020603050405020304" pitchFamily="18" charset="0"/>
                        </a:rPr>
                        <a:t>Detect</a:t>
                      </a:r>
                      <a:r>
                        <a:rPr lang="zh-TW" alt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mn-ea"/>
                          <a:cs typeface="Times New Roman" panose="02020603050405020304" pitchFamily="18" charset="0"/>
                        </a:rPr>
                        <a:t>）、回應 </a:t>
                      </a:r>
                      <a:r>
                        <a:rPr lang="en-US" altLang="zh-TW"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mn-ea"/>
                          <a:cs typeface="Times New Roman" panose="02020603050405020304" pitchFamily="18" charset="0"/>
                        </a:rPr>
                        <a:t>Respond</a:t>
                      </a:r>
                      <a:r>
                        <a:rPr lang="zh-TW" alt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mn-ea"/>
                          <a:cs typeface="Times New Roman" panose="02020603050405020304" pitchFamily="18" charset="0"/>
                        </a:rPr>
                        <a:t>）與復原 </a:t>
                      </a:r>
                      <a:r>
                        <a:rPr lang="en-US" altLang="zh-TW"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mn-ea"/>
                          <a:cs typeface="Times New Roman" panose="02020603050405020304" pitchFamily="18" charset="0"/>
                        </a:rPr>
                        <a:t>Recover</a:t>
                      </a:r>
                      <a:r>
                        <a:rPr lang="zh-TW" alt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mn-ea"/>
                          <a:cs typeface="Times New Roman" panose="02020603050405020304" pitchFamily="18" charset="0"/>
                        </a:rPr>
                        <a:t>等功能所組成。</a:t>
                      </a:r>
                      <a:endParaRPr lang="en-US" altLang="zh-TW"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mn-ea"/>
                        <a:cs typeface="Times New Roman" panose="02020603050405020304" pitchFamily="18" charset="0"/>
                      </a:endParaRPr>
                    </a:p>
                    <a:p>
                      <a:pPr>
                        <a:spcAft>
                          <a:spcPts val="0"/>
                        </a:spcAft>
                      </a:pPr>
                      <a:r>
                        <a:rPr lang="zh-TW" alt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mn-ea"/>
                          <a:cs typeface="Times New Roman" panose="02020603050405020304" pitchFamily="18" charset="0"/>
                        </a:rPr>
                        <a:t>請問關於「保護（ </a:t>
                      </a:r>
                      <a:r>
                        <a:rPr lang="en-US" altLang="zh-TW"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mn-ea"/>
                          <a:cs typeface="Times New Roman" panose="02020603050405020304" pitchFamily="18" charset="0"/>
                        </a:rPr>
                        <a:t>Protect</a:t>
                      </a:r>
                      <a:r>
                        <a:rPr lang="zh-TW" alt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mn-ea"/>
                          <a:cs typeface="Times New Roman" panose="02020603050405020304" pitchFamily="18" charset="0"/>
                        </a:rPr>
                        <a:t>）」功能的敘述，下列哪些正確？</a:t>
                      </a:r>
                    </a:p>
                    <a:p>
                      <a:pPr>
                        <a:spcAft>
                          <a:spcPts val="0"/>
                        </a:spcAft>
                      </a:pPr>
                      <a:r>
                        <a:rPr lang="en-US" altLang="zh-TW"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mn-ea"/>
                          <a:cs typeface="Times New Roman" panose="02020603050405020304" pitchFamily="18" charset="0"/>
                        </a:rPr>
                        <a:t>(A) </a:t>
                      </a:r>
                      <a:r>
                        <a:rPr lang="zh-TW" alt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mn-ea"/>
                          <a:cs typeface="Times New Roman" panose="02020603050405020304" pitchFamily="18" charset="0"/>
                        </a:rPr>
                        <a:t>包含身份管理與存取控制</a:t>
                      </a:r>
                      <a:r>
                        <a:rPr lang="en-US" altLang="zh-TW"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mn-ea"/>
                          <a:cs typeface="Times New Roman" panose="02020603050405020304" pitchFamily="18" charset="0"/>
                        </a:rPr>
                        <a:t>(Identity Management and Access Control)</a:t>
                      </a:r>
                      <a:r>
                        <a:rPr lang="zh-TW" alt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mn-ea"/>
                          <a:cs typeface="Times New Roman" panose="02020603050405020304" pitchFamily="18" charset="0"/>
                        </a:rPr>
                        <a:t>與意識和訓練</a:t>
                      </a:r>
                      <a:r>
                        <a:rPr lang="en-US" altLang="zh-TW"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mn-ea"/>
                          <a:cs typeface="Times New Roman" panose="02020603050405020304" pitchFamily="18" charset="0"/>
                        </a:rPr>
                        <a:t>(Awareness and Training)</a:t>
                      </a:r>
                    </a:p>
                    <a:p>
                      <a:pPr>
                        <a:spcAft>
                          <a:spcPts val="0"/>
                        </a:spcAft>
                      </a:pPr>
                      <a:r>
                        <a:rPr lang="en-US" altLang="zh-TW"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mn-ea"/>
                          <a:cs typeface="Times New Roman" panose="02020603050405020304" pitchFamily="18" charset="0"/>
                        </a:rPr>
                        <a:t>(B) </a:t>
                      </a:r>
                      <a:r>
                        <a:rPr lang="zh-TW" alt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mn-ea"/>
                          <a:cs typeface="Times New Roman" panose="02020603050405020304" pitchFamily="18" charset="0"/>
                        </a:rPr>
                        <a:t>包含資料安全</a:t>
                      </a:r>
                      <a:r>
                        <a:rPr lang="en-US" altLang="zh-TW"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mn-ea"/>
                          <a:cs typeface="Times New Roman" panose="02020603050405020304" pitchFamily="18" charset="0"/>
                        </a:rPr>
                        <a:t>(Data Security)</a:t>
                      </a:r>
                      <a:r>
                        <a:rPr lang="zh-TW" alt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mn-ea"/>
                          <a:cs typeface="Times New Roman" panose="02020603050405020304" pitchFamily="18" charset="0"/>
                        </a:rPr>
                        <a:t>與資訊保護流程與程式</a:t>
                      </a:r>
                      <a:r>
                        <a:rPr lang="en-US" altLang="zh-TW"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mn-ea"/>
                          <a:cs typeface="Times New Roman" panose="02020603050405020304" pitchFamily="18" charset="0"/>
                        </a:rPr>
                        <a:t>(Information Protection Processes and Procedures)</a:t>
                      </a:r>
                    </a:p>
                    <a:p>
                      <a:pPr>
                        <a:spcAft>
                          <a:spcPts val="0"/>
                        </a:spcAft>
                      </a:pPr>
                      <a:r>
                        <a:rPr lang="en-US" altLang="zh-TW"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mn-ea"/>
                          <a:cs typeface="Times New Roman" panose="02020603050405020304" pitchFamily="18" charset="0"/>
                        </a:rPr>
                        <a:t>(C) </a:t>
                      </a:r>
                      <a:r>
                        <a:rPr lang="zh-TW" alt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mn-ea"/>
                          <a:cs typeface="Times New Roman" panose="02020603050405020304" pitchFamily="18" charset="0"/>
                        </a:rPr>
                        <a:t>包含維護</a:t>
                      </a:r>
                      <a:r>
                        <a:rPr lang="en-US" altLang="zh-TW"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mn-ea"/>
                          <a:cs typeface="Times New Roman" panose="02020603050405020304" pitchFamily="18" charset="0"/>
                        </a:rPr>
                        <a:t>(Maintenance)</a:t>
                      </a:r>
                      <a:r>
                        <a:rPr lang="zh-TW" alt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mn-ea"/>
                          <a:cs typeface="Times New Roman" panose="02020603050405020304" pitchFamily="18" charset="0"/>
                        </a:rPr>
                        <a:t>與保護技術</a:t>
                      </a:r>
                      <a:r>
                        <a:rPr lang="en-US" altLang="zh-TW"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mn-ea"/>
                          <a:cs typeface="Times New Roman" panose="02020603050405020304" pitchFamily="18" charset="0"/>
                        </a:rPr>
                        <a:t>(Protective Technology)</a:t>
                      </a:r>
                    </a:p>
                    <a:p>
                      <a:pPr>
                        <a:spcAft>
                          <a:spcPts val="0"/>
                        </a:spcAft>
                      </a:pPr>
                      <a:r>
                        <a:rPr lang="en-US" altLang="zh-TW"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mn-ea"/>
                          <a:cs typeface="Times New Roman" panose="02020603050405020304" pitchFamily="18" charset="0"/>
                        </a:rPr>
                        <a:t>(D) </a:t>
                      </a:r>
                      <a:r>
                        <a:rPr lang="zh-TW" alt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mn-ea"/>
                          <a:cs typeface="Times New Roman" panose="02020603050405020304" pitchFamily="18" charset="0"/>
                        </a:rPr>
                        <a:t>包含資產管理</a:t>
                      </a:r>
                      <a:r>
                        <a:rPr lang="en-US" altLang="zh-TW"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mn-ea"/>
                          <a:cs typeface="Times New Roman" panose="02020603050405020304" pitchFamily="18" charset="0"/>
                        </a:rPr>
                        <a:t>(Asset Management)</a:t>
                      </a:r>
                      <a:r>
                        <a:rPr lang="zh-TW" altLang="en-US"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mn-ea"/>
                          <a:cs typeface="Times New Roman" panose="02020603050405020304" pitchFamily="18" charset="0"/>
                        </a:rPr>
                        <a:t>與風險評估</a:t>
                      </a:r>
                      <a:r>
                        <a:rPr lang="en-US" altLang="zh-TW" sz="1400" b="1" kern="100" dirty="0" smtClean="0">
                          <a:solidFill>
                            <a:schemeClr val="tx1"/>
                          </a:solidFill>
                          <a:effectLst>
                            <a:outerShdw blurRad="38100" dist="38100" dir="2700000" algn="tl">
                              <a:srgbClr val="000000">
                                <a:alpha val="43137"/>
                              </a:srgbClr>
                            </a:outerShdw>
                          </a:effectLst>
                          <a:latin typeface="Calibri" panose="020F0502020204030204" pitchFamily="34" charset="0"/>
                          <a:ea typeface="+mn-ea"/>
                          <a:cs typeface="Times New Roman" panose="02020603050405020304" pitchFamily="18" charset="0"/>
                        </a:rPr>
                        <a:t>(Risk Assessment)</a:t>
                      </a:r>
                    </a:p>
                    <a:p>
                      <a:pPr>
                        <a:spcAft>
                          <a:spcPts val="0"/>
                        </a:spcAft>
                      </a:pPr>
                      <a:endParaRPr lang="zh-TW" sz="1400" b="1" kern="100" dirty="0">
                        <a:solidFill>
                          <a:schemeClr val="tx1"/>
                        </a:solidFill>
                        <a:effectLst>
                          <a:outerShdw blurRad="38100" dist="38100" dir="2700000" algn="tl">
                            <a:srgbClr val="000000">
                              <a:alpha val="43137"/>
                            </a:srgbClr>
                          </a:outerShdw>
                        </a:effectLst>
                        <a:latin typeface="Calibri" panose="020F0502020204030204" pitchFamily="34" charset="0"/>
                        <a:ea typeface="新細明體" panose="02020500000000000000" pitchFamily="18" charset="-12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5871907"/>
                  </a:ext>
                </a:extLst>
              </a:tr>
            </a:tbl>
          </a:graphicData>
        </a:graphic>
      </p:graphicFrame>
      <p:sp>
        <p:nvSpPr>
          <p:cNvPr id="6" name="投影片編號版面配置區 5"/>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t>30</a:t>
            </a:fld>
            <a:endParaRPr lang="zh-TW" altLang="en-US" dirty="0"/>
          </a:p>
        </p:txBody>
      </p:sp>
    </p:spTree>
    <p:extLst>
      <p:ext uri="{BB962C8B-B14F-4D97-AF65-F5344CB8AC3E}">
        <p14:creationId xmlns:p14="http://schemas.microsoft.com/office/powerpoint/2010/main" val="5624518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NIST CSF 2.0(draft)</a:t>
            </a:r>
            <a:endParaRPr lang="zh-TW" altLang="en-US" dirty="0"/>
          </a:p>
        </p:txBody>
      </p:sp>
      <p:pic>
        <p:nvPicPr>
          <p:cNvPr id="5" name="內容版面配置區 4"/>
          <p:cNvPicPr>
            <a:picLocks noGrp="1" noChangeAspect="1"/>
          </p:cNvPicPr>
          <p:nvPr>
            <p:ph idx="1"/>
          </p:nvPr>
        </p:nvPicPr>
        <p:blipFill>
          <a:blip r:embed="rId2"/>
          <a:stretch>
            <a:fillRect/>
          </a:stretch>
        </p:blipFill>
        <p:spPr>
          <a:xfrm>
            <a:off x="340821" y="2490871"/>
            <a:ext cx="8065369" cy="3982118"/>
          </a:xfrm>
          <a:prstGeom prst="rect">
            <a:avLst/>
          </a:prstGeom>
        </p:spPr>
      </p:pic>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31</a:t>
            </a:fld>
            <a:endParaRPr lang="zh-TW" altLang="en-US" dirty="0"/>
          </a:p>
        </p:txBody>
      </p:sp>
      <p:sp>
        <p:nvSpPr>
          <p:cNvPr id="6" name="矩形 5"/>
          <p:cNvSpPr/>
          <p:nvPr/>
        </p:nvSpPr>
        <p:spPr>
          <a:xfrm>
            <a:off x="340821" y="726090"/>
            <a:ext cx="6026727" cy="338554"/>
          </a:xfrm>
          <a:prstGeom prst="rect">
            <a:avLst/>
          </a:prstGeom>
        </p:spPr>
        <p:txBody>
          <a:bodyPr wrap="square">
            <a:spAutoFit/>
          </a:bodyPr>
          <a:lstStyle/>
          <a:p>
            <a:r>
              <a:rPr lang="en-US" altLang="zh-TW" sz="1600" b="1" dirty="0">
                <a:effectLst>
                  <a:outerShdw blurRad="38100" dist="38100" dir="2700000" algn="tl">
                    <a:srgbClr val="000000">
                      <a:alpha val="43137"/>
                    </a:srgbClr>
                  </a:outerShdw>
                </a:effectLst>
              </a:rPr>
              <a:t>https://nvlpubs.nist.gov/nistpubs/CSWP/NIST.CSWP.29.ipd.pdf</a:t>
            </a:r>
            <a:endParaRPr lang="zh-TW" altLang="en-US" sz="1600" b="1" dirty="0">
              <a:effectLst>
                <a:outerShdw blurRad="38100" dist="38100" dir="2700000" algn="tl">
                  <a:srgbClr val="000000">
                    <a:alpha val="43137"/>
                  </a:srgbClr>
                </a:outerShdw>
              </a:effectLst>
            </a:endParaRPr>
          </a:p>
        </p:txBody>
      </p:sp>
      <p:pic>
        <p:nvPicPr>
          <p:cNvPr id="7" name="圖片 6"/>
          <p:cNvPicPr>
            <a:picLocks noChangeAspect="1"/>
          </p:cNvPicPr>
          <p:nvPr/>
        </p:nvPicPr>
        <p:blipFill>
          <a:blip r:embed="rId3"/>
          <a:stretch>
            <a:fillRect/>
          </a:stretch>
        </p:blipFill>
        <p:spPr>
          <a:xfrm>
            <a:off x="6289735" y="114300"/>
            <a:ext cx="2308882" cy="2238202"/>
          </a:xfrm>
          <a:prstGeom prst="rect">
            <a:avLst/>
          </a:prstGeom>
        </p:spPr>
      </p:pic>
    </p:spTree>
    <p:extLst>
      <p:ext uri="{BB962C8B-B14F-4D97-AF65-F5344CB8AC3E}">
        <p14:creationId xmlns:p14="http://schemas.microsoft.com/office/powerpoint/2010/main" val="88090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Fig. 3. Cybersecurity Framework Profiles</a:t>
            </a:r>
            <a:endParaRPr lang="zh-TW" altLang="en-US" dirty="0"/>
          </a:p>
        </p:txBody>
      </p:sp>
      <p:pic>
        <p:nvPicPr>
          <p:cNvPr id="5" name="內容版面配置區 4"/>
          <p:cNvPicPr>
            <a:picLocks noGrp="1" noChangeAspect="1"/>
          </p:cNvPicPr>
          <p:nvPr>
            <p:ph idx="1"/>
          </p:nvPr>
        </p:nvPicPr>
        <p:blipFill>
          <a:blip r:embed="rId2"/>
          <a:stretch>
            <a:fillRect/>
          </a:stretch>
        </p:blipFill>
        <p:spPr>
          <a:xfrm>
            <a:off x="776538" y="1640249"/>
            <a:ext cx="6906345" cy="3147882"/>
          </a:xfrm>
          <a:prstGeom prst="rect">
            <a:avLst/>
          </a:prstGeom>
        </p:spPr>
      </p:pic>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32</a:t>
            </a:fld>
            <a:endParaRPr lang="zh-TW" altLang="en-US" dirty="0"/>
          </a:p>
        </p:txBody>
      </p:sp>
    </p:spTree>
    <p:extLst>
      <p:ext uri="{BB962C8B-B14F-4D97-AF65-F5344CB8AC3E}">
        <p14:creationId xmlns:p14="http://schemas.microsoft.com/office/powerpoint/2010/main" val="495283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4231" y="172489"/>
            <a:ext cx="8798092" cy="433389"/>
          </a:xfrm>
        </p:spPr>
        <p:txBody>
          <a:bodyPr/>
          <a:lstStyle/>
          <a:p>
            <a:r>
              <a:rPr lang="en-US" altLang="zh-TW" sz="2400" dirty="0"/>
              <a:t>Fig. 4. Steps for creating and using Cybersecurity Framework </a:t>
            </a:r>
            <a:r>
              <a:rPr lang="en-US" altLang="zh-TW" sz="2400" dirty="0" smtClean="0"/>
              <a:t>Profiles</a:t>
            </a:r>
            <a:endParaRPr lang="zh-TW" altLang="en-US" sz="2400" dirty="0"/>
          </a:p>
        </p:txBody>
      </p:sp>
      <p:pic>
        <p:nvPicPr>
          <p:cNvPr id="5" name="內容版面配置區 4"/>
          <p:cNvPicPr>
            <a:picLocks noGrp="1" noChangeAspect="1"/>
          </p:cNvPicPr>
          <p:nvPr>
            <p:ph idx="1"/>
          </p:nvPr>
        </p:nvPicPr>
        <p:blipFill>
          <a:blip r:embed="rId2"/>
          <a:stretch>
            <a:fillRect/>
          </a:stretch>
        </p:blipFill>
        <p:spPr>
          <a:xfrm>
            <a:off x="592340" y="1312329"/>
            <a:ext cx="7369492" cy="3908064"/>
          </a:xfrm>
          <a:prstGeom prst="rect">
            <a:avLst/>
          </a:prstGeom>
        </p:spPr>
      </p:pic>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33</a:t>
            </a:fld>
            <a:endParaRPr lang="zh-TW" altLang="en-US" dirty="0"/>
          </a:p>
        </p:txBody>
      </p:sp>
    </p:spTree>
    <p:extLst>
      <p:ext uri="{BB962C8B-B14F-4D97-AF65-F5344CB8AC3E}">
        <p14:creationId xmlns:p14="http://schemas.microsoft.com/office/powerpoint/2010/main" val="4281457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34</a:t>
            </a:fld>
            <a:endParaRPr lang="zh-TW" altLang="en-US" dirty="0"/>
          </a:p>
        </p:txBody>
      </p:sp>
    </p:spTree>
    <p:extLst>
      <p:ext uri="{BB962C8B-B14F-4D97-AF65-F5344CB8AC3E}">
        <p14:creationId xmlns:p14="http://schemas.microsoft.com/office/powerpoint/2010/main" val="42537749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MITRE</a:t>
            </a:r>
            <a:r>
              <a:rPr lang="zh-TW" altLang="en-US" dirty="0"/>
              <a:t> </a:t>
            </a:r>
            <a:r>
              <a:rPr lang="en-US" altLang="zh-TW" dirty="0" smtClean="0"/>
              <a:t>D3FEND:</a:t>
            </a:r>
            <a:r>
              <a:rPr lang="zh-TW" altLang="en-US" dirty="0" smtClean="0"/>
              <a:t>七大防禦戰術</a:t>
            </a:r>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1083855781"/>
              </p:ext>
            </p:extLst>
          </p:nvPr>
        </p:nvGraphicFramePr>
        <p:xfrm>
          <a:off x="289156" y="724202"/>
          <a:ext cx="7477148" cy="5885818"/>
        </p:xfrm>
        <a:graphic>
          <a:graphicData uri="http://schemas.openxmlformats.org/drawingml/2006/table">
            <a:tbl>
              <a:tblPr firstRow="1" bandRow="1"/>
              <a:tblGrid>
                <a:gridCol w="7477148">
                  <a:extLst>
                    <a:ext uri="{9D8B030D-6E8A-4147-A177-3AD203B41FA5}">
                      <a16:colId xmlns:a16="http://schemas.microsoft.com/office/drawing/2014/main" val="2230469159"/>
                    </a:ext>
                  </a:extLst>
                </a:gridCol>
              </a:tblGrid>
              <a:tr h="652737">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r>
                        <a:rPr lang="en-US" altLang="zh-TW" sz="4000" dirty="0">
                          <a:effectLst/>
                        </a:rPr>
                        <a:t>Tactics</a:t>
                      </a:r>
                      <a:r>
                        <a:rPr lang="en-US" altLang="zh-TW" sz="4000" dirty="0" smtClean="0">
                          <a:effectLst/>
                        </a:rPr>
                        <a:t>(</a:t>
                      </a:r>
                      <a:r>
                        <a:rPr lang="zh-TW" altLang="en-US" sz="4000" dirty="0" smtClean="0">
                          <a:effectLst/>
                        </a:rPr>
                        <a:t>七大防禦戰術</a:t>
                      </a:r>
                      <a:r>
                        <a:rPr lang="en-US" altLang="zh-TW" sz="4000" dirty="0" smtClean="0">
                          <a:effectLst/>
                        </a:rPr>
                        <a:t>)</a:t>
                      </a:r>
                      <a:endParaRPr lang="zh-TW" altLang="en-US" sz="4000" dirty="0">
                        <a:effectLst/>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24451494"/>
                  </a:ext>
                </a:extLst>
              </a:tr>
              <a:tr h="588117">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4000" b="1" dirty="0" smtClean="0">
                          <a:effectLst/>
                        </a:rPr>
                        <a:t>1.</a:t>
                      </a:r>
                      <a:r>
                        <a:rPr lang="zh-TW" altLang="en-US" sz="4000" b="1" dirty="0" smtClean="0">
                          <a:effectLst/>
                        </a:rPr>
                        <a:t>建模 戰術</a:t>
                      </a:r>
                      <a:r>
                        <a:rPr lang="zh-TW" altLang="en-US" sz="4000" b="1" dirty="0">
                          <a:effectLst/>
                        </a:rPr>
                        <a:t> </a:t>
                      </a:r>
                      <a:r>
                        <a:rPr lang="en-US" altLang="zh-TW" sz="4000" b="1" i="0" u="none" strike="noStrike" kern="1200" dirty="0" smtClean="0">
                          <a:solidFill>
                            <a:schemeClr val="dk1"/>
                          </a:solidFill>
                          <a:effectLst/>
                          <a:latin typeface="+mn-lt"/>
                          <a:ea typeface="+mn-ea"/>
                          <a:cs typeface="+mn-cs"/>
                        </a:rPr>
                        <a:t>Model</a:t>
                      </a:r>
                      <a:endParaRPr lang="zh-TW" altLang="en-US" sz="4000" b="1" dirty="0">
                        <a:effectLst/>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2620330693"/>
                  </a:ext>
                </a:extLst>
              </a:tr>
              <a:tr h="588117">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ltLang="zh-TW" sz="4000" b="1" i="0" u="none" strike="noStrike" kern="1200" dirty="0" smtClean="0">
                          <a:solidFill>
                            <a:schemeClr val="dk1"/>
                          </a:solidFill>
                          <a:effectLst/>
                          <a:latin typeface="+mn-lt"/>
                          <a:ea typeface="+mn-ea"/>
                          <a:cs typeface="+mn-cs"/>
                        </a:rPr>
                        <a:t>2.</a:t>
                      </a:r>
                      <a:r>
                        <a:rPr lang="zh-TW" altLang="en-US" sz="4000" b="1" i="0" u="none" strike="noStrike" kern="1200" dirty="0" smtClean="0">
                          <a:solidFill>
                            <a:schemeClr val="dk1"/>
                          </a:solidFill>
                          <a:effectLst/>
                          <a:latin typeface="+mn-lt"/>
                          <a:ea typeface="+mn-ea"/>
                          <a:cs typeface="+mn-cs"/>
                        </a:rPr>
                        <a:t>強化 </a:t>
                      </a:r>
                      <a:r>
                        <a:rPr lang="zh-TW" altLang="en-US" sz="4000" b="1" dirty="0" smtClean="0">
                          <a:effectLst/>
                        </a:rPr>
                        <a:t>戰術</a:t>
                      </a:r>
                      <a:r>
                        <a:rPr lang="en-US" altLang="zh-TW" sz="4000" b="1" i="0" u="none" strike="noStrike" kern="1200" dirty="0" smtClean="0">
                          <a:solidFill>
                            <a:schemeClr val="dk1"/>
                          </a:solidFill>
                          <a:effectLst/>
                          <a:latin typeface="+mn-lt"/>
                          <a:ea typeface="+mn-ea"/>
                          <a:cs typeface="+mn-cs"/>
                        </a:rPr>
                        <a:t>Harden</a:t>
                      </a:r>
                      <a:endParaRPr lang="zh-TW" altLang="en-US" sz="4000" b="1" dirty="0">
                        <a:effectLs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365190166"/>
                  </a:ext>
                </a:extLst>
              </a:tr>
              <a:tr h="588117">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ltLang="zh-TW" sz="4000" b="1" dirty="0" smtClean="0">
                          <a:effectLst/>
                        </a:rPr>
                        <a:t>3.</a:t>
                      </a:r>
                      <a:r>
                        <a:rPr lang="zh-TW" altLang="en-US" sz="4000" b="1" dirty="0" smtClean="0">
                          <a:effectLst/>
                        </a:rPr>
                        <a:t>偵測 戰術</a:t>
                      </a:r>
                      <a:r>
                        <a:rPr lang="en-US" altLang="zh-TW" sz="4000" b="1" i="0" u="none" strike="noStrike" kern="1200" dirty="0" smtClean="0">
                          <a:solidFill>
                            <a:schemeClr val="dk1"/>
                          </a:solidFill>
                          <a:effectLst/>
                          <a:latin typeface="+mn-lt"/>
                          <a:ea typeface="+mn-ea"/>
                          <a:cs typeface="+mn-cs"/>
                        </a:rPr>
                        <a:t>Detect</a:t>
                      </a:r>
                      <a:endParaRPr lang="zh-TW" altLang="en-US" sz="4000" b="1" dirty="0">
                        <a:effectLs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2177479512"/>
                  </a:ext>
                </a:extLst>
              </a:tr>
              <a:tr h="588117">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4000" b="1" dirty="0" smtClean="0">
                          <a:solidFill>
                            <a:srgbClr val="000000"/>
                          </a:solidFill>
                          <a:effectLst/>
                          <a:latin typeface="Helvetica" panose="020B0604020202020204" pitchFamily="34" charset="0"/>
                        </a:rPr>
                        <a:t>4.</a:t>
                      </a:r>
                      <a:r>
                        <a:rPr lang="zh-TW" altLang="en-US" sz="4000" b="1" dirty="0" smtClean="0">
                          <a:solidFill>
                            <a:srgbClr val="000000"/>
                          </a:solidFill>
                          <a:effectLst/>
                          <a:latin typeface="Helvetica" panose="020B0604020202020204" pitchFamily="34" charset="0"/>
                        </a:rPr>
                        <a:t>隔離 </a:t>
                      </a:r>
                      <a:r>
                        <a:rPr lang="zh-TW" altLang="en-US" sz="4000" b="1" dirty="0" smtClean="0">
                          <a:effectLst/>
                        </a:rPr>
                        <a:t>戰術</a:t>
                      </a:r>
                      <a:r>
                        <a:rPr lang="en-US" altLang="zh-TW" sz="4000" b="1" dirty="0" smtClean="0">
                          <a:effectLst/>
                        </a:rPr>
                        <a:t>Isolate</a:t>
                      </a:r>
                      <a:endParaRPr lang="zh-TW" altLang="en-US" sz="4000" b="1" dirty="0">
                        <a:effectLs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2958075809"/>
                  </a:ext>
                </a:extLst>
              </a:tr>
              <a:tr h="588117">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4000" b="1" dirty="0" smtClean="0">
                          <a:effectLst/>
                        </a:rPr>
                        <a:t>5.</a:t>
                      </a:r>
                      <a:r>
                        <a:rPr lang="zh-TW" altLang="en-US" sz="4000" b="1" dirty="0" smtClean="0">
                          <a:effectLst/>
                        </a:rPr>
                        <a:t>欺騙  戰術</a:t>
                      </a:r>
                      <a:r>
                        <a:rPr lang="en-US" altLang="zh-TW" sz="4000" b="1" i="0" u="none" strike="noStrike" kern="1200" dirty="0" smtClean="0">
                          <a:solidFill>
                            <a:schemeClr val="dk1"/>
                          </a:solidFill>
                          <a:effectLst/>
                          <a:latin typeface="+mn-lt"/>
                          <a:ea typeface="+mn-ea"/>
                          <a:cs typeface="+mn-cs"/>
                        </a:rPr>
                        <a:t>Deceive</a:t>
                      </a:r>
                      <a:endParaRPr lang="zh-TW" altLang="en-US" sz="4000" b="1" dirty="0">
                        <a:effectLs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2216695000"/>
                  </a:ext>
                </a:extLst>
              </a:tr>
              <a:tr h="617056">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4000" b="1" dirty="0" smtClean="0">
                          <a:effectLst/>
                        </a:rPr>
                        <a:t>6.</a:t>
                      </a:r>
                      <a:r>
                        <a:rPr lang="zh-TW" altLang="en-US" sz="4000" b="1" dirty="0" smtClean="0">
                          <a:effectLst/>
                        </a:rPr>
                        <a:t>逐出</a:t>
                      </a:r>
                      <a:r>
                        <a:rPr lang="en-US" altLang="zh-TW" sz="4000" b="1" dirty="0">
                          <a:effectLst/>
                        </a:rPr>
                        <a:t>|</a:t>
                      </a:r>
                      <a:r>
                        <a:rPr lang="zh-TW" altLang="en-US" sz="4000" b="1" dirty="0" smtClean="0">
                          <a:effectLst/>
                        </a:rPr>
                        <a:t>移除戰術</a:t>
                      </a:r>
                      <a:r>
                        <a:rPr lang="en-US" altLang="zh-TW" sz="4000" b="1" i="0" u="none" strike="noStrike" kern="1200" dirty="0" smtClean="0">
                          <a:solidFill>
                            <a:schemeClr val="dk1"/>
                          </a:solidFill>
                          <a:effectLst/>
                          <a:latin typeface="+mn-lt"/>
                          <a:ea typeface="+mn-ea"/>
                          <a:cs typeface="+mn-cs"/>
                        </a:rPr>
                        <a:t>Evict</a:t>
                      </a:r>
                      <a:endParaRPr lang="zh-TW" altLang="en-US" sz="4000" b="1" dirty="0">
                        <a:effectLs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520720105"/>
                  </a:ext>
                </a:extLst>
              </a:tr>
              <a:tr h="9785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4000" b="1" dirty="0" smtClean="0">
                          <a:effectLst/>
                        </a:rPr>
                        <a:t>7.</a:t>
                      </a:r>
                      <a:r>
                        <a:rPr lang="zh-TW" altLang="en-US" sz="4000" b="1" dirty="0" smtClean="0">
                          <a:effectLst/>
                        </a:rPr>
                        <a:t>回復戰術</a:t>
                      </a:r>
                      <a:r>
                        <a:rPr lang="en-US" altLang="zh-TW" sz="4000" dirty="0" smtClean="0">
                          <a:effectLst/>
                        </a:rPr>
                        <a:t>Restore</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3391354521"/>
                  </a:ext>
                </a:extLst>
              </a:tr>
            </a:tbl>
          </a:graphicData>
        </a:graphic>
      </p:graphicFrame>
      <p:sp>
        <p:nvSpPr>
          <p:cNvPr id="3" name="投影片編號版面配置區 2"/>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35</a:t>
            </a:fld>
            <a:endParaRPr lang="zh-TW" altLang="en-US" dirty="0"/>
          </a:p>
        </p:txBody>
      </p:sp>
    </p:spTree>
    <p:extLst>
      <p:ext uri="{BB962C8B-B14F-4D97-AF65-F5344CB8AC3E}">
        <p14:creationId xmlns:p14="http://schemas.microsoft.com/office/powerpoint/2010/main" val="19768677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a:t>1.</a:t>
            </a:r>
            <a:r>
              <a:rPr lang="zh-TW" altLang="en-US" b="1" dirty="0"/>
              <a:t>建模 戰術 </a:t>
            </a:r>
            <a:r>
              <a:rPr lang="en-US" altLang="zh-TW" b="1" dirty="0" smtClean="0">
                <a:solidFill>
                  <a:schemeClr val="dk1"/>
                </a:solidFill>
              </a:rPr>
              <a:t>Model</a:t>
            </a:r>
            <a:endParaRPr lang="zh-TW" altLang="en-US" dirty="0"/>
          </a:p>
        </p:txBody>
      </p:sp>
      <p:sp>
        <p:nvSpPr>
          <p:cNvPr id="3" name="內容版面配置區 2"/>
          <p:cNvSpPr>
            <a:spLocks noGrp="1"/>
          </p:cNvSpPr>
          <p:nvPr>
            <p:ph idx="1"/>
          </p:nvPr>
        </p:nvSpPr>
        <p:spPr>
          <a:xfrm>
            <a:off x="255671" y="814972"/>
            <a:ext cx="8581524" cy="5658017"/>
          </a:xfrm>
        </p:spPr>
        <p:txBody>
          <a:bodyPr>
            <a:normAutofit/>
          </a:bodyPr>
          <a:lstStyle/>
          <a:p>
            <a:pPr marL="0" indent="0">
              <a:buNone/>
            </a:pPr>
            <a:r>
              <a:rPr lang="en-US" altLang="zh-TW" sz="3200" b="1" dirty="0" smtClean="0"/>
              <a:t>1.</a:t>
            </a:r>
            <a:r>
              <a:rPr lang="zh-TW" altLang="en-US" sz="3200" b="1" dirty="0" smtClean="0"/>
              <a:t>資產盤點</a:t>
            </a:r>
            <a:r>
              <a:rPr lang="en-US" altLang="zh-TW" sz="3200" b="1" dirty="0" smtClean="0"/>
              <a:t>|</a:t>
            </a:r>
            <a:r>
              <a:rPr lang="zh-TW" altLang="en-US" sz="3200" b="1" dirty="0" smtClean="0"/>
              <a:t>清冊</a:t>
            </a:r>
            <a:r>
              <a:rPr lang="en-US" altLang="zh-TW" sz="3200" b="1" dirty="0" smtClean="0"/>
              <a:t>(Asset Inventory)</a:t>
            </a:r>
            <a:endParaRPr lang="en-US" altLang="zh-TW" sz="3200" b="1" dirty="0"/>
          </a:p>
          <a:p>
            <a:pPr lvl="1"/>
            <a:r>
              <a:rPr lang="zh-TW" altLang="en-US" sz="2800" b="1" dirty="0">
                <a:solidFill>
                  <a:srgbClr val="FF0000"/>
                </a:solidFill>
              </a:rPr>
              <a:t>資產</a:t>
            </a:r>
            <a:r>
              <a:rPr lang="zh-TW" altLang="en-US" sz="2800" b="1" dirty="0" smtClean="0">
                <a:solidFill>
                  <a:srgbClr val="FF0000"/>
                </a:solidFill>
              </a:rPr>
              <a:t>漏洞</a:t>
            </a:r>
            <a:r>
              <a:rPr lang="zh-TW" altLang="en-US" sz="2800" b="1" dirty="0" smtClean="0"/>
              <a:t>列舉 </a:t>
            </a:r>
            <a:r>
              <a:rPr lang="en-US" altLang="zh-TW" sz="2800" b="1" dirty="0" smtClean="0"/>
              <a:t>Asset </a:t>
            </a:r>
            <a:r>
              <a:rPr lang="en-US" altLang="zh-TW" sz="2800" b="1" dirty="0"/>
              <a:t>Vulnerability Enumeration</a:t>
            </a:r>
          </a:p>
          <a:p>
            <a:pPr lvl="1"/>
            <a:r>
              <a:rPr lang="zh-TW" altLang="en-US" sz="2800" b="1" dirty="0"/>
              <a:t>設定</a:t>
            </a:r>
            <a:r>
              <a:rPr lang="zh-TW" altLang="en-US" sz="2800" b="1" dirty="0" smtClean="0"/>
              <a:t>清冊 </a:t>
            </a:r>
            <a:r>
              <a:rPr lang="en-US" altLang="zh-TW" sz="2800" b="1" dirty="0" smtClean="0"/>
              <a:t>Configuration </a:t>
            </a:r>
            <a:r>
              <a:rPr lang="en-US" altLang="zh-TW" sz="2800" b="1" dirty="0"/>
              <a:t>Inventory</a:t>
            </a:r>
          </a:p>
          <a:p>
            <a:pPr lvl="1"/>
            <a:r>
              <a:rPr lang="zh-TW" altLang="en-US" sz="2800" b="1" dirty="0"/>
              <a:t>資料</a:t>
            </a:r>
            <a:r>
              <a:rPr lang="zh-TW" altLang="en-US" sz="2800" b="1" dirty="0" smtClean="0"/>
              <a:t>清冊 </a:t>
            </a:r>
            <a:r>
              <a:rPr lang="en-US" altLang="zh-TW" sz="2800" b="1" dirty="0" smtClean="0"/>
              <a:t>Data </a:t>
            </a:r>
            <a:r>
              <a:rPr lang="en-US" altLang="zh-TW" sz="2800" b="1" dirty="0"/>
              <a:t>Inventory</a:t>
            </a:r>
          </a:p>
          <a:p>
            <a:pPr lvl="1"/>
            <a:r>
              <a:rPr lang="zh-TW" altLang="en-US" sz="2800" b="1" dirty="0"/>
              <a:t>硬件元件</a:t>
            </a:r>
            <a:r>
              <a:rPr lang="zh-TW" altLang="en-US" sz="2800" b="1" dirty="0" smtClean="0"/>
              <a:t>清冊 </a:t>
            </a:r>
            <a:r>
              <a:rPr lang="en-US" altLang="zh-TW" sz="2800" b="1" dirty="0" smtClean="0"/>
              <a:t>Hardware </a:t>
            </a:r>
            <a:r>
              <a:rPr lang="en-US" altLang="zh-TW" sz="2800" b="1" dirty="0"/>
              <a:t>Component Inventory</a:t>
            </a:r>
          </a:p>
          <a:p>
            <a:pPr lvl="1"/>
            <a:r>
              <a:rPr lang="zh-TW" altLang="en-US" sz="2800" b="1" dirty="0"/>
              <a:t>網路節點</a:t>
            </a:r>
            <a:r>
              <a:rPr lang="zh-TW" altLang="en-US" sz="2800" b="1" dirty="0" smtClean="0"/>
              <a:t>清冊 </a:t>
            </a:r>
            <a:r>
              <a:rPr lang="en-US" altLang="zh-TW" sz="2800" b="1" dirty="0" smtClean="0"/>
              <a:t>Network </a:t>
            </a:r>
            <a:r>
              <a:rPr lang="en-US" altLang="zh-TW" sz="2800" b="1" dirty="0"/>
              <a:t>Node Inventory</a:t>
            </a:r>
          </a:p>
          <a:p>
            <a:pPr lvl="1"/>
            <a:r>
              <a:rPr lang="zh-TW" altLang="en-US" sz="2800" b="1" dirty="0"/>
              <a:t>軟體</a:t>
            </a:r>
            <a:r>
              <a:rPr lang="zh-TW" altLang="en-US" sz="2800" b="1" dirty="0" smtClean="0"/>
              <a:t>清冊 </a:t>
            </a:r>
            <a:r>
              <a:rPr lang="en-US" altLang="zh-TW" sz="2800" b="1" dirty="0" smtClean="0"/>
              <a:t>Software Inventory</a:t>
            </a:r>
          </a:p>
        </p:txBody>
      </p:sp>
      <p:sp>
        <p:nvSpPr>
          <p:cNvPr id="5" name="投影片編號版面配置區 4"/>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36</a:t>
            </a:fld>
            <a:endParaRPr lang="zh-TW" altLang="en-US" dirty="0"/>
          </a:p>
        </p:txBody>
      </p:sp>
    </p:spTree>
    <p:extLst>
      <p:ext uri="{BB962C8B-B14F-4D97-AF65-F5344CB8AC3E}">
        <p14:creationId xmlns:p14="http://schemas.microsoft.com/office/powerpoint/2010/main" val="14499021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1.</a:t>
            </a:r>
            <a:r>
              <a:rPr lang="zh-TW" altLang="en-US" b="1" dirty="0"/>
              <a:t>建模 戰術 </a:t>
            </a:r>
            <a:r>
              <a:rPr lang="en-US" altLang="zh-TW" b="1" dirty="0">
                <a:solidFill>
                  <a:schemeClr val="dk1"/>
                </a:solidFill>
              </a:rPr>
              <a:t>Model</a:t>
            </a:r>
            <a:endParaRPr lang="zh-TW" altLang="en-US" dirty="0"/>
          </a:p>
        </p:txBody>
      </p:sp>
      <p:sp>
        <p:nvSpPr>
          <p:cNvPr id="3" name="內容版面配置區 2"/>
          <p:cNvSpPr>
            <a:spLocks noGrp="1"/>
          </p:cNvSpPr>
          <p:nvPr>
            <p:ph idx="1"/>
          </p:nvPr>
        </p:nvSpPr>
        <p:spPr>
          <a:xfrm>
            <a:off x="0" y="814972"/>
            <a:ext cx="9144000" cy="5357227"/>
          </a:xfrm>
        </p:spPr>
        <p:txBody>
          <a:bodyPr>
            <a:normAutofit/>
          </a:bodyPr>
          <a:lstStyle/>
          <a:p>
            <a:pPr marL="228600" lvl="1">
              <a:spcBef>
                <a:spcPts val="1000"/>
              </a:spcBef>
            </a:pPr>
            <a:r>
              <a:rPr lang="zh-TW" altLang="en-US" sz="2800" b="1" dirty="0"/>
              <a:t>資產漏洞列舉 </a:t>
            </a:r>
            <a:r>
              <a:rPr lang="en-US" altLang="zh-TW" sz="2800" b="1" dirty="0"/>
              <a:t>Asset Vulnerability </a:t>
            </a:r>
            <a:r>
              <a:rPr lang="en-US" altLang="zh-TW" sz="2800" b="1" dirty="0" smtClean="0"/>
              <a:t>Enumeration(ID:D3-AVE)</a:t>
            </a:r>
          </a:p>
          <a:p>
            <a:pPr lvl="1"/>
            <a:r>
              <a:rPr lang="zh-TW" altLang="en-US" b="1" dirty="0"/>
              <a:t>定義</a:t>
            </a:r>
          </a:p>
          <a:p>
            <a:pPr lvl="2"/>
            <a:r>
              <a:rPr lang="zh-TW" altLang="en-US" dirty="0"/>
              <a:t>資產漏洞枚舉透過識別其漏洞的知識來豐富庫存項目</a:t>
            </a:r>
            <a:r>
              <a:rPr lang="zh-TW" altLang="en-US" dirty="0" smtClean="0"/>
              <a:t>。</a:t>
            </a:r>
            <a:endParaRPr lang="en-US" altLang="zh-TW" dirty="0" smtClean="0"/>
          </a:p>
          <a:p>
            <a:pPr lvl="1"/>
            <a:r>
              <a:rPr lang="en-US" altLang="zh-TW" b="1" dirty="0"/>
              <a:t>Definition</a:t>
            </a:r>
          </a:p>
          <a:p>
            <a:pPr lvl="2"/>
            <a:r>
              <a:rPr lang="en-US" altLang="zh-TW" dirty="0"/>
              <a:t>Asset vulnerability enumeration enriches inventory items with knowledge identifying their vulnerabilities.</a:t>
            </a:r>
          </a:p>
          <a:p>
            <a:pPr lvl="1"/>
            <a:r>
              <a:rPr lang="zh-TW" altLang="en-US" b="1" dirty="0"/>
              <a:t>數位工件</a:t>
            </a:r>
            <a:r>
              <a:rPr lang="zh-TW" altLang="en-US" b="1" dirty="0" smtClean="0"/>
              <a:t>關係</a:t>
            </a:r>
            <a:endParaRPr lang="zh-TW" altLang="en-US" b="1" dirty="0"/>
          </a:p>
          <a:p>
            <a:pPr lvl="2"/>
            <a:r>
              <a:rPr lang="zh-TW" altLang="en-US" dirty="0"/>
              <a:t>這種防禦技術與特定的數位製品有關。 點擊工件節點以獲取更多資訊</a:t>
            </a:r>
            <a:r>
              <a:rPr lang="zh-TW" altLang="en-US" dirty="0" smtClean="0"/>
              <a:t>。</a:t>
            </a:r>
            <a:endParaRPr lang="zh-TW" altLang="en-US" dirty="0"/>
          </a:p>
          <a:p>
            <a:pPr lvl="1"/>
            <a:r>
              <a:rPr lang="en-US" altLang="zh-TW" b="1" dirty="0"/>
              <a:t>Digital Artifact </a:t>
            </a:r>
            <a:r>
              <a:rPr lang="en-US" altLang="zh-TW" b="1" dirty="0" smtClean="0"/>
              <a:t>Relationships</a:t>
            </a:r>
            <a:endParaRPr lang="en-US" altLang="zh-TW" b="1" dirty="0"/>
          </a:p>
          <a:p>
            <a:pPr lvl="2"/>
            <a:r>
              <a:rPr lang="en-US" altLang="zh-TW" dirty="0"/>
              <a:t>This defensive technique is related to specific digital artifacts. Click the artifact node for more information</a:t>
            </a:r>
            <a:r>
              <a:rPr lang="en-US" altLang="zh-TW" dirty="0" smtClean="0"/>
              <a:t>.</a:t>
            </a:r>
            <a:endParaRPr lang="en-US" altLang="zh-TW" dirty="0"/>
          </a:p>
        </p:txBody>
      </p:sp>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37</a:t>
            </a:fld>
            <a:endParaRPr lang="zh-TW" altLang="en-US" dirty="0"/>
          </a:p>
        </p:txBody>
      </p:sp>
      <p:pic>
        <p:nvPicPr>
          <p:cNvPr id="5" name="圖片 4"/>
          <p:cNvPicPr>
            <a:picLocks noChangeAspect="1"/>
          </p:cNvPicPr>
          <p:nvPr/>
        </p:nvPicPr>
        <p:blipFill>
          <a:blip r:embed="rId2"/>
          <a:stretch>
            <a:fillRect/>
          </a:stretch>
        </p:blipFill>
        <p:spPr>
          <a:xfrm>
            <a:off x="465844" y="4911687"/>
            <a:ext cx="7226926" cy="1260511"/>
          </a:xfrm>
          <a:prstGeom prst="rect">
            <a:avLst/>
          </a:prstGeom>
        </p:spPr>
      </p:pic>
    </p:spTree>
    <p:extLst>
      <p:ext uri="{BB962C8B-B14F-4D97-AF65-F5344CB8AC3E}">
        <p14:creationId xmlns:p14="http://schemas.microsoft.com/office/powerpoint/2010/main" val="24081334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a:t>1.</a:t>
            </a:r>
            <a:r>
              <a:rPr lang="zh-TW" altLang="en-US" b="1" dirty="0"/>
              <a:t>建模 戰術 </a:t>
            </a:r>
            <a:r>
              <a:rPr lang="en-US" altLang="zh-TW" b="1" dirty="0" smtClean="0">
                <a:solidFill>
                  <a:schemeClr val="dk1"/>
                </a:solidFill>
              </a:rPr>
              <a:t>Model</a:t>
            </a:r>
            <a:endParaRPr lang="zh-TW" altLang="en-US" dirty="0"/>
          </a:p>
        </p:txBody>
      </p:sp>
      <p:sp>
        <p:nvSpPr>
          <p:cNvPr id="3" name="內容版面配置區 2"/>
          <p:cNvSpPr>
            <a:spLocks noGrp="1"/>
          </p:cNvSpPr>
          <p:nvPr>
            <p:ph idx="1"/>
          </p:nvPr>
        </p:nvSpPr>
        <p:spPr>
          <a:xfrm>
            <a:off x="255671" y="814972"/>
            <a:ext cx="8581524" cy="5658017"/>
          </a:xfrm>
        </p:spPr>
        <p:txBody>
          <a:bodyPr>
            <a:normAutofit/>
          </a:bodyPr>
          <a:lstStyle/>
          <a:p>
            <a:pPr marL="0" indent="0">
              <a:buNone/>
            </a:pPr>
            <a:r>
              <a:rPr lang="en-US" altLang="zh-TW" b="1" dirty="0"/>
              <a:t>2</a:t>
            </a:r>
            <a:r>
              <a:rPr lang="en-US" altLang="zh-TW" b="1" dirty="0" smtClean="0"/>
              <a:t>.</a:t>
            </a:r>
            <a:r>
              <a:rPr lang="zh-TW" altLang="en-US" b="1" dirty="0" smtClean="0"/>
              <a:t> 網路</a:t>
            </a:r>
            <a:r>
              <a:rPr lang="zh-TW" altLang="en-US" b="1" dirty="0"/>
              <a:t>映射</a:t>
            </a:r>
            <a:r>
              <a:rPr lang="en-US" altLang="zh-TW" b="1" dirty="0" smtClean="0"/>
              <a:t>| </a:t>
            </a:r>
            <a:r>
              <a:rPr lang="en-US" altLang="zh-TW" b="1" dirty="0" smtClean="0">
                <a:solidFill>
                  <a:srgbClr val="002060"/>
                </a:solidFill>
              </a:rPr>
              <a:t>Network</a:t>
            </a:r>
            <a:r>
              <a:rPr lang="en-US" altLang="zh-TW" b="1" dirty="0" smtClean="0"/>
              <a:t> Mapping</a:t>
            </a:r>
          </a:p>
          <a:p>
            <a:pPr lvl="1"/>
            <a:r>
              <a:rPr lang="zh-TW" altLang="en-US" b="1" dirty="0"/>
              <a:t>邏輯鏈路</a:t>
            </a:r>
            <a:r>
              <a:rPr lang="zh-TW" altLang="en-US" b="1" dirty="0" smtClean="0"/>
              <a:t>映射 </a:t>
            </a:r>
            <a:r>
              <a:rPr lang="en-US" altLang="zh-TW" b="1" dirty="0" smtClean="0"/>
              <a:t>Logical </a:t>
            </a:r>
            <a:r>
              <a:rPr lang="en-US" altLang="zh-TW" b="1" dirty="0"/>
              <a:t>Link Mapping</a:t>
            </a:r>
          </a:p>
          <a:p>
            <a:pPr lvl="2"/>
            <a:r>
              <a:rPr lang="zh-TW" altLang="en-US" b="1" dirty="0"/>
              <a:t>活動邏輯鏈路</a:t>
            </a:r>
            <a:r>
              <a:rPr lang="zh-TW" altLang="en-US" b="1" dirty="0" smtClean="0"/>
              <a:t>映射 </a:t>
            </a:r>
            <a:r>
              <a:rPr lang="en-US" altLang="zh-TW" b="1" dirty="0" smtClean="0"/>
              <a:t>Active </a:t>
            </a:r>
            <a:r>
              <a:rPr lang="en-US" altLang="zh-TW" b="1" dirty="0"/>
              <a:t>Logical Link Mapping</a:t>
            </a:r>
          </a:p>
          <a:p>
            <a:pPr lvl="2"/>
            <a:r>
              <a:rPr lang="zh-TW" altLang="en-US" b="1" dirty="0"/>
              <a:t>被動邏輯鏈路</a:t>
            </a:r>
            <a:r>
              <a:rPr lang="zh-TW" altLang="en-US" b="1" dirty="0" smtClean="0"/>
              <a:t>映射 </a:t>
            </a:r>
            <a:r>
              <a:rPr lang="en-US" altLang="zh-TW" b="1" dirty="0" smtClean="0"/>
              <a:t>Passive </a:t>
            </a:r>
            <a:r>
              <a:rPr lang="en-US" altLang="zh-TW" b="1" dirty="0"/>
              <a:t>Logical Link Mapping</a:t>
            </a:r>
          </a:p>
          <a:p>
            <a:pPr lvl="1"/>
            <a:r>
              <a:rPr lang="zh-TW" altLang="en-US" b="1" dirty="0"/>
              <a:t>網路流量策略</a:t>
            </a:r>
            <a:r>
              <a:rPr lang="zh-TW" altLang="en-US" b="1" dirty="0" smtClean="0"/>
              <a:t>映射</a:t>
            </a:r>
            <a:r>
              <a:rPr lang="zh-TW" altLang="en-US" b="1" dirty="0"/>
              <a:t> </a:t>
            </a:r>
            <a:r>
              <a:rPr lang="en-US" altLang="zh-TW" b="1" dirty="0" smtClean="0"/>
              <a:t>Network </a:t>
            </a:r>
            <a:r>
              <a:rPr lang="en-US" altLang="zh-TW" b="1" dirty="0"/>
              <a:t>Traffic Policy Mapping</a:t>
            </a:r>
          </a:p>
          <a:p>
            <a:pPr lvl="1"/>
            <a:r>
              <a:rPr lang="zh-TW" altLang="en-US" b="1" dirty="0"/>
              <a:t>實體鏈路</a:t>
            </a:r>
            <a:r>
              <a:rPr lang="zh-TW" altLang="en-US" b="1" dirty="0" smtClean="0"/>
              <a:t>映射 </a:t>
            </a:r>
            <a:r>
              <a:rPr lang="en-US" altLang="zh-TW" b="1" dirty="0" smtClean="0"/>
              <a:t>Physical </a:t>
            </a:r>
            <a:r>
              <a:rPr lang="en-US" altLang="zh-TW" b="1" dirty="0"/>
              <a:t>Link Mapping</a:t>
            </a:r>
          </a:p>
          <a:p>
            <a:pPr lvl="2"/>
            <a:r>
              <a:rPr lang="zh-TW" altLang="en-US" b="1" dirty="0"/>
              <a:t>活動物理鏈路</a:t>
            </a:r>
            <a:r>
              <a:rPr lang="zh-TW" altLang="en-US" b="1" dirty="0" smtClean="0"/>
              <a:t>映射 </a:t>
            </a:r>
            <a:r>
              <a:rPr lang="en-US" altLang="zh-TW" b="1" dirty="0" smtClean="0"/>
              <a:t>Active </a:t>
            </a:r>
            <a:r>
              <a:rPr lang="en-US" altLang="zh-TW" b="1" dirty="0"/>
              <a:t>Physical Link </a:t>
            </a:r>
            <a:r>
              <a:rPr lang="en-US" altLang="zh-TW" b="1" dirty="0" smtClean="0"/>
              <a:t>Mapping</a:t>
            </a:r>
            <a:endParaRPr lang="en-US" altLang="zh-TW" b="1" dirty="0"/>
          </a:p>
        </p:txBody>
      </p:sp>
      <p:sp>
        <p:nvSpPr>
          <p:cNvPr id="5" name="投影片編號版面配置區 4"/>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38</a:t>
            </a:fld>
            <a:endParaRPr lang="zh-TW" altLang="en-US" dirty="0"/>
          </a:p>
        </p:txBody>
      </p:sp>
    </p:spTree>
    <p:extLst>
      <p:ext uri="{BB962C8B-B14F-4D97-AF65-F5344CB8AC3E}">
        <p14:creationId xmlns:p14="http://schemas.microsoft.com/office/powerpoint/2010/main" val="25003604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1.</a:t>
            </a:r>
            <a:r>
              <a:rPr lang="zh-TW" altLang="en-US" b="1" dirty="0"/>
              <a:t>建模 戰術 </a:t>
            </a:r>
            <a:r>
              <a:rPr lang="en-US" altLang="zh-TW" b="1" dirty="0">
                <a:solidFill>
                  <a:schemeClr val="dk1"/>
                </a:solidFill>
              </a:rPr>
              <a:t>Model</a:t>
            </a:r>
            <a:endParaRPr lang="zh-TW" altLang="en-US" dirty="0"/>
          </a:p>
        </p:txBody>
      </p:sp>
      <p:sp>
        <p:nvSpPr>
          <p:cNvPr id="3" name="內容版面配置區 2"/>
          <p:cNvSpPr>
            <a:spLocks noGrp="1"/>
          </p:cNvSpPr>
          <p:nvPr>
            <p:ph idx="1"/>
          </p:nvPr>
        </p:nvSpPr>
        <p:spPr>
          <a:xfrm>
            <a:off x="0" y="547689"/>
            <a:ext cx="9144000" cy="6310311"/>
          </a:xfrm>
        </p:spPr>
        <p:txBody>
          <a:bodyPr>
            <a:normAutofit lnSpcReduction="10000"/>
          </a:bodyPr>
          <a:lstStyle/>
          <a:p>
            <a:r>
              <a:rPr lang="zh-TW" altLang="en-US" b="1" dirty="0"/>
              <a:t>網路流量策略映射 </a:t>
            </a:r>
            <a:r>
              <a:rPr lang="en-US" altLang="zh-TW" b="1" dirty="0"/>
              <a:t>Network Traffic Policy </a:t>
            </a:r>
            <a:r>
              <a:rPr lang="en-US" altLang="zh-TW" b="1" dirty="0" smtClean="0"/>
              <a:t>Mapping</a:t>
            </a:r>
          </a:p>
          <a:p>
            <a:pPr marL="0" indent="0">
              <a:buNone/>
            </a:pPr>
            <a:r>
              <a:rPr lang="en-US" altLang="zh-TW" b="1" dirty="0" smtClean="0"/>
              <a:t>(ID:</a:t>
            </a:r>
            <a:r>
              <a:rPr lang="en-US" altLang="zh-TW" dirty="0" smtClean="0"/>
              <a:t>D3-NTPM</a:t>
            </a:r>
            <a:r>
              <a:rPr lang="en-US" altLang="zh-TW" b="1" dirty="0" smtClean="0"/>
              <a:t>)</a:t>
            </a:r>
          </a:p>
          <a:p>
            <a:pPr lvl="1"/>
            <a:r>
              <a:rPr lang="zh-TW" altLang="en-US" b="1" dirty="0"/>
              <a:t>定義</a:t>
            </a:r>
          </a:p>
          <a:p>
            <a:pPr lvl="2"/>
            <a:r>
              <a:rPr lang="zh-TW" altLang="en-US" dirty="0"/>
              <a:t>網路流量策略會對應識別並建模網路、傳輸和</a:t>
            </a:r>
            <a:r>
              <a:rPr lang="en-US" altLang="zh-TW" dirty="0"/>
              <a:t>/</a:t>
            </a:r>
            <a:r>
              <a:rPr lang="zh-TW" altLang="en-US" dirty="0"/>
              <a:t>或應用程式層級允許的資料路徑。</a:t>
            </a:r>
          </a:p>
          <a:p>
            <a:pPr lvl="1"/>
            <a:r>
              <a:rPr lang="zh-TW" altLang="en-US" b="1" dirty="0" smtClean="0"/>
              <a:t>同義詞</a:t>
            </a:r>
            <a:endParaRPr lang="en-US" altLang="zh-TW" b="1" dirty="0" smtClean="0"/>
          </a:p>
          <a:p>
            <a:pPr lvl="2"/>
            <a:r>
              <a:rPr lang="zh-TW" altLang="en-US" dirty="0" smtClean="0"/>
              <a:t>防火牆</a:t>
            </a:r>
            <a:r>
              <a:rPr lang="zh-TW" altLang="en-US" dirty="0"/>
              <a:t>對映 、</a:t>
            </a:r>
            <a:r>
              <a:rPr lang="en-US" altLang="zh-TW" dirty="0"/>
              <a:t>DLP </a:t>
            </a:r>
            <a:r>
              <a:rPr lang="zh-TW" altLang="en-US" dirty="0"/>
              <a:t>策略對應</a:t>
            </a:r>
            <a:r>
              <a:rPr lang="en-US" altLang="zh-TW" dirty="0"/>
              <a:t>IPS</a:t>
            </a:r>
            <a:r>
              <a:rPr lang="zh-TW" altLang="en-US" dirty="0"/>
              <a:t>策略映射和網路安全網關策略映射。</a:t>
            </a:r>
          </a:p>
          <a:p>
            <a:pPr lvl="1"/>
            <a:r>
              <a:rPr lang="zh-TW" altLang="en-US" b="1" dirty="0"/>
              <a:t>數位工件</a:t>
            </a:r>
            <a:r>
              <a:rPr lang="zh-TW" altLang="en-US" b="1" dirty="0" smtClean="0"/>
              <a:t>關係</a:t>
            </a:r>
            <a:endParaRPr lang="zh-TW" altLang="en-US" b="1" dirty="0"/>
          </a:p>
          <a:p>
            <a:pPr lvl="2"/>
            <a:r>
              <a:rPr lang="zh-TW" altLang="en-US" dirty="0"/>
              <a:t>這種防禦技術與特定的數位製品有關。 點擊工件節點以獲取更多資訊</a:t>
            </a:r>
            <a:r>
              <a:rPr lang="zh-TW" altLang="en-US" dirty="0" smtClean="0"/>
              <a:t>。</a:t>
            </a:r>
            <a:endParaRPr lang="en-US" altLang="zh-TW" b="1" dirty="0"/>
          </a:p>
          <a:p>
            <a:pPr lvl="1"/>
            <a:r>
              <a:rPr lang="en-US" altLang="zh-TW" b="1" dirty="0"/>
              <a:t>Definition</a:t>
            </a:r>
          </a:p>
          <a:p>
            <a:pPr lvl="2"/>
            <a:r>
              <a:rPr lang="en-US" altLang="zh-TW" dirty="0"/>
              <a:t>Network traffic policy mapping identifies and models the allowed pathways of data at the network, </a:t>
            </a:r>
            <a:r>
              <a:rPr lang="en-US" altLang="zh-TW" dirty="0" err="1"/>
              <a:t>tranport</a:t>
            </a:r>
            <a:r>
              <a:rPr lang="en-US" altLang="zh-TW" dirty="0"/>
              <a:t>, and/or application levels.</a:t>
            </a:r>
          </a:p>
          <a:p>
            <a:pPr lvl="1"/>
            <a:r>
              <a:rPr lang="en-US" altLang="zh-TW" b="1" dirty="0" smtClean="0"/>
              <a:t>Synonyms</a:t>
            </a:r>
            <a:endParaRPr lang="en-US" altLang="zh-TW" dirty="0" smtClean="0"/>
          </a:p>
          <a:p>
            <a:pPr lvl="2"/>
            <a:r>
              <a:rPr lang="en-US" altLang="zh-TW" i="1" dirty="0" smtClean="0"/>
              <a:t>Firewall Mapping</a:t>
            </a:r>
            <a:r>
              <a:rPr lang="en-US" altLang="zh-TW" dirty="0" smtClean="0"/>
              <a:t> , </a:t>
            </a:r>
            <a:r>
              <a:rPr lang="en-US" altLang="zh-TW" i="1" dirty="0" smtClean="0"/>
              <a:t>DLP Policy Mapping</a:t>
            </a:r>
            <a:r>
              <a:rPr lang="en-US" altLang="zh-TW" dirty="0" smtClean="0"/>
              <a:t> </a:t>
            </a:r>
            <a:r>
              <a:rPr lang="en-US" altLang="zh-TW" i="1" dirty="0" smtClean="0"/>
              <a:t>IPS Policy Mapping</a:t>
            </a:r>
            <a:r>
              <a:rPr lang="en-US" altLang="zh-TW" dirty="0" smtClean="0"/>
              <a:t> , and </a:t>
            </a:r>
            <a:r>
              <a:rPr lang="en-US" altLang="zh-TW" i="1" dirty="0" smtClean="0"/>
              <a:t>Web Security Gateway Policy Mapping</a:t>
            </a:r>
            <a:r>
              <a:rPr lang="en-US" altLang="zh-TW" dirty="0" smtClean="0"/>
              <a:t> .</a:t>
            </a:r>
          </a:p>
          <a:p>
            <a:pPr lvl="1"/>
            <a:r>
              <a:rPr lang="en-US" altLang="zh-TW" b="1" dirty="0" smtClean="0"/>
              <a:t>Digital </a:t>
            </a:r>
            <a:r>
              <a:rPr lang="en-US" altLang="zh-TW" b="1" dirty="0"/>
              <a:t>Artifact </a:t>
            </a:r>
            <a:r>
              <a:rPr lang="en-US" altLang="zh-TW" b="1" dirty="0" smtClean="0"/>
              <a:t>Relationships</a:t>
            </a:r>
            <a:endParaRPr lang="en-US" altLang="zh-TW" b="1" dirty="0"/>
          </a:p>
          <a:p>
            <a:pPr lvl="2"/>
            <a:r>
              <a:rPr lang="en-US" altLang="zh-TW" dirty="0"/>
              <a:t>This defensive technique is related to specific digital artifacts. Click the artifact node for more information.</a:t>
            </a:r>
          </a:p>
          <a:p>
            <a:endParaRPr lang="zh-TW" altLang="en-US" dirty="0"/>
          </a:p>
        </p:txBody>
      </p:sp>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39</a:t>
            </a:fld>
            <a:endParaRPr lang="zh-TW" altLang="en-US" dirty="0"/>
          </a:p>
        </p:txBody>
      </p:sp>
    </p:spTree>
    <p:extLst>
      <p:ext uri="{BB962C8B-B14F-4D97-AF65-F5344CB8AC3E}">
        <p14:creationId xmlns:p14="http://schemas.microsoft.com/office/powerpoint/2010/main" val="90316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rotWithShape="1">
          <a:blip r:embed="rId2"/>
          <a:srcRect l="2550" t="3952" r="25865" b="2500"/>
          <a:stretch/>
        </p:blipFill>
        <p:spPr>
          <a:xfrm>
            <a:off x="0" y="857250"/>
            <a:ext cx="5399114" cy="5110739"/>
          </a:xfrm>
          <a:prstGeom prst="rect">
            <a:avLst/>
          </a:prstGeom>
        </p:spPr>
      </p:pic>
      <p:sp>
        <p:nvSpPr>
          <p:cNvPr id="6" name="投影片編號版面配置區 5"/>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t>4</a:t>
            </a:fld>
            <a:endParaRPr lang="zh-TW" altLang="en-US" dirty="0"/>
          </a:p>
        </p:txBody>
      </p:sp>
    </p:spTree>
    <p:extLst>
      <p:ext uri="{BB962C8B-B14F-4D97-AF65-F5344CB8AC3E}">
        <p14:creationId xmlns:p14="http://schemas.microsoft.com/office/powerpoint/2010/main" val="2654369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1.</a:t>
            </a:r>
            <a:r>
              <a:rPr lang="zh-TW" altLang="en-US" b="1" dirty="0"/>
              <a:t>建模 戰術 </a:t>
            </a:r>
            <a:r>
              <a:rPr lang="en-US" altLang="zh-TW" b="1" dirty="0">
                <a:solidFill>
                  <a:schemeClr val="dk1"/>
                </a:solidFill>
              </a:rPr>
              <a:t>Model</a:t>
            </a:r>
            <a:endParaRPr lang="zh-TW" altLang="en-US" dirty="0"/>
          </a:p>
        </p:txBody>
      </p:sp>
      <p:sp>
        <p:nvSpPr>
          <p:cNvPr id="3" name="內容版面配置區 2"/>
          <p:cNvSpPr>
            <a:spLocks noGrp="1"/>
          </p:cNvSpPr>
          <p:nvPr>
            <p:ph idx="1"/>
          </p:nvPr>
        </p:nvSpPr>
        <p:spPr>
          <a:xfrm>
            <a:off x="0" y="547689"/>
            <a:ext cx="9144000" cy="6310311"/>
          </a:xfrm>
        </p:spPr>
        <p:txBody>
          <a:bodyPr>
            <a:normAutofit/>
          </a:bodyPr>
          <a:lstStyle/>
          <a:p>
            <a:pPr marL="228600" lvl="1">
              <a:spcBef>
                <a:spcPts val="1000"/>
              </a:spcBef>
            </a:pPr>
            <a:r>
              <a:rPr lang="zh-TW" altLang="en-US" sz="3200" b="1" dirty="0"/>
              <a:t>網路流量策略映射 </a:t>
            </a:r>
            <a:r>
              <a:rPr lang="en-US" altLang="zh-TW" sz="3200" b="1" dirty="0"/>
              <a:t>Network Traffic Policy </a:t>
            </a:r>
            <a:r>
              <a:rPr lang="en-US" altLang="zh-TW" sz="3200" b="1" dirty="0" smtClean="0"/>
              <a:t>Mapping</a:t>
            </a:r>
          </a:p>
          <a:p>
            <a:pPr marL="0" lvl="1" indent="0">
              <a:spcBef>
                <a:spcPts val="1000"/>
              </a:spcBef>
              <a:buNone/>
            </a:pPr>
            <a:r>
              <a:rPr lang="en-US" altLang="zh-TW" sz="3200" b="1" dirty="0"/>
              <a:t>(ID:</a:t>
            </a:r>
            <a:r>
              <a:rPr lang="en-US" altLang="zh-TW" sz="3200" dirty="0"/>
              <a:t>D3-NTPM</a:t>
            </a:r>
            <a:r>
              <a:rPr lang="en-US" altLang="zh-TW" sz="3200" b="1" dirty="0" smtClean="0"/>
              <a:t>)</a:t>
            </a:r>
            <a:endParaRPr lang="en-US" altLang="zh-TW" sz="3200" b="1" dirty="0"/>
          </a:p>
        </p:txBody>
      </p:sp>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40</a:t>
            </a:fld>
            <a:endParaRPr lang="zh-TW" altLang="en-US" dirty="0"/>
          </a:p>
        </p:txBody>
      </p:sp>
      <p:pic>
        <p:nvPicPr>
          <p:cNvPr id="5" name="圖片 4"/>
          <p:cNvPicPr>
            <a:picLocks noChangeAspect="1"/>
          </p:cNvPicPr>
          <p:nvPr/>
        </p:nvPicPr>
        <p:blipFill>
          <a:blip r:embed="rId2"/>
          <a:stretch>
            <a:fillRect/>
          </a:stretch>
        </p:blipFill>
        <p:spPr>
          <a:xfrm>
            <a:off x="0" y="2167003"/>
            <a:ext cx="9107564" cy="2329841"/>
          </a:xfrm>
          <a:prstGeom prst="rect">
            <a:avLst/>
          </a:prstGeom>
        </p:spPr>
      </p:pic>
    </p:spTree>
    <p:extLst>
      <p:ext uri="{BB962C8B-B14F-4D97-AF65-F5344CB8AC3E}">
        <p14:creationId xmlns:p14="http://schemas.microsoft.com/office/powerpoint/2010/main" val="39626977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a:t>1.</a:t>
            </a:r>
            <a:r>
              <a:rPr lang="zh-TW" altLang="en-US" b="1" dirty="0"/>
              <a:t>建模 戰術 </a:t>
            </a:r>
            <a:r>
              <a:rPr lang="en-US" altLang="zh-TW" b="1" dirty="0">
                <a:solidFill>
                  <a:schemeClr val="dk1"/>
                </a:solidFill>
              </a:rPr>
              <a:t>Model</a:t>
            </a:r>
            <a:endParaRPr lang="zh-TW" altLang="en-US" dirty="0"/>
          </a:p>
        </p:txBody>
      </p:sp>
      <p:sp>
        <p:nvSpPr>
          <p:cNvPr id="3" name="內容版面配置區 2"/>
          <p:cNvSpPr>
            <a:spLocks noGrp="1"/>
          </p:cNvSpPr>
          <p:nvPr>
            <p:ph idx="1"/>
          </p:nvPr>
        </p:nvSpPr>
        <p:spPr>
          <a:xfrm>
            <a:off x="1" y="814334"/>
            <a:ext cx="9143999" cy="5907141"/>
          </a:xfrm>
        </p:spPr>
        <p:txBody>
          <a:bodyPr>
            <a:normAutofit/>
          </a:bodyPr>
          <a:lstStyle/>
          <a:p>
            <a:pPr marL="0" indent="0">
              <a:buNone/>
            </a:pPr>
            <a:r>
              <a:rPr lang="en-US" altLang="zh-TW" sz="3200" b="1" dirty="0"/>
              <a:t>3</a:t>
            </a:r>
            <a:r>
              <a:rPr lang="en-US" altLang="zh-TW" sz="3200" b="1" dirty="0" smtClean="0"/>
              <a:t>.</a:t>
            </a:r>
            <a:r>
              <a:rPr lang="zh-TW" altLang="en-US" sz="3200" b="1" dirty="0" smtClean="0"/>
              <a:t> 運</a:t>
            </a:r>
            <a:r>
              <a:rPr lang="zh-TW" altLang="en-US" sz="3200" b="1" dirty="0"/>
              <a:t>營活動映射</a:t>
            </a:r>
            <a:r>
              <a:rPr lang="en-US" altLang="zh-TW" sz="3200" b="1" dirty="0" smtClean="0"/>
              <a:t>| </a:t>
            </a:r>
            <a:r>
              <a:rPr lang="en-US" altLang="zh-TW" sz="3200" b="1" dirty="0" smtClean="0">
                <a:solidFill>
                  <a:srgbClr val="002060"/>
                </a:solidFill>
                <a:effectLst>
                  <a:outerShdw blurRad="38100" dist="38100" dir="2700000" algn="tl">
                    <a:srgbClr val="000000">
                      <a:alpha val="43137"/>
                    </a:srgbClr>
                  </a:outerShdw>
                </a:effectLst>
              </a:rPr>
              <a:t>Operational </a:t>
            </a:r>
            <a:r>
              <a:rPr lang="en-US" altLang="zh-TW" sz="3200" b="1" dirty="0">
                <a:solidFill>
                  <a:srgbClr val="002060"/>
                </a:solidFill>
                <a:effectLst>
                  <a:outerShdw blurRad="38100" dist="38100" dir="2700000" algn="tl">
                    <a:srgbClr val="000000">
                      <a:alpha val="43137"/>
                    </a:srgbClr>
                  </a:outerShdw>
                </a:effectLst>
              </a:rPr>
              <a:t>Activity </a:t>
            </a:r>
            <a:r>
              <a:rPr lang="en-US" altLang="zh-TW" sz="3200" b="1" dirty="0" smtClean="0"/>
              <a:t>Mapping</a:t>
            </a:r>
            <a:endParaRPr lang="en-US" altLang="zh-TW" sz="3200" b="1" dirty="0"/>
          </a:p>
          <a:p>
            <a:pPr lvl="1"/>
            <a:r>
              <a:rPr lang="zh-TW" altLang="en-US" sz="2800" b="1" dirty="0"/>
              <a:t>訪問建</a:t>
            </a:r>
            <a:r>
              <a:rPr lang="zh-TW" altLang="en-US" sz="2800" b="1" dirty="0" smtClean="0"/>
              <a:t>模 </a:t>
            </a:r>
            <a:r>
              <a:rPr lang="en-US" altLang="zh-TW" sz="2800" b="1" dirty="0" smtClean="0"/>
              <a:t>Access </a:t>
            </a:r>
            <a:r>
              <a:rPr lang="en-US" altLang="zh-TW" sz="2800" b="1" dirty="0"/>
              <a:t>Modeling</a:t>
            </a:r>
          </a:p>
          <a:p>
            <a:pPr lvl="1"/>
            <a:r>
              <a:rPr lang="zh-TW" altLang="en-US" sz="2800" b="1" dirty="0"/>
              <a:t>操作依賴關係</a:t>
            </a:r>
            <a:r>
              <a:rPr lang="zh-TW" altLang="en-US" sz="2800" b="1" dirty="0" smtClean="0"/>
              <a:t>映射 </a:t>
            </a:r>
            <a:r>
              <a:rPr lang="en-US" altLang="zh-TW" sz="2800" b="1" dirty="0" smtClean="0"/>
              <a:t>Operational </a:t>
            </a:r>
            <a:r>
              <a:rPr lang="en-US" altLang="zh-TW" sz="2800" b="1" dirty="0"/>
              <a:t>Dependency Mapping</a:t>
            </a:r>
          </a:p>
          <a:p>
            <a:pPr lvl="1"/>
            <a:r>
              <a:rPr lang="zh-TW" altLang="en-US" sz="2800" b="1" dirty="0"/>
              <a:t>操作風險</a:t>
            </a:r>
            <a:r>
              <a:rPr lang="zh-TW" altLang="en-US" sz="2800" b="1" dirty="0" smtClean="0"/>
              <a:t>評估 </a:t>
            </a:r>
            <a:r>
              <a:rPr lang="en-US" altLang="zh-TW" sz="2800" b="1" dirty="0" smtClean="0"/>
              <a:t>Operational </a:t>
            </a:r>
            <a:r>
              <a:rPr lang="en-US" altLang="zh-TW" sz="2800" b="1" dirty="0"/>
              <a:t>Risk Assessment</a:t>
            </a:r>
          </a:p>
          <a:p>
            <a:pPr lvl="1"/>
            <a:r>
              <a:rPr lang="zh-TW" altLang="en-US" sz="2800" b="1" dirty="0"/>
              <a:t>組織結構</a:t>
            </a:r>
            <a:r>
              <a:rPr lang="zh-TW" altLang="en-US" sz="2800" b="1" dirty="0" smtClean="0"/>
              <a:t>圖 </a:t>
            </a:r>
            <a:r>
              <a:rPr lang="en-US" altLang="zh-TW" sz="2800" b="1" dirty="0" smtClean="0"/>
              <a:t>Organization Mapping</a:t>
            </a:r>
            <a:endParaRPr lang="en-US" altLang="zh-TW" sz="2800" b="1" dirty="0"/>
          </a:p>
        </p:txBody>
      </p:sp>
      <p:sp>
        <p:nvSpPr>
          <p:cNvPr id="5" name="投影片編號版面配置區 4"/>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41</a:t>
            </a:fld>
            <a:endParaRPr lang="zh-TW" altLang="en-US" dirty="0"/>
          </a:p>
        </p:txBody>
      </p:sp>
    </p:spTree>
    <p:extLst>
      <p:ext uri="{BB962C8B-B14F-4D97-AF65-F5344CB8AC3E}">
        <p14:creationId xmlns:p14="http://schemas.microsoft.com/office/powerpoint/2010/main" val="22195400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1.</a:t>
            </a:r>
            <a:r>
              <a:rPr lang="zh-TW" altLang="en-US" b="1" dirty="0"/>
              <a:t>建模 戰術 </a:t>
            </a:r>
            <a:r>
              <a:rPr lang="en-US" altLang="zh-TW" b="1" dirty="0">
                <a:solidFill>
                  <a:schemeClr val="dk1"/>
                </a:solidFill>
              </a:rPr>
              <a:t>Model</a:t>
            </a:r>
            <a:endParaRPr lang="zh-TW" altLang="en-US" dirty="0"/>
          </a:p>
        </p:txBody>
      </p:sp>
      <p:sp>
        <p:nvSpPr>
          <p:cNvPr id="3" name="內容版面配置區 2"/>
          <p:cNvSpPr>
            <a:spLocks noGrp="1"/>
          </p:cNvSpPr>
          <p:nvPr>
            <p:ph idx="1"/>
          </p:nvPr>
        </p:nvSpPr>
        <p:spPr/>
        <p:txBody>
          <a:bodyPr/>
          <a:lstStyle/>
          <a:p>
            <a:r>
              <a:rPr lang="zh-TW" altLang="en-US" b="1" dirty="0"/>
              <a:t>操作風險評估 </a:t>
            </a:r>
            <a:r>
              <a:rPr lang="en-US" altLang="zh-TW" b="1" dirty="0"/>
              <a:t>Operational Risk </a:t>
            </a:r>
            <a:r>
              <a:rPr lang="en-US" altLang="zh-TW" b="1" dirty="0" smtClean="0"/>
              <a:t>Assessment(ID:</a:t>
            </a:r>
            <a:r>
              <a:rPr lang="en-US" altLang="zh-TW" dirty="0"/>
              <a:t>D3-ORA</a:t>
            </a:r>
            <a:r>
              <a:rPr lang="en-US" altLang="zh-TW" b="1" dirty="0" smtClean="0"/>
              <a:t>)</a:t>
            </a:r>
          </a:p>
          <a:p>
            <a:pPr lvl="1"/>
            <a:endParaRPr lang="en-US" altLang="zh-TW" b="1" dirty="0" smtClean="0"/>
          </a:p>
          <a:p>
            <a:pPr lvl="1"/>
            <a:r>
              <a:rPr lang="zh-TW" altLang="en-US" b="1" dirty="0" smtClean="0"/>
              <a:t>定義</a:t>
            </a:r>
            <a:endParaRPr lang="zh-TW" altLang="en-US" b="1" dirty="0"/>
          </a:p>
          <a:p>
            <a:pPr lvl="2"/>
            <a:r>
              <a:rPr lang="zh-TW" altLang="en-US" dirty="0"/>
              <a:t>營運風險評估可以識別組織單獨和整體活動的漏洞和風險，並對其進行建模。</a:t>
            </a:r>
          </a:p>
          <a:p>
            <a:pPr lvl="1"/>
            <a:r>
              <a:rPr lang="zh-TW" altLang="en-US" b="1" dirty="0"/>
              <a:t>同義詞：</a:t>
            </a:r>
            <a:r>
              <a:rPr lang="zh-TW" altLang="en-US" dirty="0"/>
              <a:t> 任務風險評估 。</a:t>
            </a:r>
          </a:p>
          <a:p>
            <a:pPr lvl="1"/>
            <a:endParaRPr lang="en-US" altLang="zh-TW" b="1" dirty="0" smtClean="0"/>
          </a:p>
          <a:p>
            <a:pPr lvl="1"/>
            <a:r>
              <a:rPr lang="en-US" altLang="zh-TW" b="1" dirty="0" smtClean="0"/>
              <a:t>Definition</a:t>
            </a:r>
            <a:endParaRPr lang="en-US" altLang="zh-TW" b="1" dirty="0"/>
          </a:p>
          <a:p>
            <a:pPr lvl="2"/>
            <a:r>
              <a:rPr lang="en-US" altLang="zh-TW" dirty="0"/>
              <a:t>Operational risk assessment identifies and models the vulnerabilities of, and risks to, an organization's activities individually and as a whole.</a:t>
            </a:r>
          </a:p>
          <a:p>
            <a:pPr lvl="1"/>
            <a:r>
              <a:rPr lang="en-US" altLang="zh-TW" b="1" dirty="0"/>
              <a:t>Synonyms:</a:t>
            </a:r>
            <a:r>
              <a:rPr lang="en-US" altLang="zh-TW" dirty="0"/>
              <a:t> </a:t>
            </a:r>
            <a:r>
              <a:rPr lang="en-US" altLang="zh-TW" i="1" dirty="0"/>
              <a:t>Mission Risk Assessment</a:t>
            </a:r>
            <a:r>
              <a:rPr lang="en-US" altLang="zh-TW" dirty="0"/>
              <a:t> </a:t>
            </a:r>
            <a:r>
              <a:rPr lang="en-US" altLang="zh-TW" dirty="0" smtClean="0"/>
              <a:t>.</a:t>
            </a:r>
            <a:r>
              <a:rPr lang="en-US" altLang="zh-TW" dirty="0"/>
              <a:t/>
            </a:r>
            <a:br>
              <a:rPr lang="en-US" altLang="zh-TW" dirty="0"/>
            </a:br>
            <a:endParaRPr lang="zh-TW" altLang="en-US" dirty="0"/>
          </a:p>
        </p:txBody>
      </p:sp>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42</a:t>
            </a:fld>
            <a:endParaRPr lang="zh-TW" altLang="en-US" dirty="0"/>
          </a:p>
        </p:txBody>
      </p:sp>
    </p:spTree>
    <p:extLst>
      <p:ext uri="{BB962C8B-B14F-4D97-AF65-F5344CB8AC3E}">
        <p14:creationId xmlns:p14="http://schemas.microsoft.com/office/powerpoint/2010/main" val="40268418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a:t>1.</a:t>
            </a:r>
            <a:r>
              <a:rPr lang="zh-TW" altLang="en-US" b="1" dirty="0"/>
              <a:t>建模 戰術 </a:t>
            </a:r>
            <a:r>
              <a:rPr lang="en-US" altLang="zh-TW" b="1" dirty="0">
                <a:solidFill>
                  <a:schemeClr val="dk1"/>
                </a:solidFill>
              </a:rPr>
              <a:t>Model</a:t>
            </a:r>
            <a:endParaRPr lang="zh-TW" altLang="en-US" dirty="0"/>
          </a:p>
        </p:txBody>
      </p:sp>
      <p:sp>
        <p:nvSpPr>
          <p:cNvPr id="3" name="內容版面配置區 2"/>
          <p:cNvSpPr>
            <a:spLocks noGrp="1"/>
          </p:cNvSpPr>
          <p:nvPr>
            <p:ph idx="1"/>
          </p:nvPr>
        </p:nvSpPr>
        <p:spPr>
          <a:xfrm>
            <a:off x="0" y="814334"/>
            <a:ext cx="9144000" cy="5907141"/>
          </a:xfrm>
        </p:spPr>
        <p:txBody>
          <a:bodyPr>
            <a:normAutofit/>
          </a:bodyPr>
          <a:lstStyle/>
          <a:p>
            <a:pPr marL="0" indent="0">
              <a:buNone/>
            </a:pPr>
            <a:r>
              <a:rPr lang="en-US" altLang="zh-TW" sz="3200" b="1" dirty="0"/>
              <a:t>4</a:t>
            </a:r>
            <a:r>
              <a:rPr lang="en-US" altLang="zh-TW" sz="3200" b="1" dirty="0" smtClean="0"/>
              <a:t>.</a:t>
            </a:r>
            <a:r>
              <a:rPr lang="zh-TW" altLang="en-US" sz="3200" b="1" dirty="0" smtClean="0"/>
              <a:t> 系統映射</a:t>
            </a:r>
            <a:r>
              <a:rPr lang="en-US" altLang="zh-TW" sz="3200" b="1" dirty="0"/>
              <a:t>| </a:t>
            </a:r>
            <a:r>
              <a:rPr lang="en-US" altLang="zh-TW" sz="3200" b="1" dirty="0" smtClean="0"/>
              <a:t>System </a:t>
            </a:r>
            <a:r>
              <a:rPr lang="en-US" altLang="zh-TW" sz="3200" b="1" dirty="0"/>
              <a:t>Mapping</a:t>
            </a:r>
          </a:p>
          <a:p>
            <a:pPr lvl="1"/>
            <a:r>
              <a:rPr lang="zh-TW" altLang="en-US" sz="2800" b="1" dirty="0"/>
              <a:t>資料交換</a:t>
            </a:r>
            <a:r>
              <a:rPr lang="zh-TW" altLang="en-US" sz="2800" b="1" dirty="0" smtClean="0"/>
              <a:t>映射 </a:t>
            </a:r>
            <a:r>
              <a:rPr lang="en-US" altLang="zh-TW" sz="2800" b="1" dirty="0" smtClean="0"/>
              <a:t>Data </a:t>
            </a:r>
            <a:r>
              <a:rPr lang="en-US" altLang="zh-TW" sz="2800" b="1" dirty="0"/>
              <a:t>Exchange Mapping</a:t>
            </a:r>
          </a:p>
          <a:p>
            <a:pPr lvl="1"/>
            <a:r>
              <a:rPr lang="zh-TW" altLang="en-US" sz="2800" b="1" dirty="0"/>
              <a:t>服務依賴關係</a:t>
            </a:r>
            <a:r>
              <a:rPr lang="zh-TW" altLang="en-US" sz="2800" b="1" dirty="0" smtClean="0"/>
              <a:t>映射 </a:t>
            </a:r>
            <a:r>
              <a:rPr lang="en-US" altLang="zh-TW" sz="2800" b="1" dirty="0" smtClean="0"/>
              <a:t>Service </a:t>
            </a:r>
            <a:r>
              <a:rPr lang="en-US" altLang="zh-TW" sz="2800" b="1" dirty="0"/>
              <a:t>Dependency Mapping</a:t>
            </a:r>
          </a:p>
          <a:p>
            <a:pPr lvl="1"/>
            <a:r>
              <a:rPr lang="zh-TW" altLang="en-US" sz="2800" b="1" dirty="0"/>
              <a:t>系統依賴關係</a:t>
            </a:r>
            <a:r>
              <a:rPr lang="zh-TW" altLang="en-US" sz="2800" b="1" dirty="0" smtClean="0"/>
              <a:t>映射 </a:t>
            </a:r>
            <a:r>
              <a:rPr lang="en-US" altLang="zh-TW" sz="2800" b="1" dirty="0" smtClean="0"/>
              <a:t>System </a:t>
            </a:r>
            <a:r>
              <a:rPr lang="en-US" altLang="zh-TW" sz="2800" b="1" dirty="0"/>
              <a:t>Dependency Mapping</a:t>
            </a:r>
          </a:p>
          <a:p>
            <a:pPr lvl="1"/>
            <a:r>
              <a:rPr lang="zh-TW" altLang="en-US" sz="2800" b="1" dirty="0"/>
              <a:t>系統漏洞</a:t>
            </a:r>
            <a:r>
              <a:rPr lang="zh-TW" altLang="en-US" sz="2800" b="1" dirty="0" smtClean="0"/>
              <a:t>評估 </a:t>
            </a:r>
            <a:r>
              <a:rPr lang="en-US" altLang="zh-TW" sz="2800" b="1" dirty="0" smtClean="0">
                <a:solidFill>
                  <a:srgbClr val="FF0000"/>
                </a:solidFill>
              </a:rPr>
              <a:t>System </a:t>
            </a:r>
            <a:r>
              <a:rPr lang="en-US" altLang="zh-TW" sz="2800" b="1" dirty="0">
                <a:solidFill>
                  <a:srgbClr val="FF0000"/>
                </a:solidFill>
              </a:rPr>
              <a:t>Vulnerability </a:t>
            </a:r>
            <a:r>
              <a:rPr lang="en-US" altLang="zh-TW" sz="2800" b="1" dirty="0" smtClean="0"/>
              <a:t>Assessment</a:t>
            </a:r>
            <a:endParaRPr lang="zh-TW" altLang="en-US" sz="2800" b="1" dirty="0"/>
          </a:p>
        </p:txBody>
      </p:sp>
      <p:sp>
        <p:nvSpPr>
          <p:cNvPr id="5" name="投影片編號版面配置區 4"/>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43</a:t>
            </a:fld>
            <a:endParaRPr lang="zh-TW" altLang="en-US" dirty="0"/>
          </a:p>
        </p:txBody>
      </p:sp>
    </p:spTree>
    <p:extLst>
      <p:ext uri="{BB962C8B-B14F-4D97-AF65-F5344CB8AC3E}">
        <p14:creationId xmlns:p14="http://schemas.microsoft.com/office/powerpoint/2010/main" val="5214883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1.</a:t>
            </a:r>
            <a:r>
              <a:rPr lang="zh-TW" altLang="en-US" b="1" dirty="0"/>
              <a:t>建模 戰術 </a:t>
            </a:r>
            <a:r>
              <a:rPr lang="en-US" altLang="zh-TW" b="1" dirty="0">
                <a:solidFill>
                  <a:schemeClr val="dk1"/>
                </a:solidFill>
              </a:rPr>
              <a:t>Model</a:t>
            </a:r>
            <a:endParaRPr lang="zh-TW" altLang="en-US" dirty="0"/>
          </a:p>
        </p:txBody>
      </p:sp>
      <p:sp>
        <p:nvSpPr>
          <p:cNvPr id="3" name="內容版面配置區 2"/>
          <p:cNvSpPr>
            <a:spLocks noGrp="1"/>
          </p:cNvSpPr>
          <p:nvPr>
            <p:ph idx="1"/>
          </p:nvPr>
        </p:nvSpPr>
        <p:spPr>
          <a:xfrm>
            <a:off x="0" y="638827"/>
            <a:ext cx="9143999" cy="6219173"/>
          </a:xfrm>
        </p:spPr>
        <p:txBody>
          <a:bodyPr>
            <a:normAutofit/>
          </a:bodyPr>
          <a:lstStyle/>
          <a:p>
            <a:pPr marL="228600" lvl="1">
              <a:spcBef>
                <a:spcPts val="1000"/>
              </a:spcBef>
            </a:pPr>
            <a:r>
              <a:rPr lang="zh-TW" altLang="en-US" sz="2800" b="1" dirty="0"/>
              <a:t>資料交換映射 </a:t>
            </a:r>
            <a:r>
              <a:rPr lang="en-US" altLang="zh-TW" sz="2800" b="1" dirty="0"/>
              <a:t>Data Exchange </a:t>
            </a:r>
            <a:r>
              <a:rPr lang="en-US" altLang="zh-TW" sz="2800" b="1" dirty="0" smtClean="0"/>
              <a:t>Mapping(ID:</a:t>
            </a:r>
            <a:r>
              <a:rPr lang="en-US" altLang="zh-TW" sz="2800" dirty="0" smtClean="0"/>
              <a:t>D3-DEM</a:t>
            </a:r>
            <a:r>
              <a:rPr lang="en-US" altLang="zh-TW" dirty="0" smtClean="0"/>
              <a:t>)</a:t>
            </a:r>
          </a:p>
          <a:p>
            <a:pPr lvl="1"/>
            <a:r>
              <a:rPr lang="zh-TW" altLang="en-US" b="1" dirty="0"/>
              <a:t>定義</a:t>
            </a:r>
          </a:p>
          <a:p>
            <a:pPr lvl="2"/>
            <a:r>
              <a:rPr lang="zh-TW" altLang="en-US" dirty="0"/>
              <a:t>資料交換映射識別並建模組織對應用層系統之間的資料類型、格式和容量流的預期設計。</a:t>
            </a:r>
          </a:p>
          <a:p>
            <a:pPr lvl="1"/>
            <a:r>
              <a:rPr lang="zh-TW" altLang="en-US" b="1" dirty="0"/>
              <a:t>同義詞：</a:t>
            </a:r>
            <a:r>
              <a:rPr lang="zh-TW" altLang="en-US" dirty="0"/>
              <a:t> </a:t>
            </a:r>
            <a:endParaRPr lang="en-US" altLang="zh-TW" dirty="0"/>
          </a:p>
          <a:p>
            <a:pPr lvl="2"/>
            <a:r>
              <a:rPr lang="zh-TW" altLang="en-US" dirty="0" smtClean="0"/>
              <a:t>資訊</a:t>
            </a:r>
            <a:r>
              <a:rPr lang="zh-TW" altLang="en-US" dirty="0"/>
              <a:t>交換映射 和資料流映射 </a:t>
            </a:r>
            <a:r>
              <a:rPr lang="en-US" altLang="zh-TW" dirty="0"/>
              <a:t>.</a:t>
            </a:r>
          </a:p>
          <a:p>
            <a:pPr lvl="1"/>
            <a:r>
              <a:rPr lang="zh-TW" altLang="en-US" b="1" dirty="0"/>
              <a:t>數位工件關係：</a:t>
            </a:r>
          </a:p>
          <a:p>
            <a:pPr lvl="2"/>
            <a:r>
              <a:rPr lang="zh-TW" altLang="en-US" dirty="0"/>
              <a:t>這種防禦技術與特定的數位製品有關。 點擊工件節點以獲取更多資訊</a:t>
            </a:r>
            <a:r>
              <a:rPr lang="zh-TW" altLang="en-US" dirty="0" smtClean="0"/>
              <a:t>。</a:t>
            </a:r>
            <a:endParaRPr lang="en-US" altLang="zh-TW" b="1" dirty="0" smtClean="0"/>
          </a:p>
          <a:p>
            <a:pPr lvl="1"/>
            <a:r>
              <a:rPr lang="en-US" altLang="zh-TW" b="1" dirty="0" smtClean="0"/>
              <a:t>Definition</a:t>
            </a:r>
            <a:endParaRPr lang="en-US" altLang="zh-TW" b="1" dirty="0"/>
          </a:p>
          <a:p>
            <a:pPr lvl="2"/>
            <a:r>
              <a:rPr lang="en-US" altLang="zh-TW" dirty="0"/>
              <a:t>Data exchange mapping identifies and models the organization's intended design for the flows of the data types, formats, and volumes between systems at the application layer.</a:t>
            </a:r>
          </a:p>
          <a:p>
            <a:pPr lvl="1"/>
            <a:r>
              <a:rPr lang="en-US" altLang="zh-TW" b="1" dirty="0" smtClean="0"/>
              <a:t>Synonyms</a:t>
            </a:r>
          </a:p>
          <a:p>
            <a:pPr lvl="2"/>
            <a:r>
              <a:rPr lang="en-US" altLang="zh-TW" i="1" dirty="0" smtClean="0"/>
              <a:t>Information </a:t>
            </a:r>
            <a:r>
              <a:rPr lang="en-US" altLang="zh-TW" i="1" dirty="0"/>
              <a:t>Exchange Mapping</a:t>
            </a:r>
            <a:r>
              <a:rPr lang="en-US" altLang="zh-TW" dirty="0"/>
              <a:t> , and </a:t>
            </a:r>
            <a:r>
              <a:rPr lang="en-US" altLang="zh-TW" i="1" dirty="0"/>
              <a:t>Data Flow Mapping</a:t>
            </a:r>
            <a:r>
              <a:rPr lang="en-US" altLang="zh-TW" dirty="0"/>
              <a:t> .</a:t>
            </a:r>
          </a:p>
          <a:p>
            <a:pPr lvl="1"/>
            <a:r>
              <a:rPr lang="en-US" altLang="zh-TW" b="1" dirty="0"/>
              <a:t>Digital Artifact </a:t>
            </a:r>
            <a:r>
              <a:rPr lang="en-US" altLang="zh-TW" b="1" dirty="0" smtClean="0"/>
              <a:t>Relationships</a:t>
            </a:r>
            <a:endParaRPr lang="en-US" altLang="zh-TW" b="1" dirty="0"/>
          </a:p>
          <a:p>
            <a:pPr lvl="2"/>
            <a:r>
              <a:rPr lang="en-US" altLang="zh-TW" dirty="0"/>
              <a:t>This defensive technique is related to specific digital artifacts. Click the artifact node for more information.</a:t>
            </a:r>
          </a:p>
          <a:p>
            <a:endParaRPr lang="zh-TW" altLang="en-US" dirty="0"/>
          </a:p>
        </p:txBody>
      </p:sp>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44</a:t>
            </a:fld>
            <a:endParaRPr lang="zh-TW" altLang="en-US" dirty="0"/>
          </a:p>
        </p:txBody>
      </p:sp>
    </p:spTree>
    <p:extLst>
      <p:ext uri="{BB962C8B-B14F-4D97-AF65-F5344CB8AC3E}">
        <p14:creationId xmlns:p14="http://schemas.microsoft.com/office/powerpoint/2010/main" val="33049769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1.</a:t>
            </a:r>
            <a:r>
              <a:rPr lang="zh-TW" altLang="en-US" b="1" dirty="0"/>
              <a:t>建模 戰術 </a:t>
            </a:r>
            <a:r>
              <a:rPr lang="en-US" altLang="zh-TW" b="1" dirty="0">
                <a:solidFill>
                  <a:schemeClr val="dk1"/>
                </a:solidFill>
              </a:rPr>
              <a:t>Model</a:t>
            </a:r>
            <a:endParaRPr lang="zh-TW" altLang="en-US" dirty="0"/>
          </a:p>
        </p:txBody>
      </p:sp>
      <p:sp>
        <p:nvSpPr>
          <p:cNvPr id="3" name="內容版面配置區 2"/>
          <p:cNvSpPr>
            <a:spLocks noGrp="1"/>
          </p:cNvSpPr>
          <p:nvPr>
            <p:ph idx="1"/>
          </p:nvPr>
        </p:nvSpPr>
        <p:spPr>
          <a:xfrm>
            <a:off x="0" y="638827"/>
            <a:ext cx="9143999" cy="6219173"/>
          </a:xfrm>
        </p:spPr>
        <p:txBody>
          <a:bodyPr>
            <a:normAutofit/>
          </a:bodyPr>
          <a:lstStyle/>
          <a:p>
            <a:pPr marL="228600" lvl="1">
              <a:spcBef>
                <a:spcPts val="1000"/>
              </a:spcBef>
            </a:pPr>
            <a:r>
              <a:rPr lang="zh-TW" altLang="en-US" sz="2800" b="1" dirty="0"/>
              <a:t>資料交換映射 </a:t>
            </a:r>
            <a:r>
              <a:rPr lang="en-US" altLang="zh-TW" sz="2800" b="1" dirty="0"/>
              <a:t>Data Exchange </a:t>
            </a:r>
            <a:r>
              <a:rPr lang="en-US" altLang="zh-TW" sz="2800" b="1" dirty="0" smtClean="0"/>
              <a:t>Mapping(ID:</a:t>
            </a:r>
            <a:r>
              <a:rPr lang="en-US" altLang="zh-TW" sz="2800" dirty="0" smtClean="0"/>
              <a:t>D3-DEM</a:t>
            </a:r>
            <a:r>
              <a:rPr lang="en-US" altLang="zh-TW" dirty="0" smtClean="0"/>
              <a:t>)</a:t>
            </a:r>
          </a:p>
          <a:p>
            <a:endParaRPr lang="zh-TW" altLang="en-US" dirty="0"/>
          </a:p>
        </p:txBody>
      </p:sp>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45</a:t>
            </a:fld>
            <a:endParaRPr lang="zh-TW" altLang="en-US" dirty="0"/>
          </a:p>
        </p:txBody>
      </p:sp>
      <p:pic>
        <p:nvPicPr>
          <p:cNvPr id="5" name="圖片 4"/>
          <p:cNvPicPr>
            <a:picLocks noChangeAspect="1"/>
          </p:cNvPicPr>
          <p:nvPr/>
        </p:nvPicPr>
        <p:blipFill>
          <a:blip r:embed="rId2"/>
          <a:stretch>
            <a:fillRect/>
          </a:stretch>
        </p:blipFill>
        <p:spPr>
          <a:xfrm>
            <a:off x="0" y="2751665"/>
            <a:ext cx="9143999" cy="1354667"/>
          </a:xfrm>
          <a:prstGeom prst="rect">
            <a:avLst/>
          </a:prstGeom>
        </p:spPr>
      </p:pic>
    </p:spTree>
    <p:extLst>
      <p:ext uri="{BB962C8B-B14F-4D97-AF65-F5344CB8AC3E}">
        <p14:creationId xmlns:p14="http://schemas.microsoft.com/office/powerpoint/2010/main" val="5682081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a:solidFill>
                  <a:schemeClr val="dk1"/>
                </a:solidFill>
              </a:rPr>
              <a:t>2.</a:t>
            </a:r>
            <a:r>
              <a:rPr lang="zh-TW" altLang="en-US" b="1" dirty="0">
                <a:solidFill>
                  <a:schemeClr val="dk1"/>
                </a:solidFill>
              </a:rPr>
              <a:t>強化 </a:t>
            </a:r>
            <a:r>
              <a:rPr lang="zh-TW" altLang="en-US" b="1" dirty="0" smtClean="0"/>
              <a:t>戰術</a:t>
            </a:r>
            <a:r>
              <a:rPr lang="en-US" altLang="zh-TW" b="1" dirty="0" smtClean="0"/>
              <a:t>(</a:t>
            </a:r>
            <a:r>
              <a:rPr lang="en-US" altLang="zh-TW" b="1" dirty="0" smtClean="0">
                <a:solidFill>
                  <a:schemeClr val="dk1"/>
                </a:solidFill>
              </a:rPr>
              <a:t>Harden)</a:t>
            </a:r>
            <a:endParaRPr lang="zh-TW" altLang="en-US" dirty="0"/>
          </a:p>
        </p:txBody>
      </p:sp>
      <p:sp>
        <p:nvSpPr>
          <p:cNvPr id="3" name="內容版面配置區 2"/>
          <p:cNvSpPr>
            <a:spLocks noGrp="1"/>
          </p:cNvSpPr>
          <p:nvPr>
            <p:ph idx="1"/>
          </p:nvPr>
        </p:nvSpPr>
        <p:spPr>
          <a:xfrm>
            <a:off x="0" y="796168"/>
            <a:ext cx="9144000" cy="4351338"/>
          </a:xfrm>
        </p:spPr>
        <p:txBody>
          <a:bodyPr>
            <a:normAutofit/>
          </a:bodyPr>
          <a:lstStyle/>
          <a:p>
            <a:pPr marL="0" indent="0">
              <a:buNone/>
            </a:pPr>
            <a:r>
              <a:rPr lang="en-US" altLang="zh-TW" sz="2400" b="1" dirty="0" smtClean="0">
                <a:effectLst>
                  <a:outerShdw blurRad="38100" dist="38100" dir="2700000" algn="tl">
                    <a:srgbClr val="000000">
                      <a:alpha val="43137"/>
                    </a:srgbClr>
                  </a:outerShdw>
                </a:effectLst>
              </a:rPr>
              <a:t>1</a:t>
            </a:r>
            <a:r>
              <a:rPr lang="en-US" altLang="zh-TW" sz="2400" b="1" dirty="0">
                <a:effectLst>
                  <a:outerShdw blurRad="38100" dist="38100" dir="2700000" algn="tl">
                    <a:srgbClr val="000000">
                      <a:alpha val="43137"/>
                    </a:srgbClr>
                  </a:outerShdw>
                </a:effectLst>
              </a:rPr>
              <a:t>.</a:t>
            </a:r>
            <a:r>
              <a:rPr lang="zh-TW" altLang="en-US" b="1" dirty="0" smtClean="0"/>
              <a:t>應用程式強化 </a:t>
            </a:r>
            <a:r>
              <a:rPr lang="en-US" altLang="zh-TW" b="1" dirty="0" smtClean="0"/>
              <a:t>| </a:t>
            </a:r>
            <a:r>
              <a:rPr lang="en-US" altLang="zh-TW" b="1" dirty="0"/>
              <a:t>Application </a:t>
            </a:r>
            <a:r>
              <a:rPr lang="en-US" altLang="zh-TW" b="1" dirty="0" smtClean="0"/>
              <a:t>Hardening</a:t>
            </a:r>
            <a:endParaRPr lang="zh-TW" altLang="en-US" b="1" dirty="0"/>
          </a:p>
          <a:p>
            <a:pPr marL="800100" lvl="1" indent="-342900">
              <a:buFont typeface="+mj-lt"/>
              <a:buAutoNum type="arabicPeriod"/>
            </a:pPr>
            <a:r>
              <a:rPr lang="zh-TW" altLang="en-US" b="1" dirty="0"/>
              <a:t>應用配置</a:t>
            </a:r>
            <a:r>
              <a:rPr lang="zh-TW" altLang="en-US" b="1" dirty="0" smtClean="0"/>
              <a:t>強化 </a:t>
            </a:r>
            <a:r>
              <a:rPr lang="en-US" altLang="zh-TW" b="1" dirty="0" smtClean="0"/>
              <a:t>Application </a:t>
            </a:r>
            <a:r>
              <a:rPr lang="en-US" altLang="zh-TW" b="1" dirty="0"/>
              <a:t>Configuration Hardening</a:t>
            </a:r>
            <a:endParaRPr lang="zh-TW" altLang="en-US" b="1" dirty="0"/>
          </a:p>
          <a:p>
            <a:pPr marL="800100" lvl="1" indent="-342900">
              <a:buFont typeface="+mj-lt"/>
              <a:buAutoNum type="arabicPeriod"/>
            </a:pPr>
            <a:r>
              <a:rPr lang="zh-TW" altLang="en-US" b="1" dirty="0"/>
              <a:t>消除死</a:t>
            </a:r>
            <a:r>
              <a:rPr lang="zh-TW" altLang="en-US" b="1" dirty="0" smtClean="0"/>
              <a:t>代碼 </a:t>
            </a:r>
            <a:r>
              <a:rPr lang="en-US" altLang="zh-TW" b="1" dirty="0" smtClean="0"/>
              <a:t>Dead </a:t>
            </a:r>
            <a:r>
              <a:rPr lang="en-US" altLang="zh-TW" b="1" dirty="0"/>
              <a:t>Code Elimination</a:t>
            </a:r>
            <a:endParaRPr lang="zh-TW" altLang="en-US" b="1" dirty="0"/>
          </a:p>
          <a:p>
            <a:pPr marL="800100" lvl="1" indent="-342900">
              <a:buFont typeface="+mj-lt"/>
              <a:buAutoNum type="arabicPeriod"/>
            </a:pPr>
            <a:r>
              <a:rPr lang="zh-TW" altLang="en-US" b="1" dirty="0"/>
              <a:t>異常處理程序指針</a:t>
            </a:r>
            <a:r>
              <a:rPr lang="zh-TW" altLang="en-US" b="1" dirty="0" smtClean="0"/>
              <a:t>驗證 </a:t>
            </a:r>
            <a:r>
              <a:rPr lang="en-US" altLang="zh-TW" b="1" dirty="0" smtClean="0"/>
              <a:t>Exception </a:t>
            </a:r>
            <a:r>
              <a:rPr lang="en-US" altLang="zh-TW" b="1" dirty="0"/>
              <a:t>Handler Pointer Validation</a:t>
            </a:r>
            <a:endParaRPr lang="zh-TW" altLang="en-US" b="1" dirty="0"/>
          </a:p>
          <a:p>
            <a:pPr marL="800100" lvl="1" indent="-342900">
              <a:buFont typeface="+mj-lt"/>
              <a:buAutoNum type="arabicPeriod"/>
            </a:pPr>
            <a:r>
              <a:rPr lang="zh-TW" altLang="en-US" b="1" dirty="0"/>
              <a:t>指針</a:t>
            </a:r>
            <a:r>
              <a:rPr lang="zh-TW" altLang="en-US" b="1" dirty="0" smtClean="0"/>
              <a:t>認證 </a:t>
            </a:r>
            <a:r>
              <a:rPr lang="en-US" altLang="zh-TW" b="1" dirty="0" smtClean="0"/>
              <a:t>Pointer </a:t>
            </a:r>
            <a:r>
              <a:rPr lang="en-US" altLang="zh-TW" b="1" dirty="0"/>
              <a:t>Authentication</a:t>
            </a:r>
            <a:endParaRPr lang="zh-TW" altLang="en-US" b="1" dirty="0"/>
          </a:p>
          <a:p>
            <a:pPr marL="800100" lvl="1" indent="-342900">
              <a:buFont typeface="+mj-lt"/>
              <a:buAutoNum type="arabicPeriod"/>
            </a:pPr>
            <a:r>
              <a:rPr lang="zh-TW" altLang="en-US" b="1" dirty="0"/>
              <a:t>行程段</a:t>
            </a:r>
            <a:r>
              <a:rPr lang="zh-TW" altLang="en-US" b="1" dirty="0" smtClean="0"/>
              <a:t>執行的預防機制 </a:t>
            </a:r>
            <a:r>
              <a:rPr lang="en-US" altLang="zh-TW" b="1" dirty="0" smtClean="0"/>
              <a:t>Process </a:t>
            </a:r>
            <a:r>
              <a:rPr lang="en-US" altLang="zh-TW" b="1" dirty="0"/>
              <a:t>Segment Execution Prevention</a:t>
            </a:r>
            <a:endParaRPr lang="zh-TW" altLang="en-US" b="1" dirty="0"/>
          </a:p>
          <a:p>
            <a:pPr marL="800100" lvl="1" indent="-342900">
              <a:buFont typeface="+mj-lt"/>
              <a:buAutoNum type="arabicPeriod"/>
            </a:pPr>
            <a:r>
              <a:rPr lang="zh-TW" altLang="en-US" b="1" dirty="0"/>
              <a:t>段地址偏移隨機</a:t>
            </a:r>
            <a:r>
              <a:rPr lang="zh-TW" altLang="en-US" b="1" dirty="0" smtClean="0"/>
              <a:t>化 </a:t>
            </a:r>
            <a:r>
              <a:rPr lang="en-US" altLang="zh-TW" b="1" dirty="0" smtClean="0"/>
              <a:t>Segment </a:t>
            </a:r>
            <a:r>
              <a:rPr lang="en-US" altLang="zh-TW" b="1" dirty="0"/>
              <a:t>Address Offset </a:t>
            </a:r>
            <a:r>
              <a:rPr lang="en-US" altLang="zh-TW" b="1" dirty="0" smtClean="0"/>
              <a:t>Randomization</a:t>
            </a:r>
            <a:endParaRPr lang="en-US" altLang="zh-TW" b="1" dirty="0"/>
          </a:p>
          <a:p>
            <a:pPr marL="800100" lvl="1" indent="-342900">
              <a:buFont typeface="+mj-lt"/>
              <a:buAutoNum type="arabicPeriod"/>
            </a:pPr>
            <a:r>
              <a:rPr lang="zh-TW" altLang="en-US" b="1" dirty="0" smtClean="0"/>
              <a:t>堆棧</a:t>
            </a:r>
            <a:r>
              <a:rPr lang="zh-TW" altLang="en-US" b="1" dirty="0"/>
              <a:t>幀金絲雀</a:t>
            </a:r>
            <a:r>
              <a:rPr lang="zh-TW" altLang="en-US" b="1" dirty="0" smtClean="0"/>
              <a:t>驗證 </a:t>
            </a:r>
            <a:r>
              <a:rPr lang="en-US" altLang="zh-TW" b="1" dirty="0" smtClean="0"/>
              <a:t>Stack </a:t>
            </a:r>
            <a:r>
              <a:rPr lang="en-US" altLang="zh-TW" b="1" dirty="0"/>
              <a:t>Frame Canary </a:t>
            </a:r>
            <a:r>
              <a:rPr lang="en-US" altLang="zh-TW" b="1" dirty="0" smtClean="0"/>
              <a:t>Validation(</a:t>
            </a:r>
            <a:r>
              <a:rPr lang="zh-TW" altLang="en-US" b="1" dirty="0" smtClean="0"/>
              <a:t>避免</a:t>
            </a:r>
            <a:r>
              <a:rPr lang="en-US" altLang="zh-TW" b="1" dirty="0" smtClean="0"/>
              <a:t>buffer</a:t>
            </a:r>
            <a:r>
              <a:rPr lang="zh-TW" altLang="en-US" b="1" dirty="0" smtClean="0"/>
              <a:t> </a:t>
            </a:r>
            <a:r>
              <a:rPr lang="en-US" altLang="zh-TW" b="1" dirty="0" smtClean="0"/>
              <a:t>overflow)</a:t>
            </a:r>
            <a:endParaRPr lang="en-US" altLang="zh-TW" b="1" dirty="0">
              <a:effectLst>
                <a:outerShdw blurRad="38100" dist="38100" dir="2700000" algn="tl">
                  <a:srgbClr val="000000">
                    <a:alpha val="43137"/>
                  </a:srgbClr>
                </a:outerShdw>
              </a:effectLst>
            </a:endParaRPr>
          </a:p>
          <a:p>
            <a:pPr marL="0" indent="0">
              <a:buNone/>
            </a:pPr>
            <a:endParaRPr lang="zh-TW" altLang="en-US" sz="2400" b="1" dirty="0">
              <a:effectLst>
                <a:outerShdw blurRad="38100" dist="38100" dir="2700000" algn="tl">
                  <a:srgbClr val="000000">
                    <a:alpha val="43137"/>
                  </a:srgbClr>
                </a:outerShdw>
              </a:effectLst>
            </a:endParaRPr>
          </a:p>
          <a:p>
            <a:endParaRPr lang="zh-TW" altLang="en-US" dirty="0"/>
          </a:p>
        </p:txBody>
      </p:sp>
      <p:sp>
        <p:nvSpPr>
          <p:cNvPr id="5" name="投影片編號版面配置區 4"/>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46</a:t>
            </a:fld>
            <a:endParaRPr lang="zh-TW" altLang="en-US" dirty="0"/>
          </a:p>
        </p:txBody>
      </p:sp>
    </p:spTree>
    <p:extLst>
      <p:ext uri="{BB962C8B-B14F-4D97-AF65-F5344CB8AC3E}">
        <p14:creationId xmlns:p14="http://schemas.microsoft.com/office/powerpoint/2010/main" val="11154372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solidFill>
                  <a:schemeClr val="dk1"/>
                </a:solidFill>
              </a:rPr>
              <a:t>2.</a:t>
            </a:r>
            <a:r>
              <a:rPr lang="zh-TW" altLang="en-US" b="1" dirty="0">
                <a:solidFill>
                  <a:schemeClr val="dk1"/>
                </a:solidFill>
              </a:rPr>
              <a:t>強化 </a:t>
            </a:r>
            <a:r>
              <a:rPr lang="zh-TW" altLang="en-US" b="1" dirty="0"/>
              <a:t>戰術</a:t>
            </a:r>
            <a:r>
              <a:rPr lang="en-US" altLang="zh-TW" b="1" dirty="0"/>
              <a:t>(</a:t>
            </a:r>
            <a:r>
              <a:rPr lang="en-US" altLang="zh-TW" b="1" dirty="0">
                <a:solidFill>
                  <a:schemeClr val="dk1"/>
                </a:solidFill>
              </a:rPr>
              <a:t>Harden)</a:t>
            </a:r>
            <a:endParaRPr lang="zh-TW" altLang="en-US" dirty="0"/>
          </a:p>
        </p:txBody>
      </p:sp>
      <p:sp>
        <p:nvSpPr>
          <p:cNvPr id="3" name="內容版面配置區 2"/>
          <p:cNvSpPr>
            <a:spLocks noGrp="1"/>
          </p:cNvSpPr>
          <p:nvPr>
            <p:ph idx="1"/>
          </p:nvPr>
        </p:nvSpPr>
        <p:spPr>
          <a:xfrm>
            <a:off x="0" y="547689"/>
            <a:ext cx="9144000" cy="6416781"/>
          </a:xfrm>
        </p:spPr>
        <p:txBody>
          <a:bodyPr>
            <a:normAutofit/>
          </a:bodyPr>
          <a:lstStyle/>
          <a:p>
            <a:pPr marL="228600" lvl="1">
              <a:spcBef>
                <a:spcPts val="1000"/>
              </a:spcBef>
            </a:pPr>
            <a:r>
              <a:rPr lang="zh-TW" altLang="en-US" b="1" dirty="0"/>
              <a:t>消除死代碼 </a:t>
            </a:r>
            <a:r>
              <a:rPr lang="en-US" altLang="zh-TW" b="1" dirty="0"/>
              <a:t>Dead Code </a:t>
            </a:r>
            <a:r>
              <a:rPr lang="en-US" altLang="zh-TW" b="1" dirty="0" smtClean="0"/>
              <a:t>Elimination</a:t>
            </a:r>
            <a:r>
              <a:rPr lang="zh-TW" altLang="en-US" b="1" dirty="0" smtClean="0"/>
              <a:t> </a:t>
            </a:r>
            <a:r>
              <a:rPr lang="en-US" altLang="zh-TW" dirty="0" smtClean="0"/>
              <a:t>(ID</a:t>
            </a:r>
            <a:r>
              <a:rPr lang="en-US" altLang="zh-TW" b="1" dirty="0" smtClean="0"/>
              <a:t>:</a:t>
            </a:r>
            <a:r>
              <a:rPr lang="en-US" altLang="zh-TW" dirty="0" smtClean="0"/>
              <a:t>D3-DCE)</a:t>
            </a:r>
            <a:endParaRPr lang="en-US" altLang="zh-TW" b="1" dirty="0" smtClean="0"/>
          </a:p>
          <a:p>
            <a:pPr lvl="1"/>
            <a:r>
              <a:rPr lang="zh-TW" altLang="en-US" b="1" dirty="0"/>
              <a:t>定義</a:t>
            </a:r>
          </a:p>
          <a:p>
            <a:pPr lvl="2"/>
            <a:r>
              <a:rPr lang="zh-TW" altLang="en-US" dirty="0"/>
              <a:t>刪除無法存取的或“死代碼”來自編譯的原始碼。</a:t>
            </a:r>
          </a:p>
          <a:p>
            <a:pPr lvl="1"/>
            <a:r>
              <a:rPr lang="zh-TW" altLang="en-US" b="1" dirty="0"/>
              <a:t>怎麼運作的</a:t>
            </a:r>
          </a:p>
          <a:p>
            <a:pPr lvl="2"/>
            <a:r>
              <a:rPr lang="zh-TW" altLang="en-US" dirty="0"/>
              <a:t>死代碼是正常程式執行時認為無法存取的程式碼。死代碼可以透過在永遠不會計算為 </a:t>
            </a:r>
            <a:r>
              <a:rPr lang="en-US" altLang="zh-TW" dirty="0"/>
              <a:t>true </a:t>
            </a:r>
            <a:r>
              <a:rPr lang="zh-TW" altLang="en-US" dirty="0"/>
              <a:t>的條件下新增程式碼來建立。應刪除死程式碼，因為如果意外或惡意強制執行，此類程式碼可能會產生意外結果。</a:t>
            </a:r>
          </a:p>
          <a:p>
            <a:pPr lvl="2"/>
            <a:r>
              <a:rPr lang="zh-TW" altLang="en-US" dirty="0"/>
              <a:t>死代碼識別通常由實現程式流程分析以查找無法存取的程式碼的演算法來執行。透過指示編譯器透過編譯器標誌（即“</a:t>
            </a:r>
            <a:r>
              <a:rPr lang="en-US" altLang="zh-TW" dirty="0"/>
              <a:t>-</a:t>
            </a:r>
            <a:r>
              <a:rPr lang="en-US" altLang="zh-TW" dirty="0" err="1"/>
              <a:t>fdce</a:t>
            </a:r>
            <a:r>
              <a:rPr lang="en-US" altLang="zh-TW" dirty="0"/>
              <a:t>”</a:t>
            </a:r>
            <a:r>
              <a:rPr lang="zh-TW" altLang="en-US" dirty="0"/>
              <a:t>）刪除程式碼來消除死程式碼。用於死代碼消除。</a:t>
            </a:r>
          </a:p>
          <a:p>
            <a:pPr lvl="1"/>
            <a:r>
              <a:rPr lang="zh-TW" altLang="en-US" b="1" dirty="0"/>
              <a:t>注意事項</a:t>
            </a:r>
          </a:p>
          <a:p>
            <a:pPr lvl="2"/>
            <a:r>
              <a:rPr lang="zh-TW" altLang="en-US" dirty="0"/>
              <a:t>在某些運行時條件下，程式碼也可能被視為無法存取。不同的部署系統和環境可能包含一些對於給定環境無法存取的程式碼。此技術不考慮無法存取程式碼的運行時條件。</a:t>
            </a:r>
          </a:p>
        </p:txBody>
      </p:sp>
      <p:sp>
        <p:nvSpPr>
          <p:cNvPr id="4" name="投影片編號版面配置區 3"/>
          <p:cNvSpPr>
            <a:spLocks noGrp="1"/>
          </p:cNvSpPr>
          <p:nvPr>
            <p:ph type="sldNum" sz="quarter" idx="12"/>
          </p:nvPr>
        </p:nvSpPr>
        <p:spPr/>
        <p:txBody>
          <a:bodyPr/>
          <a:lstStyle/>
          <a:p>
            <a:r>
              <a:rPr lang="zh-TW" altLang="en-US" dirty="0" smtClean="0"/>
              <a:t>資訊安全架構</a:t>
            </a:r>
            <a:r>
              <a:rPr lang="en-US" altLang="zh-TW" dirty="0" smtClean="0"/>
              <a:t>NIST</a:t>
            </a:r>
            <a:r>
              <a:rPr lang="zh-TW" altLang="en-US" dirty="0" smtClean="0"/>
              <a:t> </a:t>
            </a:r>
            <a:r>
              <a:rPr lang="en-US" altLang="zh-TW" dirty="0" smtClean="0"/>
              <a:t>CSF</a:t>
            </a:r>
            <a:r>
              <a:rPr lang="zh-TW" altLang="en-US" dirty="0" smtClean="0"/>
              <a:t>與</a:t>
            </a:r>
            <a:r>
              <a:rPr lang="en-US" altLang="zh-TW" dirty="0" smtClean="0"/>
              <a:t>MITRE D3FEND- </a:t>
            </a:r>
            <a:fld id="{2733D0C0-6F05-4351-9199-557946A0D211}" type="slidenum">
              <a:rPr lang="zh-TW" altLang="en-US" smtClean="0"/>
              <a:pPr/>
              <a:t>47</a:t>
            </a:fld>
            <a:endParaRPr lang="zh-TW" altLang="en-US" dirty="0"/>
          </a:p>
        </p:txBody>
      </p:sp>
    </p:spTree>
    <p:extLst>
      <p:ext uri="{BB962C8B-B14F-4D97-AF65-F5344CB8AC3E}">
        <p14:creationId xmlns:p14="http://schemas.microsoft.com/office/powerpoint/2010/main" val="5029709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solidFill>
                  <a:schemeClr val="dk1"/>
                </a:solidFill>
              </a:rPr>
              <a:t>2.</a:t>
            </a:r>
            <a:r>
              <a:rPr lang="zh-TW" altLang="en-US" b="1" dirty="0">
                <a:solidFill>
                  <a:schemeClr val="dk1"/>
                </a:solidFill>
              </a:rPr>
              <a:t>強化 </a:t>
            </a:r>
            <a:r>
              <a:rPr lang="zh-TW" altLang="en-US" b="1" dirty="0"/>
              <a:t>戰術</a:t>
            </a:r>
            <a:r>
              <a:rPr lang="en-US" altLang="zh-TW" b="1" dirty="0"/>
              <a:t>(</a:t>
            </a:r>
            <a:r>
              <a:rPr lang="en-US" altLang="zh-TW" b="1" dirty="0">
                <a:solidFill>
                  <a:schemeClr val="dk1"/>
                </a:solidFill>
              </a:rPr>
              <a:t>Harden)</a:t>
            </a:r>
            <a:endParaRPr lang="zh-TW" altLang="en-US" dirty="0"/>
          </a:p>
        </p:txBody>
      </p:sp>
      <p:sp>
        <p:nvSpPr>
          <p:cNvPr id="3" name="內容版面配置區 2"/>
          <p:cNvSpPr>
            <a:spLocks noGrp="1"/>
          </p:cNvSpPr>
          <p:nvPr>
            <p:ph idx="1"/>
          </p:nvPr>
        </p:nvSpPr>
        <p:spPr>
          <a:xfrm>
            <a:off x="0" y="547689"/>
            <a:ext cx="9144000" cy="6416781"/>
          </a:xfrm>
        </p:spPr>
        <p:txBody>
          <a:bodyPr>
            <a:normAutofit/>
          </a:bodyPr>
          <a:lstStyle/>
          <a:p>
            <a:pPr marL="228600" lvl="1">
              <a:spcBef>
                <a:spcPts val="1000"/>
              </a:spcBef>
            </a:pPr>
            <a:r>
              <a:rPr lang="zh-TW" altLang="en-US" b="1" dirty="0"/>
              <a:t>消除死代碼 </a:t>
            </a:r>
            <a:r>
              <a:rPr lang="en-US" altLang="zh-TW" b="1" dirty="0"/>
              <a:t>Dead Code </a:t>
            </a:r>
            <a:r>
              <a:rPr lang="en-US" altLang="zh-TW" b="1" dirty="0" smtClean="0"/>
              <a:t>Elimination</a:t>
            </a:r>
            <a:r>
              <a:rPr lang="zh-TW" altLang="en-US" b="1" dirty="0" smtClean="0"/>
              <a:t> </a:t>
            </a:r>
            <a:r>
              <a:rPr lang="en-US" altLang="zh-TW" dirty="0" smtClean="0"/>
              <a:t>(ID</a:t>
            </a:r>
            <a:r>
              <a:rPr lang="en-US" altLang="zh-TW" b="1" dirty="0" smtClean="0"/>
              <a:t>:</a:t>
            </a:r>
            <a:r>
              <a:rPr lang="en-US" altLang="zh-TW" dirty="0" smtClean="0"/>
              <a:t>D3-DCE)</a:t>
            </a:r>
            <a:endParaRPr lang="en-US" altLang="zh-TW" b="1" dirty="0" smtClean="0"/>
          </a:p>
          <a:p>
            <a:pPr lvl="1"/>
            <a:r>
              <a:rPr lang="en-US" altLang="zh-TW" b="1" dirty="0" smtClean="0"/>
              <a:t>Definition</a:t>
            </a:r>
            <a:endParaRPr lang="en-US" altLang="zh-TW" b="1" dirty="0"/>
          </a:p>
          <a:p>
            <a:pPr lvl="2"/>
            <a:r>
              <a:rPr lang="en-US" altLang="zh-TW" dirty="0"/>
              <a:t>Removing unreachable or "dead code" from compiled source code.</a:t>
            </a:r>
          </a:p>
          <a:p>
            <a:pPr lvl="1"/>
            <a:r>
              <a:rPr lang="en-US" altLang="zh-TW" b="1" dirty="0"/>
              <a:t>How it works</a:t>
            </a:r>
          </a:p>
          <a:p>
            <a:pPr lvl="2"/>
            <a:r>
              <a:rPr lang="en-US" altLang="zh-TW" dirty="0"/>
              <a:t>Dead code is code that is considered unreachable by normal program execution. Dead code can be created by adding code under a condition that never evaluates to true. Dead code should be removed since this type of code can produce unexpected results, if accidentally or maliciously forced to execute.</a:t>
            </a:r>
          </a:p>
          <a:p>
            <a:pPr lvl="2"/>
            <a:r>
              <a:rPr lang="en-US" altLang="zh-TW" dirty="0"/>
              <a:t>Dead code identification is typically performed by algorithms that implement program flows analysis looking for unreachable code. The dead code is eliminated by instructing compilers to remove the code through compiler flags, i.e., '-</a:t>
            </a:r>
            <a:r>
              <a:rPr lang="en-US" altLang="zh-TW" dirty="0" err="1"/>
              <a:t>fdce</a:t>
            </a:r>
            <a:r>
              <a:rPr lang="en-US" altLang="zh-TW" dirty="0"/>
              <a:t>' is used for Dead Code Elimination.</a:t>
            </a:r>
          </a:p>
          <a:p>
            <a:pPr lvl="1"/>
            <a:r>
              <a:rPr lang="en-US" altLang="zh-TW" b="1" dirty="0"/>
              <a:t>Considerations</a:t>
            </a:r>
          </a:p>
          <a:p>
            <a:pPr lvl="2"/>
            <a:r>
              <a:rPr lang="en-US" altLang="zh-TW" dirty="0"/>
              <a:t>Code can also be deemed unreachable for certain run-time conditions. Different deployed systems and environments may contain some code that is unreachable for the given environment. This technique does not consider run-time conditions for unreachable code.</a:t>
            </a:r>
          </a:p>
        </p:txBody>
      </p:sp>
      <p:sp>
        <p:nvSpPr>
          <p:cNvPr id="4" name="投影片編號版面配置區 3"/>
          <p:cNvSpPr>
            <a:spLocks noGrp="1"/>
          </p:cNvSpPr>
          <p:nvPr>
            <p:ph type="sldNum" sz="quarter" idx="12"/>
          </p:nvPr>
        </p:nvSpPr>
        <p:spPr/>
        <p:txBody>
          <a:bodyPr/>
          <a:lstStyle/>
          <a:p>
            <a:r>
              <a:rPr lang="zh-TW" altLang="en-US" dirty="0" smtClean="0"/>
              <a:t>資訊安全架構</a:t>
            </a:r>
            <a:r>
              <a:rPr lang="en-US" altLang="zh-TW" dirty="0" smtClean="0"/>
              <a:t>NIST</a:t>
            </a:r>
            <a:r>
              <a:rPr lang="zh-TW" altLang="en-US" dirty="0" smtClean="0"/>
              <a:t> </a:t>
            </a:r>
            <a:r>
              <a:rPr lang="en-US" altLang="zh-TW" dirty="0" smtClean="0"/>
              <a:t>CSF</a:t>
            </a:r>
            <a:r>
              <a:rPr lang="zh-TW" altLang="en-US" dirty="0" smtClean="0"/>
              <a:t>與</a:t>
            </a:r>
            <a:r>
              <a:rPr lang="en-US" altLang="zh-TW" dirty="0" smtClean="0"/>
              <a:t>MITRE D3FEND- </a:t>
            </a:r>
            <a:fld id="{2733D0C0-6F05-4351-9199-557946A0D211}" type="slidenum">
              <a:rPr lang="zh-TW" altLang="en-US" smtClean="0"/>
              <a:pPr/>
              <a:t>48</a:t>
            </a:fld>
            <a:endParaRPr lang="zh-TW" altLang="en-US" dirty="0"/>
          </a:p>
        </p:txBody>
      </p:sp>
    </p:spTree>
    <p:extLst>
      <p:ext uri="{BB962C8B-B14F-4D97-AF65-F5344CB8AC3E}">
        <p14:creationId xmlns:p14="http://schemas.microsoft.com/office/powerpoint/2010/main" val="36746885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a:solidFill>
                  <a:schemeClr val="dk1"/>
                </a:solidFill>
              </a:rPr>
              <a:t>2.</a:t>
            </a:r>
            <a:r>
              <a:rPr lang="zh-TW" altLang="en-US" b="1" dirty="0">
                <a:solidFill>
                  <a:schemeClr val="dk1"/>
                </a:solidFill>
              </a:rPr>
              <a:t>強化 </a:t>
            </a:r>
            <a:r>
              <a:rPr lang="zh-TW" altLang="en-US" b="1" dirty="0" smtClean="0"/>
              <a:t>戰術</a:t>
            </a:r>
            <a:r>
              <a:rPr lang="en-US" altLang="zh-TW" b="1" dirty="0" smtClean="0"/>
              <a:t>(</a:t>
            </a:r>
            <a:r>
              <a:rPr lang="en-US" altLang="zh-TW" b="1" dirty="0" smtClean="0">
                <a:solidFill>
                  <a:schemeClr val="dk1"/>
                </a:solidFill>
              </a:rPr>
              <a:t>Harden)</a:t>
            </a:r>
            <a:endParaRPr lang="zh-TW" altLang="en-US" dirty="0"/>
          </a:p>
        </p:txBody>
      </p:sp>
      <p:sp>
        <p:nvSpPr>
          <p:cNvPr id="3" name="內容版面配置區 2"/>
          <p:cNvSpPr>
            <a:spLocks noGrp="1"/>
          </p:cNvSpPr>
          <p:nvPr>
            <p:ph idx="1"/>
          </p:nvPr>
        </p:nvSpPr>
        <p:spPr>
          <a:xfrm>
            <a:off x="0" y="646176"/>
            <a:ext cx="9144000" cy="6211824"/>
          </a:xfrm>
        </p:spPr>
        <p:txBody>
          <a:bodyPr>
            <a:normAutofit/>
          </a:bodyPr>
          <a:lstStyle/>
          <a:p>
            <a:pPr marL="0" indent="0">
              <a:buNone/>
            </a:pPr>
            <a:r>
              <a:rPr lang="en-US" altLang="zh-TW" sz="2400" b="1" dirty="0" smtClean="0"/>
              <a:t>2.</a:t>
            </a:r>
            <a:r>
              <a:rPr lang="zh-TW" altLang="en-US" b="1" dirty="0"/>
              <a:t>憑證</a:t>
            </a:r>
            <a:r>
              <a:rPr lang="zh-TW" altLang="en-US" b="1" dirty="0" smtClean="0"/>
              <a:t>強化 </a:t>
            </a:r>
            <a:r>
              <a:rPr lang="en-US" altLang="zh-TW" b="1" dirty="0" smtClean="0"/>
              <a:t>|(</a:t>
            </a:r>
            <a:r>
              <a:rPr lang="en-US" altLang="zh-TW" b="1" dirty="0"/>
              <a:t>Credential Hardening</a:t>
            </a:r>
            <a:r>
              <a:rPr lang="en-US" altLang="zh-TW" b="1" dirty="0" smtClean="0"/>
              <a:t>)</a:t>
            </a:r>
          </a:p>
          <a:p>
            <a:pPr marL="971550" lvl="1" indent="-514350">
              <a:buFont typeface="+mj-lt"/>
              <a:buAutoNum type="arabicPeriod"/>
            </a:pPr>
            <a:r>
              <a:rPr lang="zh-TW" altLang="en-US" sz="2800" b="1" dirty="0"/>
              <a:t>生物辨識</a:t>
            </a:r>
            <a:r>
              <a:rPr lang="zh-TW" altLang="en-US" sz="2800" b="1" dirty="0" smtClean="0"/>
              <a:t>認證 </a:t>
            </a:r>
            <a:r>
              <a:rPr lang="en-US" altLang="zh-TW" sz="2800" b="1" dirty="0" smtClean="0"/>
              <a:t>Biometric </a:t>
            </a:r>
            <a:r>
              <a:rPr lang="en-US" altLang="zh-TW" sz="2800" b="1" dirty="0"/>
              <a:t>Authentication</a:t>
            </a:r>
          </a:p>
          <a:p>
            <a:pPr marL="971550" lvl="1" indent="-514350">
              <a:buFont typeface="+mj-lt"/>
              <a:buAutoNum type="arabicPeriod"/>
            </a:pPr>
            <a:r>
              <a:rPr lang="zh-TW" altLang="en-US" sz="2800" b="1" dirty="0"/>
              <a:t>基於憑證的身份</a:t>
            </a:r>
            <a:r>
              <a:rPr lang="zh-TW" altLang="en-US" sz="2800" b="1" dirty="0" smtClean="0"/>
              <a:t>驗證 </a:t>
            </a:r>
            <a:r>
              <a:rPr lang="en-US" altLang="zh-TW" sz="2800" b="1" dirty="0" smtClean="0"/>
              <a:t>Certificate-based </a:t>
            </a:r>
            <a:r>
              <a:rPr lang="en-US" altLang="zh-TW" sz="2800" b="1" dirty="0"/>
              <a:t>Authentication</a:t>
            </a:r>
          </a:p>
          <a:p>
            <a:pPr marL="971550" lvl="1" indent="-514350">
              <a:buFont typeface="+mj-lt"/>
              <a:buAutoNum type="arabicPeriod"/>
            </a:pPr>
            <a:r>
              <a:rPr lang="zh-TW" altLang="en-US" sz="2800" b="1" dirty="0"/>
              <a:t>證書</a:t>
            </a:r>
            <a:r>
              <a:rPr lang="zh-TW" altLang="en-US" sz="2800" b="1" dirty="0" smtClean="0"/>
              <a:t>固定 </a:t>
            </a:r>
            <a:r>
              <a:rPr lang="en-US" altLang="zh-TW" sz="2800" b="1" dirty="0" smtClean="0"/>
              <a:t>Certificate </a:t>
            </a:r>
            <a:r>
              <a:rPr lang="en-US" altLang="zh-TW" sz="2800" b="1" dirty="0"/>
              <a:t>Pinning</a:t>
            </a:r>
          </a:p>
          <a:p>
            <a:pPr marL="971550" lvl="1" indent="-514350">
              <a:buFont typeface="+mj-lt"/>
              <a:buAutoNum type="arabicPeriod"/>
            </a:pPr>
            <a:r>
              <a:rPr lang="zh-TW" altLang="en-US" sz="2800" b="1" dirty="0"/>
              <a:t>憑證</a:t>
            </a:r>
            <a:r>
              <a:rPr lang="zh-TW" altLang="en-US" sz="2800" b="1" dirty="0" smtClean="0"/>
              <a:t>輪換 </a:t>
            </a:r>
            <a:r>
              <a:rPr lang="en-US" altLang="zh-TW" sz="2800" b="1" dirty="0" smtClean="0"/>
              <a:t>Credential </a:t>
            </a:r>
            <a:r>
              <a:rPr lang="en-US" altLang="zh-TW" sz="2800" b="1" dirty="0"/>
              <a:t>Rotation</a:t>
            </a:r>
          </a:p>
          <a:p>
            <a:pPr marL="971550" lvl="1" indent="-514350">
              <a:buFont typeface="+mj-lt"/>
              <a:buAutoNum type="arabicPeriod"/>
            </a:pPr>
            <a:r>
              <a:rPr lang="zh-TW" altLang="en-US" sz="2800" b="1" dirty="0"/>
              <a:t>憑證傳輸</a:t>
            </a:r>
            <a:r>
              <a:rPr lang="zh-TW" altLang="en-US" sz="2800" b="1" dirty="0" smtClean="0"/>
              <a:t>範圍 </a:t>
            </a:r>
            <a:r>
              <a:rPr lang="en-US" altLang="zh-TW" sz="2800" b="1" dirty="0" smtClean="0"/>
              <a:t>Credential </a:t>
            </a:r>
            <a:r>
              <a:rPr lang="en-US" altLang="zh-TW" sz="2800" b="1" dirty="0"/>
              <a:t>Transmission Scoping</a:t>
            </a:r>
          </a:p>
          <a:p>
            <a:pPr marL="971550" lvl="1" indent="-514350">
              <a:buFont typeface="+mj-lt"/>
              <a:buAutoNum type="arabicPeriod"/>
            </a:pPr>
            <a:r>
              <a:rPr lang="zh-TW" altLang="en-US" sz="2800" b="1" dirty="0"/>
              <a:t>網域信任</a:t>
            </a:r>
            <a:r>
              <a:rPr lang="zh-TW" altLang="en-US" sz="2800" b="1" dirty="0" smtClean="0"/>
              <a:t>策略 </a:t>
            </a:r>
            <a:r>
              <a:rPr lang="en-US" altLang="zh-TW" sz="2800" b="1" dirty="0" smtClean="0"/>
              <a:t>Domain </a:t>
            </a:r>
            <a:r>
              <a:rPr lang="en-US" altLang="zh-TW" sz="2800" b="1" dirty="0"/>
              <a:t>Trust </a:t>
            </a:r>
            <a:r>
              <a:rPr lang="en-US" altLang="zh-TW" sz="2800" b="1" dirty="0" smtClean="0"/>
              <a:t>Policy</a:t>
            </a:r>
            <a:endParaRPr lang="en-US" altLang="zh-TW" sz="2800" b="1" dirty="0"/>
          </a:p>
          <a:p>
            <a:pPr marL="971550" lvl="1" indent="-514350">
              <a:buFont typeface="+mj-lt"/>
              <a:buAutoNum type="arabicPeriod"/>
            </a:pPr>
            <a:r>
              <a:rPr lang="zh-TW" altLang="en-US" sz="2800" b="1" dirty="0"/>
              <a:t>多重身份</a:t>
            </a:r>
            <a:r>
              <a:rPr lang="zh-TW" altLang="en-US" sz="2800" b="1" dirty="0" smtClean="0"/>
              <a:t>驗證 </a:t>
            </a:r>
            <a:r>
              <a:rPr lang="en-US" altLang="zh-TW" sz="2800" b="1" dirty="0" smtClean="0"/>
              <a:t>Multi-factor </a:t>
            </a:r>
            <a:r>
              <a:rPr lang="en-US" altLang="zh-TW" sz="2800" b="1" dirty="0"/>
              <a:t>Authentication</a:t>
            </a:r>
          </a:p>
          <a:p>
            <a:pPr marL="971550" lvl="1" indent="-514350">
              <a:buFont typeface="+mj-lt"/>
              <a:buAutoNum type="arabicPeriod"/>
            </a:pPr>
            <a:r>
              <a:rPr lang="zh-TW" altLang="en-US" sz="2800" b="1" dirty="0" smtClean="0"/>
              <a:t>一次</a:t>
            </a:r>
            <a:r>
              <a:rPr lang="zh-TW" altLang="en-US" sz="2800" b="1" dirty="0"/>
              <a:t>性</a:t>
            </a:r>
            <a:r>
              <a:rPr lang="zh-TW" altLang="en-US" sz="2800" b="1" dirty="0" smtClean="0"/>
              <a:t>密碼 </a:t>
            </a:r>
            <a:r>
              <a:rPr lang="en-US" altLang="zh-TW" sz="2800" b="1" dirty="0" smtClean="0"/>
              <a:t>One-time </a:t>
            </a:r>
            <a:r>
              <a:rPr lang="en-US" altLang="zh-TW" sz="2800" b="1" dirty="0"/>
              <a:t>Password</a:t>
            </a:r>
          </a:p>
          <a:p>
            <a:pPr marL="971550" lvl="1" indent="-514350">
              <a:buFont typeface="+mj-lt"/>
              <a:buAutoNum type="arabicPeriod"/>
            </a:pPr>
            <a:r>
              <a:rPr lang="zh-TW" altLang="en-US" sz="2800" b="1" dirty="0"/>
              <a:t>強密碼</a:t>
            </a:r>
            <a:r>
              <a:rPr lang="zh-TW" altLang="en-US" sz="2800" b="1" dirty="0" smtClean="0"/>
              <a:t>政策 </a:t>
            </a:r>
            <a:r>
              <a:rPr lang="en-US" altLang="zh-TW" sz="2800" b="1" dirty="0" smtClean="0"/>
              <a:t>Strong </a:t>
            </a:r>
            <a:r>
              <a:rPr lang="en-US" altLang="zh-TW" sz="2800" b="1" dirty="0"/>
              <a:t>Password Policy</a:t>
            </a:r>
          </a:p>
          <a:p>
            <a:pPr marL="971550" lvl="1" indent="-514350">
              <a:buFont typeface="+mj-lt"/>
              <a:buAutoNum type="arabicPeriod"/>
            </a:pPr>
            <a:r>
              <a:rPr lang="zh-TW" altLang="en-US" sz="2800" b="1" dirty="0"/>
              <a:t>使用者帳號</a:t>
            </a:r>
            <a:r>
              <a:rPr lang="zh-TW" altLang="en-US" sz="2800" b="1" dirty="0" smtClean="0"/>
              <a:t>權限 </a:t>
            </a:r>
            <a:r>
              <a:rPr lang="en-US" altLang="zh-TW" sz="2800" b="1" dirty="0" smtClean="0"/>
              <a:t>User </a:t>
            </a:r>
            <a:r>
              <a:rPr lang="en-US" altLang="zh-TW" sz="2800" b="1" dirty="0"/>
              <a:t>Account </a:t>
            </a:r>
            <a:r>
              <a:rPr lang="en-US" altLang="zh-TW" sz="2800" b="1" dirty="0" smtClean="0"/>
              <a:t>Permissions</a:t>
            </a:r>
            <a:endParaRPr lang="en-US" altLang="zh-TW" sz="1400" b="1" dirty="0" smtClean="0">
              <a:effectLst>
                <a:outerShdw blurRad="38100" dist="38100" dir="2700000" algn="tl">
                  <a:srgbClr val="000000">
                    <a:alpha val="43137"/>
                  </a:srgbClr>
                </a:outerShdw>
              </a:effectLst>
            </a:endParaRPr>
          </a:p>
          <a:p>
            <a:pPr marL="0" indent="0">
              <a:buNone/>
            </a:pPr>
            <a:endParaRPr lang="zh-TW" altLang="en-US" sz="2400" b="1" dirty="0">
              <a:effectLst>
                <a:outerShdw blurRad="38100" dist="38100" dir="2700000" algn="tl">
                  <a:srgbClr val="000000">
                    <a:alpha val="43137"/>
                  </a:srgbClr>
                </a:outerShdw>
              </a:effectLst>
            </a:endParaRPr>
          </a:p>
          <a:p>
            <a:endParaRPr lang="zh-TW" altLang="en-US" dirty="0"/>
          </a:p>
        </p:txBody>
      </p:sp>
      <p:sp>
        <p:nvSpPr>
          <p:cNvPr id="5" name="投影片編號版面配置區 4"/>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49</a:t>
            </a:fld>
            <a:endParaRPr lang="zh-TW" altLang="en-US" dirty="0"/>
          </a:p>
        </p:txBody>
      </p:sp>
    </p:spTree>
    <p:extLst>
      <p:ext uri="{BB962C8B-B14F-4D97-AF65-F5344CB8AC3E}">
        <p14:creationId xmlns:p14="http://schemas.microsoft.com/office/powerpoint/2010/main" val="2926810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85950" y="4386103"/>
            <a:ext cx="4572000" cy="300082"/>
          </a:xfrm>
          <a:prstGeom prst="rect">
            <a:avLst/>
          </a:prstGeom>
        </p:spPr>
        <p:txBody>
          <a:bodyPr>
            <a:spAutoFit/>
          </a:bodyPr>
          <a:lstStyle/>
          <a:p>
            <a:r>
              <a:rPr lang="zh-TW" altLang="en-US" sz="1350" dirty="0"/>
              <a:t>以及</a:t>
            </a:r>
          </a:p>
        </p:txBody>
      </p:sp>
      <p:graphicFrame>
        <p:nvGraphicFramePr>
          <p:cNvPr id="4" name="表格 3"/>
          <p:cNvGraphicFramePr>
            <a:graphicFrameLocks noGrp="1"/>
          </p:cNvGraphicFramePr>
          <p:nvPr>
            <p:extLst>
              <p:ext uri="{D42A27DB-BD31-4B8C-83A1-F6EECF244321}">
                <p14:modId xmlns:p14="http://schemas.microsoft.com/office/powerpoint/2010/main" val="3371520038"/>
              </p:ext>
            </p:extLst>
          </p:nvPr>
        </p:nvGraphicFramePr>
        <p:xfrm>
          <a:off x="194619" y="779531"/>
          <a:ext cx="8717704" cy="4766438"/>
        </p:xfrm>
        <a:graphic>
          <a:graphicData uri="http://schemas.openxmlformats.org/drawingml/2006/table">
            <a:tbl>
              <a:tblPr firstRow="1" bandRow="1">
                <a:tableStyleId>{5C22544A-7EE6-4342-B048-85BDC9FD1C3A}</a:tableStyleId>
              </a:tblPr>
              <a:tblGrid>
                <a:gridCol w="2563048">
                  <a:extLst>
                    <a:ext uri="{9D8B030D-6E8A-4147-A177-3AD203B41FA5}">
                      <a16:colId xmlns:a16="http://schemas.microsoft.com/office/drawing/2014/main" val="2865291928"/>
                    </a:ext>
                  </a:extLst>
                </a:gridCol>
                <a:gridCol w="6154656">
                  <a:extLst>
                    <a:ext uri="{9D8B030D-6E8A-4147-A177-3AD203B41FA5}">
                      <a16:colId xmlns:a16="http://schemas.microsoft.com/office/drawing/2014/main" val="3773730077"/>
                    </a:ext>
                  </a:extLst>
                </a:gridCol>
              </a:tblGrid>
              <a:tr h="27813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400" dirty="0" smtClean="0"/>
                        <a:t>識別</a:t>
                      </a:r>
                      <a:r>
                        <a:rPr lang="en-US" altLang="zh-TW" sz="1400" dirty="0" smtClean="0"/>
                        <a:t>(Identify)</a:t>
                      </a:r>
                      <a:r>
                        <a:rPr lang="zh-TW" altLang="en-US" sz="1400" dirty="0" smtClean="0"/>
                        <a:t> </a:t>
                      </a:r>
                      <a:r>
                        <a:rPr lang="en-US" altLang="zh-TW" sz="1400" dirty="0" smtClean="0"/>
                        <a:t>ID</a:t>
                      </a:r>
                      <a:endParaRPr lang="zh-TW" altLang="en-US" sz="1400" dirty="0" smtClean="0"/>
                    </a:p>
                  </a:txBody>
                  <a:tcPr marL="68580" marR="68580" marT="34290" marB="34290">
                    <a:lnB w="12700" cap="flat" cmpd="sng" algn="ctr">
                      <a:solidFill>
                        <a:schemeClr val="tx1"/>
                      </a:solidFill>
                      <a:prstDash val="solid"/>
                      <a:round/>
                      <a:headEnd type="none" w="med" len="med"/>
                      <a:tailEnd type="none" w="med" len="med"/>
                    </a:lnB>
                  </a:tcPr>
                </a:tc>
                <a:tc hMerge="1">
                  <a:txBody>
                    <a:bodyPr/>
                    <a:lstStyle/>
                    <a:p>
                      <a:endParaRPr lang="zh-TW" altLang="en-US" dirty="0"/>
                    </a:p>
                  </a:txBody>
                  <a:tcPr/>
                </a:tc>
                <a:extLst>
                  <a:ext uri="{0D108BD9-81ED-4DB2-BD59-A6C34878D82A}">
                    <a16:rowId xmlns:a16="http://schemas.microsoft.com/office/drawing/2014/main" val="4206740333"/>
                  </a:ext>
                </a:extLst>
              </a:tr>
              <a:tr h="685800">
                <a:tc>
                  <a:txBody>
                    <a:bodyPr/>
                    <a:lstStyle/>
                    <a:p>
                      <a:r>
                        <a:rPr lang="zh-TW" altLang="en-US" sz="1400" b="1" dirty="0" smtClean="0"/>
                        <a:t>資產管理</a:t>
                      </a:r>
                      <a:endParaRPr lang="en-US" altLang="zh-TW" sz="1400" b="1" dirty="0" smtClean="0"/>
                    </a:p>
                    <a:p>
                      <a:r>
                        <a:rPr lang="en-US" altLang="zh-TW" sz="1400" b="1" dirty="0" smtClean="0">
                          <a:solidFill>
                            <a:srgbClr val="FF0000"/>
                          </a:solidFill>
                          <a:effectLst>
                            <a:outerShdw blurRad="38100" dist="38100" dir="2700000" algn="tl">
                              <a:srgbClr val="000000">
                                <a:alpha val="43137"/>
                              </a:srgbClr>
                            </a:outerShdw>
                          </a:effectLst>
                        </a:rPr>
                        <a:t>Asset </a:t>
                      </a:r>
                      <a:r>
                        <a:rPr lang="en-US" altLang="zh-TW" sz="1400" b="1" dirty="0" smtClean="0"/>
                        <a:t>Management</a:t>
                      </a:r>
                    </a:p>
                    <a:p>
                      <a:r>
                        <a:rPr lang="en-US" altLang="zh-TW" sz="1400" b="1" dirty="0" smtClean="0"/>
                        <a:t>(ID.AM): </a:t>
                      </a:r>
                      <a:endParaRPr lang="zh-TW" altLang="en-US" sz="14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400" b="1" dirty="0" smtClean="0"/>
                        <a:t>The data, personnel, devices, systems, and facilities that enable the organization to achieve business purposes are identified and managed consistent with their relative importance to organizational objectives and the organization’s risk strategy.</a:t>
                      </a:r>
                      <a:endParaRPr lang="zh-TW" altLang="en-US" sz="14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4573359"/>
                  </a:ext>
                </a:extLst>
              </a:tr>
              <a:tr h="685800">
                <a:tc>
                  <a:txBody>
                    <a:bodyPr/>
                    <a:lstStyle/>
                    <a:p>
                      <a:r>
                        <a:rPr lang="zh-TW" altLang="en-US" sz="1400" b="1" dirty="0" smtClean="0"/>
                        <a:t>生產力環境</a:t>
                      </a:r>
                      <a:endParaRPr lang="en-US" altLang="zh-TW" sz="1400" b="1" dirty="0" smtClean="0"/>
                    </a:p>
                    <a:p>
                      <a:r>
                        <a:rPr lang="en-US" altLang="zh-TW" sz="1400" b="1" dirty="0" smtClean="0"/>
                        <a:t>Business Environment</a:t>
                      </a:r>
                      <a:r>
                        <a:rPr lang="zh-TW" altLang="en-US" sz="1400" b="1" dirty="0" smtClean="0"/>
                        <a:t>  </a:t>
                      </a:r>
                      <a:endParaRPr lang="en-US" altLang="zh-TW" sz="1400" b="1" dirty="0" smtClean="0"/>
                    </a:p>
                    <a:p>
                      <a:r>
                        <a:rPr lang="en-US" altLang="zh-TW" sz="1400" b="1" dirty="0" smtClean="0"/>
                        <a:t> (ID.BE)</a:t>
                      </a:r>
                      <a:endParaRPr lang="zh-TW" altLang="en-US" sz="14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400" b="1" dirty="0" smtClean="0"/>
                        <a:t>The organization’s mission, objectives, stakeholders, and activities are understood and prioritized; this information is used to inform cybersecurity roles, responsibilities, and risk management decisions.</a:t>
                      </a:r>
                      <a:endParaRPr lang="zh-TW" altLang="en-US" sz="14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6902870"/>
                  </a:ext>
                </a:extLst>
              </a:tr>
              <a:tr h="685800">
                <a:tc>
                  <a:txBody>
                    <a:bodyPr/>
                    <a:lstStyle/>
                    <a:p>
                      <a:r>
                        <a:rPr lang="zh-TW" altLang="en-US" sz="1400" b="1" dirty="0" smtClean="0"/>
                        <a:t>治理  </a:t>
                      </a:r>
                      <a:endParaRPr lang="en-US" altLang="zh-TW" sz="1400" b="1" dirty="0" smtClean="0"/>
                    </a:p>
                    <a:p>
                      <a:r>
                        <a:rPr lang="en-US" altLang="zh-TW" sz="1400" b="1" dirty="0" smtClean="0"/>
                        <a:t>Governance</a:t>
                      </a:r>
                    </a:p>
                    <a:p>
                      <a:r>
                        <a:rPr lang="en-US" altLang="zh-TW" sz="1400" b="1" dirty="0" smtClean="0"/>
                        <a:t>ID.GV</a:t>
                      </a:r>
                      <a:endParaRPr lang="zh-TW" altLang="en-US" sz="14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400" b="1" dirty="0" smtClean="0"/>
                        <a:t>The policies, procedures, and processes to manage and monitor the organization’s regulatory, legal, risk, environmental, and operational requirements are understood and inform the management of cybersecurity risk.</a:t>
                      </a:r>
                      <a:endParaRPr lang="zh-TW" altLang="en-US" sz="14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4325100"/>
                  </a:ext>
                </a:extLst>
              </a:tr>
              <a:tr h="727838">
                <a:tc>
                  <a:txBody>
                    <a:bodyPr/>
                    <a:lstStyle/>
                    <a:p>
                      <a:r>
                        <a:rPr lang="zh-TW" altLang="en-US" sz="1400" b="1" dirty="0" smtClean="0"/>
                        <a:t>風險評估</a:t>
                      </a:r>
                      <a:endParaRPr lang="en-US" altLang="zh-TW" sz="1400" b="1" dirty="0" smtClean="0"/>
                    </a:p>
                    <a:p>
                      <a:r>
                        <a:rPr lang="en-US" altLang="zh-TW" sz="1400" b="1" dirty="0" smtClean="0"/>
                        <a:t>Risk Assessment</a:t>
                      </a:r>
                    </a:p>
                    <a:p>
                      <a:r>
                        <a:rPr lang="en-US" altLang="zh-TW" sz="1400" b="1" dirty="0" smtClean="0"/>
                        <a:t>ID.RA</a:t>
                      </a:r>
                      <a:endParaRPr lang="zh-TW" altLang="en-US" sz="14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400" b="1" dirty="0" smtClean="0"/>
                        <a:t>The organization understands the cybersecurity risk to organizational operations (including mission, functions, image, or reputation), organizational assets, and individuals.</a:t>
                      </a:r>
                      <a:endParaRPr lang="zh-TW" altLang="en-US" sz="14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66746922"/>
                  </a:ext>
                </a:extLst>
              </a:tr>
              <a:tr h="48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b="1" dirty="0" smtClean="0"/>
                        <a:t>ID.RM</a:t>
                      </a:r>
                      <a:r>
                        <a:rPr lang="zh-TW" altLang="en-US" sz="1400" b="1" dirty="0" smtClean="0"/>
                        <a:t>      風險管理策略</a:t>
                      </a:r>
                      <a:endParaRPr lang="en-US" altLang="zh-TW" sz="1400" b="1" dirty="0" smtClean="0"/>
                    </a:p>
                    <a:p>
                      <a:r>
                        <a:rPr lang="en-US" altLang="zh-TW" sz="1400" b="1" dirty="0" smtClean="0"/>
                        <a:t>Risk Management Strategy</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400" b="1" dirty="0" smtClean="0"/>
                        <a:t>The organization’s priorities, constraints, risk tolerances, and assumptions are established and used to support operational risk decisions.</a:t>
                      </a:r>
                      <a:endParaRPr lang="zh-TW" altLang="en-US" sz="14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09671707"/>
                  </a:ext>
                </a:extLst>
              </a:tr>
              <a:tr h="8915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b="1" dirty="0" smtClean="0">
                          <a:solidFill>
                            <a:srgbClr val="FF0000"/>
                          </a:solidFill>
                          <a:effectLst>
                            <a:outerShdw blurRad="38100" dist="38100" dir="2700000" algn="tl">
                              <a:srgbClr val="000000">
                                <a:alpha val="43137"/>
                              </a:srgbClr>
                            </a:outerShdw>
                          </a:effectLst>
                        </a:rPr>
                        <a:t>ID.SC</a:t>
                      </a:r>
                      <a:r>
                        <a:rPr lang="zh-TW" altLang="en-US" sz="1400" b="1" baseline="0" dirty="0" smtClean="0">
                          <a:solidFill>
                            <a:srgbClr val="FF0000"/>
                          </a:solidFill>
                          <a:effectLst>
                            <a:outerShdw blurRad="38100" dist="38100" dir="2700000" algn="tl">
                              <a:srgbClr val="000000">
                                <a:alpha val="43137"/>
                              </a:srgbClr>
                            </a:outerShdw>
                          </a:effectLst>
                        </a:rPr>
                        <a:t>   </a:t>
                      </a:r>
                      <a:r>
                        <a:rPr lang="zh-TW" altLang="en-US" sz="1400" b="1" dirty="0" smtClean="0">
                          <a:solidFill>
                            <a:srgbClr val="FF0000"/>
                          </a:solidFill>
                          <a:effectLst>
                            <a:outerShdw blurRad="38100" dist="38100" dir="2700000" algn="tl">
                              <a:srgbClr val="000000">
                                <a:alpha val="43137"/>
                              </a:srgbClr>
                            </a:outerShdw>
                          </a:effectLst>
                        </a:rPr>
                        <a:t>供應鏈的風險管理</a:t>
                      </a:r>
                      <a:endParaRPr lang="en-US" altLang="zh-TW" sz="1400" b="1" dirty="0" smtClean="0">
                        <a:solidFill>
                          <a:srgbClr val="FF0000"/>
                        </a:solidFill>
                        <a:effectLst>
                          <a:outerShdw blurRad="38100" dist="38100" dir="2700000" algn="tl">
                            <a:srgbClr val="000000">
                              <a:alpha val="43137"/>
                            </a:srgbClr>
                          </a:outerShdw>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b="1" dirty="0" smtClean="0">
                          <a:solidFill>
                            <a:srgbClr val="FF0000"/>
                          </a:solidFill>
                          <a:effectLst>
                            <a:outerShdw blurRad="38100" dist="38100" dir="2700000" algn="tl">
                              <a:srgbClr val="000000">
                                <a:alpha val="43137"/>
                              </a:srgbClr>
                            </a:outerShdw>
                          </a:effectLst>
                        </a:rPr>
                        <a:t>Supply Chain Risk Management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400" b="1" dirty="0" smtClean="0">
                          <a:solidFill>
                            <a:schemeClr val="tx1"/>
                          </a:solidFill>
                        </a:rPr>
                        <a:t>The organization’s priorities, constraints, risk tolerances, and assumptions are established and used to support risk decisions associated with managing supply chain risk. The organization has established and implemented the processes to identify, assess and manage supply chain risks.</a:t>
                      </a:r>
                      <a:endParaRPr lang="zh-TW" altLang="en-US" sz="1400" b="1"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39040453"/>
                  </a:ext>
                </a:extLst>
              </a:tr>
            </a:tbl>
          </a:graphicData>
        </a:graphic>
      </p:graphicFrame>
      <p:sp>
        <p:nvSpPr>
          <p:cNvPr id="6" name="矩形 5"/>
          <p:cNvSpPr/>
          <p:nvPr/>
        </p:nvSpPr>
        <p:spPr>
          <a:xfrm>
            <a:off x="194619" y="1154"/>
            <a:ext cx="4220835" cy="584775"/>
          </a:xfrm>
          <a:prstGeom prst="rect">
            <a:avLst/>
          </a:prstGeom>
        </p:spPr>
        <p:txBody>
          <a:bodyPr wrap="none">
            <a:spAutoFit/>
          </a:bodyPr>
          <a:lstStyle/>
          <a:p>
            <a:r>
              <a:rPr lang="zh-TW" altLang="en-US" sz="3200" dirty="0" smtClean="0"/>
              <a:t>功能 </a:t>
            </a:r>
            <a:r>
              <a:rPr lang="en-US" altLang="zh-TW" sz="3200" dirty="0" smtClean="0"/>
              <a:t>1:</a:t>
            </a:r>
            <a:r>
              <a:rPr lang="zh-TW" altLang="en-US" sz="3200" dirty="0" smtClean="0"/>
              <a:t>識別</a:t>
            </a:r>
            <a:r>
              <a:rPr lang="en-US" altLang="zh-TW" sz="3200" dirty="0" smtClean="0"/>
              <a:t>(Identify)</a:t>
            </a:r>
            <a:r>
              <a:rPr lang="zh-TW" altLang="en-US" sz="3200" dirty="0" smtClean="0"/>
              <a:t> </a:t>
            </a:r>
            <a:r>
              <a:rPr lang="en-US" altLang="zh-TW" sz="3200" dirty="0" smtClean="0"/>
              <a:t>ID</a:t>
            </a:r>
            <a:endParaRPr lang="zh-TW" altLang="en-US" sz="3200" dirty="0" smtClean="0"/>
          </a:p>
        </p:txBody>
      </p:sp>
      <p:sp>
        <p:nvSpPr>
          <p:cNvPr id="8" name="投影片編號版面配置區 7"/>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t>5</a:t>
            </a:fld>
            <a:endParaRPr lang="zh-TW" altLang="en-US" dirty="0"/>
          </a:p>
        </p:txBody>
      </p:sp>
    </p:spTree>
    <p:extLst>
      <p:ext uri="{BB962C8B-B14F-4D97-AF65-F5344CB8AC3E}">
        <p14:creationId xmlns:p14="http://schemas.microsoft.com/office/powerpoint/2010/main" val="41651030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solidFill>
                  <a:schemeClr val="dk1"/>
                </a:solidFill>
              </a:rPr>
              <a:t>2.</a:t>
            </a:r>
            <a:r>
              <a:rPr lang="zh-TW" altLang="en-US" b="1" dirty="0">
                <a:solidFill>
                  <a:schemeClr val="dk1"/>
                </a:solidFill>
              </a:rPr>
              <a:t>強化 </a:t>
            </a:r>
            <a:r>
              <a:rPr lang="zh-TW" altLang="en-US" b="1" dirty="0"/>
              <a:t>戰術</a:t>
            </a:r>
            <a:r>
              <a:rPr lang="en-US" altLang="zh-TW" b="1" dirty="0"/>
              <a:t>(</a:t>
            </a:r>
            <a:r>
              <a:rPr lang="en-US" altLang="zh-TW" b="1" dirty="0">
                <a:solidFill>
                  <a:schemeClr val="dk1"/>
                </a:solidFill>
              </a:rPr>
              <a:t>Harden)</a:t>
            </a:r>
            <a:endParaRPr lang="zh-TW" altLang="en-US" dirty="0"/>
          </a:p>
        </p:txBody>
      </p:sp>
      <p:sp>
        <p:nvSpPr>
          <p:cNvPr id="3" name="內容版面配置區 2"/>
          <p:cNvSpPr>
            <a:spLocks noGrp="1"/>
          </p:cNvSpPr>
          <p:nvPr>
            <p:ph idx="1"/>
          </p:nvPr>
        </p:nvSpPr>
        <p:spPr>
          <a:xfrm>
            <a:off x="0" y="814972"/>
            <a:ext cx="9143999" cy="5906504"/>
          </a:xfrm>
        </p:spPr>
        <p:txBody>
          <a:bodyPr>
            <a:normAutofit/>
          </a:bodyPr>
          <a:lstStyle/>
          <a:p>
            <a:pPr marL="228600" lvl="1">
              <a:spcBef>
                <a:spcPts val="1000"/>
              </a:spcBef>
            </a:pPr>
            <a:r>
              <a:rPr lang="zh-TW" altLang="en-US" sz="2800" b="1" dirty="0"/>
              <a:t>憑證傳輸範圍 </a:t>
            </a:r>
            <a:r>
              <a:rPr lang="en-US" altLang="zh-TW" sz="2800" b="1" dirty="0"/>
              <a:t>Credential Transmission </a:t>
            </a:r>
            <a:r>
              <a:rPr lang="en-US" altLang="zh-TW" sz="2800" b="1" dirty="0" smtClean="0"/>
              <a:t>Scoping</a:t>
            </a:r>
          </a:p>
          <a:p>
            <a:pPr marL="0" lvl="1" indent="0">
              <a:spcBef>
                <a:spcPts val="1000"/>
              </a:spcBef>
              <a:buNone/>
            </a:pPr>
            <a:r>
              <a:rPr lang="en-US" altLang="zh-TW" sz="2800" b="1" dirty="0" smtClean="0"/>
              <a:t>(ID:</a:t>
            </a:r>
            <a:r>
              <a:rPr lang="en-US" altLang="zh-TW" sz="2800" dirty="0" smtClean="0"/>
              <a:t>D3-CTS</a:t>
            </a:r>
            <a:r>
              <a:rPr lang="en-US" altLang="zh-TW" sz="2800" b="1" dirty="0" smtClean="0"/>
              <a:t>)</a:t>
            </a:r>
          </a:p>
          <a:p>
            <a:pPr lvl="1"/>
            <a:r>
              <a:rPr lang="zh-TW" altLang="en-US" b="1" dirty="0"/>
              <a:t>定義</a:t>
            </a:r>
          </a:p>
          <a:p>
            <a:pPr lvl="2"/>
            <a:r>
              <a:rPr lang="zh-TW" altLang="en-US" dirty="0"/>
              <a:t>將憑證傳輸限製到一組範圍內的依賴方。</a:t>
            </a:r>
          </a:p>
          <a:p>
            <a:pPr lvl="1"/>
            <a:r>
              <a:rPr lang="zh-TW" altLang="en-US" b="1" dirty="0" smtClean="0"/>
              <a:t>同義詞</a:t>
            </a:r>
            <a:endParaRPr lang="en-US" altLang="zh-TW" b="1" dirty="0" smtClean="0"/>
          </a:p>
          <a:p>
            <a:pPr lvl="2"/>
            <a:r>
              <a:rPr lang="zh-TW" altLang="en-US" dirty="0" smtClean="0"/>
              <a:t>防</a:t>
            </a:r>
            <a:r>
              <a:rPr lang="zh-TW" altLang="en-US" dirty="0"/>
              <a:t>網釣身分驗證 。</a:t>
            </a:r>
          </a:p>
          <a:p>
            <a:pPr lvl="1"/>
            <a:r>
              <a:rPr lang="zh-TW" altLang="en-US" b="1" dirty="0"/>
              <a:t>數位工件</a:t>
            </a:r>
            <a:r>
              <a:rPr lang="zh-TW" altLang="en-US" b="1" dirty="0" smtClean="0"/>
              <a:t>關係</a:t>
            </a:r>
            <a:endParaRPr lang="zh-TW" altLang="en-US" b="1" dirty="0"/>
          </a:p>
          <a:p>
            <a:pPr lvl="2"/>
            <a:r>
              <a:rPr lang="zh-TW" altLang="en-US" dirty="0"/>
              <a:t>這種防禦技術與特定的數位製品有關。 點擊工件節點以獲取更多資訊</a:t>
            </a:r>
            <a:r>
              <a:rPr lang="zh-TW" altLang="en-US" dirty="0" smtClean="0"/>
              <a:t>。</a:t>
            </a:r>
            <a:endParaRPr lang="en-US" altLang="zh-TW" b="1" dirty="0" smtClean="0"/>
          </a:p>
          <a:p>
            <a:pPr lvl="1"/>
            <a:r>
              <a:rPr lang="en-US" altLang="zh-TW" b="1" dirty="0" smtClean="0"/>
              <a:t>Definition</a:t>
            </a:r>
            <a:endParaRPr lang="en-US" altLang="zh-TW" b="1" dirty="0"/>
          </a:p>
          <a:p>
            <a:pPr lvl="2"/>
            <a:r>
              <a:rPr lang="en-US" altLang="zh-TW" dirty="0"/>
              <a:t>Limiting the transmission of a credential to a scoped set of relying parties.</a:t>
            </a:r>
          </a:p>
          <a:p>
            <a:pPr lvl="1"/>
            <a:r>
              <a:rPr lang="en-US" altLang="zh-TW" b="1" dirty="0" smtClean="0"/>
              <a:t>Synonyms</a:t>
            </a:r>
          </a:p>
          <a:p>
            <a:pPr lvl="2"/>
            <a:r>
              <a:rPr lang="en-US" altLang="zh-TW" dirty="0" smtClean="0"/>
              <a:t>Phishing </a:t>
            </a:r>
            <a:r>
              <a:rPr lang="en-US" altLang="zh-TW" dirty="0"/>
              <a:t>Resistant Authentication .</a:t>
            </a:r>
          </a:p>
          <a:p>
            <a:pPr lvl="1"/>
            <a:r>
              <a:rPr lang="en-US" altLang="zh-TW" b="1" dirty="0"/>
              <a:t>Digital Artifact </a:t>
            </a:r>
            <a:r>
              <a:rPr lang="en-US" altLang="zh-TW" b="1" dirty="0" smtClean="0"/>
              <a:t>Relationships</a:t>
            </a:r>
            <a:endParaRPr lang="en-US" altLang="zh-TW" b="1" dirty="0"/>
          </a:p>
          <a:p>
            <a:pPr lvl="2"/>
            <a:r>
              <a:rPr lang="en-US" altLang="zh-TW" dirty="0"/>
              <a:t>This defensive technique is related to specific digital artifacts. Click the artifact node for more information.</a:t>
            </a:r>
          </a:p>
          <a:p>
            <a:pPr marL="0" lvl="1" indent="0">
              <a:spcBef>
                <a:spcPts val="1000"/>
              </a:spcBef>
              <a:buNone/>
            </a:pPr>
            <a:endParaRPr lang="zh-TW" altLang="en-US" dirty="0"/>
          </a:p>
        </p:txBody>
      </p:sp>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50</a:t>
            </a:fld>
            <a:endParaRPr lang="zh-TW" altLang="en-US" dirty="0"/>
          </a:p>
        </p:txBody>
      </p:sp>
    </p:spTree>
    <p:extLst>
      <p:ext uri="{BB962C8B-B14F-4D97-AF65-F5344CB8AC3E}">
        <p14:creationId xmlns:p14="http://schemas.microsoft.com/office/powerpoint/2010/main" val="30455837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solidFill>
                  <a:schemeClr val="dk1"/>
                </a:solidFill>
              </a:rPr>
              <a:t>2.</a:t>
            </a:r>
            <a:r>
              <a:rPr lang="zh-TW" altLang="en-US" b="1" dirty="0">
                <a:solidFill>
                  <a:schemeClr val="dk1"/>
                </a:solidFill>
              </a:rPr>
              <a:t>強化 </a:t>
            </a:r>
            <a:r>
              <a:rPr lang="zh-TW" altLang="en-US" b="1" dirty="0"/>
              <a:t>戰術</a:t>
            </a:r>
            <a:r>
              <a:rPr lang="en-US" altLang="zh-TW" b="1" dirty="0"/>
              <a:t>(</a:t>
            </a:r>
            <a:r>
              <a:rPr lang="en-US" altLang="zh-TW" b="1" dirty="0">
                <a:solidFill>
                  <a:schemeClr val="dk1"/>
                </a:solidFill>
              </a:rPr>
              <a:t>Harden)</a:t>
            </a:r>
            <a:endParaRPr lang="zh-TW" altLang="en-US" dirty="0"/>
          </a:p>
        </p:txBody>
      </p:sp>
      <p:sp>
        <p:nvSpPr>
          <p:cNvPr id="3" name="內容版面配置區 2"/>
          <p:cNvSpPr>
            <a:spLocks noGrp="1"/>
          </p:cNvSpPr>
          <p:nvPr>
            <p:ph idx="1"/>
          </p:nvPr>
        </p:nvSpPr>
        <p:spPr>
          <a:xfrm>
            <a:off x="0" y="814972"/>
            <a:ext cx="9143999" cy="5906504"/>
          </a:xfrm>
        </p:spPr>
        <p:txBody>
          <a:bodyPr>
            <a:normAutofit/>
          </a:bodyPr>
          <a:lstStyle/>
          <a:p>
            <a:pPr marL="228600" lvl="1">
              <a:spcBef>
                <a:spcPts val="1000"/>
              </a:spcBef>
            </a:pPr>
            <a:r>
              <a:rPr lang="zh-TW" altLang="en-US" sz="2800" b="1" dirty="0"/>
              <a:t>憑證傳輸範圍 </a:t>
            </a:r>
            <a:r>
              <a:rPr lang="en-US" altLang="zh-TW" sz="2800" b="1" dirty="0"/>
              <a:t>Credential Transmission </a:t>
            </a:r>
            <a:r>
              <a:rPr lang="en-US" altLang="zh-TW" sz="2800" b="1" dirty="0" smtClean="0"/>
              <a:t>Scoping</a:t>
            </a:r>
          </a:p>
          <a:p>
            <a:pPr marL="0" lvl="1" indent="0">
              <a:spcBef>
                <a:spcPts val="1000"/>
              </a:spcBef>
              <a:buNone/>
            </a:pPr>
            <a:r>
              <a:rPr lang="en-US" altLang="zh-TW" sz="2800" b="1" dirty="0" smtClean="0"/>
              <a:t>(ID:</a:t>
            </a:r>
            <a:r>
              <a:rPr lang="en-US" altLang="zh-TW" sz="2800" dirty="0" smtClean="0"/>
              <a:t>D3-CTS</a:t>
            </a:r>
            <a:r>
              <a:rPr lang="en-US" altLang="zh-TW" sz="2800" b="1" dirty="0" smtClean="0"/>
              <a:t>)</a:t>
            </a:r>
          </a:p>
          <a:p>
            <a:pPr marL="0" lvl="1" indent="0">
              <a:spcBef>
                <a:spcPts val="1000"/>
              </a:spcBef>
              <a:buNone/>
            </a:pPr>
            <a:endParaRPr lang="zh-TW" altLang="en-US" dirty="0"/>
          </a:p>
        </p:txBody>
      </p:sp>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51</a:t>
            </a:fld>
            <a:endParaRPr lang="zh-TW" altLang="en-US" dirty="0"/>
          </a:p>
        </p:txBody>
      </p:sp>
      <p:pic>
        <p:nvPicPr>
          <p:cNvPr id="5" name="圖片 4"/>
          <p:cNvPicPr>
            <a:picLocks noChangeAspect="1"/>
          </p:cNvPicPr>
          <p:nvPr/>
        </p:nvPicPr>
        <p:blipFill>
          <a:blip r:embed="rId2"/>
          <a:stretch>
            <a:fillRect/>
          </a:stretch>
        </p:blipFill>
        <p:spPr>
          <a:xfrm>
            <a:off x="-1" y="3369501"/>
            <a:ext cx="9144000" cy="1321386"/>
          </a:xfrm>
          <a:prstGeom prst="rect">
            <a:avLst/>
          </a:prstGeom>
        </p:spPr>
      </p:pic>
    </p:spTree>
    <p:extLst>
      <p:ext uri="{BB962C8B-B14F-4D97-AF65-F5344CB8AC3E}">
        <p14:creationId xmlns:p14="http://schemas.microsoft.com/office/powerpoint/2010/main" val="37676946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a:solidFill>
                  <a:schemeClr val="dk1"/>
                </a:solidFill>
              </a:rPr>
              <a:t>2.</a:t>
            </a:r>
            <a:r>
              <a:rPr lang="zh-TW" altLang="en-US" b="1" dirty="0">
                <a:solidFill>
                  <a:schemeClr val="dk1"/>
                </a:solidFill>
              </a:rPr>
              <a:t>強化 </a:t>
            </a:r>
            <a:r>
              <a:rPr lang="zh-TW" altLang="en-US" b="1" dirty="0" smtClean="0"/>
              <a:t>戰術</a:t>
            </a:r>
            <a:r>
              <a:rPr lang="en-US" altLang="zh-TW" b="1" dirty="0" smtClean="0"/>
              <a:t>(</a:t>
            </a:r>
            <a:r>
              <a:rPr lang="en-US" altLang="zh-TW" b="1" dirty="0" smtClean="0">
                <a:solidFill>
                  <a:schemeClr val="dk1"/>
                </a:solidFill>
              </a:rPr>
              <a:t>Harden)</a:t>
            </a:r>
            <a:endParaRPr lang="zh-TW" altLang="en-US" dirty="0"/>
          </a:p>
        </p:txBody>
      </p:sp>
      <p:sp>
        <p:nvSpPr>
          <p:cNvPr id="3" name="內容版面配置區 2"/>
          <p:cNvSpPr>
            <a:spLocks noGrp="1"/>
          </p:cNvSpPr>
          <p:nvPr>
            <p:ph idx="1"/>
          </p:nvPr>
        </p:nvSpPr>
        <p:spPr>
          <a:xfrm>
            <a:off x="255670" y="796168"/>
            <a:ext cx="8681065" cy="4351338"/>
          </a:xfrm>
        </p:spPr>
        <p:txBody>
          <a:bodyPr>
            <a:normAutofit/>
          </a:bodyPr>
          <a:lstStyle/>
          <a:p>
            <a:pPr marL="0" indent="0">
              <a:buNone/>
            </a:pPr>
            <a:r>
              <a:rPr lang="en-US" altLang="zh-TW" sz="2400" b="1" dirty="0" smtClean="0"/>
              <a:t>3.</a:t>
            </a:r>
            <a:r>
              <a:rPr lang="zh-TW" altLang="en-US" b="1" dirty="0"/>
              <a:t>訊息</a:t>
            </a:r>
            <a:r>
              <a:rPr lang="zh-TW" altLang="en-US" b="1" dirty="0" smtClean="0"/>
              <a:t>強化 </a:t>
            </a:r>
            <a:r>
              <a:rPr lang="en-US" altLang="zh-TW" b="1" dirty="0" smtClean="0"/>
              <a:t>| Message </a:t>
            </a:r>
            <a:r>
              <a:rPr lang="en-US" altLang="zh-TW" b="1" dirty="0"/>
              <a:t>Hardening</a:t>
            </a:r>
            <a:endParaRPr lang="zh-TW" altLang="en-US" b="1" dirty="0"/>
          </a:p>
          <a:p>
            <a:pPr marL="800100" lvl="1" indent="-342900">
              <a:buFont typeface="+mj-lt"/>
              <a:buAutoNum type="arabicPeriod"/>
            </a:pPr>
            <a:r>
              <a:rPr lang="zh-TW" altLang="en-US" sz="2800" b="1" dirty="0"/>
              <a:t>訊息</a:t>
            </a:r>
            <a:r>
              <a:rPr lang="zh-TW" altLang="en-US" sz="2800" b="1" dirty="0" smtClean="0"/>
              <a:t>認證 </a:t>
            </a:r>
            <a:r>
              <a:rPr lang="en-US" altLang="zh-TW" sz="2800" b="1" dirty="0" smtClean="0"/>
              <a:t>(</a:t>
            </a:r>
            <a:r>
              <a:rPr lang="en-US" altLang="zh-TW" sz="2800" b="1" dirty="0"/>
              <a:t>Message Authentication)</a:t>
            </a:r>
            <a:endParaRPr lang="zh-TW" altLang="en-US" sz="2800" b="1" dirty="0"/>
          </a:p>
          <a:p>
            <a:pPr marL="800100" lvl="1" indent="-342900">
              <a:buFont typeface="+mj-lt"/>
              <a:buAutoNum type="arabicPeriod"/>
            </a:pPr>
            <a:r>
              <a:rPr lang="zh-TW" altLang="en-US" sz="2800" b="1" dirty="0"/>
              <a:t>訊息加</a:t>
            </a:r>
            <a:r>
              <a:rPr lang="zh-TW" altLang="en-US" sz="2800" b="1" dirty="0" smtClean="0"/>
              <a:t>密 </a:t>
            </a:r>
            <a:r>
              <a:rPr lang="en-US" altLang="zh-TW" sz="2800" b="1" dirty="0" smtClean="0"/>
              <a:t>(</a:t>
            </a:r>
            <a:r>
              <a:rPr lang="en-US" altLang="zh-TW" sz="2800" b="1" dirty="0"/>
              <a:t>Message Encryption)</a:t>
            </a:r>
            <a:endParaRPr lang="zh-TW" altLang="en-US" sz="2800" b="1" dirty="0"/>
          </a:p>
          <a:p>
            <a:pPr marL="800100" lvl="1" indent="-342900">
              <a:buFont typeface="+mj-lt"/>
              <a:buAutoNum type="arabicPeriod"/>
            </a:pPr>
            <a:r>
              <a:rPr lang="zh-TW" altLang="en-US" sz="2800" b="1" dirty="0" smtClean="0"/>
              <a:t>傳輸代理身份驗證 </a:t>
            </a:r>
            <a:r>
              <a:rPr lang="en-US" altLang="zh-TW" sz="2800" b="1" dirty="0" smtClean="0"/>
              <a:t>(Transfer Agent Authentication)</a:t>
            </a:r>
            <a:endParaRPr lang="en-US" altLang="zh-TW" sz="2800" b="1" dirty="0">
              <a:effectLst>
                <a:outerShdw blurRad="38100" dist="38100" dir="2700000" algn="tl">
                  <a:srgbClr val="000000">
                    <a:alpha val="43137"/>
                  </a:srgbClr>
                </a:outerShdw>
              </a:effectLst>
            </a:endParaRPr>
          </a:p>
        </p:txBody>
      </p:sp>
      <p:sp>
        <p:nvSpPr>
          <p:cNvPr id="5" name="投影片編號版面配置區 4"/>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52</a:t>
            </a:fld>
            <a:endParaRPr lang="zh-TW" altLang="en-US" dirty="0"/>
          </a:p>
        </p:txBody>
      </p:sp>
    </p:spTree>
    <p:extLst>
      <p:ext uri="{BB962C8B-B14F-4D97-AF65-F5344CB8AC3E}">
        <p14:creationId xmlns:p14="http://schemas.microsoft.com/office/powerpoint/2010/main" val="27706668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solidFill>
                  <a:schemeClr val="dk1"/>
                </a:solidFill>
              </a:rPr>
              <a:t>2.</a:t>
            </a:r>
            <a:r>
              <a:rPr lang="zh-TW" altLang="en-US" b="1" dirty="0">
                <a:solidFill>
                  <a:schemeClr val="dk1"/>
                </a:solidFill>
              </a:rPr>
              <a:t>強化 </a:t>
            </a:r>
            <a:r>
              <a:rPr lang="zh-TW" altLang="en-US" b="1" dirty="0"/>
              <a:t>戰術</a:t>
            </a:r>
            <a:r>
              <a:rPr lang="en-US" altLang="zh-TW" b="1" dirty="0"/>
              <a:t>(</a:t>
            </a:r>
            <a:r>
              <a:rPr lang="en-US" altLang="zh-TW" b="1" dirty="0">
                <a:solidFill>
                  <a:schemeClr val="dk1"/>
                </a:solidFill>
              </a:rPr>
              <a:t>Harden)</a:t>
            </a:r>
            <a:endParaRPr lang="zh-TW" altLang="en-US" dirty="0"/>
          </a:p>
        </p:txBody>
      </p:sp>
      <p:sp>
        <p:nvSpPr>
          <p:cNvPr id="3" name="內容版面配置區 2"/>
          <p:cNvSpPr>
            <a:spLocks noGrp="1"/>
          </p:cNvSpPr>
          <p:nvPr>
            <p:ph idx="1"/>
          </p:nvPr>
        </p:nvSpPr>
        <p:spPr>
          <a:xfrm>
            <a:off x="0" y="547689"/>
            <a:ext cx="9143999" cy="6310311"/>
          </a:xfrm>
        </p:spPr>
        <p:txBody>
          <a:bodyPr>
            <a:normAutofit/>
          </a:bodyPr>
          <a:lstStyle/>
          <a:p>
            <a:r>
              <a:rPr lang="zh-TW" altLang="en-US" b="1" dirty="0"/>
              <a:t>傳輸代理身份驗證 </a:t>
            </a:r>
            <a:r>
              <a:rPr lang="en-US" altLang="zh-TW" b="1" dirty="0"/>
              <a:t>(Transfer Agent Authentication</a:t>
            </a:r>
            <a:r>
              <a:rPr lang="en-US" altLang="zh-TW" b="1" dirty="0" smtClean="0"/>
              <a:t>)</a:t>
            </a:r>
          </a:p>
          <a:p>
            <a:pPr marL="0" indent="0">
              <a:buNone/>
            </a:pPr>
            <a:r>
              <a:rPr lang="en-US" altLang="zh-TW" b="1" dirty="0" smtClean="0"/>
              <a:t>(ID:</a:t>
            </a:r>
            <a:r>
              <a:rPr lang="en-US" altLang="zh-TW" dirty="0"/>
              <a:t> D3-TAAN</a:t>
            </a:r>
            <a:r>
              <a:rPr lang="en-US" altLang="zh-TW" b="1" dirty="0" smtClean="0"/>
              <a:t>)</a:t>
            </a:r>
          </a:p>
          <a:p>
            <a:pPr lvl="1"/>
            <a:r>
              <a:rPr lang="zh-TW" altLang="en-US" b="1" dirty="0"/>
              <a:t>定義</a:t>
            </a:r>
          </a:p>
          <a:p>
            <a:pPr lvl="2"/>
            <a:r>
              <a:rPr lang="zh-TW" altLang="en-US" dirty="0"/>
              <a:t>驗證訊息傳遞基礎架構的伺服器元件是否有權傳送特定訊息。</a:t>
            </a:r>
          </a:p>
          <a:p>
            <a:pPr lvl="1"/>
            <a:r>
              <a:rPr lang="zh-TW" altLang="en-US" b="1" dirty="0"/>
              <a:t>怎麼運作的</a:t>
            </a:r>
          </a:p>
          <a:p>
            <a:pPr lvl="2"/>
            <a:r>
              <a:rPr lang="zh-TW" altLang="en-US" dirty="0"/>
              <a:t>根據協定的不同，傳輸代理身份驗證可以透過不同的方式完成。在電子郵件中，寄件者策略框架 </a:t>
            </a:r>
            <a:r>
              <a:rPr lang="en-US" altLang="zh-TW" dirty="0"/>
              <a:t>(SPF)</a:t>
            </a:r>
            <a:r>
              <a:rPr lang="zh-TW" altLang="en-US" dirty="0"/>
              <a:t>、網域金鑰識別電子郵件 </a:t>
            </a:r>
            <a:r>
              <a:rPr lang="en-US" altLang="zh-TW" dirty="0"/>
              <a:t>(DKIM) </a:t>
            </a:r>
            <a:r>
              <a:rPr lang="zh-TW" altLang="en-US" dirty="0"/>
              <a:t>或基於網域的訊息驗證報告和一致性 </a:t>
            </a:r>
            <a:r>
              <a:rPr lang="en-US" altLang="zh-TW" dirty="0"/>
              <a:t>(DMARC) </a:t>
            </a:r>
            <a:r>
              <a:rPr lang="zh-TW" altLang="en-US" dirty="0"/>
              <a:t>用於驗證寄件者網域所有權。</a:t>
            </a:r>
          </a:p>
          <a:p>
            <a:pPr lvl="1"/>
            <a:r>
              <a:rPr lang="en-US" altLang="zh-TW" b="1" dirty="0"/>
              <a:t>SPF</a:t>
            </a:r>
          </a:p>
          <a:p>
            <a:pPr lvl="2"/>
            <a:r>
              <a:rPr lang="en-US" altLang="zh-TW" dirty="0"/>
              <a:t>SPF </a:t>
            </a:r>
            <a:r>
              <a:rPr lang="zh-TW" altLang="en-US" dirty="0"/>
              <a:t>協定允許郵件網域擁有者指定他們在發送電子郵件時使用的郵件伺服器。 </a:t>
            </a:r>
            <a:r>
              <a:rPr lang="en-US" altLang="zh-TW" dirty="0"/>
              <a:t>SPF </a:t>
            </a:r>
            <a:r>
              <a:rPr lang="zh-TW" altLang="en-US" dirty="0"/>
              <a:t>要求使用在網域名稱系統 </a:t>
            </a:r>
            <a:r>
              <a:rPr lang="en-US" altLang="zh-TW" dirty="0"/>
              <a:t>(DNS) </a:t>
            </a:r>
            <a:r>
              <a:rPr lang="zh-TW" altLang="en-US" dirty="0"/>
              <a:t>中發布的 </a:t>
            </a:r>
            <a:r>
              <a:rPr lang="en-US" altLang="zh-TW" dirty="0"/>
              <a:t>SPF </a:t>
            </a:r>
            <a:r>
              <a:rPr lang="zh-TW" altLang="en-US" dirty="0"/>
              <a:t>記錄。這些記錄記錄了電子郵件寄件者的授權 </a:t>
            </a:r>
            <a:r>
              <a:rPr lang="en-US" altLang="zh-TW" dirty="0"/>
              <a:t>IP</a:t>
            </a:r>
            <a:r>
              <a:rPr lang="zh-TW" altLang="en-US" dirty="0"/>
              <a:t>。 </a:t>
            </a:r>
            <a:r>
              <a:rPr lang="en-US" altLang="zh-TW" dirty="0"/>
              <a:t>SPF </a:t>
            </a:r>
            <a:r>
              <a:rPr lang="zh-TW" altLang="en-US" dirty="0"/>
              <a:t>使用返迴路徑位址進行網域 </a:t>
            </a:r>
            <a:r>
              <a:rPr lang="en-US" altLang="zh-TW" dirty="0"/>
              <a:t>IP </a:t>
            </a:r>
            <a:r>
              <a:rPr lang="zh-TW" altLang="en-US" dirty="0"/>
              <a:t>識別。轉送的電子郵件可能會導致返迴路徑驗證問題。</a:t>
            </a:r>
          </a:p>
        </p:txBody>
      </p:sp>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53</a:t>
            </a:fld>
            <a:endParaRPr lang="zh-TW" altLang="en-US" dirty="0"/>
          </a:p>
        </p:txBody>
      </p:sp>
    </p:spTree>
    <p:extLst>
      <p:ext uri="{BB962C8B-B14F-4D97-AF65-F5344CB8AC3E}">
        <p14:creationId xmlns:p14="http://schemas.microsoft.com/office/powerpoint/2010/main" val="38080971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solidFill>
                  <a:schemeClr val="dk1"/>
                </a:solidFill>
              </a:rPr>
              <a:t>2.</a:t>
            </a:r>
            <a:r>
              <a:rPr lang="zh-TW" altLang="en-US" b="1" dirty="0">
                <a:solidFill>
                  <a:schemeClr val="dk1"/>
                </a:solidFill>
              </a:rPr>
              <a:t>強化 </a:t>
            </a:r>
            <a:r>
              <a:rPr lang="zh-TW" altLang="en-US" b="1" dirty="0"/>
              <a:t>戰術</a:t>
            </a:r>
            <a:r>
              <a:rPr lang="en-US" altLang="zh-TW" b="1" dirty="0"/>
              <a:t>(</a:t>
            </a:r>
            <a:r>
              <a:rPr lang="en-US" altLang="zh-TW" b="1" dirty="0">
                <a:solidFill>
                  <a:schemeClr val="dk1"/>
                </a:solidFill>
              </a:rPr>
              <a:t>Harden)</a:t>
            </a:r>
            <a:endParaRPr lang="zh-TW" altLang="en-US" dirty="0"/>
          </a:p>
        </p:txBody>
      </p:sp>
      <p:sp>
        <p:nvSpPr>
          <p:cNvPr id="3" name="內容版面配置區 2"/>
          <p:cNvSpPr>
            <a:spLocks noGrp="1"/>
          </p:cNvSpPr>
          <p:nvPr>
            <p:ph idx="1"/>
          </p:nvPr>
        </p:nvSpPr>
        <p:spPr>
          <a:xfrm>
            <a:off x="0" y="547689"/>
            <a:ext cx="9144000" cy="6310311"/>
          </a:xfrm>
        </p:spPr>
        <p:txBody>
          <a:bodyPr>
            <a:normAutofit/>
          </a:bodyPr>
          <a:lstStyle/>
          <a:p>
            <a:r>
              <a:rPr lang="zh-TW" altLang="en-US" b="1" dirty="0"/>
              <a:t>傳輸代理身份驗證 </a:t>
            </a:r>
            <a:r>
              <a:rPr lang="en-US" altLang="zh-TW" b="1" dirty="0"/>
              <a:t>(Transfer Agent Authentication)</a:t>
            </a:r>
          </a:p>
          <a:p>
            <a:pPr marL="0" indent="0">
              <a:buNone/>
            </a:pPr>
            <a:r>
              <a:rPr lang="en-US" altLang="zh-TW" b="1" dirty="0"/>
              <a:t>(ID:</a:t>
            </a:r>
            <a:r>
              <a:rPr lang="en-US" altLang="zh-TW" dirty="0"/>
              <a:t> D3-TAAN</a:t>
            </a:r>
            <a:r>
              <a:rPr lang="en-US" altLang="zh-TW" b="1" dirty="0" smtClean="0"/>
              <a:t>)</a:t>
            </a:r>
          </a:p>
          <a:p>
            <a:pPr lvl="1"/>
            <a:r>
              <a:rPr lang="en-US" altLang="zh-TW" b="1" dirty="0"/>
              <a:t>DKIM</a:t>
            </a:r>
          </a:p>
          <a:p>
            <a:pPr lvl="2"/>
            <a:r>
              <a:rPr lang="en-US" altLang="zh-TW" dirty="0" smtClean="0"/>
              <a:t>DKIM </a:t>
            </a:r>
            <a:r>
              <a:rPr lang="zh-TW" altLang="en-US" dirty="0"/>
              <a:t>也會使用 </a:t>
            </a:r>
            <a:r>
              <a:rPr lang="en-US" altLang="zh-TW" dirty="0"/>
              <a:t>DNS </a:t>
            </a:r>
            <a:r>
              <a:rPr lang="zh-TW" altLang="en-US" dirty="0"/>
              <a:t>中的記錄項目進行身份驗證，但不依賴簡單的返迴路徑進行驗證。簽名標頭被添加到電子郵件中，並使用加密來確保安全。這增加了額外的複雜性，並要求 </a:t>
            </a:r>
            <a:r>
              <a:rPr lang="en-US" altLang="zh-TW" dirty="0"/>
              <a:t>DKIM </a:t>
            </a:r>
            <a:r>
              <a:rPr lang="zh-TW" altLang="en-US" dirty="0"/>
              <a:t>伺服器配置可識別的加密簽章。額外的複雜性導致驗證過程可以承受複雜的電子郵件路由。</a:t>
            </a:r>
          </a:p>
          <a:p>
            <a:pPr lvl="1"/>
            <a:r>
              <a:rPr lang="en-US" altLang="zh-TW" b="1" dirty="0"/>
              <a:t>DMARC</a:t>
            </a:r>
          </a:p>
          <a:p>
            <a:pPr lvl="2"/>
            <a:r>
              <a:rPr lang="en-US" altLang="zh-TW" dirty="0"/>
              <a:t>DMARC </a:t>
            </a:r>
            <a:r>
              <a:rPr lang="zh-TW" altLang="en-US" dirty="0"/>
              <a:t>是一種電子郵件策略和身分驗證協議，旨在確保「寄件者」是正確的。電子郵件欄位未被欺騙。 </a:t>
            </a:r>
            <a:r>
              <a:rPr lang="en-US" altLang="zh-TW" dirty="0"/>
              <a:t>DMARC </a:t>
            </a:r>
            <a:r>
              <a:rPr lang="zh-TW" altLang="en-US" dirty="0"/>
              <a:t>使用 </a:t>
            </a:r>
            <a:r>
              <a:rPr lang="en-US" altLang="zh-TW" dirty="0"/>
              <a:t>SPF </a:t>
            </a:r>
            <a:r>
              <a:rPr lang="zh-TW" altLang="en-US" dirty="0"/>
              <a:t>記錄和 </a:t>
            </a:r>
            <a:r>
              <a:rPr lang="en-US" altLang="zh-TW" dirty="0"/>
              <a:t>DKIM </a:t>
            </a:r>
            <a:r>
              <a:rPr lang="zh-TW" altLang="en-US" dirty="0"/>
              <a:t>發布的金鑰驗證。 </a:t>
            </a:r>
            <a:r>
              <a:rPr lang="en-US" altLang="zh-TW" dirty="0"/>
              <a:t>DMARC </a:t>
            </a:r>
            <a:r>
              <a:rPr lang="zh-TW" altLang="en-US" dirty="0"/>
              <a:t>還有一個決策策略框架，包含在 </a:t>
            </a:r>
            <a:r>
              <a:rPr lang="en-US" altLang="zh-TW" dirty="0"/>
              <a:t>DMARC </a:t>
            </a:r>
            <a:r>
              <a:rPr lang="zh-TW" altLang="en-US" dirty="0"/>
              <a:t>記錄中，用於處理被拒絕的電子郵件。 </a:t>
            </a:r>
            <a:r>
              <a:rPr lang="en-US" altLang="zh-TW" dirty="0"/>
              <a:t>DMARC </a:t>
            </a:r>
            <a:r>
              <a:rPr lang="zh-TW" altLang="en-US" dirty="0"/>
              <a:t>框架也使用該網域允許的寄件者的驗證狀態來更新 </a:t>
            </a:r>
            <a:r>
              <a:rPr lang="en-US" altLang="zh-TW" dirty="0"/>
              <a:t>DMARC </a:t>
            </a:r>
            <a:r>
              <a:rPr lang="zh-TW" altLang="en-US" dirty="0"/>
              <a:t>網域</a:t>
            </a:r>
            <a:r>
              <a:rPr lang="zh-TW" altLang="en-US" dirty="0" smtClean="0"/>
              <a:t>。</a:t>
            </a:r>
            <a:endParaRPr lang="zh-TW" altLang="en-US" dirty="0"/>
          </a:p>
        </p:txBody>
      </p:sp>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54</a:t>
            </a:fld>
            <a:endParaRPr lang="zh-TW" altLang="en-US" dirty="0"/>
          </a:p>
        </p:txBody>
      </p:sp>
    </p:spTree>
    <p:extLst>
      <p:ext uri="{BB962C8B-B14F-4D97-AF65-F5344CB8AC3E}">
        <p14:creationId xmlns:p14="http://schemas.microsoft.com/office/powerpoint/2010/main" val="15338441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solidFill>
                  <a:schemeClr val="dk1"/>
                </a:solidFill>
              </a:rPr>
              <a:t>2.</a:t>
            </a:r>
            <a:r>
              <a:rPr lang="zh-TW" altLang="en-US" b="1" dirty="0">
                <a:solidFill>
                  <a:schemeClr val="dk1"/>
                </a:solidFill>
              </a:rPr>
              <a:t>強化 </a:t>
            </a:r>
            <a:r>
              <a:rPr lang="zh-TW" altLang="en-US" b="1" dirty="0"/>
              <a:t>戰術</a:t>
            </a:r>
            <a:r>
              <a:rPr lang="en-US" altLang="zh-TW" b="1" dirty="0"/>
              <a:t>(</a:t>
            </a:r>
            <a:r>
              <a:rPr lang="en-US" altLang="zh-TW" b="1" dirty="0">
                <a:solidFill>
                  <a:schemeClr val="dk1"/>
                </a:solidFill>
              </a:rPr>
              <a:t>Harden)</a:t>
            </a:r>
            <a:endParaRPr lang="zh-TW" altLang="en-US" dirty="0"/>
          </a:p>
        </p:txBody>
      </p:sp>
      <p:sp>
        <p:nvSpPr>
          <p:cNvPr id="3" name="內容版面配置區 2"/>
          <p:cNvSpPr>
            <a:spLocks noGrp="1"/>
          </p:cNvSpPr>
          <p:nvPr>
            <p:ph idx="1"/>
          </p:nvPr>
        </p:nvSpPr>
        <p:spPr>
          <a:xfrm>
            <a:off x="0" y="547689"/>
            <a:ext cx="9144000" cy="6310311"/>
          </a:xfrm>
        </p:spPr>
        <p:txBody>
          <a:bodyPr>
            <a:normAutofit/>
          </a:bodyPr>
          <a:lstStyle/>
          <a:p>
            <a:r>
              <a:rPr lang="zh-TW" altLang="en-US" b="1" dirty="0"/>
              <a:t>傳輸代理身份驗證 </a:t>
            </a:r>
            <a:r>
              <a:rPr lang="en-US" altLang="zh-TW" b="1" dirty="0"/>
              <a:t>(Transfer Agent Authentication)</a:t>
            </a:r>
          </a:p>
          <a:p>
            <a:pPr marL="0" indent="0">
              <a:buNone/>
            </a:pPr>
            <a:r>
              <a:rPr lang="en-US" altLang="zh-TW" b="1" dirty="0"/>
              <a:t>(ID:</a:t>
            </a:r>
            <a:r>
              <a:rPr lang="en-US" altLang="zh-TW" dirty="0"/>
              <a:t> D3-TAAN</a:t>
            </a:r>
            <a:r>
              <a:rPr lang="en-US" altLang="zh-TW" b="1" dirty="0" smtClean="0"/>
              <a:t>)</a:t>
            </a:r>
          </a:p>
          <a:p>
            <a:pPr lvl="1"/>
            <a:r>
              <a:rPr lang="zh-TW" altLang="en-US" b="1" dirty="0"/>
              <a:t>注意事項</a:t>
            </a:r>
          </a:p>
          <a:p>
            <a:pPr lvl="2"/>
            <a:r>
              <a:rPr lang="zh-TW" altLang="en-US" dirty="0"/>
              <a:t>需要進行額外的工作來確保所有 </a:t>
            </a:r>
            <a:r>
              <a:rPr lang="en-US" altLang="zh-TW" dirty="0"/>
              <a:t>SPF</a:t>
            </a:r>
            <a:r>
              <a:rPr lang="zh-TW" altLang="en-US" dirty="0"/>
              <a:t>、</a:t>
            </a:r>
            <a:r>
              <a:rPr lang="en-US" altLang="zh-TW" dirty="0"/>
              <a:t>DKIM </a:t>
            </a:r>
            <a:r>
              <a:rPr lang="zh-TW" altLang="en-US" dirty="0"/>
              <a:t>和 </a:t>
            </a:r>
            <a:r>
              <a:rPr lang="en-US" altLang="zh-TW" dirty="0"/>
              <a:t>DMARC </a:t>
            </a:r>
            <a:r>
              <a:rPr lang="zh-TW" altLang="en-US" dirty="0"/>
              <a:t>記錄都是最新的。</a:t>
            </a:r>
          </a:p>
          <a:p>
            <a:pPr lvl="2"/>
            <a:r>
              <a:rPr lang="zh-TW" altLang="en-US" dirty="0"/>
              <a:t>需要維護 </a:t>
            </a:r>
            <a:r>
              <a:rPr lang="en-US" altLang="zh-TW" dirty="0"/>
              <a:t>DKIM </a:t>
            </a:r>
            <a:r>
              <a:rPr lang="zh-TW" altLang="en-US" dirty="0"/>
              <a:t>簽章金鑰。</a:t>
            </a:r>
          </a:p>
          <a:p>
            <a:pPr lvl="2"/>
            <a:r>
              <a:rPr lang="zh-TW" altLang="en-US" dirty="0"/>
              <a:t>在沒有 </a:t>
            </a:r>
            <a:r>
              <a:rPr lang="en-US" altLang="zh-TW" dirty="0"/>
              <a:t>DKIM </a:t>
            </a:r>
            <a:r>
              <a:rPr lang="zh-TW" altLang="en-US" dirty="0"/>
              <a:t>和 </a:t>
            </a:r>
            <a:r>
              <a:rPr lang="en-US" altLang="zh-TW" dirty="0"/>
              <a:t>DMARC </a:t>
            </a:r>
            <a:r>
              <a:rPr lang="zh-TW" altLang="en-US" dirty="0"/>
              <a:t>的情況下使用 </a:t>
            </a:r>
            <a:r>
              <a:rPr lang="en-US" altLang="zh-TW" dirty="0"/>
              <a:t>SPF </a:t>
            </a:r>
            <a:r>
              <a:rPr lang="zh-TW" altLang="en-US" dirty="0"/>
              <a:t>可以驗證返迴路徑域，但不能防止顯示的「寄件者：」位址被欺騙。</a:t>
            </a:r>
          </a:p>
          <a:p>
            <a:pPr lvl="2"/>
            <a:r>
              <a:rPr lang="zh-TW" altLang="en-US" dirty="0"/>
              <a:t>電子郵件中未透過電子郵件驗證方法簽署或驗證的部分（例如郵件正文或標題「收件者：」和「主題：」欄位）可以變更或修改。</a:t>
            </a:r>
          </a:p>
          <a:p>
            <a:pPr lvl="2"/>
            <a:r>
              <a:rPr lang="zh-TW" altLang="en-US" dirty="0"/>
              <a:t>電子郵件身分驗證並不能取代進行電子郵件內容分析的需要，因為寄件者網域以外的可執行檔案、附件或連結或電子郵件的其他部分不會得到驗證</a:t>
            </a:r>
            <a:r>
              <a:rPr lang="zh-TW" altLang="en-US" dirty="0" smtClean="0"/>
              <a:t>。</a:t>
            </a:r>
            <a:endParaRPr lang="zh-TW" altLang="en-US" dirty="0"/>
          </a:p>
        </p:txBody>
      </p:sp>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55</a:t>
            </a:fld>
            <a:endParaRPr lang="zh-TW" altLang="en-US" dirty="0"/>
          </a:p>
        </p:txBody>
      </p:sp>
    </p:spTree>
    <p:extLst>
      <p:ext uri="{BB962C8B-B14F-4D97-AF65-F5344CB8AC3E}">
        <p14:creationId xmlns:p14="http://schemas.microsoft.com/office/powerpoint/2010/main" val="15576484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solidFill>
                  <a:schemeClr val="dk1"/>
                </a:solidFill>
              </a:rPr>
              <a:t>2.</a:t>
            </a:r>
            <a:r>
              <a:rPr lang="zh-TW" altLang="en-US" b="1" dirty="0">
                <a:solidFill>
                  <a:schemeClr val="dk1"/>
                </a:solidFill>
              </a:rPr>
              <a:t>強化 </a:t>
            </a:r>
            <a:r>
              <a:rPr lang="zh-TW" altLang="en-US" b="1" dirty="0"/>
              <a:t>戰術</a:t>
            </a:r>
            <a:r>
              <a:rPr lang="en-US" altLang="zh-TW" b="1" dirty="0"/>
              <a:t>(</a:t>
            </a:r>
            <a:r>
              <a:rPr lang="en-US" altLang="zh-TW" b="1" dirty="0">
                <a:solidFill>
                  <a:schemeClr val="dk1"/>
                </a:solidFill>
              </a:rPr>
              <a:t>Harden)</a:t>
            </a:r>
            <a:endParaRPr lang="zh-TW" altLang="en-US" dirty="0"/>
          </a:p>
        </p:txBody>
      </p:sp>
      <p:sp>
        <p:nvSpPr>
          <p:cNvPr id="3" name="內容版面配置區 2"/>
          <p:cNvSpPr>
            <a:spLocks noGrp="1"/>
          </p:cNvSpPr>
          <p:nvPr>
            <p:ph idx="1"/>
          </p:nvPr>
        </p:nvSpPr>
        <p:spPr>
          <a:xfrm>
            <a:off x="0" y="547689"/>
            <a:ext cx="9143999" cy="6310311"/>
          </a:xfrm>
        </p:spPr>
        <p:txBody>
          <a:bodyPr>
            <a:normAutofit/>
          </a:bodyPr>
          <a:lstStyle/>
          <a:p>
            <a:r>
              <a:rPr lang="zh-TW" altLang="en-US" b="1" dirty="0"/>
              <a:t>傳輸代理身份驗證 </a:t>
            </a:r>
            <a:r>
              <a:rPr lang="en-US" altLang="zh-TW" b="1" dirty="0"/>
              <a:t>(Transfer Agent Authentication</a:t>
            </a:r>
            <a:r>
              <a:rPr lang="en-US" altLang="zh-TW" b="1" dirty="0" smtClean="0"/>
              <a:t>)</a:t>
            </a:r>
          </a:p>
          <a:p>
            <a:pPr marL="0" indent="0">
              <a:buNone/>
            </a:pPr>
            <a:r>
              <a:rPr lang="en-US" altLang="zh-TW" b="1" dirty="0" smtClean="0"/>
              <a:t>(ID:</a:t>
            </a:r>
            <a:r>
              <a:rPr lang="en-US" altLang="zh-TW" dirty="0"/>
              <a:t> D3-TAAN</a:t>
            </a:r>
            <a:r>
              <a:rPr lang="en-US" altLang="zh-TW" b="1" dirty="0" smtClean="0"/>
              <a:t>)</a:t>
            </a:r>
          </a:p>
          <a:p>
            <a:pPr lvl="1"/>
            <a:r>
              <a:rPr lang="en-US" altLang="zh-TW" b="1" dirty="0" smtClean="0"/>
              <a:t>Definition</a:t>
            </a:r>
            <a:endParaRPr lang="en-US" altLang="zh-TW" b="1" dirty="0"/>
          </a:p>
          <a:p>
            <a:pPr lvl="2"/>
            <a:r>
              <a:rPr lang="en-US" altLang="zh-TW" dirty="0"/>
              <a:t>Validating that server components of a messaging infrastructure are authorized to send a particular message.</a:t>
            </a:r>
          </a:p>
          <a:p>
            <a:pPr lvl="1"/>
            <a:r>
              <a:rPr lang="en-US" altLang="zh-TW" b="1" dirty="0"/>
              <a:t>How it works</a:t>
            </a:r>
          </a:p>
          <a:p>
            <a:pPr lvl="2"/>
            <a:r>
              <a:rPr lang="en-US" altLang="zh-TW" dirty="0"/>
              <a:t>Transfer Agent Authentication can be accomplished in different ways for depending on the protocol. In Email, Sender Policy Framework (SPF), Domain Key Identified Email (DKIM) or Domain-based Message Authentication Reporting and Conformance (DMARC) to validate sender domain ownership.</a:t>
            </a:r>
          </a:p>
          <a:p>
            <a:pPr lvl="1"/>
            <a:r>
              <a:rPr lang="en-US" altLang="zh-TW" b="1" dirty="0"/>
              <a:t>SPF</a:t>
            </a:r>
          </a:p>
          <a:p>
            <a:pPr lvl="2"/>
            <a:r>
              <a:rPr lang="en-US" altLang="zh-TW" dirty="0"/>
              <a:t>SPF protocol allows for mail domain owners to specify the mail servers they use when sending email. SPF requires the use of SPF records published in the Domain Name System (DNS). The records record the authorized IPs for email senders. SPF uses the return-path address for domain IP identification. Email that is forwarded may cause the return-path validation problems</a:t>
            </a:r>
            <a:r>
              <a:rPr lang="en-US" altLang="zh-TW" dirty="0" smtClean="0"/>
              <a:t>.</a:t>
            </a:r>
            <a:endParaRPr lang="en-US" altLang="zh-TW" dirty="0"/>
          </a:p>
        </p:txBody>
      </p:sp>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56</a:t>
            </a:fld>
            <a:endParaRPr lang="zh-TW" altLang="en-US" dirty="0"/>
          </a:p>
        </p:txBody>
      </p:sp>
    </p:spTree>
    <p:extLst>
      <p:ext uri="{BB962C8B-B14F-4D97-AF65-F5344CB8AC3E}">
        <p14:creationId xmlns:p14="http://schemas.microsoft.com/office/powerpoint/2010/main" val="32755758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solidFill>
                  <a:schemeClr val="dk1"/>
                </a:solidFill>
              </a:rPr>
              <a:t>2.</a:t>
            </a:r>
            <a:r>
              <a:rPr lang="zh-TW" altLang="en-US" b="1" dirty="0">
                <a:solidFill>
                  <a:schemeClr val="dk1"/>
                </a:solidFill>
              </a:rPr>
              <a:t>強化 </a:t>
            </a:r>
            <a:r>
              <a:rPr lang="zh-TW" altLang="en-US" b="1" dirty="0"/>
              <a:t>戰術</a:t>
            </a:r>
            <a:r>
              <a:rPr lang="en-US" altLang="zh-TW" b="1" dirty="0"/>
              <a:t>(</a:t>
            </a:r>
            <a:r>
              <a:rPr lang="en-US" altLang="zh-TW" b="1" dirty="0">
                <a:solidFill>
                  <a:schemeClr val="dk1"/>
                </a:solidFill>
              </a:rPr>
              <a:t>Harden)</a:t>
            </a:r>
            <a:endParaRPr lang="zh-TW" altLang="en-US" dirty="0"/>
          </a:p>
        </p:txBody>
      </p:sp>
      <p:sp>
        <p:nvSpPr>
          <p:cNvPr id="3" name="內容版面配置區 2"/>
          <p:cNvSpPr>
            <a:spLocks noGrp="1"/>
          </p:cNvSpPr>
          <p:nvPr>
            <p:ph idx="1"/>
          </p:nvPr>
        </p:nvSpPr>
        <p:spPr>
          <a:xfrm>
            <a:off x="0" y="547689"/>
            <a:ext cx="9144000" cy="6310311"/>
          </a:xfrm>
        </p:spPr>
        <p:txBody>
          <a:bodyPr>
            <a:normAutofit/>
          </a:bodyPr>
          <a:lstStyle/>
          <a:p>
            <a:r>
              <a:rPr lang="zh-TW" altLang="en-US" b="1" dirty="0"/>
              <a:t>傳輸代理身份驗證 </a:t>
            </a:r>
            <a:r>
              <a:rPr lang="en-US" altLang="zh-TW" b="1" dirty="0"/>
              <a:t>(Transfer Agent Authentication)</a:t>
            </a:r>
          </a:p>
          <a:p>
            <a:pPr marL="0" indent="0">
              <a:buNone/>
            </a:pPr>
            <a:r>
              <a:rPr lang="en-US" altLang="zh-TW" b="1" dirty="0"/>
              <a:t>(ID:</a:t>
            </a:r>
            <a:r>
              <a:rPr lang="en-US" altLang="zh-TW" dirty="0"/>
              <a:t> D3-TAAN</a:t>
            </a:r>
            <a:r>
              <a:rPr lang="en-US" altLang="zh-TW" b="1" dirty="0" smtClean="0"/>
              <a:t>)</a:t>
            </a:r>
          </a:p>
          <a:p>
            <a:pPr lvl="1"/>
            <a:r>
              <a:rPr lang="en-US" altLang="zh-TW" b="1" dirty="0" smtClean="0"/>
              <a:t>DKIM</a:t>
            </a:r>
            <a:endParaRPr lang="en-US" altLang="zh-TW" b="1" dirty="0"/>
          </a:p>
          <a:p>
            <a:pPr lvl="2"/>
            <a:r>
              <a:rPr lang="en-US" altLang="zh-TW" dirty="0"/>
              <a:t>DKIM also uses a record entry in DNS for authentication but does not rely on the simple return-path for validation. A signature header is added to email and encryption is used for security. This adds an additional layer of complexity and requires that DKIM servers be configured identified cryptographic signatures. The additional complexity results in a validation process that can survive complex routing of emails.</a:t>
            </a:r>
          </a:p>
          <a:p>
            <a:pPr lvl="1"/>
            <a:r>
              <a:rPr lang="en-US" altLang="zh-TW" b="1" dirty="0"/>
              <a:t>DMARC</a:t>
            </a:r>
          </a:p>
          <a:p>
            <a:pPr lvl="2"/>
            <a:r>
              <a:rPr lang="en-US" altLang="zh-TW" dirty="0"/>
              <a:t>DMARC is an email policy and authentication protocol that seeks to ensure that the "From" field of emails is not spoofed. DMARC makes use of both SPF records and DKIM published key validation. DMARC also has a decision policy framework, contained in a DMARC record, for handling of rejected email. The DMARC framework also updates DMARC domains with authentication statues for allowed senders of that domain.</a:t>
            </a:r>
          </a:p>
          <a:p>
            <a:endParaRPr lang="zh-TW" altLang="en-US" dirty="0"/>
          </a:p>
        </p:txBody>
      </p:sp>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57</a:t>
            </a:fld>
            <a:endParaRPr lang="zh-TW" altLang="en-US" dirty="0"/>
          </a:p>
        </p:txBody>
      </p:sp>
    </p:spTree>
    <p:extLst>
      <p:ext uri="{BB962C8B-B14F-4D97-AF65-F5344CB8AC3E}">
        <p14:creationId xmlns:p14="http://schemas.microsoft.com/office/powerpoint/2010/main" val="13711325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solidFill>
                  <a:schemeClr val="dk1"/>
                </a:solidFill>
              </a:rPr>
              <a:t>2.</a:t>
            </a:r>
            <a:r>
              <a:rPr lang="zh-TW" altLang="en-US" b="1" dirty="0">
                <a:solidFill>
                  <a:schemeClr val="dk1"/>
                </a:solidFill>
              </a:rPr>
              <a:t>強化 </a:t>
            </a:r>
            <a:r>
              <a:rPr lang="zh-TW" altLang="en-US" b="1" dirty="0"/>
              <a:t>戰術</a:t>
            </a:r>
            <a:r>
              <a:rPr lang="en-US" altLang="zh-TW" b="1" dirty="0"/>
              <a:t>(</a:t>
            </a:r>
            <a:r>
              <a:rPr lang="en-US" altLang="zh-TW" b="1" dirty="0">
                <a:solidFill>
                  <a:schemeClr val="dk1"/>
                </a:solidFill>
              </a:rPr>
              <a:t>Harden)</a:t>
            </a:r>
            <a:endParaRPr lang="zh-TW" altLang="en-US" dirty="0"/>
          </a:p>
        </p:txBody>
      </p:sp>
      <p:sp>
        <p:nvSpPr>
          <p:cNvPr id="3" name="內容版面配置區 2"/>
          <p:cNvSpPr>
            <a:spLocks noGrp="1"/>
          </p:cNvSpPr>
          <p:nvPr>
            <p:ph idx="1"/>
          </p:nvPr>
        </p:nvSpPr>
        <p:spPr>
          <a:xfrm>
            <a:off x="0" y="547689"/>
            <a:ext cx="9144000" cy="6310311"/>
          </a:xfrm>
        </p:spPr>
        <p:txBody>
          <a:bodyPr>
            <a:normAutofit/>
          </a:bodyPr>
          <a:lstStyle/>
          <a:p>
            <a:r>
              <a:rPr lang="zh-TW" altLang="en-US" b="1" dirty="0"/>
              <a:t>傳輸代理身份驗證 </a:t>
            </a:r>
            <a:r>
              <a:rPr lang="en-US" altLang="zh-TW" b="1" dirty="0"/>
              <a:t>(Transfer Agent Authentication)</a:t>
            </a:r>
          </a:p>
          <a:p>
            <a:pPr marL="0" indent="0">
              <a:buNone/>
            </a:pPr>
            <a:r>
              <a:rPr lang="en-US" altLang="zh-TW" b="1" dirty="0"/>
              <a:t>(ID:</a:t>
            </a:r>
            <a:r>
              <a:rPr lang="en-US" altLang="zh-TW" dirty="0"/>
              <a:t> D3-TAAN</a:t>
            </a:r>
            <a:r>
              <a:rPr lang="en-US" altLang="zh-TW" b="1" dirty="0" smtClean="0"/>
              <a:t>)</a:t>
            </a:r>
          </a:p>
          <a:p>
            <a:pPr lvl="1"/>
            <a:r>
              <a:rPr lang="en-US" altLang="zh-TW" b="1" dirty="0"/>
              <a:t>Considerations</a:t>
            </a:r>
          </a:p>
          <a:p>
            <a:pPr lvl="2"/>
            <a:r>
              <a:rPr lang="en-US" altLang="zh-TW" dirty="0"/>
              <a:t>Additional work is required to ensure that all SPF, DKIM and DMARC records are current and up to date.</a:t>
            </a:r>
          </a:p>
          <a:p>
            <a:pPr lvl="2"/>
            <a:r>
              <a:rPr lang="en-US" altLang="zh-TW" dirty="0"/>
              <a:t>Maintenance of DKIM signing keys is needed.</a:t>
            </a:r>
          </a:p>
          <a:p>
            <a:pPr lvl="2"/>
            <a:r>
              <a:rPr lang="en-US" altLang="zh-TW" dirty="0"/>
              <a:t>Using SPF without DKIM and DMARC verifies the Return-Path domain however does not prevent spoofing of the displayed From: address.</a:t>
            </a:r>
          </a:p>
          <a:p>
            <a:pPr lvl="2"/>
            <a:r>
              <a:rPr lang="en-US" altLang="zh-TW" dirty="0"/>
              <a:t>Parts of an email that are not signed or verified by email authentication methods, such as the message body or the header To: and Subject: fields, can be altered or modified.</a:t>
            </a:r>
          </a:p>
          <a:p>
            <a:pPr lvl="2"/>
            <a:r>
              <a:rPr lang="en-US" altLang="zh-TW" dirty="0"/>
              <a:t>Email message authentication does not replace the need to do email content analysis since executables, attachments, or links or other parts of the email beyond the sender domain are not verified.</a:t>
            </a:r>
          </a:p>
          <a:p>
            <a:endParaRPr lang="zh-TW" altLang="en-US" dirty="0"/>
          </a:p>
        </p:txBody>
      </p:sp>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58</a:t>
            </a:fld>
            <a:endParaRPr lang="zh-TW" altLang="en-US" dirty="0"/>
          </a:p>
        </p:txBody>
      </p:sp>
    </p:spTree>
    <p:extLst>
      <p:ext uri="{BB962C8B-B14F-4D97-AF65-F5344CB8AC3E}">
        <p14:creationId xmlns:p14="http://schemas.microsoft.com/office/powerpoint/2010/main" val="36534848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a:solidFill>
                  <a:schemeClr val="dk1"/>
                </a:solidFill>
              </a:rPr>
              <a:t>2.</a:t>
            </a:r>
            <a:r>
              <a:rPr lang="zh-TW" altLang="en-US" b="1" dirty="0">
                <a:solidFill>
                  <a:schemeClr val="dk1"/>
                </a:solidFill>
              </a:rPr>
              <a:t>強化 </a:t>
            </a:r>
            <a:r>
              <a:rPr lang="zh-TW" altLang="en-US" b="1" dirty="0" smtClean="0"/>
              <a:t>戰術</a:t>
            </a:r>
            <a:r>
              <a:rPr lang="en-US" altLang="zh-TW" b="1" dirty="0" smtClean="0"/>
              <a:t>(</a:t>
            </a:r>
            <a:r>
              <a:rPr lang="en-US" altLang="zh-TW" b="1" dirty="0" smtClean="0">
                <a:solidFill>
                  <a:schemeClr val="dk1"/>
                </a:solidFill>
              </a:rPr>
              <a:t>Harden)</a:t>
            </a:r>
            <a:endParaRPr lang="zh-TW" altLang="en-US" dirty="0"/>
          </a:p>
        </p:txBody>
      </p:sp>
      <p:sp>
        <p:nvSpPr>
          <p:cNvPr id="3" name="內容版面配置區 2"/>
          <p:cNvSpPr>
            <a:spLocks noGrp="1"/>
          </p:cNvSpPr>
          <p:nvPr>
            <p:ph idx="1"/>
          </p:nvPr>
        </p:nvSpPr>
        <p:spPr>
          <a:xfrm>
            <a:off x="0" y="796168"/>
            <a:ext cx="9144000" cy="6061832"/>
          </a:xfrm>
        </p:spPr>
        <p:txBody>
          <a:bodyPr>
            <a:normAutofit/>
          </a:bodyPr>
          <a:lstStyle/>
          <a:p>
            <a:pPr marL="0" indent="0">
              <a:buNone/>
            </a:pPr>
            <a:r>
              <a:rPr lang="en-US" altLang="zh-TW" sz="2400" b="1" dirty="0" smtClean="0"/>
              <a:t>4.</a:t>
            </a:r>
            <a:r>
              <a:rPr lang="zh-TW" altLang="en-US" b="1" dirty="0" smtClean="0"/>
              <a:t>平台強化 </a:t>
            </a:r>
            <a:r>
              <a:rPr lang="en-US" altLang="zh-TW" b="1" dirty="0" smtClean="0"/>
              <a:t>|(Platform Hardening)</a:t>
            </a:r>
          </a:p>
          <a:p>
            <a:pPr marL="971550" lvl="1" indent="-514350">
              <a:buFont typeface="+mj-lt"/>
              <a:buAutoNum type="arabicPeriod"/>
            </a:pPr>
            <a:r>
              <a:rPr lang="zh-TW" altLang="en-US" sz="2800" b="1" dirty="0"/>
              <a:t>電腦啟動元件的認證</a:t>
            </a:r>
            <a:r>
              <a:rPr lang="zh-TW" altLang="en-US" sz="2800" b="1" dirty="0" smtClean="0"/>
              <a:t>機制 </a:t>
            </a:r>
            <a:r>
              <a:rPr lang="en-US" altLang="zh-TW" sz="2800" b="1" dirty="0" smtClean="0"/>
              <a:t>Bootloader Authentication</a:t>
            </a:r>
            <a:endParaRPr lang="zh-TW" altLang="en-US" sz="2800" b="1" dirty="0"/>
          </a:p>
          <a:p>
            <a:pPr marL="971550" lvl="1" indent="-514350">
              <a:buFont typeface="+mj-lt"/>
              <a:buAutoNum type="arabicPeriod"/>
            </a:pPr>
            <a:r>
              <a:rPr lang="zh-TW" altLang="en-US" sz="2800" b="1" dirty="0"/>
              <a:t>硬碟加</a:t>
            </a:r>
            <a:r>
              <a:rPr lang="zh-TW" altLang="en-US" sz="2800" b="1" dirty="0" smtClean="0"/>
              <a:t>密 </a:t>
            </a:r>
            <a:r>
              <a:rPr lang="en-US" altLang="zh-TW" sz="2800" b="1" dirty="0" smtClean="0">
                <a:solidFill>
                  <a:srgbClr val="FF0000"/>
                </a:solidFill>
              </a:rPr>
              <a:t>Disk</a:t>
            </a:r>
            <a:r>
              <a:rPr lang="en-US" altLang="zh-TW" sz="2800" b="1" dirty="0" smtClean="0"/>
              <a:t> Encryption</a:t>
            </a:r>
            <a:endParaRPr lang="zh-TW" altLang="en-US" sz="2800" b="1" dirty="0"/>
          </a:p>
          <a:p>
            <a:pPr marL="971550" lvl="1" indent="-514350">
              <a:buFont typeface="+mj-lt"/>
              <a:buAutoNum type="arabicPeriod"/>
            </a:pPr>
            <a:r>
              <a:rPr lang="zh-TW" altLang="en-US" sz="2800" b="1" dirty="0"/>
              <a:t>驅動程式載入的完整性</a:t>
            </a:r>
            <a:r>
              <a:rPr lang="zh-TW" altLang="en-US" sz="2800" b="1" dirty="0" smtClean="0"/>
              <a:t>檢查 </a:t>
            </a:r>
            <a:r>
              <a:rPr lang="en-US" altLang="zh-TW" sz="2800" b="1" dirty="0" smtClean="0"/>
              <a:t>Driver </a:t>
            </a:r>
            <a:r>
              <a:rPr lang="en-US" altLang="zh-TW" sz="2800" b="1" dirty="0"/>
              <a:t>Load Integrity </a:t>
            </a:r>
            <a:r>
              <a:rPr lang="en-US" altLang="zh-TW" sz="2800" b="1" dirty="0" smtClean="0"/>
              <a:t>Checking</a:t>
            </a:r>
            <a:endParaRPr lang="zh-TW" altLang="en-US" sz="2800" b="1" dirty="0"/>
          </a:p>
          <a:p>
            <a:pPr marL="971550" lvl="1" indent="-514350">
              <a:buFont typeface="+mj-lt"/>
              <a:buAutoNum type="arabicPeriod"/>
            </a:pPr>
            <a:r>
              <a:rPr lang="zh-TW" altLang="en-US" sz="2800" b="1" dirty="0"/>
              <a:t>檔案加</a:t>
            </a:r>
            <a:r>
              <a:rPr lang="zh-TW" altLang="en-US" sz="2800" b="1" dirty="0" smtClean="0"/>
              <a:t>密 </a:t>
            </a:r>
            <a:r>
              <a:rPr lang="en-US" altLang="zh-TW" sz="2800" b="1" dirty="0" smtClean="0">
                <a:solidFill>
                  <a:srgbClr val="FF0000"/>
                </a:solidFill>
              </a:rPr>
              <a:t>File</a:t>
            </a:r>
            <a:r>
              <a:rPr lang="en-US" altLang="zh-TW" sz="2800" b="1" dirty="0" smtClean="0"/>
              <a:t> Encryption</a:t>
            </a:r>
            <a:endParaRPr lang="zh-TW" altLang="en-US" sz="2800" b="1" dirty="0"/>
          </a:p>
          <a:p>
            <a:pPr marL="971550" lvl="1" indent="-514350">
              <a:buFont typeface="+mj-lt"/>
              <a:buAutoNum type="arabicPeriod"/>
            </a:pPr>
            <a:r>
              <a:rPr lang="zh-TW" altLang="en-US" sz="2800" b="1" dirty="0"/>
              <a:t>本地檔案</a:t>
            </a:r>
            <a:r>
              <a:rPr lang="zh-TW" altLang="en-US" sz="2800" b="1" dirty="0" smtClean="0"/>
              <a:t>權限 </a:t>
            </a:r>
            <a:r>
              <a:rPr lang="en-US" altLang="zh-TW" sz="2800" b="1" dirty="0" smtClean="0"/>
              <a:t>Local </a:t>
            </a:r>
            <a:r>
              <a:rPr lang="en-US" altLang="zh-TW" sz="2800" b="1" dirty="0"/>
              <a:t>File </a:t>
            </a:r>
            <a:r>
              <a:rPr lang="en-US" altLang="zh-TW" sz="2800" b="1" dirty="0" smtClean="0"/>
              <a:t>Permissions</a:t>
            </a:r>
            <a:endParaRPr lang="zh-TW" altLang="en-US" sz="2800" b="1" dirty="0"/>
          </a:p>
          <a:p>
            <a:pPr marL="971550" lvl="1" indent="-514350">
              <a:buFont typeface="+mj-lt"/>
              <a:buAutoNum type="arabicPeriod"/>
            </a:pPr>
            <a:r>
              <a:rPr lang="zh-TW" altLang="en-US" sz="2800" b="1" dirty="0"/>
              <a:t>射頻屏</a:t>
            </a:r>
            <a:r>
              <a:rPr lang="zh-TW" altLang="en-US" sz="2800" b="1" dirty="0" smtClean="0"/>
              <a:t>蔽 </a:t>
            </a:r>
            <a:r>
              <a:rPr lang="en-US" altLang="zh-TW" sz="2800" b="1" dirty="0" smtClean="0"/>
              <a:t>RF Shielding</a:t>
            </a:r>
            <a:endParaRPr lang="zh-TW" altLang="en-US" sz="2800" b="1" dirty="0"/>
          </a:p>
          <a:p>
            <a:pPr marL="971550" lvl="1" indent="-514350">
              <a:buFont typeface="+mj-lt"/>
              <a:buAutoNum type="arabicPeriod"/>
            </a:pPr>
            <a:r>
              <a:rPr lang="zh-TW" altLang="en-US" sz="2800" b="1" dirty="0" smtClean="0"/>
              <a:t>軟體更新 </a:t>
            </a:r>
            <a:r>
              <a:rPr lang="en-US" altLang="zh-TW" sz="2800" b="1" dirty="0" smtClean="0"/>
              <a:t>Software Update</a:t>
            </a:r>
            <a:endParaRPr lang="zh-TW" altLang="en-US" sz="2800" b="1" dirty="0" smtClean="0"/>
          </a:p>
          <a:p>
            <a:pPr marL="971550" lvl="1" indent="-514350">
              <a:buFont typeface="+mj-lt"/>
              <a:buAutoNum type="arabicPeriod"/>
            </a:pPr>
            <a:r>
              <a:rPr lang="zh-TW" altLang="en-US" sz="2800" b="1" dirty="0" smtClean="0"/>
              <a:t>系統</a:t>
            </a:r>
            <a:r>
              <a:rPr lang="zh-TW" altLang="en-US" sz="2800" b="1" dirty="0"/>
              <a:t>配置</a:t>
            </a:r>
            <a:r>
              <a:rPr lang="zh-TW" altLang="en-US" sz="2800" b="1" dirty="0" smtClean="0"/>
              <a:t>權限 </a:t>
            </a:r>
            <a:r>
              <a:rPr lang="en-US" altLang="zh-TW" sz="2800" b="1" dirty="0" smtClean="0"/>
              <a:t>System </a:t>
            </a:r>
            <a:r>
              <a:rPr lang="en-US" altLang="zh-TW" sz="2800" b="1" dirty="0"/>
              <a:t>Configuration </a:t>
            </a:r>
            <a:r>
              <a:rPr lang="en-US" altLang="zh-TW" sz="2800" b="1" dirty="0" smtClean="0"/>
              <a:t>Permissions</a:t>
            </a:r>
            <a:endParaRPr lang="zh-TW" altLang="en-US" sz="2800" b="1" dirty="0"/>
          </a:p>
          <a:p>
            <a:pPr marL="971550" lvl="1" indent="-514350">
              <a:buFont typeface="+mj-lt"/>
              <a:buAutoNum type="arabicPeriod"/>
            </a:pPr>
            <a:r>
              <a:rPr lang="en-US" altLang="zh-TW" sz="2800" b="1" dirty="0"/>
              <a:t>TPM </a:t>
            </a:r>
            <a:r>
              <a:rPr lang="zh-TW" altLang="en-US" sz="2800" b="1" dirty="0"/>
              <a:t>啟動</a:t>
            </a:r>
            <a:r>
              <a:rPr lang="zh-TW" altLang="en-US" sz="2800" b="1" dirty="0" smtClean="0"/>
              <a:t>完整性 </a:t>
            </a:r>
            <a:r>
              <a:rPr lang="en-US" altLang="zh-TW" sz="2800" b="1" dirty="0" smtClean="0"/>
              <a:t>TPM </a:t>
            </a:r>
            <a:r>
              <a:rPr lang="en-US" altLang="zh-TW" sz="2800" b="1" dirty="0"/>
              <a:t>Boot </a:t>
            </a:r>
            <a:r>
              <a:rPr lang="en-US" altLang="zh-TW" sz="2800" b="1" dirty="0" smtClean="0"/>
              <a:t>Integrity</a:t>
            </a:r>
          </a:p>
          <a:p>
            <a:pPr marL="0" indent="0">
              <a:buNone/>
            </a:pPr>
            <a:endParaRPr lang="en-US" altLang="zh-TW" sz="2000" b="1" dirty="0">
              <a:effectLst>
                <a:outerShdw blurRad="38100" dist="38100" dir="2700000" algn="tl">
                  <a:srgbClr val="000000">
                    <a:alpha val="43137"/>
                  </a:srgbClr>
                </a:outerShdw>
              </a:effectLst>
            </a:endParaRPr>
          </a:p>
          <a:p>
            <a:pPr marL="0" indent="0">
              <a:buNone/>
            </a:pPr>
            <a:endParaRPr lang="zh-TW" altLang="en-US" sz="2400" b="1" dirty="0">
              <a:effectLst>
                <a:outerShdw blurRad="38100" dist="38100" dir="2700000" algn="tl">
                  <a:srgbClr val="000000">
                    <a:alpha val="43137"/>
                  </a:srgbClr>
                </a:outerShdw>
              </a:effectLst>
            </a:endParaRPr>
          </a:p>
          <a:p>
            <a:endParaRPr lang="zh-TW" altLang="en-US" dirty="0"/>
          </a:p>
        </p:txBody>
      </p:sp>
      <p:sp>
        <p:nvSpPr>
          <p:cNvPr id="5" name="投影片編號版面配置區 4"/>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59</a:t>
            </a:fld>
            <a:endParaRPr lang="zh-TW" altLang="en-US" dirty="0"/>
          </a:p>
        </p:txBody>
      </p:sp>
    </p:spTree>
    <p:extLst>
      <p:ext uri="{BB962C8B-B14F-4D97-AF65-F5344CB8AC3E}">
        <p14:creationId xmlns:p14="http://schemas.microsoft.com/office/powerpoint/2010/main" val="24584389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nvPr>
        </p:nvGraphicFramePr>
        <p:xfrm>
          <a:off x="134137" y="985367"/>
          <a:ext cx="8611332" cy="4937890"/>
        </p:xfrm>
        <a:graphic>
          <a:graphicData uri="http://schemas.openxmlformats.org/drawingml/2006/table">
            <a:tbl>
              <a:tblPr/>
              <a:tblGrid>
                <a:gridCol w="4256158">
                  <a:extLst>
                    <a:ext uri="{9D8B030D-6E8A-4147-A177-3AD203B41FA5}">
                      <a16:colId xmlns:a16="http://schemas.microsoft.com/office/drawing/2014/main" val="1428868272"/>
                    </a:ext>
                  </a:extLst>
                </a:gridCol>
                <a:gridCol w="4355174">
                  <a:extLst>
                    <a:ext uri="{9D8B030D-6E8A-4147-A177-3AD203B41FA5}">
                      <a16:colId xmlns:a16="http://schemas.microsoft.com/office/drawing/2014/main" val="865195493"/>
                    </a:ext>
                  </a:extLst>
                </a:gridCol>
              </a:tblGrid>
              <a:tr h="141975">
                <a:tc>
                  <a:txBody>
                    <a:bodyPr/>
                    <a:lstStyle/>
                    <a:p>
                      <a:pPr algn="ctr" fontAlgn="ctr"/>
                      <a:r>
                        <a:rPr lang="zh-TW" altLang="en-US" sz="900" b="1" i="0" u="none" strike="noStrike" dirty="0" smtClean="0">
                          <a:solidFill>
                            <a:srgbClr val="FFFFFF"/>
                          </a:solidFill>
                          <a:effectLst/>
                          <a:latin typeface="Times New Roman" panose="02020603050405020304" pitchFamily="18" charset="0"/>
                          <a:ea typeface="+mn-ea"/>
                        </a:rPr>
                        <a:t>資產管理</a:t>
                      </a:r>
                      <a:r>
                        <a:rPr lang="en-US" sz="900" b="1" i="0" u="none" strike="noStrike" dirty="0" smtClean="0">
                          <a:solidFill>
                            <a:srgbClr val="FFFFFF"/>
                          </a:solidFill>
                          <a:effectLst/>
                          <a:latin typeface="Times New Roman" panose="02020603050405020304" pitchFamily="18" charset="0"/>
                          <a:ea typeface="新細明體" panose="02020500000000000000" pitchFamily="18" charset="-120"/>
                        </a:rPr>
                        <a:t>Asset Management(ID.AM): </a:t>
                      </a:r>
                      <a:r>
                        <a:rPr lang="zh-TW" altLang="en-US" sz="900" b="1" i="0" u="none" strike="noStrike" dirty="0" smtClean="0">
                          <a:solidFill>
                            <a:srgbClr val="FFFFFF"/>
                          </a:solidFill>
                          <a:effectLst/>
                          <a:latin typeface="Times New Roman" panose="02020603050405020304" pitchFamily="18" charset="0"/>
                          <a:ea typeface="新細明體" panose="02020500000000000000" pitchFamily="18" charset="-120"/>
                        </a:rPr>
                        <a:t>  子項目</a:t>
                      </a:r>
                      <a:r>
                        <a:rPr lang="en-US" sz="900" b="1" i="0" u="none" strike="noStrike" dirty="0" smtClean="0">
                          <a:solidFill>
                            <a:srgbClr val="FFFFFF"/>
                          </a:solidFill>
                          <a:effectLst/>
                          <a:latin typeface="Times New Roman" panose="02020603050405020304" pitchFamily="18" charset="0"/>
                          <a:ea typeface="新細明體" panose="02020500000000000000" pitchFamily="18" charset="-120"/>
                        </a:rPr>
                        <a:t>Subcategory</a:t>
                      </a:r>
                      <a:endParaRPr lang="en-US" sz="900" b="1" i="0" u="none" strike="noStrike" dirty="0">
                        <a:solidFill>
                          <a:srgbClr val="FFFFFF"/>
                        </a:solidFill>
                        <a:effectLst/>
                        <a:latin typeface="Times New Roman" panose="02020603050405020304" pitchFamily="18" charset="0"/>
                        <a:ea typeface="新細明體" panose="02020500000000000000" pitchFamily="18"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900" b="1" i="0" u="none" strike="noStrike" dirty="0">
                          <a:solidFill>
                            <a:srgbClr val="FFFFFF"/>
                          </a:solidFill>
                          <a:effectLst/>
                          <a:latin typeface="Times New Roman" panose="02020603050405020304" pitchFamily="18" charset="0"/>
                          <a:ea typeface="新細明體" panose="02020500000000000000" pitchFamily="18" charset="-120"/>
                        </a:rPr>
                        <a:t>Informative References</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4163099732"/>
                  </a:ext>
                </a:extLst>
              </a:tr>
              <a:tr h="141975">
                <a:tc rowSpan="6">
                  <a:txBody>
                    <a:bodyPr/>
                    <a:lstStyle/>
                    <a:p>
                      <a:pPr algn="l" fontAlgn="ctr"/>
                      <a:r>
                        <a:rPr lang="en-US" sz="1100" b="1" i="0" u="none" strike="noStrike" dirty="0">
                          <a:solidFill>
                            <a:srgbClr val="000000"/>
                          </a:solidFill>
                          <a:effectLst/>
                          <a:latin typeface="Times New Roman" panose="02020603050405020304" pitchFamily="18" charset="0"/>
                          <a:ea typeface="新細明體" panose="02020500000000000000" pitchFamily="18" charset="-120"/>
                        </a:rPr>
                        <a:t>ID.AM-1: Physical devices and systems within the organization are </a:t>
                      </a:r>
                      <a:r>
                        <a:rPr lang="en-US" sz="1100" b="1" i="0" u="none" strike="noStrike" dirty="0" smtClean="0">
                          <a:solidFill>
                            <a:srgbClr val="000000"/>
                          </a:solidFill>
                          <a:effectLst/>
                          <a:latin typeface="Times New Roman" panose="02020603050405020304" pitchFamily="18" charset="0"/>
                          <a:ea typeface="新細明體" panose="02020500000000000000" pitchFamily="18" charset="-120"/>
                        </a:rPr>
                        <a:t>inventoried</a:t>
                      </a:r>
                    </a:p>
                    <a:p>
                      <a:pPr algn="l" fontAlgn="ctr"/>
                      <a:r>
                        <a:rPr lang="zh-TW" altLang="en-US" sz="1100" b="0" i="0" kern="1200" dirty="0" smtClean="0">
                          <a:solidFill>
                            <a:schemeClr val="tx1"/>
                          </a:solidFill>
                          <a:effectLst/>
                          <a:latin typeface="+mn-lt"/>
                          <a:ea typeface="+mn-ea"/>
                          <a:cs typeface="+mn-cs"/>
                        </a:rPr>
                        <a:t>組織的實體設備和系統已清點</a:t>
                      </a:r>
                      <a:endParaRPr lang="en-US" altLang="zh-TW" sz="1100" b="0" i="0" kern="1200" dirty="0" smtClean="0">
                        <a:solidFill>
                          <a:schemeClr val="tx1"/>
                        </a:solidFill>
                        <a:effectLst/>
                        <a:latin typeface="+mn-lt"/>
                        <a:ea typeface="+mn-ea"/>
                        <a:cs typeface="+mn-cs"/>
                      </a:endParaRPr>
                    </a:p>
                    <a:p>
                      <a:pPr algn="l" fontAlgn="ctr"/>
                      <a:r>
                        <a:rPr lang="zh-TW" altLang="en-US" sz="1100" b="1" i="0" u="none" strike="noStrike" dirty="0" smtClean="0">
                          <a:solidFill>
                            <a:srgbClr val="000000"/>
                          </a:solidFill>
                          <a:effectLst/>
                          <a:latin typeface="Times New Roman" panose="02020603050405020304" pitchFamily="18" charset="0"/>
                          <a:ea typeface="+mn-ea"/>
                        </a:rPr>
                        <a:t>實體裝置的清查</a:t>
                      </a:r>
                      <a:endParaRPr lang="en-US" sz="1100" b="1" i="0" u="none" strike="noStrike" dirty="0">
                        <a:solidFill>
                          <a:srgbClr val="000000"/>
                        </a:solidFill>
                        <a:effectLst/>
                        <a:latin typeface="Times New Roman" panose="02020603050405020304" pitchFamily="18" charset="0"/>
                        <a:ea typeface="新細明體" panose="02020500000000000000" pitchFamily="18"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CIS CSC 1</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35228376"/>
                  </a:ext>
                </a:extLst>
              </a:tr>
              <a:tr h="141975">
                <a:tc vMerge="1">
                  <a:txBody>
                    <a:bodyPr/>
                    <a:lstStyle/>
                    <a:p>
                      <a:endParaRPr lang="zh-TW" altLang="en-US"/>
                    </a:p>
                  </a:txBody>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COBIT 5 BAI09.01, BAI09.02</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98115662"/>
                  </a:ext>
                </a:extLst>
              </a:tr>
              <a:tr h="141975">
                <a:tc vMerge="1">
                  <a:txBody>
                    <a:bodyPr/>
                    <a:lstStyle/>
                    <a:p>
                      <a:endParaRPr lang="zh-TW" altLang="en-US"/>
                    </a:p>
                  </a:txBody>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ISA 62443-2-1:2009 4.2.3.4</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56118247"/>
                  </a:ext>
                </a:extLst>
              </a:tr>
              <a:tr h="141975">
                <a:tc vMerge="1">
                  <a:txBody>
                    <a:bodyPr/>
                    <a:lstStyle/>
                    <a:p>
                      <a:endParaRPr lang="zh-TW" altLang="en-US"/>
                    </a:p>
                  </a:txBody>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ISA 62443-3-3:2013 SR 7.8</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60009955"/>
                  </a:ext>
                </a:extLst>
              </a:tr>
              <a:tr h="141975">
                <a:tc vMerge="1">
                  <a:txBody>
                    <a:bodyPr/>
                    <a:lstStyle/>
                    <a:p>
                      <a:endParaRPr lang="zh-TW" altLang="en-US"/>
                    </a:p>
                  </a:txBody>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a:t>
                      </a:r>
                      <a:r>
                        <a:rPr lang="en-US" sz="900" b="1"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       ISO/IEC 27001:2013 A.8.1.1, A.8.1.2</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386296037"/>
                  </a:ext>
                </a:extLst>
              </a:tr>
              <a:tr h="141975">
                <a:tc vMerge="1">
                  <a:txBody>
                    <a:bodyPr/>
                    <a:lstStyle/>
                    <a:p>
                      <a:endParaRPr lang="zh-TW" altLang="en-US"/>
                    </a:p>
                  </a:txBody>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NIST SP 800-53 Rev. 4 CM-8, PM-5</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7093027"/>
                  </a:ext>
                </a:extLst>
              </a:tr>
              <a:tr h="141975">
                <a:tc rowSpan="6">
                  <a:txBody>
                    <a:bodyPr/>
                    <a:lstStyle/>
                    <a:p>
                      <a:pPr algn="l" fontAlgn="ctr"/>
                      <a:r>
                        <a:rPr lang="en-US" sz="1100" b="1" i="0" u="none" strike="noStrike" dirty="0">
                          <a:solidFill>
                            <a:srgbClr val="000000"/>
                          </a:solidFill>
                          <a:effectLst/>
                          <a:latin typeface="Times New Roman" panose="02020603050405020304" pitchFamily="18" charset="0"/>
                          <a:ea typeface="新細明體" panose="02020500000000000000" pitchFamily="18" charset="-120"/>
                        </a:rPr>
                        <a:t>ID.AM-2: Software platforms and applications within the organization are </a:t>
                      </a:r>
                      <a:r>
                        <a:rPr lang="en-US" sz="1100" b="1" i="0" u="none" strike="noStrike" dirty="0" smtClean="0">
                          <a:solidFill>
                            <a:srgbClr val="000000"/>
                          </a:solidFill>
                          <a:effectLst/>
                          <a:latin typeface="Times New Roman" panose="02020603050405020304" pitchFamily="18" charset="0"/>
                          <a:ea typeface="新細明體" panose="02020500000000000000" pitchFamily="18" charset="-120"/>
                        </a:rPr>
                        <a:t>inventoried</a:t>
                      </a:r>
                    </a:p>
                    <a:p>
                      <a:pPr algn="l" fontAlgn="ctr"/>
                      <a:r>
                        <a:rPr lang="zh-TW" altLang="en-US" sz="1100" b="0" i="0" kern="1200" dirty="0" smtClean="0">
                          <a:solidFill>
                            <a:schemeClr val="tx1"/>
                          </a:solidFill>
                          <a:effectLst/>
                          <a:latin typeface="+mn-lt"/>
                          <a:ea typeface="+mn-ea"/>
                          <a:cs typeface="+mn-cs"/>
                        </a:rPr>
                        <a:t>清點組織的軟件平臺和應用程式</a:t>
                      </a:r>
                      <a:endParaRPr lang="en-US" altLang="zh-TW" sz="1100" b="0" i="0" kern="1200" dirty="0" smtClean="0">
                        <a:solidFill>
                          <a:schemeClr val="tx1"/>
                        </a:solidFill>
                        <a:effectLst/>
                        <a:latin typeface="+mn-lt"/>
                        <a:ea typeface="+mn-ea"/>
                        <a:cs typeface="+mn-cs"/>
                      </a:endParaRPr>
                    </a:p>
                    <a:p>
                      <a:pPr algn="l" fontAlgn="ctr"/>
                      <a:r>
                        <a:rPr lang="zh-TW" altLang="en-US" sz="1100" b="0" i="0" kern="1200" dirty="0" smtClean="0">
                          <a:solidFill>
                            <a:schemeClr val="tx1"/>
                          </a:solidFill>
                          <a:effectLst/>
                          <a:latin typeface="+mn-lt"/>
                          <a:ea typeface="+mn-ea"/>
                          <a:cs typeface="+mn-cs"/>
                        </a:rPr>
                        <a:t>軟體平臺與應用程式的盤點</a:t>
                      </a:r>
                      <a:endParaRPr lang="en-US" sz="1100" b="1" i="0" u="none" strike="noStrike" dirty="0">
                        <a:solidFill>
                          <a:srgbClr val="000000"/>
                        </a:solidFill>
                        <a:effectLst/>
                        <a:latin typeface="Times New Roman" panose="02020603050405020304" pitchFamily="18" charset="0"/>
                        <a:ea typeface="新細明體" panose="02020500000000000000" pitchFamily="18"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CIS CSC 2</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38935527"/>
                  </a:ext>
                </a:extLst>
              </a:tr>
              <a:tr h="141975">
                <a:tc vMerge="1">
                  <a:txBody>
                    <a:bodyPr/>
                    <a:lstStyle/>
                    <a:p>
                      <a:endParaRPr lang="zh-TW" altLang="en-US"/>
                    </a:p>
                  </a:txBody>
                  <a:tcPr/>
                </a:tc>
                <a:tc>
                  <a:txBody>
                    <a:bodyPr/>
                    <a:lstStyle/>
                    <a:p>
                      <a:pPr algn="l" fontAlgn="ctr"/>
                      <a:r>
                        <a:rPr lang="pt-BR" sz="900" b="1" i="0" u="none" strike="noStrike" dirty="0">
                          <a:solidFill>
                            <a:srgbClr val="000000"/>
                          </a:solidFill>
                          <a:effectLst/>
                          <a:latin typeface="Times New Roman" panose="02020603050405020304" pitchFamily="18" charset="0"/>
                          <a:ea typeface="新細明體" panose="02020500000000000000" pitchFamily="18" charset="-120"/>
                        </a:rPr>
                        <a:t>·       COBIT 5 BAI09.01, BAI09.02, BAI09.05</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71279199"/>
                  </a:ext>
                </a:extLst>
              </a:tr>
              <a:tr h="141975">
                <a:tc vMerge="1">
                  <a:txBody>
                    <a:bodyPr/>
                    <a:lstStyle/>
                    <a:p>
                      <a:endParaRPr lang="zh-TW" altLang="en-US"/>
                    </a:p>
                  </a:txBody>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ISA 62443-2-1:2009 4.2.3.4</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4484160"/>
                  </a:ext>
                </a:extLst>
              </a:tr>
              <a:tr h="141975">
                <a:tc vMerge="1">
                  <a:txBody>
                    <a:bodyPr/>
                    <a:lstStyle/>
                    <a:p>
                      <a:endParaRPr lang="zh-TW" altLang="en-US"/>
                    </a:p>
                  </a:txBody>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ISA 62443-3-3:2013 SR 7.8</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194348663"/>
                  </a:ext>
                </a:extLst>
              </a:tr>
              <a:tr h="141975">
                <a:tc vMerge="1">
                  <a:txBody>
                    <a:bodyPr/>
                    <a:lstStyle/>
                    <a:p>
                      <a:endParaRPr lang="zh-TW" altLang="en-US"/>
                    </a:p>
                  </a:txBody>
                  <a:tcPr/>
                </a:tc>
                <a:tc>
                  <a:txBody>
                    <a:bodyPr/>
                    <a:lstStyle/>
                    <a:p>
                      <a:pPr algn="l" fontAlgn="ctr"/>
                      <a:r>
                        <a:rPr lang="it-IT" sz="900" b="1" i="0" u="none" strike="noStrike" dirty="0">
                          <a:solidFill>
                            <a:srgbClr val="000000"/>
                          </a:solidFill>
                          <a:effectLst/>
                          <a:latin typeface="Times New Roman" panose="02020603050405020304" pitchFamily="18" charset="0"/>
                          <a:ea typeface="新細明體" panose="02020500000000000000" pitchFamily="18" charset="-120"/>
                        </a:rPr>
                        <a:t>·       </a:t>
                      </a:r>
                      <a:r>
                        <a:rPr lang="it-IT" sz="900" b="1"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ISO/IEC 27001:2013 </a:t>
                      </a:r>
                      <a:r>
                        <a:rPr lang="it-IT" sz="900" b="1" i="0" u="none" strike="noStrike"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A.8.1.1,A.8.1.2</a:t>
                      </a:r>
                      <a:r>
                        <a:rPr lang="it-IT" sz="900" b="1"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 </a:t>
                      </a:r>
                      <a:r>
                        <a:rPr lang="zh-TW" altLang="en-US" sz="900" b="1" i="0" u="none" strike="noStrike"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  </a:t>
                      </a:r>
                      <a:r>
                        <a:rPr lang="it-IT" sz="900" b="1" i="0" u="none" strike="noStrike"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A.12.5.1</a:t>
                      </a:r>
                      <a:endParaRPr lang="it-IT" sz="900" b="1"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60802626"/>
                  </a:ext>
                </a:extLst>
              </a:tr>
              <a:tr h="141975">
                <a:tc vMerge="1">
                  <a:txBody>
                    <a:bodyPr/>
                    <a:lstStyle/>
                    <a:p>
                      <a:endParaRPr lang="zh-TW" altLang="en-US"/>
                    </a:p>
                  </a:txBody>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NIST SP 800-53 Rev. 4 CM-8, PM-5</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0008995"/>
                  </a:ext>
                </a:extLst>
              </a:tr>
              <a:tr h="141975">
                <a:tc rowSpan="5">
                  <a:txBody>
                    <a:bodyPr/>
                    <a:lstStyle/>
                    <a:p>
                      <a:pPr algn="l" fontAlgn="ctr"/>
                      <a:r>
                        <a:rPr lang="en-US" sz="1100" b="1" i="0" u="none" strike="noStrike" dirty="0" smtClean="0">
                          <a:solidFill>
                            <a:srgbClr val="000000"/>
                          </a:solidFill>
                          <a:effectLst/>
                          <a:latin typeface="Times New Roman" panose="02020603050405020304" pitchFamily="18" charset="0"/>
                          <a:ea typeface="新細明體" panose="02020500000000000000" pitchFamily="18" charset="-120"/>
                        </a:rPr>
                        <a:t>ID.AM-3: Organizational communication and data flows are mapped</a:t>
                      </a:r>
                    </a:p>
                    <a:p>
                      <a:pPr marL="0" marR="0" indent="0" algn="l" defTabSz="914400" rtl="0" eaLnBrk="1" fontAlgn="ctr" latinLnBrk="0" hangingPunct="1">
                        <a:lnSpc>
                          <a:spcPct val="100000"/>
                        </a:lnSpc>
                        <a:spcBef>
                          <a:spcPts val="0"/>
                        </a:spcBef>
                        <a:spcAft>
                          <a:spcPts val="0"/>
                        </a:spcAft>
                        <a:buClrTx/>
                        <a:buSzTx/>
                        <a:buFontTx/>
                        <a:buNone/>
                        <a:tabLst/>
                        <a:defRPr/>
                      </a:pPr>
                      <a:r>
                        <a:rPr lang="zh-TW" altLang="en-US" sz="1100" b="0" i="0" kern="1200" dirty="0" smtClean="0">
                          <a:solidFill>
                            <a:schemeClr val="tx1"/>
                          </a:solidFill>
                          <a:effectLst/>
                          <a:latin typeface="+mn-lt"/>
                          <a:ea typeface="+mn-ea"/>
                          <a:cs typeface="+mn-cs"/>
                        </a:rPr>
                        <a:t>組織通信和資料流已映射</a:t>
                      </a:r>
                      <a:r>
                        <a:rPr lang="en-US" altLang="zh-TW" sz="1100" b="0" i="0" kern="1200" dirty="0" smtClean="0">
                          <a:solidFill>
                            <a:schemeClr val="tx1"/>
                          </a:solidFill>
                          <a:effectLst/>
                          <a:latin typeface="+mn-lt"/>
                          <a:ea typeface="+mn-ea"/>
                          <a:cs typeface="+mn-cs"/>
                        </a:rPr>
                        <a:t>|</a:t>
                      </a:r>
                      <a:r>
                        <a:rPr lang="zh-TW" altLang="en-US" sz="1100" b="0" i="0" kern="1200" dirty="0" smtClean="0">
                          <a:solidFill>
                            <a:schemeClr val="tx1"/>
                          </a:solidFill>
                          <a:effectLst/>
                          <a:latin typeface="+mn-lt"/>
                          <a:ea typeface="+mn-ea"/>
                          <a:cs typeface="+mn-cs"/>
                        </a:rPr>
                        <a:t>對應</a:t>
                      </a:r>
                      <a:endParaRPr lang="en-US" altLang="zh-TW" sz="1100" b="0" i="0" kern="1200" dirty="0" smtClean="0">
                        <a:solidFill>
                          <a:schemeClr val="tx1"/>
                        </a:solidFill>
                        <a:effectLst/>
                        <a:latin typeface="+mn-lt"/>
                        <a:ea typeface="+mn-ea"/>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lang="zh-TW" altLang="en-US" sz="1100" b="0" i="0" kern="1200" dirty="0" smtClean="0">
                          <a:solidFill>
                            <a:schemeClr val="tx1"/>
                          </a:solidFill>
                          <a:effectLst/>
                          <a:latin typeface="+mn-lt"/>
                          <a:ea typeface="+mn-ea"/>
                          <a:cs typeface="+mn-cs"/>
                        </a:rPr>
                        <a:t>資料流量的管理</a:t>
                      </a:r>
                      <a:endParaRPr lang="en-US" sz="1100" b="1" i="0" u="none" strike="noStrike" dirty="0">
                        <a:solidFill>
                          <a:srgbClr val="000000"/>
                        </a:solidFill>
                        <a:effectLst/>
                        <a:latin typeface="Times New Roman" panose="02020603050405020304" pitchFamily="18" charset="0"/>
                        <a:ea typeface="新細明體" panose="02020500000000000000" pitchFamily="18"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CIS CSC 12</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885423330"/>
                  </a:ext>
                </a:extLst>
              </a:tr>
              <a:tr h="141975">
                <a:tc vMerge="1">
                  <a:txBody>
                    <a:bodyPr/>
                    <a:lstStyle/>
                    <a:p>
                      <a:endParaRPr lang="zh-TW" altLang="en-US"/>
                    </a:p>
                  </a:txBody>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COBIT 5 DSS05.02</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928987775"/>
                  </a:ext>
                </a:extLst>
              </a:tr>
              <a:tr h="141975">
                <a:tc vMerge="1">
                  <a:txBody>
                    <a:bodyPr/>
                    <a:lstStyle/>
                    <a:p>
                      <a:endParaRPr lang="zh-TW" altLang="en-US"/>
                    </a:p>
                  </a:txBody>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ISA 62443-2-1:2009 4.2.3.4</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62338063"/>
                  </a:ext>
                </a:extLst>
              </a:tr>
              <a:tr h="279135">
                <a:tc vMerge="1">
                  <a:txBody>
                    <a:bodyPr/>
                    <a:lstStyle/>
                    <a:p>
                      <a:endParaRPr lang="zh-TW" altLang="en-US"/>
                    </a:p>
                  </a:txBody>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a:t>
                      </a:r>
                      <a:r>
                        <a:rPr lang="en-US" sz="900" b="1" i="0" u="none" strike="noStrike" dirty="0">
                          <a:solidFill>
                            <a:srgbClr val="FF0000"/>
                          </a:solidFill>
                          <a:effectLst/>
                          <a:latin typeface="Times New Roman" panose="02020603050405020304" pitchFamily="18" charset="0"/>
                          <a:ea typeface="新細明體" panose="02020500000000000000" pitchFamily="18" charset="-120"/>
                        </a:rPr>
                        <a:t>ISO/IEC 27001:2013 A.13.2.1, </a:t>
                      </a:r>
                      <a:r>
                        <a:rPr lang="en-US" sz="900" b="1" i="0" u="none" strike="noStrike" dirty="0" smtClean="0">
                          <a:solidFill>
                            <a:srgbClr val="FF0000"/>
                          </a:solidFill>
                          <a:effectLst/>
                          <a:latin typeface="Times New Roman" panose="02020603050405020304" pitchFamily="18" charset="0"/>
                          <a:ea typeface="新細明體" panose="02020500000000000000" pitchFamily="18" charset="-120"/>
                        </a:rPr>
                        <a:t>Information Transfer Policies and Procedures</a:t>
                      </a:r>
                    </a:p>
                    <a:p>
                      <a:pPr algn="l" fontAlgn="ctr"/>
                      <a:r>
                        <a:rPr lang="zh-TW" altLang="en-US" sz="900" b="1" i="0" u="none" strike="noStrike" dirty="0" smtClean="0">
                          <a:solidFill>
                            <a:srgbClr val="FF0000"/>
                          </a:solidFill>
                          <a:effectLst/>
                          <a:latin typeface="Times New Roman" panose="02020603050405020304" pitchFamily="18" charset="0"/>
                          <a:ea typeface="新細明體" panose="02020500000000000000" pitchFamily="18" charset="-120"/>
                        </a:rPr>
                        <a:t>                                             </a:t>
                      </a:r>
                      <a:r>
                        <a:rPr lang="en-US" sz="900" b="1" i="0" u="none" strike="noStrike" dirty="0" smtClean="0">
                          <a:solidFill>
                            <a:srgbClr val="FF0000"/>
                          </a:solidFill>
                          <a:effectLst/>
                          <a:latin typeface="Times New Roman" panose="02020603050405020304" pitchFamily="18" charset="0"/>
                          <a:ea typeface="新細明體" panose="02020500000000000000" pitchFamily="18" charset="-120"/>
                        </a:rPr>
                        <a:t>A.13.2.2</a:t>
                      </a:r>
                      <a:r>
                        <a:rPr lang="zh-TW" altLang="en-US" sz="900" b="1" i="0" u="none" strike="noStrike" dirty="0" smtClean="0">
                          <a:solidFill>
                            <a:srgbClr val="FF0000"/>
                          </a:solidFill>
                          <a:effectLst/>
                          <a:latin typeface="Times New Roman" panose="02020603050405020304" pitchFamily="18" charset="0"/>
                          <a:ea typeface="新細明體" panose="02020500000000000000" pitchFamily="18" charset="-120"/>
                        </a:rPr>
                        <a:t>  </a:t>
                      </a:r>
                      <a:r>
                        <a:rPr lang="en-US" altLang="zh-TW" sz="900" b="1" i="0" u="none" strike="noStrike" dirty="0" smtClean="0">
                          <a:solidFill>
                            <a:srgbClr val="FF0000"/>
                          </a:solidFill>
                          <a:effectLst/>
                          <a:latin typeface="Times New Roman" panose="02020603050405020304" pitchFamily="18" charset="0"/>
                          <a:ea typeface="+mn-ea"/>
                        </a:rPr>
                        <a:t>Agreements on Information Transfer</a:t>
                      </a:r>
                      <a:endParaRPr lang="en-US" sz="900" b="1" i="0" u="none" strike="noStrike" dirty="0">
                        <a:solidFill>
                          <a:srgbClr val="FF0000"/>
                        </a:solidFill>
                        <a:effectLst/>
                        <a:latin typeface="Times New Roman" panose="02020603050405020304" pitchFamily="18" charset="0"/>
                        <a:ea typeface="新細明體" panose="02020500000000000000" pitchFamily="18"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6712466"/>
                  </a:ext>
                </a:extLst>
              </a:tr>
              <a:tr h="141975">
                <a:tc vMerge="1">
                  <a:txBody>
                    <a:bodyPr/>
                    <a:lstStyle/>
                    <a:p>
                      <a:endParaRPr lang="zh-TW" altLang="en-US"/>
                    </a:p>
                  </a:txBody>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NIST SP 800-53 Rev. 4 AC-4, CA-3, CA-9, PL-8</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5938795"/>
                  </a:ext>
                </a:extLst>
              </a:tr>
              <a:tr h="141975">
                <a:tc rowSpan="4">
                  <a:txBody>
                    <a:bodyPr/>
                    <a:lstStyle/>
                    <a:p>
                      <a:pPr algn="l" fontAlgn="ctr"/>
                      <a:r>
                        <a:rPr lang="en-US" sz="1100" b="1" i="0" u="none" strike="noStrike" dirty="0" smtClean="0">
                          <a:solidFill>
                            <a:srgbClr val="000000"/>
                          </a:solidFill>
                          <a:effectLst/>
                          <a:latin typeface="Times New Roman" panose="02020603050405020304" pitchFamily="18" charset="0"/>
                          <a:ea typeface="新細明體" panose="02020500000000000000" pitchFamily="18" charset="-120"/>
                        </a:rPr>
                        <a:t>ID.AM-4: External information systems are catalogued</a:t>
                      </a:r>
                    </a:p>
                    <a:p>
                      <a:pPr marL="0" marR="0" indent="0" algn="l" defTabSz="914400" rtl="0" eaLnBrk="1" fontAlgn="ctr" latinLnBrk="0" hangingPunct="1">
                        <a:lnSpc>
                          <a:spcPct val="100000"/>
                        </a:lnSpc>
                        <a:spcBef>
                          <a:spcPts val="0"/>
                        </a:spcBef>
                        <a:spcAft>
                          <a:spcPts val="0"/>
                        </a:spcAft>
                        <a:buClrTx/>
                        <a:buSzTx/>
                        <a:buFontTx/>
                        <a:buNone/>
                        <a:tabLst/>
                        <a:defRPr/>
                      </a:pPr>
                      <a:r>
                        <a:rPr lang="zh-TW" altLang="en-US" sz="1100" b="0" i="0" kern="1200" dirty="0" smtClean="0">
                          <a:solidFill>
                            <a:schemeClr val="tx1"/>
                          </a:solidFill>
                          <a:effectLst/>
                          <a:latin typeface="+mn-lt"/>
                          <a:ea typeface="+mn-ea"/>
                          <a:cs typeface="+mn-cs"/>
                        </a:rPr>
                        <a:t>外部資訊系統被編目</a:t>
                      </a:r>
                      <a:endParaRPr lang="en-US" altLang="zh-TW" sz="1100" b="0" i="0" kern="1200" dirty="0" smtClean="0">
                        <a:solidFill>
                          <a:schemeClr val="tx1"/>
                        </a:solidFill>
                        <a:effectLst/>
                        <a:latin typeface="+mn-lt"/>
                        <a:ea typeface="+mn-ea"/>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lang="zh-TW" altLang="en-US" sz="1100" b="0" i="0" kern="1200" dirty="0" smtClean="0">
                          <a:solidFill>
                            <a:schemeClr val="tx1"/>
                          </a:solidFill>
                          <a:effectLst/>
                          <a:latin typeface="+mn-lt"/>
                          <a:ea typeface="+mn-ea"/>
                          <a:cs typeface="+mn-cs"/>
                        </a:rPr>
                        <a:t>資訊系統編目列管</a:t>
                      </a:r>
                      <a:endParaRPr lang="en-US" altLang="zh-TW" sz="1100" b="1" i="0" u="none" strike="noStrike" dirty="0" smtClean="0">
                        <a:solidFill>
                          <a:srgbClr val="000000"/>
                        </a:solidFill>
                        <a:effectLst/>
                        <a:latin typeface="Times New Roman" panose="02020603050405020304" pitchFamily="18" charset="0"/>
                        <a:ea typeface="+mn-ea"/>
                      </a:endParaRPr>
                    </a:p>
                    <a:p>
                      <a:pPr algn="l" fontAlgn="ctr"/>
                      <a:endParaRPr lang="en-US" sz="1100" b="1" i="0" u="none" strike="noStrike" dirty="0">
                        <a:solidFill>
                          <a:srgbClr val="000000"/>
                        </a:solidFill>
                        <a:effectLst/>
                        <a:latin typeface="Times New Roman" panose="02020603050405020304" pitchFamily="18" charset="0"/>
                        <a:ea typeface="新細明體" panose="02020500000000000000" pitchFamily="18"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CIS CSC 12</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83976593"/>
                  </a:ext>
                </a:extLst>
              </a:tr>
              <a:tr h="141975">
                <a:tc vMerge="1">
                  <a:txBody>
                    <a:bodyPr/>
                    <a:lstStyle/>
                    <a:p>
                      <a:endParaRPr lang="zh-TW" altLang="en-US"/>
                    </a:p>
                  </a:txBody>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COBIT 5 APO02.02, APO10.04, DSS01.02</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25648715"/>
                  </a:ext>
                </a:extLst>
              </a:tr>
              <a:tr h="141975">
                <a:tc vMerge="1">
                  <a:txBody>
                    <a:bodyPr/>
                    <a:lstStyle/>
                    <a:p>
                      <a:endParaRPr lang="zh-TW" altLang="en-US"/>
                    </a:p>
                  </a:txBody>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a:t>
                      </a:r>
                      <a:r>
                        <a:rPr lang="en-US" sz="900" b="1" i="0" u="none" strike="noStrike" dirty="0">
                          <a:solidFill>
                            <a:srgbClr val="FF0000"/>
                          </a:solidFill>
                          <a:effectLst/>
                          <a:latin typeface="Times New Roman" panose="02020603050405020304" pitchFamily="18" charset="0"/>
                          <a:ea typeface="新細明體" panose="02020500000000000000" pitchFamily="18" charset="-120"/>
                        </a:rPr>
                        <a:t>ISO/IEC 27001:2013 </a:t>
                      </a:r>
                      <a:r>
                        <a:rPr lang="en-US" sz="900" b="1" i="0" u="none" strike="noStrike" dirty="0" smtClean="0">
                          <a:solidFill>
                            <a:srgbClr val="FF0000"/>
                          </a:solidFill>
                          <a:effectLst/>
                          <a:latin typeface="Times New Roman" panose="02020603050405020304" pitchFamily="18" charset="0"/>
                          <a:ea typeface="新細明體" panose="02020500000000000000" pitchFamily="18" charset="-120"/>
                        </a:rPr>
                        <a:t>A.11.2.6</a:t>
                      </a:r>
                      <a:r>
                        <a:rPr lang="zh-TW" altLang="en-US" sz="900" b="1" i="0" u="none" strike="noStrike" dirty="0" smtClean="0">
                          <a:solidFill>
                            <a:srgbClr val="FF0000"/>
                          </a:solidFill>
                          <a:effectLst/>
                          <a:latin typeface="Times New Roman" panose="02020603050405020304" pitchFamily="18" charset="0"/>
                          <a:ea typeface="新細明體" panose="02020500000000000000" pitchFamily="18" charset="-120"/>
                        </a:rPr>
                        <a:t>  </a:t>
                      </a:r>
                      <a:r>
                        <a:rPr lang="en-US" altLang="zh-TW" sz="900" b="1" i="0" u="none" strike="noStrike" dirty="0" smtClean="0">
                          <a:solidFill>
                            <a:srgbClr val="FF0000"/>
                          </a:solidFill>
                          <a:effectLst/>
                          <a:latin typeface="Times New Roman" panose="02020603050405020304" pitchFamily="18" charset="0"/>
                          <a:ea typeface="+mn-ea"/>
                        </a:rPr>
                        <a:t>Security of Equipment and Assets Off-Premises</a:t>
                      </a:r>
                      <a:endParaRPr lang="en-US" sz="900" b="1" i="0" u="none" strike="noStrike" dirty="0">
                        <a:solidFill>
                          <a:srgbClr val="FF0000"/>
                        </a:solidFill>
                        <a:effectLst/>
                        <a:latin typeface="Times New Roman" panose="02020603050405020304" pitchFamily="18" charset="0"/>
                        <a:ea typeface="新細明體" panose="02020500000000000000" pitchFamily="18"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147280313"/>
                  </a:ext>
                </a:extLst>
              </a:tr>
              <a:tr h="218970">
                <a:tc vMerge="1">
                  <a:txBody>
                    <a:bodyPr/>
                    <a:lstStyle/>
                    <a:p>
                      <a:endParaRPr lang="zh-TW" altLang="en-US"/>
                    </a:p>
                  </a:txBody>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NIST SP 800-53 Rev. 4 AC-20, SA-9</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0668533"/>
                  </a:ext>
                </a:extLst>
              </a:tr>
              <a:tr h="141975">
                <a:tc rowSpan="5">
                  <a:txBody>
                    <a:bodyPr/>
                    <a:lstStyle/>
                    <a:p>
                      <a:pPr algn="l" fontAlgn="ctr"/>
                      <a:r>
                        <a:rPr lang="en-US" sz="1100" b="1" i="0" u="none" strike="noStrike" dirty="0">
                          <a:solidFill>
                            <a:srgbClr val="000000"/>
                          </a:solidFill>
                          <a:effectLst/>
                          <a:latin typeface="Times New Roman" panose="02020603050405020304" pitchFamily="18" charset="0"/>
                          <a:ea typeface="新細明體" panose="02020500000000000000" pitchFamily="18" charset="-120"/>
                        </a:rPr>
                        <a:t>ID.AM-5: Resources (e.g., hardware, devices, data, time, personnel, and software) are prioritized based on their classification, criticality, and business </a:t>
                      </a:r>
                      <a:r>
                        <a:rPr lang="en-US" sz="1100" b="1" i="0" u="none" strike="noStrike" dirty="0" smtClean="0">
                          <a:solidFill>
                            <a:srgbClr val="000000"/>
                          </a:solidFill>
                          <a:effectLst/>
                          <a:latin typeface="Times New Roman" panose="02020603050405020304" pitchFamily="18" charset="0"/>
                          <a:ea typeface="新細明體" panose="02020500000000000000" pitchFamily="18" charset="-120"/>
                        </a:rPr>
                        <a:t>value</a:t>
                      </a:r>
                      <a:r>
                        <a:rPr lang="zh-TW" altLang="en-US" sz="1100" b="0" i="0" kern="1200" dirty="0" smtClean="0">
                          <a:solidFill>
                            <a:schemeClr val="tx1"/>
                          </a:solidFill>
                          <a:effectLst/>
                          <a:latin typeface="+mn-lt"/>
                          <a:ea typeface="+mn-ea"/>
                          <a:cs typeface="+mn-cs"/>
                        </a:rPr>
                        <a:t>資源調度的優先順序</a:t>
                      </a:r>
                      <a:endParaRPr lang="en-US" sz="1100" b="1" i="0" u="none" strike="noStrike" dirty="0" smtClean="0">
                        <a:solidFill>
                          <a:srgbClr val="000000"/>
                        </a:solidFill>
                        <a:effectLst/>
                        <a:latin typeface="Times New Roman" panose="02020603050405020304" pitchFamily="18" charset="0"/>
                        <a:ea typeface="新細明體" panose="02020500000000000000" pitchFamily="18" charset="-120"/>
                      </a:endParaRPr>
                    </a:p>
                    <a:p>
                      <a:pPr algn="l" fontAlgn="ctr"/>
                      <a:r>
                        <a:rPr lang="zh-TW" altLang="en-US" sz="1100" b="0" i="0" kern="1200" dirty="0" smtClean="0">
                          <a:solidFill>
                            <a:schemeClr val="tx1"/>
                          </a:solidFill>
                          <a:effectLst/>
                          <a:latin typeface="+mn-lt"/>
                          <a:ea typeface="+mn-ea"/>
                          <a:cs typeface="+mn-cs"/>
                        </a:rPr>
                        <a:t>資源須根據其分類、關鍵性和業務價值進行優先級排序</a:t>
                      </a:r>
                      <a:endParaRPr lang="en-US" sz="1100" b="1" i="0" u="none" strike="noStrike" dirty="0">
                        <a:solidFill>
                          <a:srgbClr val="000000"/>
                        </a:solidFill>
                        <a:effectLst/>
                        <a:latin typeface="Times New Roman" panose="02020603050405020304" pitchFamily="18" charset="0"/>
                        <a:ea typeface="新細明體" panose="02020500000000000000" pitchFamily="18"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CIS CSC 13, 14</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77222593"/>
                  </a:ext>
                </a:extLst>
              </a:tr>
              <a:tr h="158890">
                <a:tc vMerge="1">
                  <a:txBody>
                    <a:bodyPr/>
                    <a:lstStyle/>
                    <a:p>
                      <a:endParaRPr lang="zh-TW" altLang="en-US"/>
                    </a:p>
                  </a:txBody>
                  <a:tcPr/>
                </a:tc>
                <a:tc>
                  <a:txBody>
                    <a:bodyPr/>
                    <a:lstStyle/>
                    <a:p>
                      <a:pPr algn="l" fontAlgn="ctr"/>
                      <a:r>
                        <a:rPr lang="pt-BR" sz="900" b="1" i="0" u="none" strike="noStrike" dirty="0">
                          <a:solidFill>
                            <a:srgbClr val="000000"/>
                          </a:solidFill>
                          <a:effectLst/>
                          <a:latin typeface="Times New Roman" panose="02020603050405020304" pitchFamily="18" charset="0"/>
                          <a:ea typeface="新細明體" panose="02020500000000000000" pitchFamily="18" charset="-120"/>
                        </a:rPr>
                        <a:t>·       COBIT 5 APO03.03, APO03.04, APO12.01, BAI04.02, BAI09.02</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772859462"/>
                  </a:ext>
                </a:extLst>
              </a:tr>
              <a:tr h="141975">
                <a:tc vMerge="1">
                  <a:txBody>
                    <a:bodyPr/>
                    <a:lstStyle/>
                    <a:p>
                      <a:endParaRPr lang="zh-TW" altLang="en-US"/>
                    </a:p>
                  </a:txBody>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ISA 62443-2-1:2009 4.2.3.6</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737546123"/>
                  </a:ext>
                </a:extLst>
              </a:tr>
              <a:tr h="141975">
                <a:tc vMerge="1">
                  <a:txBody>
                    <a:bodyPr/>
                    <a:lstStyle/>
                    <a:p>
                      <a:endParaRPr lang="zh-TW" altLang="en-US"/>
                    </a:p>
                  </a:txBody>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a:t>
                      </a:r>
                      <a:r>
                        <a:rPr lang="en-US" sz="900" b="1"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ISO/IEC 27001:2013 </a:t>
                      </a:r>
                      <a:r>
                        <a:rPr lang="en-US" sz="900" b="1" i="0" u="none" strike="noStrike"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A.8.2.1</a:t>
                      </a:r>
                      <a:r>
                        <a:rPr lang="zh-TW" altLang="en-US" sz="900" b="1" i="0" u="none" strike="noStrike"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    </a:t>
                      </a:r>
                      <a:r>
                        <a:rPr lang="en-US" altLang="zh-TW" sz="900" b="1" i="0" u="none" strike="noStrike"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mn-ea"/>
                        </a:rPr>
                        <a:t>Classification of Information</a:t>
                      </a:r>
                      <a:endParaRPr lang="en-US" sz="900" b="1"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51496411"/>
                  </a:ext>
                </a:extLst>
              </a:tr>
              <a:tr h="141975">
                <a:tc vMerge="1">
                  <a:txBody>
                    <a:bodyPr/>
                    <a:lstStyle/>
                    <a:p>
                      <a:endParaRPr lang="zh-TW" altLang="en-US"/>
                    </a:p>
                  </a:txBody>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NIST SP 800-53 Rev. 4 CP-2, RA-2, SA-14, SC-6</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82321"/>
                  </a:ext>
                </a:extLst>
              </a:tr>
              <a:tr h="141975">
                <a:tc rowSpan="5">
                  <a:txBody>
                    <a:bodyPr/>
                    <a:lstStyle/>
                    <a:p>
                      <a:pPr algn="l" fontAlgn="ctr"/>
                      <a:r>
                        <a:rPr lang="en-US" sz="1100" b="1" i="0" u="none" strike="noStrike" dirty="0">
                          <a:solidFill>
                            <a:srgbClr val="000000"/>
                          </a:solidFill>
                          <a:effectLst/>
                          <a:latin typeface="Times New Roman" panose="02020603050405020304" pitchFamily="18" charset="0"/>
                          <a:ea typeface="新細明體" panose="02020500000000000000" pitchFamily="18" charset="-120"/>
                        </a:rPr>
                        <a:t>ID.AM-6: Cybersecurity roles and responsibilities for the entire workforce and third-party stakeholders (e.g., suppliers, customers, partners) are </a:t>
                      </a:r>
                      <a:r>
                        <a:rPr lang="en-US" sz="1100" b="1" i="0" u="none" strike="noStrike" dirty="0" smtClean="0">
                          <a:solidFill>
                            <a:srgbClr val="000000"/>
                          </a:solidFill>
                          <a:effectLst/>
                          <a:latin typeface="Times New Roman" panose="02020603050405020304" pitchFamily="18" charset="0"/>
                          <a:ea typeface="新細明體" panose="02020500000000000000" pitchFamily="18" charset="-120"/>
                        </a:rPr>
                        <a:t>established</a:t>
                      </a:r>
                      <a:r>
                        <a:rPr lang="zh-TW" altLang="en-US" sz="1100" b="1" i="0" u="none" strike="noStrike" dirty="0" smtClean="0">
                          <a:solidFill>
                            <a:srgbClr val="000000"/>
                          </a:solidFill>
                          <a:effectLst/>
                          <a:latin typeface="Times New Roman" panose="02020603050405020304" pitchFamily="18" charset="0"/>
                          <a:ea typeface="新細明體" panose="02020500000000000000" pitchFamily="18" charset="-120"/>
                        </a:rPr>
                        <a:t>     </a:t>
                      </a:r>
                      <a:r>
                        <a:rPr lang="zh-TW" altLang="en-US" sz="1100" b="0" i="0" kern="1200" dirty="0" smtClean="0">
                          <a:solidFill>
                            <a:schemeClr val="tx1"/>
                          </a:solidFill>
                          <a:effectLst/>
                          <a:latin typeface="+mn-lt"/>
                          <a:ea typeface="+mn-ea"/>
                          <a:cs typeface="+mn-cs"/>
                        </a:rPr>
                        <a:t>與外部合作夥伴之間的所扮演的資安任務</a:t>
                      </a:r>
                      <a:endParaRPr lang="en-US" sz="1100" b="1" i="0" u="none" strike="noStrike" dirty="0" smtClean="0">
                        <a:solidFill>
                          <a:srgbClr val="000000"/>
                        </a:solidFill>
                        <a:effectLst/>
                        <a:latin typeface="Times New Roman" panose="02020603050405020304" pitchFamily="18" charset="0"/>
                        <a:ea typeface="新細明體" panose="02020500000000000000" pitchFamily="18" charset="-120"/>
                      </a:endParaRPr>
                    </a:p>
                    <a:p>
                      <a:pPr algn="l" fontAlgn="ctr"/>
                      <a:r>
                        <a:rPr lang="zh-TW" altLang="en-US" sz="1100" b="0" i="0" kern="1200" dirty="0" smtClean="0">
                          <a:solidFill>
                            <a:schemeClr val="tx1"/>
                          </a:solidFill>
                          <a:effectLst/>
                          <a:latin typeface="+mn-lt"/>
                          <a:ea typeface="+mn-ea"/>
                          <a:cs typeface="+mn-cs"/>
                        </a:rPr>
                        <a:t>為全體員工和協力廠商利益相關者（例如，供應商、客戶、合作夥伴）建置其網絡安全</a:t>
                      </a:r>
                      <a:r>
                        <a:rPr lang="zh-TW" altLang="en-US" sz="1100" b="1" i="0" kern="1200" dirty="0" smtClean="0">
                          <a:solidFill>
                            <a:srgbClr val="FF0000"/>
                          </a:solidFill>
                          <a:effectLst>
                            <a:outerShdw blurRad="38100" dist="38100" dir="2700000" algn="tl">
                              <a:srgbClr val="000000">
                                <a:alpha val="43137"/>
                              </a:srgbClr>
                            </a:outerShdw>
                          </a:effectLst>
                          <a:latin typeface="+mn-lt"/>
                          <a:ea typeface="+mn-ea"/>
                          <a:cs typeface="+mn-cs"/>
                        </a:rPr>
                        <a:t>角色</a:t>
                      </a:r>
                      <a:r>
                        <a:rPr lang="zh-TW" altLang="en-US" sz="1100" b="0" i="0" kern="1200" dirty="0" smtClean="0">
                          <a:solidFill>
                            <a:schemeClr val="tx1"/>
                          </a:solidFill>
                          <a:effectLst/>
                          <a:latin typeface="+mn-lt"/>
                          <a:ea typeface="+mn-ea"/>
                          <a:cs typeface="+mn-cs"/>
                        </a:rPr>
                        <a:t>和</a:t>
                      </a:r>
                      <a:r>
                        <a:rPr lang="zh-TW" altLang="en-US" sz="1100" b="1" i="0" kern="1200" dirty="0" smtClean="0">
                          <a:solidFill>
                            <a:srgbClr val="FF0000"/>
                          </a:solidFill>
                          <a:effectLst>
                            <a:outerShdw blurRad="38100" dist="38100" dir="2700000" algn="tl">
                              <a:srgbClr val="000000">
                                <a:alpha val="43137"/>
                              </a:srgbClr>
                            </a:outerShdw>
                          </a:effectLst>
                          <a:latin typeface="+mn-lt"/>
                          <a:ea typeface="+mn-ea"/>
                          <a:cs typeface="+mn-cs"/>
                        </a:rPr>
                        <a:t>責任</a:t>
                      </a:r>
                      <a:endParaRPr lang="en-US" sz="1100" b="1"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CIS CSC 17, 19</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509606983"/>
                  </a:ext>
                </a:extLst>
              </a:tr>
              <a:tr h="141975">
                <a:tc vMerge="1">
                  <a:txBody>
                    <a:bodyPr/>
                    <a:lstStyle/>
                    <a:p>
                      <a:endParaRPr lang="zh-TW" altLang="en-US"/>
                    </a:p>
                  </a:txBody>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COBIT 5 APO01.02, APO07.06, APO13.01, DSS06.03</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503550971"/>
                  </a:ext>
                </a:extLst>
              </a:tr>
              <a:tr h="141975">
                <a:tc vMerge="1">
                  <a:txBody>
                    <a:bodyPr/>
                    <a:lstStyle/>
                    <a:p>
                      <a:endParaRPr lang="zh-TW" altLang="en-US"/>
                    </a:p>
                  </a:txBody>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ISA 62443-2-1:2009 4.3.2.3.3 </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876687760"/>
                  </a:ext>
                </a:extLst>
              </a:tr>
              <a:tr h="141975">
                <a:tc vMerge="1">
                  <a:txBody>
                    <a:bodyPr/>
                    <a:lstStyle/>
                    <a:p>
                      <a:endParaRPr lang="zh-TW" altLang="en-US"/>
                    </a:p>
                  </a:txBody>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a:t>
                      </a:r>
                      <a:r>
                        <a:rPr lang="en-US" sz="900" b="1"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   ISO/IEC 27001:2013 </a:t>
                      </a:r>
                      <a:r>
                        <a:rPr lang="en-US" sz="900" b="1" i="0" u="none" strike="noStrike"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A.6.1.1</a:t>
                      </a:r>
                      <a:r>
                        <a:rPr lang="zh-TW" altLang="en-US" sz="900" b="1" i="0" u="none" strike="noStrike"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    </a:t>
                      </a:r>
                      <a:r>
                        <a:rPr lang="en-US" altLang="zh-TW" sz="900" b="1" i="0" u="none" strike="noStrike"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I</a:t>
                      </a:r>
                      <a:r>
                        <a:rPr lang="en-US" altLang="zh-TW" sz="900" b="1" i="0" u="none" strike="noStrike"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mn-ea"/>
                        </a:rPr>
                        <a:t>nformation Security Roles &amp; Responsibilities</a:t>
                      </a:r>
                      <a:endParaRPr lang="en-US" sz="900" b="1"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34098324"/>
                  </a:ext>
                </a:extLst>
              </a:tr>
              <a:tr h="237015">
                <a:tc vMerge="1">
                  <a:txBody>
                    <a:bodyPr/>
                    <a:lstStyle/>
                    <a:p>
                      <a:endParaRPr lang="zh-TW" altLang="en-US"/>
                    </a:p>
                  </a:txBody>
                  <a:tcPr/>
                </a:tc>
                <a:tc>
                  <a:txBody>
                    <a:bodyPr/>
                    <a:lstStyle/>
                    <a:p>
                      <a:pPr algn="l" fontAlgn="ctr"/>
                      <a:r>
                        <a:rPr lang="en-US" sz="900" b="1" i="0" u="none" strike="noStrike" dirty="0">
                          <a:solidFill>
                            <a:srgbClr val="000000"/>
                          </a:solidFill>
                          <a:effectLst/>
                          <a:latin typeface="Times New Roman" panose="02020603050405020304" pitchFamily="18" charset="0"/>
                          <a:ea typeface="新細明體" panose="02020500000000000000" pitchFamily="18" charset="-120"/>
                        </a:rPr>
                        <a:t>·       NIST SP 800-53 Rev. 4 CP-2, PS-7, PM-11</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6720731"/>
                  </a:ext>
                </a:extLst>
              </a:tr>
            </a:tbl>
          </a:graphicData>
        </a:graphic>
      </p:graphicFrame>
      <p:sp>
        <p:nvSpPr>
          <p:cNvPr id="6" name="投影片編號版面配置區 5"/>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t>6</a:t>
            </a:fld>
            <a:endParaRPr lang="zh-TW" altLang="en-US" dirty="0"/>
          </a:p>
        </p:txBody>
      </p:sp>
    </p:spTree>
    <p:extLst>
      <p:ext uri="{BB962C8B-B14F-4D97-AF65-F5344CB8AC3E}">
        <p14:creationId xmlns:p14="http://schemas.microsoft.com/office/powerpoint/2010/main" val="61970102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solidFill>
                  <a:schemeClr val="dk1"/>
                </a:solidFill>
              </a:rPr>
              <a:t>2.</a:t>
            </a:r>
            <a:r>
              <a:rPr lang="zh-TW" altLang="en-US" b="1" dirty="0">
                <a:solidFill>
                  <a:schemeClr val="dk1"/>
                </a:solidFill>
              </a:rPr>
              <a:t>強化 </a:t>
            </a:r>
            <a:r>
              <a:rPr lang="zh-TW" altLang="en-US" b="1" dirty="0"/>
              <a:t>戰術</a:t>
            </a:r>
            <a:r>
              <a:rPr lang="en-US" altLang="zh-TW" b="1" dirty="0"/>
              <a:t>(</a:t>
            </a:r>
            <a:r>
              <a:rPr lang="en-US" altLang="zh-TW" b="1" dirty="0">
                <a:solidFill>
                  <a:schemeClr val="dk1"/>
                </a:solidFill>
              </a:rPr>
              <a:t>Harden)</a:t>
            </a:r>
            <a:endParaRPr lang="zh-TW" altLang="en-US" dirty="0"/>
          </a:p>
        </p:txBody>
      </p:sp>
      <p:sp>
        <p:nvSpPr>
          <p:cNvPr id="3" name="內容版面配置區 2"/>
          <p:cNvSpPr>
            <a:spLocks noGrp="1"/>
          </p:cNvSpPr>
          <p:nvPr>
            <p:ph idx="1"/>
          </p:nvPr>
        </p:nvSpPr>
        <p:spPr>
          <a:xfrm>
            <a:off x="0" y="547689"/>
            <a:ext cx="9144000" cy="6310311"/>
          </a:xfrm>
        </p:spPr>
        <p:txBody>
          <a:bodyPr>
            <a:normAutofit lnSpcReduction="10000"/>
          </a:bodyPr>
          <a:lstStyle/>
          <a:p>
            <a:r>
              <a:rPr lang="zh-TW" altLang="en-US" b="1" dirty="0"/>
              <a:t>檔案加密 </a:t>
            </a:r>
            <a:r>
              <a:rPr lang="en-US" altLang="zh-TW" b="1" dirty="0"/>
              <a:t>File </a:t>
            </a:r>
            <a:r>
              <a:rPr lang="en-US" altLang="zh-TW" b="1" dirty="0" smtClean="0"/>
              <a:t>Encryption(ID:</a:t>
            </a:r>
            <a:r>
              <a:rPr lang="en-US" altLang="zh-TW" dirty="0"/>
              <a:t>D3-FE</a:t>
            </a:r>
            <a:r>
              <a:rPr lang="en-US" altLang="zh-TW" b="1" dirty="0" smtClean="0"/>
              <a:t>)</a:t>
            </a:r>
          </a:p>
          <a:p>
            <a:pPr lvl="1"/>
            <a:r>
              <a:rPr lang="zh-TW" altLang="en-US" b="1" dirty="0" smtClean="0"/>
              <a:t>定義</a:t>
            </a:r>
            <a:endParaRPr lang="zh-TW" altLang="en-US" b="1" dirty="0"/>
          </a:p>
          <a:p>
            <a:pPr lvl="2"/>
            <a:r>
              <a:rPr lang="zh-TW" altLang="en-US" dirty="0"/>
              <a:t>使用加密金鑰加密檔案。</a:t>
            </a:r>
          </a:p>
          <a:p>
            <a:pPr lvl="1"/>
            <a:r>
              <a:rPr lang="zh-TW" altLang="en-US" b="1" dirty="0"/>
              <a:t>怎麼運作的</a:t>
            </a:r>
          </a:p>
          <a:p>
            <a:pPr lvl="2"/>
            <a:r>
              <a:rPr lang="zh-TW" altLang="en-US" dirty="0"/>
              <a:t>文件使用單一密鑰進行加密和解密，或使用單獨的密鑰進行加密。單密鑰加密是對稱加密，使用兩個不同密鑰的加密是不對稱加密。</a:t>
            </a:r>
          </a:p>
          <a:p>
            <a:pPr lvl="1"/>
            <a:r>
              <a:rPr lang="zh-TW" altLang="en-US" b="1" dirty="0"/>
              <a:t>對稱密碼學</a:t>
            </a:r>
          </a:p>
          <a:p>
            <a:pPr lvl="2"/>
            <a:r>
              <a:rPr lang="zh-TW" altLang="en-US" dirty="0"/>
              <a:t>對稱加密使用相同的金鑰來加密和解密檔案。大規模管理金鑰有時會使用非對稱金鑰交換協議，例如 </a:t>
            </a:r>
            <a:r>
              <a:rPr lang="en-US" altLang="zh-TW" dirty="0" err="1"/>
              <a:t>Diffie</a:t>
            </a:r>
            <a:r>
              <a:rPr lang="en-US" altLang="zh-TW" dirty="0"/>
              <a:t>-Hellman </a:t>
            </a:r>
            <a:r>
              <a:rPr lang="zh-TW" altLang="en-US" dirty="0"/>
              <a:t>可用於與其他協定共用對稱加密金鑰。</a:t>
            </a:r>
          </a:p>
          <a:p>
            <a:pPr lvl="1"/>
            <a:r>
              <a:rPr lang="zh-TW" altLang="en-US" b="1" dirty="0"/>
              <a:t>非對稱密碼學</a:t>
            </a:r>
          </a:p>
          <a:p>
            <a:pPr lvl="2"/>
            <a:r>
              <a:rPr lang="zh-TW" altLang="en-US" dirty="0"/>
              <a:t>非對稱加密通常使用基於 </a:t>
            </a:r>
            <a:r>
              <a:rPr lang="en-US" altLang="zh-TW" dirty="0"/>
              <a:t>X.509 </a:t>
            </a:r>
            <a:r>
              <a:rPr lang="zh-TW" altLang="en-US" dirty="0"/>
              <a:t>標準的公鑰和私鑰憑證來完成。文件使用公鑰加密並使用私鑰解密。非對稱加密通常比對稱加密慢，並且不廣泛用於大檔案加密，但在金鑰包裝、金鑰交換和數位簽章中很流行。</a:t>
            </a:r>
          </a:p>
          <a:p>
            <a:pPr lvl="1"/>
            <a:r>
              <a:rPr lang="zh-TW" altLang="en-US" b="1" dirty="0"/>
              <a:t>注意事項</a:t>
            </a:r>
          </a:p>
          <a:p>
            <a:pPr lvl="2"/>
            <a:r>
              <a:rPr lang="zh-TW" altLang="en-US" dirty="0"/>
              <a:t>持續監控以確保私鑰不會洩露且憑證授權單位 </a:t>
            </a:r>
            <a:r>
              <a:rPr lang="en-US" altLang="zh-TW" dirty="0"/>
              <a:t>(CA) </a:t>
            </a:r>
            <a:r>
              <a:rPr lang="zh-TW" altLang="en-US" dirty="0"/>
              <a:t>受到信任。</a:t>
            </a:r>
          </a:p>
          <a:p>
            <a:pPr lvl="2"/>
            <a:r>
              <a:rPr lang="zh-TW" altLang="en-US" dirty="0"/>
              <a:t>在多個裝置之間安全傳輸私鑰。</a:t>
            </a:r>
          </a:p>
          <a:p>
            <a:pPr lvl="1"/>
            <a:r>
              <a:rPr lang="zh-TW" altLang="en-US" b="1" dirty="0"/>
              <a:t>數位工件關係：</a:t>
            </a:r>
          </a:p>
          <a:p>
            <a:pPr lvl="2"/>
            <a:r>
              <a:rPr lang="zh-TW" altLang="en-US" dirty="0"/>
              <a:t>這種防禦技術與特定的數位製品有關。 點擊工件節點以獲取更多資訊</a:t>
            </a:r>
            <a:r>
              <a:rPr lang="zh-TW" altLang="en-US" dirty="0" smtClean="0"/>
              <a:t>。</a:t>
            </a:r>
            <a:endParaRPr lang="zh-TW" altLang="en-US" dirty="0"/>
          </a:p>
        </p:txBody>
      </p:sp>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60</a:t>
            </a:fld>
            <a:endParaRPr lang="zh-TW" altLang="en-US" dirty="0"/>
          </a:p>
        </p:txBody>
      </p:sp>
    </p:spTree>
    <p:extLst>
      <p:ext uri="{BB962C8B-B14F-4D97-AF65-F5344CB8AC3E}">
        <p14:creationId xmlns:p14="http://schemas.microsoft.com/office/powerpoint/2010/main" val="37953389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solidFill>
                  <a:schemeClr val="dk1"/>
                </a:solidFill>
              </a:rPr>
              <a:t>2.</a:t>
            </a:r>
            <a:r>
              <a:rPr lang="zh-TW" altLang="en-US" b="1" dirty="0">
                <a:solidFill>
                  <a:schemeClr val="dk1"/>
                </a:solidFill>
              </a:rPr>
              <a:t>強化 </a:t>
            </a:r>
            <a:r>
              <a:rPr lang="zh-TW" altLang="en-US" b="1" dirty="0"/>
              <a:t>戰術</a:t>
            </a:r>
            <a:r>
              <a:rPr lang="en-US" altLang="zh-TW" b="1" dirty="0"/>
              <a:t>(</a:t>
            </a:r>
            <a:r>
              <a:rPr lang="en-US" altLang="zh-TW" b="1" dirty="0">
                <a:solidFill>
                  <a:schemeClr val="dk1"/>
                </a:solidFill>
              </a:rPr>
              <a:t>Harden)</a:t>
            </a:r>
            <a:endParaRPr lang="zh-TW" altLang="en-US" dirty="0"/>
          </a:p>
        </p:txBody>
      </p:sp>
      <p:sp>
        <p:nvSpPr>
          <p:cNvPr id="3" name="內容版面配置區 2"/>
          <p:cNvSpPr>
            <a:spLocks noGrp="1"/>
          </p:cNvSpPr>
          <p:nvPr>
            <p:ph idx="1"/>
          </p:nvPr>
        </p:nvSpPr>
        <p:spPr>
          <a:xfrm>
            <a:off x="0" y="638827"/>
            <a:ext cx="9144000" cy="6219173"/>
          </a:xfrm>
        </p:spPr>
        <p:txBody>
          <a:bodyPr>
            <a:normAutofit fontScale="85000" lnSpcReduction="20000"/>
          </a:bodyPr>
          <a:lstStyle/>
          <a:p>
            <a:r>
              <a:rPr lang="zh-TW" altLang="en-US" b="1" dirty="0"/>
              <a:t>檔案加密 </a:t>
            </a:r>
            <a:r>
              <a:rPr lang="en-US" altLang="zh-TW" b="1" dirty="0"/>
              <a:t>File </a:t>
            </a:r>
            <a:r>
              <a:rPr lang="en-US" altLang="zh-TW" b="1" dirty="0" smtClean="0"/>
              <a:t>Encryption(ID:</a:t>
            </a:r>
            <a:r>
              <a:rPr lang="en-US" altLang="zh-TW" dirty="0"/>
              <a:t>D3-FE</a:t>
            </a:r>
            <a:r>
              <a:rPr lang="en-US" altLang="zh-TW" b="1" dirty="0" smtClean="0"/>
              <a:t>)</a:t>
            </a:r>
          </a:p>
          <a:p>
            <a:pPr lvl="1"/>
            <a:r>
              <a:rPr lang="en-US" altLang="zh-TW" b="1" dirty="0"/>
              <a:t>Definition</a:t>
            </a:r>
          </a:p>
          <a:p>
            <a:pPr lvl="2"/>
            <a:r>
              <a:rPr lang="en-US" altLang="zh-TW" dirty="0"/>
              <a:t>Encrypting a file using a cryptographic key.</a:t>
            </a:r>
          </a:p>
          <a:p>
            <a:pPr lvl="1"/>
            <a:r>
              <a:rPr lang="en-US" altLang="zh-TW" b="1" dirty="0"/>
              <a:t>How it Works</a:t>
            </a:r>
          </a:p>
          <a:p>
            <a:pPr lvl="2"/>
            <a:r>
              <a:rPr lang="en-US" altLang="zh-TW" dirty="0"/>
              <a:t>Files are encrypted using either a single key for both encryption and decryption or separate keys. Single key encryption is symmetric encryption and using two key distinct keys is asymmetric encryption.</a:t>
            </a:r>
          </a:p>
          <a:p>
            <a:pPr lvl="1"/>
            <a:r>
              <a:rPr lang="en-US" altLang="zh-TW" b="1" dirty="0"/>
              <a:t>Symmetric Cryptography</a:t>
            </a:r>
          </a:p>
          <a:p>
            <a:pPr lvl="2"/>
            <a:r>
              <a:rPr lang="en-US" altLang="zh-TW" dirty="0"/>
              <a:t>Symmetric encryption uses the same cryptographic key for both the encryption and decryption a file. Managing keys at scale sometimes uses asymmetric key exchange protocols such as </a:t>
            </a:r>
            <a:r>
              <a:rPr lang="en-US" altLang="zh-TW" dirty="0" err="1"/>
              <a:t>Diffie</a:t>
            </a:r>
            <a:r>
              <a:rPr lang="en-US" altLang="zh-TW" dirty="0"/>
              <a:t>-Hellman can be used to share the symmetric cryptographic key with the others.</a:t>
            </a:r>
          </a:p>
          <a:p>
            <a:pPr lvl="1"/>
            <a:r>
              <a:rPr lang="en-US" altLang="zh-TW" b="1" dirty="0"/>
              <a:t>Asymmetric Cryptography</a:t>
            </a:r>
          </a:p>
          <a:p>
            <a:pPr lvl="2"/>
            <a:r>
              <a:rPr lang="en-US" altLang="zh-TW" dirty="0"/>
              <a:t>Asymmetric encryption is typically accomplished using public and private key certificates based on the X.509 standard. Files are encrypted using the public key and decrypted using their private key. Asymmetric encryption is typically slower than symmetric encryption and not widely used for large file encryption, but is popular for key wrapping, key exchanges, and digital signatures.</a:t>
            </a:r>
          </a:p>
          <a:p>
            <a:pPr lvl="1"/>
            <a:r>
              <a:rPr lang="en-US" altLang="zh-TW" b="1" dirty="0"/>
              <a:t>Considerations</a:t>
            </a:r>
          </a:p>
          <a:p>
            <a:pPr lvl="2"/>
            <a:r>
              <a:rPr lang="en-US" altLang="zh-TW" dirty="0"/>
              <a:t>Continuous monitoring to ensure private keys are not compromised and the certificate authority (CA) is trusted.</a:t>
            </a:r>
          </a:p>
          <a:p>
            <a:pPr lvl="2"/>
            <a:r>
              <a:rPr lang="en-US" altLang="zh-TW" dirty="0"/>
              <a:t>Secure transfer of private keys between multiple devices.</a:t>
            </a:r>
          </a:p>
          <a:p>
            <a:pPr lvl="1"/>
            <a:r>
              <a:rPr lang="en-US" altLang="zh-TW" b="1" dirty="0"/>
              <a:t>Digital Artifact Relationships:</a:t>
            </a:r>
          </a:p>
          <a:p>
            <a:pPr lvl="2"/>
            <a:r>
              <a:rPr lang="en-US" altLang="zh-TW" dirty="0"/>
              <a:t>This defensive technique is related to specific digital artifacts. Click the artifact node for more information.</a:t>
            </a:r>
          </a:p>
        </p:txBody>
      </p:sp>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61</a:t>
            </a:fld>
            <a:endParaRPr lang="zh-TW" altLang="en-US" dirty="0"/>
          </a:p>
        </p:txBody>
      </p:sp>
    </p:spTree>
    <p:extLst>
      <p:ext uri="{BB962C8B-B14F-4D97-AF65-F5344CB8AC3E}">
        <p14:creationId xmlns:p14="http://schemas.microsoft.com/office/powerpoint/2010/main" val="16874237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solidFill>
                  <a:schemeClr val="dk1"/>
                </a:solidFill>
              </a:rPr>
              <a:t>2.</a:t>
            </a:r>
            <a:r>
              <a:rPr lang="zh-TW" altLang="en-US" b="1" dirty="0">
                <a:solidFill>
                  <a:schemeClr val="dk1"/>
                </a:solidFill>
              </a:rPr>
              <a:t>強化 </a:t>
            </a:r>
            <a:r>
              <a:rPr lang="zh-TW" altLang="en-US" b="1" dirty="0"/>
              <a:t>戰術</a:t>
            </a:r>
            <a:r>
              <a:rPr lang="en-US" altLang="zh-TW" b="1" dirty="0"/>
              <a:t>(</a:t>
            </a:r>
            <a:r>
              <a:rPr lang="en-US" altLang="zh-TW" b="1" dirty="0">
                <a:solidFill>
                  <a:schemeClr val="dk1"/>
                </a:solidFill>
              </a:rPr>
              <a:t>Harden)</a:t>
            </a:r>
            <a:endParaRPr lang="zh-TW" altLang="en-US" dirty="0"/>
          </a:p>
        </p:txBody>
      </p:sp>
      <p:sp>
        <p:nvSpPr>
          <p:cNvPr id="3" name="內容版面配置區 2"/>
          <p:cNvSpPr>
            <a:spLocks noGrp="1"/>
          </p:cNvSpPr>
          <p:nvPr>
            <p:ph idx="1"/>
          </p:nvPr>
        </p:nvSpPr>
        <p:spPr>
          <a:xfrm>
            <a:off x="0" y="638827"/>
            <a:ext cx="9144000" cy="6219173"/>
          </a:xfrm>
        </p:spPr>
        <p:txBody>
          <a:bodyPr>
            <a:normAutofit/>
          </a:bodyPr>
          <a:lstStyle/>
          <a:p>
            <a:r>
              <a:rPr lang="zh-TW" altLang="en-US" b="1" dirty="0"/>
              <a:t>檔案加密 </a:t>
            </a:r>
            <a:r>
              <a:rPr lang="en-US" altLang="zh-TW" b="1" dirty="0"/>
              <a:t>File </a:t>
            </a:r>
            <a:r>
              <a:rPr lang="en-US" altLang="zh-TW" b="1" dirty="0" smtClean="0"/>
              <a:t>Encryption(ID:</a:t>
            </a:r>
            <a:r>
              <a:rPr lang="en-US" altLang="zh-TW" dirty="0"/>
              <a:t>D3-FE</a:t>
            </a:r>
            <a:r>
              <a:rPr lang="en-US" altLang="zh-TW" b="1" dirty="0" smtClean="0"/>
              <a:t>)</a:t>
            </a:r>
          </a:p>
        </p:txBody>
      </p:sp>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62</a:t>
            </a:fld>
            <a:endParaRPr lang="zh-TW" altLang="en-US" dirty="0"/>
          </a:p>
        </p:txBody>
      </p:sp>
      <p:pic>
        <p:nvPicPr>
          <p:cNvPr id="5" name="內容版面配置區 4"/>
          <p:cNvPicPr>
            <a:picLocks noChangeAspect="1"/>
          </p:cNvPicPr>
          <p:nvPr/>
        </p:nvPicPr>
        <p:blipFill>
          <a:blip r:embed="rId2"/>
          <a:stretch>
            <a:fillRect/>
          </a:stretch>
        </p:blipFill>
        <p:spPr>
          <a:xfrm>
            <a:off x="0" y="2546085"/>
            <a:ext cx="9123143" cy="1900655"/>
          </a:xfrm>
          <a:prstGeom prst="rect">
            <a:avLst/>
          </a:prstGeom>
        </p:spPr>
      </p:pic>
    </p:spTree>
    <p:extLst>
      <p:ext uri="{BB962C8B-B14F-4D97-AF65-F5344CB8AC3E}">
        <p14:creationId xmlns:p14="http://schemas.microsoft.com/office/powerpoint/2010/main" val="40134599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Windows Security</a:t>
            </a:r>
            <a:endParaRPr lang="zh-TW" altLang="en-US" b="1" dirty="0"/>
          </a:p>
        </p:txBody>
      </p:sp>
      <p:pic>
        <p:nvPicPr>
          <p:cNvPr id="6" name="內容版面配置區 5"/>
          <p:cNvPicPr>
            <a:picLocks noGrp="1" noChangeAspect="1"/>
          </p:cNvPicPr>
          <p:nvPr>
            <p:ph sz="half" idx="1"/>
          </p:nvPr>
        </p:nvPicPr>
        <p:blipFill>
          <a:blip r:embed="rId2"/>
          <a:stretch>
            <a:fillRect/>
          </a:stretch>
        </p:blipFill>
        <p:spPr>
          <a:xfrm>
            <a:off x="706608" y="1930998"/>
            <a:ext cx="3232687" cy="4140590"/>
          </a:xfrm>
          <a:prstGeom prst="rect">
            <a:avLst/>
          </a:prstGeom>
        </p:spPr>
      </p:pic>
      <p:sp>
        <p:nvSpPr>
          <p:cNvPr id="5" name="投影片編號版面配置區 4"/>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t>63</a:t>
            </a:fld>
            <a:endParaRPr lang="zh-TW" altLang="en-US" dirty="0"/>
          </a:p>
        </p:txBody>
      </p:sp>
      <p:sp>
        <p:nvSpPr>
          <p:cNvPr id="7" name="矩形 6"/>
          <p:cNvSpPr/>
          <p:nvPr/>
        </p:nvSpPr>
        <p:spPr>
          <a:xfrm>
            <a:off x="255671" y="653718"/>
            <a:ext cx="9029646" cy="461665"/>
          </a:xfrm>
          <a:prstGeom prst="rect">
            <a:avLst/>
          </a:prstGeom>
        </p:spPr>
        <p:txBody>
          <a:bodyPr wrap="square">
            <a:spAutoFit/>
          </a:bodyPr>
          <a:lstStyle/>
          <a:p>
            <a:r>
              <a:rPr lang="en-US" altLang="zh-TW" sz="1200" dirty="0"/>
              <a:t>https://learn.microsoft.com/zh-tw/windows/security/operating-system-security/system-security/windows-defender-security-center/windows-defender-security-center</a:t>
            </a:r>
            <a:endParaRPr lang="zh-TW" altLang="en-US" sz="1200" dirty="0"/>
          </a:p>
        </p:txBody>
      </p:sp>
      <p:pic>
        <p:nvPicPr>
          <p:cNvPr id="8" name="內容版面配置區 2"/>
          <p:cNvPicPr>
            <a:picLocks noGrp="1" noChangeAspect="1"/>
          </p:cNvPicPr>
          <p:nvPr>
            <p:ph sz="half" idx="2"/>
          </p:nvPr>
        </p:nvPicPr>
        <p:blipFill>
          <a:blip r:embed="rId3"/>
          <a:stretch>
            <a:fillRect/>
          </a:stretch>
        </p:blipFill>
        <p:spPr>
          <a:xfrm>
            <a:off x="4604098" y="1930998"/>
            <a:ext cx="3886200" cy="3643084"/>
          </a:xfrm>
          <a:prstGeom prst="rect">
            <a:avLst/>
          </a:prstGeom>
        </p:spPr>
      </p:pic>
    </p:spTree>
    <p:extLst>
      <p:ext uri="{BB962C8B-B14F-4D97-AF65-F5344CB8AC3E}">
        <p14:creationId xmlns:p14="http://schemas.microsoft.com/office/powerpoint/2010/main" val="16697169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a:t>3.</a:t>
            </a:r>
            <a:r>
              <a:rPr lang="zh-TW" altLang="en-US" b="1" dirty="0"/>
              <a:t>偵測 戰術</a:t>
            </a:r>
            <a:r>
              <a:rPr lang="en-US" altLang="zh-TW" b="1" dirty="0">
                <a:solidFill>
                  <a:schemeClr val="dk1"/>
                </a:solidFill>
              </a:rPr>
              <a:t>Detect</a:t>
            </a:r>
            <a:endParaRPr lang="zh-TW" altLang="en-US" dirty="0"/>
          </a:p>
        </p:txBody>
      </p:sp>
      <p:sp>
        <p:nvSpPr>
          <p:cNvPr id="3" name="內容版面配置區 2"/>
          <p:cNvSpPr>
            <a:spLocks noGrp="1"/>
          </p:cNvSpPr>
          <p:nvPr>
            <p:ph idx="1"/>
          </p:nvPr>
        </p:nvSpPr>
        <p:spPr>
          <a:xfrm>
            <a:off x="325490" y="721072"/>
            <a:ext cx="8638674" cy="5564605"/>
          </a:xfrm>
        </p:spPr>
        <p:txBody>
          <a:bodyPr>
            <a:normAutofit/>
          </a:bodyPr>
          <a:lstStyle/>
          <a:p>
            <a:pPr marL="0" indent="0">
              <a:buNone/>
            </a:pPr>
            <a:r>
              <a:rPr lang="en-US" altLang="zh-TW" b="1" dirty="0"/>
              <a:t>1.</a:t>
            </a:r>
            <a:r>
              <a:rPr lang="zh-TW" altLang="en-US" b="1" dirty="0"/>
              <a:t>檔案分析</a:t>
            </a:r>
            <a:r>
              <a:rPr lang="en-US" altLang="zh-TW" b="1" dirty="0"/>
              <a:t>(File Analysis)</a:t>
            </a:r>
          </a:p>
          <a:p>
            <a:pPr marL="0" indent="0">
              <a:buNone/>
            </a:pPr>
            <a:r>
              <a:rPr lang="en-US" altLang="zh-TW" b="1" dirty="0"/>
              <a:t>2.</a:t>
            </a:r>
            <a:r>
              <a:rPr lang="zh-TW" altLang="en-US" b="1" dirty="0"/>
              <a:t>識別碼分析</a:t>
            </a:r>
            <a:r>
              <a:rPr lang="en-US" altLang="zh-TW" b="1" dirty="0"/>
              <a:t>( Identifier Analysis)</a:t>
            </a:r>
          </a:p>
          <a:p>
            <a:pPr marL="0" indent="0">
              <a:buNone/>
            </a:pPr>
            <a:r>
              <a:rPr lang="en-US" altLang="zh-TW" b="1" dirty="0"/>
              <a:t>3.</a:t>
            </a:r>
            <a:r>
              <a:rPr lang="zh-TW" altLang="en-US" b="1" dirty="0"/>
              <a:t>訊息分析</a:t>
            </a:r>
            <a:r>
              <a:rPr lang="en-US" altLang="zh-TW" b="1" dirty="0"/>
              <a:t>( Message Analysis)</a:t>
            </a:r>
          </a:p>
          <a:p>
            <a:pPr marL="0" indent="0">
              <a:buNone/>
            </a:pPr>
            <a:r>
              <a:rPr lang="en-US" altLang="zh-TW" b="1" dirty="0"/>
              <a:t>4.</a:t>
            </a:r>
            <a:r>
              <a:rPr lang="zh-TW" altLang="en-US" b="1" dirty="0"/>
              <a:t>網路流量分析</a:t>
            </a:r>
            <a:r>
              <a:rPr lang="en-US" altLang="zh-TW" b="1" dirty="0"/>
              <a:t>(Network Traffic Analysis)</a:t>
            </a:r>
          </a:p>
          <a:p>
            <a:pPr marL="0" indent="0">
              <a:buNone/>
            </a:pPr>
            <a:r>
              <a:rPr lang="en-US" altLang="zh-TW" b="1" dirty="0"/>
              <a:t>5.</a:t>
            </a:r>
            <a:r>
              <a:rPr lang="zh-TW" altLang="en-US" b="1" dirty="0"/>
              <a:t>平台監控</a:t>
            </a:r>
            <a:r>
              <a:rPr lang="en-US" altLang="zh-TW" b="1" dirty="0"/>
              <a:t>(Platform Monitoring)</a:t>
            </a:r>
          </a:p>
          <a:p>
            <a:pPr marL="0" indent="0">
              <a:buNone/>
            </a:pPr>
            <a:r>
              <a:rPr lang="en-US" altLang="zh-TW" b="1" dirty="0"/>
              <a:t>6.</a:t>
            </a:r>
            <a:r>
              <a:rPr lang="zh-TW" altLang="en-US" b="1" dirty="0"/>
              <a:t>行程分析</a:t>
            </a:r>
            <a:r>
              <a:rPr lang="en-US" altLang="zh-TW" b="1" dirty="0"/>
              <a:t>(Process Analysis)</a:t>
            </a:r>
          </a:p>
          <a:p>
            <a:pPr marL="0" indent="0">
              <a:buNone/>
            </a:pPr>
            <a:r>
              <a:rPr lang="en-US" altLang="zh-TW" b="1" dirty="0"/>
              <a:t>7. </a:t>
            </a:r>
            <a:r>
              <a:rPr lang="zh-TW" altLang="en-US" b="1" dirty="0"/>
              <a:t>使用者行為分析</a:t>
            </a:r>
            <a:r>
              <a:rPr lang="en-US" altLang="zh-TW" b="1" dirty="0"/>
              <a:t>(User behavior analytics ("UBA"))</a:t>
            </a:r>
            <a:endParaRPr lang="zh-TW" altLang="en-US" b="1" dirty="0"/>
          </a:p>
        </p:txBody>
      </p:sp>
      <p:sp>
        <p:nvSpPr>
          <p:cNvPr id="5" name="矩形 4"/>
          <p:cNvSpPr/>
          <p:nvPr/>
        </p:nvSpPr>
        <p:spPr>
          <a:xfrm>
            <a:off x="391994" y="6151799"/>
            <a:ext cx="4901342" cy="369332"/>
          </a:xfrm>
          <a:prstGeom prst="rect">
            <a:avLst/>
          </a:prstGeom>
        </p:spPr>
        <p:txBody>
          <a:bodyPr wrap="none">
            <a:spAutoFit/>
          </a:bodyPr>
          <a:lstStyle/>
          <a:p>
            <a:r>
              <a:rPr lang="zh-TW" altLang="en-US" dirty="0"/>
              <a:t>行程</a:t>
            </a:r>
            <a:r>
              <a:rPr lang="en-US" altLang="zh-TW" dirty="0"/>
              <a:t>(Process)</a:t>
            </a:r>
            <a:r>
              <a:rPr lang="zh-TW" altLang="en-US" dirty="0"/>
              <a:t> </a:t>
            </a:r>
            <a:r>
              <a:rPr lang="en-US" altLang="zh-TW" dirty="0"/>
              <a:t>==</a:t>
            </a:r>
            <a:r>
              <a:rPr lang="zh-TW" altLang="en-US" dirty="0"/>
              <a:t> 在記憶體執行的程式</a:t>
            </a:r>
            <a:r>
              <a:rPr lang="en-US" altLang="zh-TW" dirty="0"/>
              <a:t>(Program) </a:t>
            </a:r>
            <a:endParaRPr lang="zh-TW" altLang="en-US" dirty="0"/>
          </a:p>
        </p:txBody>
      </p:sp>
      <p:sp>
        <p:nvSpPr>
          <p:cNvPr id="6" name="投影片編號版面配置區 5"/>
          <p:cNvSpPr>
            <a:spLocks noGrp="1"/>
          </p:cNvSpPr>
          <p:nvPr>
            <p:ph type="sldNum" sz="quarter" idx="12"/>
          </p:nvPr>
        </p:nvSpPr>
        <p:spPr/>
        <p:txBody>
          <a:bodyPr/>
          <a:lstStyle/>
          <a:p>
            <a:r>
              <a:rPr lang="zh-TW" altLang="en-US"/>
              <a:t>資訊安全架構</a:t>
            </a:r>
            <a:r>
              <a:rPr lang="en-US" altLang="zh-TW"/>
              <a:t>NIST</a:t>
            </a:r>
            <a:r>
              <a:rPr lang="zh-TW" altLang="en-US"/>
              <a:t> </a:t>
            </a:r>
            <a:r>
              <a:rPr lang="en-US" altLang="zh-TW"/>
              <a:t>CSF</a:t>
            </a:r>
            <a:r>
              <a:rPr lang="zh-TW" altLang="en-US"/>
              <a:t>與</a:t>
            </a:r>
            <a:r>
              <a:rPr lang="en-US" altLang="zh-TW"/>
              <a:t>MITRE D3FEND- </a:t>
            </a:r>
            <a:fld id="{2733D0C0-6F05-4351-9199-557946A0D211}" type="slidenum">
              <a:rPr lang="zh-TW" altLang="en-US" smtClean="0"/>
              <a:pPr/>
              <a:t>64</a:t>
            </a:fld>
            <a:endParaRPr lang="zh-TW" altLang="en-US" dirty="0"/>
          </a:p>
        </p:txBody>
      </p:sp>
    </p:spTree>
    <p:extLst>
      <p:ext uri="{BB962C8B-B14F-4D97-AF65-F5344CB8AC3E}">
        <p14:creationId xmlns:p14="http://schemas.microsoft.com/office/powerpoint/2010/main" val="9130652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a:t>3.</a:t>
            </a:r>
            <a:r>
              <a:rPr lang="zh-TW" altLang="en-US" b="1" dirty="0"/>
              <a:t>偵測 戰術</a:t>
            </a:r>
            <a:r>
              <a:rPr lang="en-US" altLang="zh-TW" b="1" dirty="0">
                <a:solidFill>
                  <a:schemeClr val="dk1"/>
                </a:solidFill>
              </a:rPr>
              <a:t>Detect</a:t>
            </a:r>
            <a:endParaRPr lang="zh-TW" altLang="en-US" b="1" dirty="0"/>
          </a:p>
        </p:txBody>
      </p:sp>
      <p:sp>
        <p:nvSpPr>
          <p:cNvPr id="3" name="內容版面配置區 2"/>
          <p:cNvSpPr>
            <a:spLocks noGrp="1"/>
          </p:cNvSpPr>
          <p:nvPr>
            <p:ph idx="1"/>
          </p:nvPr>
        </p:nvSpPr>
        <p:spPr/>
        <p:txBody>
          <a:bodyPr>
            <a:normAutofit/>
          </a:bodyPr>
          <a:lstStyle/>
          <a:p>
            <a:pPr marL="0" indent="0">
              <a:buNone/>
            </a:pPr>
            <a:r>
              <a:rPr lang="en-US" altLang="zh-TW" b="1" dirty="0" smtClean="0"/>
              <a:t>1.</a:t>
            </a:r>
            <a:r>
              <a:rPr lang="zh-TW" altLang="en-US" b="1" dirty="0" smtClean="0"/>
              <a:t>檔案分析</a:t>
            </a:r>
            <a:r>
              <a:rPr lang="en-US" altLang="zh-TW" b="1" dirty="0" smtClean="0"/>
              <a:t>(File Analysis)</a:t>
            </a:r>
            <a:endParaRPr lang="en-US" altLang="zh-TW" b="1" dirty="0"/>
          </a:p>
          <a:p>
            <a:pPr lvl="1"/>
            <a:r>
              <a:rPr lang="zh-TW" altLang="en-US" b="1" dirty="0" smtClean="0"/>
              <a:t>動態分析</a:t>
            </a:r>
            <a:r>
              <a:rPr lang="en-US" altLang="zh-TW" b="1" dirty="0"/>
              <a:t>( </a:t>
            </a:r>
            <a:r>
              <a:rPr lang="en-US" altLang="zh-TW" b="1" dirty="0" smtClean="0"/>
              <a:t>Dynamic Analysis)</a:t>
            </a:r>
            <a:endParaRPr lang="en-US" altLang="zh-TW" b="1" dirty="0"/>
          </a:p>
          <a:p>
            <a:pPr lvl="1"/>
            <a:r>
              <a:rPr lang="zh-TW" altLang="en-US" b="1" dirty="0"/>
              <a:t>檔案分析</a:t>
            </a:r>
            <a:r>
              <a:rPr lang="en-US" altLang="zh-TW" b="1" dirty="0"/>
              <a:t>( </a:t>
            </a:r>
            <a:r>
              <a:rPr lang="en-US" altLang="zh-TW" b="1" dirty="0" smtClean="0"/>
              <a:t>Emulated </a:t>
            </a:r>
            <a:r>
              <a:rPr lang="en-US" altLang="zh-TW" b="1" dirty="0"/>
              <a:t>File </a:t>
            </a:r>
            <a:r>
              <a:rPr lang="en-US" altLang="zh-TW" b="1" dirty="0" smtClean="0"/>
              <a:t>Analysis)</a:t>
            </a:r>
            <a:endParaRPr lang="en-US" altLang="zh-TW" b="1" dirty="0"/>
          </a:p>
          <a:p>
            <a:pPr lvl="1"/>
            <a:r>
              <a:rPr lang="zh-TW" altLang="en-US" b="1" dirty="0" smtClean="0"/>
              <a:t>檔案內</a:t>
            </a:r>
            <a:r>
              <a:rPr lang="zh-TW" altLang="en-US" b="1" dirty="0"/>
              <a:t>容</a:t>
            </a:r>
            <a:r>
              <a:rPr lang="zh-TW" altLang="en-US" b="1" dirty="0" smtClean="0"/>
              <a:t>分析</a:t>
            </a:r>
            <a:r>
              <a:rPr lang="en-US" altLang="zh-TW" b="1" dirty="0"/>
              <a:t>( </a:t>
            </a:r>
            <a:r>
              <a:rPr lang="en-US" altLang="zh-TW" b="1" dirty="0" smtClean="0"/>
              <a:t>File </a:t>
            </a:r>
            <a:r>
              <a:rPr lang="en-US" altLang="zh-TW" b="1" dirty="0"/>
              <a:t>Content </a:t>
            </a:r>
            <a:r>
              <a:rPr lang="en-US" altLang="zh-TW" b="1" dirty="0" smtClean="0"/>
              <a:t>Analysis)</a:t>
            </a:r>
            <a:endParaRPr lang="en-US" altLang="zh-TW" b="1" dirty="0"/>
          </a:p>
          <a:p>
            <a:pPr lvl="2"/>
            <a:r>
              <a:rPr lang="zh-TW" altLang="en-US" b="1" dirty="0" smtClean="0"/>
              <a:t>檔案內容規則</a:t>
            </a:r>
            <a:r>
              <a:rPr lang="en-US" altLang="zh-TW" b="1" dirty="0" smtClean="0"/>
              <a:t>( File </a:t>
            </a:r>
            <a:r>
              <a:rPr lang="en-US" altLang="zh-TW" b="1" dirty="0"/>
              <a:t>Content </a:t>
            </a:r>
            <a:r>
              <a:rPr lang="en-US" altLang="zh-TW" b="1" dirty="0" smtClean="0"/>
              <a:t>Rules)</a:t>
            </a:r>
            <a:endParaRPr lang="en-US" altLang="zh-TW" b="1" dirty="0"/>
          </a:p>
          <a:p>
            <a:pPr lvl="1"/>
            <a:r>
              <a:rPr lang="zh-TW" altLang="en-US" b="1" dirty="0" smtClean="0"/>
              <a:t>檔案雜湊分析</a:t>
            </a:r>
            <a:r>
              <a:rPr lang="en-US" altLang="zh-TW" b="1" dirty="0"/>
              <a:t>( </a:t>
            </a:r>
            <a:r>
              <a:rPr lang="en-US" altLang="zh-TW" b="1" dirty="0" smtClean="0"/>
              <a:t>File Hashing)</a:t>
            </a:r>
          </a:p>
        </p:txBody>
      </p:sp>
      <p:sp>
        <p:nvSpPr>
          <p:cNvPr id="5" name="投影片編號版面配置區 4"/>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65</a:t>
            </a:fld>
            <a:endParaRPr lang="zh-TW" altLang="en-US" dirty="0"/>
          </a:p>
        </p:txBody>
      </p:sp>
    </p:spTree>
    <p:extLst>
      <p:ext uri="{BB962C8B-B14F-4D97-AF65-F5344CB8AC3E}">
        <p14:creationId xmlns:p14="http://schemas.microsoft.com/office/powerpoint/2010/main" val="12271018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3.</a:t>
            </a:r>
            <a:r>
              <a:rPr lang="zh-TW" altLang="en-US" b="1" dirty="0"/>
              <a:t>偵測 戰術</a:t>
            </a:r>
            <a:r>
              <a:rPr lang="en-US" altLang="zh-TW" b="1" dirty="0">
                <a:solidFill>
                  <a:schemeClr val="dk1"/>
                </a:solidFill>
              </a:rPr>
              <a:t>Detect</a:t>
            </a:r>
            <a:endParaRPr lang="zh-TW" altLang="en-US" dirty="0"/>
          </a:p>
        </p:txBody>
      </p:sp>
      <p:sp>
        <p:nvSpPr>
          <p:cNvPr id="3" name="內容版面配置區 2"/>
          <p:cNvSpPr>
            <a:spLocks noGrp="1"/>
          </p:cNvSpPr>
          <p:nvPr>
            <p:ph idx="1"/>
          </p:nvPr>
        </p:nvSpPr>
        <p:spPr>
          <a:xfrm>
            <a:off x="255671" y="631767"/>
            <a:ext cx="8581524" cy="6226233"/>
          </a:xfrm>
        </p:spPr>
        <p:txBody>
          <a:bodyPr>
            <a:normAutofit fontScale="92500" lnSpcReduction="20000"/>
          </a:bodyPr>
          <a:lstStyle/>
          <a:p>
            <a:pPr marL="228600" lvl="1">
              <a:spcBef>
                <a:spcPts val="1000"/>
              </a:spcBef>
            </a:pPr>
            <a:r>
              <a:rPr lang="zh-TW" altLang="en-US" b="1" dirty="0"/>
              <a:t>動態</a:t>
            </a:r>
            <a:r>
              <a:rPr lang="zh-TW" altLang="en-US" b="1" dirty="0" smtClean="0"/>
              <a:t>分析</a:t>
            </a:r>
            <a:r>
              <a:rPr lang="zh-TW" altLang="en-US" b="1" dirty="0"/>
              <a:t> </a:t>
            </a:r>
            <a:r>
              <a:rPr lang="en-US" altLang="zh-TW" b="1" dirty="0" smtClean="0"/>
              <a:t>Dynamic Analysis(ID:D3-DA)</a:t>
            </a:r>
          </a:p>
          <a:p>
            <a:pPr lvl="1"/>
            <a:r>
              <a:rPr lang="zh-TW" altLang="en-US" b="1" dirty="0"/>
              <a:t>定義</a:t>
            </a:r>
          </a:p>
          <a:p>
            <a:pPr lvl="2"/>
            <a:r>
              <a:rPr lang="zh-TW" altLang="en-US" dirty="0"/>
              <a:t>在合成“沙箱”中執行或開啟文件環境來確定該文件是否為惡意程式或該文件是否利用了其他程式（例如文件閱讀器）。</a:t>
            </a:r>
          </a:p>
          <a:p>
            <a:pPr lvl="1"/>
            <a:r>
              <a:rPr lang="zh-TW" altLang="en-US" b="1" dirty="0"/>
              <a:t>同義詞：</a:t>
            </a:r>
            <a:r>
              <a:rPr lang="zh-TW" altLang="en-US" dirty="0"/>
              <a:t> 惡意軟體爆炸 和惡意軟體沙盒</a:t>
            </a:r>
            <a:r>
              <a:rPr lang="zh-TW" altLang="en-US" dirty="0" smtClean="0"/>
              <a:t>。</a:t>
            </a:r>
            <a:endParaRPr lang="en-US" altLang="zh-TW" dirty="0" smtClean="0"/>
          </a:p>
          <a:p>
            <a:pPr lvl="1"/>
            <a:r>
              <a:rPr lang="zh-TW" altLang="en-US" b="1" dirty="0" smtClean="0"/>
              <a:t>怎麼</a:t>
            </a:r>
            <a:r>
              <a:rPr lang="zh-TW" altLang="en-US" b="1" dirty="0"/>
              <a:t>運作的</a:t>
            </a:r>
          </a:p>
          <a:p>
            <a:pPr lvl="2"/>
            <a:r>
              <a:rPr lang="zh-TW" altLang="en-US" dirty="0"/>
              <a:t>分析一段程式碼在受控環境（例如沙箱、虛擬機器或模擬器）中執行時與系統的交互作用。這暴露了程式碼片段的自然行為，而不需要對程式碼進行反彙編。</a:t>
            </a:r>
          </a:p>
          <a:p>
            <a:pPr lvl="1"/>
            <a:r>
              <a:rPr lang="zh-TW" altLang="en-US" b="1" dirty="0"/>
              <a:t>注意事項</a:t>
            </a:r>
          </a:p>
          <a:p>
            <a:pPr lvl="2"/>
            <a:r>
              <a:rPr lang="zh-TW" altLang="en-US" dirty="0"/>
              <a:t>惡意軟體通常會偵測到虛假環境，然後相應地改變其行為。例如，它可以偵測到系統時鐘正在加速，以使其執行通常只會在稍後執行的命令，或者機器的硬體製造商是虛擬化提供者。</a:t>
            </a:r>
          </a:p>
          <a:p>
            <a:pPr lvl="2"/>
            <a:r>
              <a:rPr lang="zh-TW" altLang="en-US" dirty="0"/>
              <a:t>惡意軟體可以嘗試確定它是否正在被調試，並相應地改變其行為。</a:t>
            </a:r>
          </a:p>
          <a:p>
            <a:pPr lvl="2"/>
            <a:r>
              <a:rPr lang="zh-TW" altLang="en-US" dirty="0"/>
              <a:t>為了獲得最大保真度，模擬環境和真實環境應盡可能相似，因為惡意軟體在不同環境中的執行方式可能不同。</a:t>
            </a:r>
          </a:p>
          <a:p>
            <a:pPr lvl="2"/>
            <a:r>
              <a:rPr lang="zh-TW" altLang="en-US" dirty="0"/>
              <a:t>有時，惡意軟體行為僅在特定條件下（在特定係統日期、特定時間後或發送特定命令後）才會觸發，並且無法透過虛擬環境中的短暫執行來檢測。</a:t>
            </a:r>
          </a:p>
          <a:p>
            <a:pPr lvl="1"/>
            <a:r>
              <a:rPr lang="zh-TW" altLang="en-US" b="1" dirty="0"/>
              <a:t>實施</a:t>
            </a:r>
          </a:p>
          <a:p>
            <a:pPr lvl="2"/>
            <a:r>
              <a:rPr lang="zh-TW" altLang="en-US" dirty="0"/>
              <a:t>杜鵑沙盒</a:t>
            </a:r>
          </a:p>
          <a:p>
            <a:pPr lvl="1"/>
            <a:r>
              <a:rPr lang="zh-TW" altLang="en-US" b="1" dirty="0"/>
              <a:t>數位工件關係：</a:t>
            </a:r>
          </a:p>
          <a:p>
            <a:pPr lvl="2"/>
            <a:r>
              <a:rPr lang="zh-TW" altLang="en-US" dirty="0"/>
              <a:t>這種防禦技術與特定的數位製品有關。 點擊工件節點以獲取更多資訊。</a:t>
            </a:r>
          </a:p>
        </p:txBody>
      </p:sp>
      <p:sp>
        <p:nvSpPr>
          <p:cNvPr id="4" name="投影片編號版面配置區 3"/>
          <p:cNvSpPr>
            <a:spLocks noGrp="1"/>
          </p:cNvSpPr>
          <p:nvPr>
            <p:ph type="sldNum" sz="quarter" idx="12"/>
          </p:nvPr>
        </p:nvSpPr>
        <p:spPr/>
        <p:txBody>
          <a:bodyPr/>
          <a:lstStyle/>
          <a:p>
            <a:r>
              <a:rPr lang="zh-TW" altLang="en-US" dirty="0" smtClean="0"/>
              <a:t>資訊安全架構</a:t>
            </a:r>
            <a:r>
              <a:rPr lang="en-US" altLang="zh-TW" dirty="0" smtClean="0"/>
              <a:t>NIST</a:t>
            </a:r>
            <a:r>
              <a:rPr lang="zh-TW" altLang="en-US" dirty="0" smtClean="0"/>
              <a:t> </a:t>
            </a:r>
            <a:r>
              <a:rPr lang="en-US" altLang="zh-TW" dirty="0" smtClean="0"/>
              <a:t>CSF</a:t>
            </a:r>
            <a:r>
              <a:rPr lang="zh-TW" altLang="en-US" dirty="0" smtClean="0"/>
              <a:t>與</a:t>
            </a:r>
            <a:r>
              <a:rPr lang="en-US" altLang="zh-TW" dirty="0" smtClean="0"/>
              <a:t>MITRE D3FEND- </a:t>
            </a:r>
            <a:fld id="{2733D0C0-6F05-4351-9199-557946A0D211}" type="slidenum">
              <a:rPr lang="zh-TW" altLang="en-US" smtClean="0"/>
              <a:pPr/>
              <a:t>66</a:t>
            </a:fld>
            <a:endParaRPr lang="zh-TW" altLang="en-US" dirty="0"/>
          </a:p>
        </p:txBody>
      </p:sp>
    </p:spTree>
    <p:extLst>
      <p:ext uri="{BB962C8B-B14F-4D97-AF65-F5344CB8AC3E}">
        <p14:creationId xmlns:p14="http://schemas.microsoft.com/office/powerpoint/2010/main" val="41423533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3.</a:t>
            </a:r>
            <a:r>
              <a:rPr lang="zh-TW" altLang="en-US" b="1" dirty="0"/>
              <a:t>偵測 戰術</a:t>
            </a:r>
            <a:r>
              <a:rPr lang="en-US" altLang="zh-TW" b="1" dirty="0">
                <a:solidFill>
                  <a:schemeClr val="dk1"/>
                </a:solidFill>
              </a:rPr>
              <a:t>Detect</a:t>
            </a:r>
            <a:endParaRPr lang="zh-TW" altLang="en-US" dirty="0"/>
          </a:p>
        </p:txBody>
      </p:sp>
      <p:sp>
        <p:nvSpPr>
          <p:cNvPr id="3" name="內容版面配置區 2"/>
          <p:cNvSpPr>
            <a:spLocks noGrp="1"/>
          </p:cNvSpPr>
          <p:nvPr>
            <p:ph idx="1"/>
          </p:nvPr>
        </p:nvSpPr>
        <p:spPr>
          <a:xfrm>
            <a:off x="255671" y="547689"/>
            <a:ext cx="8581524" cy="6310311"/>
          </a:xfrm>
        </p:spPr>
        <p:txBody>
          <a:bodyPr>
            <a:normAutofit fontScale="85000" lnSpcReduction="20000"/>
          </a:bodyPr>
          <a:lstStyle/>
          <a:p>
            <a:pPr marL="228600" lvl="1">
              <a:spcBef>
                <a:spcPts val="1000"/>
              </a:spcBef>
            </a:pPr>
            <a:r>
              <a:rPr lang="zh-TW" altLang="en-US" b="1" dirty="0"/>
              <a:t>動態</a:t>
            </a:r>
            <a:r>
              <a:rPr lang="zh-TW" altLang="en-US" b="1" dirty="0" smtClean="0"/>
              <a:t>分析</a:t>
            </a:r>
            <a:r>
              <a:rPr lang="zh-TW" altLang="en-US" b="1" dirty="0"/>
              <a:t> </a:t>
            </a:r>
            <a:r>
              <a:rPr lang="en-US" altLang="zh-TW" b="1" dirty="0" smtClean="0"/>
              <a:t>Dynamic Analysis(ID:D3-DA)</a:t>
            </a:r>
          </a:p>
          <a:p>
            <a:pPr lvl="1"/>
            <a:r>
              <a:rPr lang="en-US" altLang="zh-TW" b="1" dirty="0" smtClean="0"/>
              <a:t>Definition</a:t>
            </a:r>
            <a:endParaRPr lang="en-US" altLang="zh-TW" b="1" dirty="0"/>
          </a:p>
          <a:p>
            <a:pPr lvl="2"/>
            <a:r>
              <a:rPr lang="en-US" altLang="zh-TW" dirty="0"/>
              <a:t>Executing or opening a file in a synthetic "sandbox" environment to determine if the file is a malicious program or if the file exploits another program such as a document reader.</a:t>
            </a:r>
          </a:p>
          <a:p>
            <a:pPr lvl="1"/>
            <a:r>
              <a:rPr lang="en-US" altLang="zh-TW" b="1" dirty="0"/>
              <a:t>Synonyms:</a:t>
            </a:r>
            <a:r>
              <a:rPr lang="en-US" altLang="zh-TW" dirty="0"/>
              <a:t> </a:t>
            </a:r>
            <a:r>
              <a:rPr lang="en-US" altLang="zh-TW" i="1" dirty="0"/>
              <a:t>Malware Detonation</a:t>
            </a:r>
            <a:r>
              <a:rPr lang="en-US" altLang="zh-TW" dirty="0"/>
              <a:t> , and </a:t>
            </a:r>
            <a:r>
              <a:rPr lang="en-US" altLang="zh-TW" i="1" dirty="0"/>
              <a:t>Malware Sandbox</a:t>
            </a:r>
            <a:r>
              <a:rPr lang="en-US" altLang="zh-TW" dirty="0"/>
              <a:t> </a:t>
            </a:r>
            <a:r>
              <a:rPr lang="en-US" altLang="zh-TW" dirty="0" smtClean="0"/>
              <a:t>.</a:t>
            </a:r>
          </a:p>
          <a:p>
            <a:pPr lvl="1"/>
            <a:r>
              <a:rPr lang="en-US" altLang="zh-TW" b="1" dirty="0" smtClean="0"/>
              <a:t>How </a:t>
            </a:r>
            <a:r>
              <a:rPr lang="en-US" altLang="zh-TW" b="1" dirty="0"/>
              <a:t>it works</a:t>
            </a:r>
          </a:p>
          <a:p>
            <a:pPr lvl="2"/>
            <a:r>
              <a:rPr lang="en-US" altLang="zh-TW" dirty="0"/>
              <a:t>Analyzing the interaction of a piece of code with a system while the code is being executed in a controlled environment such as a sandbox, virtual machine, or simulator. This exposes the natural behavior of the piece of code without requiring the code to be disassembled.</a:t>
            </a:r>
          </a:p>
          <a:p>
            <a:pPr lvl="1"/>
            <a:r>
              <a:rPr lang="en-US" altLang="zh-TW" b="1" dirty="0"/>
              <a:t>Considerations</a:t>
            </a:r>
          </a:p>
          <a:p>
            <a:pPr lvl="2"/>
            <a:r>
              <a:rPr lang="en-US" altLang="zh-TW" dirty="0"/>
              <a:t>Malware often detects a fake environment, then changes its behavior accordingly. For example, it could detect that the system clock is being sped up in an effort to get it to execute commands that it would normally only execute at a later time, or that the hardware manufacturer of the machine is a virtualization provider.</a:t>
            </a:r>
          </a:p>
          <a:p>
            <a:pPr lvl="2"/>
            <a:r>
              <a:rPr lang="en-US" altLang="zh-TW" dirty="0"/>
              <a:t>Malware can attempt to determine if it is being debugged, and change its behavior accordingly.</a:t>
            </a:r>
          </a:p>
          <a:p>
            <a:pPr lvl="2"/>
            <a:r>
              <a:rPr lang="en-US" altLang="zh-TW" dirty="0"/>
              <a:t>For maximum fidelity, the simulated and real environments should be as similar as possible because the malware could perform differently in different environments.</a:t>
            </a:r>
          </a:p>
          <a:p>
            <a:pPr lvl="2"/>
            <a:r>
              <a:rPr lang="en-US" altLang="zh-TW" dirty="0"/>
              <a:t>Sometimes the malware behavior is triggered only under certain conditions (on a specific system date, after a certain time, or after it is sent a specific command) and can't be detected through a short execution in a virtual environment.</a:t>
            </a:r>
          </a:p>
          <a:p>
            <a:pPr lvl="1"/>
            <a:r>
              <a:rPr lang="en-US" altLang="zh-TW" b="1" dirty="0"/>
              <a:t>Implementations</a:t>
            </a:r>
          </a:p>
          <a:p>
            <a:pPr lvl="2"/>
            <a:r>
              <a:rPr lang="en-US" altLang="zh-TW" dirty="0"/>
              <a:t>Cuckoo Sandbox</a:t>
            </a:r>
          </a:p>
          <a:p>
            <a:pPr lvl="1"/>
            <a:r>
              <a:rPr lang="en-US" altLang="zh-TW" b="1" dirty="0"/>
              <a:t>Digital Artifact Relationships:</a:t>
            </a:r>
          </a:p>
          <a:p>
            <a:pPr lvl="2"/>
            <a:r>
              <a:rPr lang="en-US" altLang="zh-TW" dirty="0"/>
              <a:t>This defensive technique is related to specific digital artifacts. Click the artifact node for more information</a:t>
            </a:r>
            <a:r>
              <a:rPr lang="en-US" altLang="zh-TW" dirty="0" smtClean="0"/>
              <a:t>.</a:t>
            </a:r>
            <a:endParaRPr lang="en-US" altLang="zh-TW" dirty="0"/>
          </a:p>
        </p:txBody>
      </p:sp>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67</a:t>
            </a:fld>
            <a:endParaRPr lang="zh-TW" altLang="en-US" dirty="0"/>
          </a:p>
        </p:txBody>
      </p:sp>
    </p:spTree>
    <p:extLst>
      <p:ext uri="{BB962C8B-B14F-4D97-AF65-F5344CB8AC3E}">
        <p14:creationId xmlns:p14="http://schemas.microsoft.com/office/powerpoint/2010/main" val="7884287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3.</a:t>
            </a:r>
            <a:r>
              <a:rPr lang="zh-TW" altLang="en-US" b="1" dirty="0"/>
              <a:t>偵測 戰術</a:t>
            </a:r>
            <a:r>
              <a:rPr lang="en-US" altLang="zh-TW" b="1" dirty="0">
                <a:solidFill>
                  <a:schemeClr val="dk1"/>
                </a:solidFill>
              </a:rPr>
              <a:t>Detect</a:t>
            </a:r>
            <a:endParaRPr lang="zh-TW" altLang="en-US" dirty="0"/>
          </a:p>
        </p:txBody>
      </p:sp>
      <p:sp>
        <p:nvSpPr>
          <p:cNvPr id="3" name="內容版面配置區 2"/>
          <p:cNvSpPr>
            <a:spLocks noGrp="1"/>
          </p:cNvSpPr>
          <p:nvPr>
            <p:ph idx="1"/>
          </p:nvPr>
        </p:nvSpPr>
        <p:spPr>
          <a:xfrm>
            <a:off x="255671" y="547689"/>
            <a:ext cx="8581524" cy="6310311"/>
          </a:xfrm>
        </p:spPr>
        <p:txBody>
          <a:bodyPr>
            <a:normAutofit/>
          </a:bodyPr>
          <a:lstStyle/>
          <a:p>
            <a:pPr marL="228600" lvl="1">
              <a:spcBef>
                <a:spcPts val="1000"/>
              </a:spcBef>
            </a:pPr>
            <a:r>
              <a:rPr lang="zh-TW" altLang="en-US" b="1" dirty="0" smtClean="0"/>
              <a:t>動態分析 </a:t>
            </a:r>
            <a:r>
              <a:rPr lang="en-US" altLang="zh-TW" b="1" dirty="0" smtClean="0"/>
              <a:t>Dynamic Analysis(ID:D3-DA)</a:t>
            </a:r>
          </a:p>
        </p:txBody>
      </p:sp>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68</a:t>
            </a:fld>
            <a:endParaRPr lang="zh-TW" altLang="en-US" dirty="0"/>
          </a:p>
        </p:txBody>
      </p:sp>
      <p:pic>
        <p:nvPicPr>
          <p:cNvPr id="5" name="圖片 4"/>
          <p:cNvPicPr>
            <a:picLocks noChangeAspect="1"/>
          </p:cNvPicPr>
          <p:nvPr/>
        </p:nvPicPr>
        <p:blipFill>
          <a:blip r:embed="rId2"/>
          <a:stretch>
            <a:fillRect/>
          </a:stretch>
        </p:blipFill>
        <p:spPr>
          <a:xfrm>
            <a:off x="0" y="2247587"/>
            <a:ext cx="9106486" cy="2615357"/>
          </a:xfrm>
          <a:prstGeom prst="rect">
            <a:avLst/>
          </a:prstGeom>
        </p:spPr>
      </p:pic>
    </p:spTree>
    <p:extLst>
      <p:ext uri="{BB962C8B-B14F-4D97-AF65-F5344CB8AC3E}">
        <p14:creationId xmlns:p14="http://schemas.microsoft.com/office/powerpoint/2010/main" val="9978639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a:t>3.</a:t>
            </a:r>
            <a:r>
              <a:rPr lang="zh-TW" altLang="en-US" b="1" dirty="0"/>
              <a:t>偵測 戰術</a:t>
            </a:r>
            <a:r>
              <a:rPr lang="en-US" altLang="zh-TW" b="1" dirty="0">
                <a:solidFill>
                  <a:schemeClr val="dk1"/>
                </a:solidFill>
              </a:rPr>
              <a:t>Detect</a:t>
            </a:r>
            <a:endParaRPr lang="zh-TW" altLang="en-US" b="1" dirty="0"/>
          </a:p>
        </p:txBody>
      </p:sp>
      <p:sp>
        <p:nvSpPr>
          <p:cNvPr id="3" name="內容版面配置區 2"/>
          <p:cNvSpPr>
            <a:spLocks noGrp="1"/>
          </p:cNvSpPr>
          <p:nvPr>
            <p:ph idx="1"/>
          </p:nvPr>
        </p:nvSpPr>
        <p:spPr/>
        <p:txBody>
          <a:bodyPr>
            <a:normAutofit/>
          </a:bodyPr>
          <a:lstStyle/>
          <a:p>
            <a:pPr marL="0" indent="0">
              <a:buNone/>
            </a:pPr>
            <a:r>
              <a:rPr lang="en-US" altLang="zh-TW" b="1" dirty="0" smtClean="0"/>
              <a:t>2.</a:t>
            </a:r>
            <a:r>
              <a:rPr lang="zh-TW" altLang="en-US" b="1" dirty="0"/>
              <a:t>標識符</a:t>
            </a:r>
            <a:r>
              <a:rPr lang="zh-TW" altLang="en-US" b="1" dirty="0" smtClean="0"/>
              <a:t>分析 </a:t>
            </a:r>
            <a:r>
              <a:rPr lang="en-US" altLang="zh-TW" b="1" dirty="0" smtClean="0"/>
              <a:t>Identifier </a:t>
            </a:r>
            <a:r>
              <a:rPr lang="en-US" altLang="zh-TW" b="1" dirty="0"/>
              <a:t>Analysis</a:t>
            </a:r>
          </a:p>
          <a:p>
            <a:pPr lvl="1"/>
            <a:r>
              <a:rPr lang="zh-TW" altLang="en-US" b="1" dirty="0"/>
              <a:t>同形文字</a:t>
            </a:r>
            <a:r>
              <a:rPr lang="zh-TW" altLang="en-US" b="1" dirty="0" smtClean="0"/>
              <a:t>檢測 </a:t>
            </a:r>
            <a:r>
              <a:rPr lang="en-US" altLang="zh-TW" b="1" dirty="0" err="1" smtClean="0"/>
              <a:t>Homoglyph</a:t>
            </a:r>
            <a:r>
              <a:rPr lang="en-US" altLang="zh-TW" b="1" dirty="0" smtClean="0"/>
              <a:t> </a:t>
            </a:r>
            <a:r>
              <a:rPr lang="en-US" altLang="zh-TW" b="1" dirty="0"/>
              <a:t>Detection</a:t>
            </a:r>
          </a:p>
          <a:p>
            <a:pPr lvl="1"/>
            <a:r>
              <a:rPr lang="zh-TW" altLang="en-US" b="1" dirty="0"/>
              <a:t>識別碼活動</a:t>
            </a:r>
            <a:r>
              <a:rPr lang="zh-TW" altLang="en-US" b="1" dirty="0" smtClean="0"/>
              <a:t>分析 </a:t>
            </a:r>
            <a:r>
              <a:rPr lang="en-US" altLang="zh-TW" b="1" dirty="0" smtClean="0"/>
              <a:t>Identifier </a:t>
            </a:r>
            <a:r>
              <a:rPr lang="en-US" altLang="zh-TW" b="1" dirty="0"/>
              <a:t>Activity Analysis</a:t>
            </a:r>
          </a:p>
          <a:p>
            <a:pPr lvl="1"/>
            <a:r>
              <a:rPr lang="zh-TW" altLang="en-US" b="1" dirty="0" smtClean="0"/>
              <a:t>識別碼信譽分析 </a:t>
            </a:r>
            <a:r>
              <a:rPr lang="en-US" altLang="zh-TW" b="1" dirty="0" smtClean="0"/>
              <a:t>Identifier </a:t>
            </a:r>
            <a:r>
              <a:rPr lang="en-US" altLang="zh-TW" b="1" dirty="0"/>
              <a:t>Reputation Analysis</a:t>
            </a:r>
          </a:p>
          <a:p>
            <a:pPr lvl="2"/>
            <a:r>
              <a:rPr lang="zh-TW" altLang="en-US" b="1" dirty="0"/>
              <a:t>網域</a:t>
            </a:r>
            <a:r>
              <a:rPr lang="zh-TW" altLang="en-US" b="1" dirty="0" smtClean="0"/>
              <a:t>名信譽分析  </a:t>
            </a:r>
            <a:r>
              <a:rPr lang="en-US" altLang="zh-TW" b="1" dirty="0" smtClean="0"/>
              <a:t>Domain </a:t>
            </a:r>
            <a:r>
              <a:rPr lang="en-US" altLang="zh-TW" b="1" dirty="0"/>
              <a:t>Name Reputation Analysis</a:t>
            </a:r>
          </a:p>
          <a:p>
            <a:pPr lvl="2"/>
            <a:r>
              <a:rPr lang="zh-TW" altLang="en-US" b="1" dirty="0"/>
              <a:t>檔案</a:t>
            </a:r>
            <a:r>
              <a:rPr lang="zh-TW" altLang="en-US" b="1" dirty="0" smtClean="0"/>
              <a:t>雜湊信譽分析  </a:t>
            </a:r>
            <a:r>
              <a:rPr lang="en-US" altLang="zh-TW" b="1" dirty="0" smtClean="0"/>
              <a:t>File </a:t>
            </a:r>
            <a:r>
              <a:rPr lang="en-US" altLang="zh-TW" b="1" dirty="0"/>
              <a:t>Hash Reputation Analysis</a:t>
            </a:r>
          </a:p>
          <a:p>
            <a:pPr lvl="2"/>
            <a:r>
              <a:rPr lang="en-US" altLang="zh-TW" b="1" dirty="0"/>
              <a:t>IP</a:t>
            </a:r>
            <a:r>
              <a:rPr lang="zh-TW" altLang="en-US" b="1" dirty="0"/>
              <a:t>位</a:t>
            </a:r>
            <a:r>
              <a:rPr lang="zh-TW" altLang="en-US" b="1" dirty="0" smtClean="0"/>
              <a:t>址信譽分析 </a:t>
            </a:r>
            <a:r>
              <a:rPr lang="en-US" altLang="zh-TW" b="1" dirty="0"/>
              <a:t>IP Reputation Analysis</a:t>
            </a:r>
          </a:p>
          <a:p>
            <a:pPr lvl="2"/>
            <a:r>
              <a:rPr lang="en-US" altLang="zh-TW" b="1" dirty="0" smtClean="0"/>
              <a:t>URL</a:t>
            </a:r>
            <a:r>
              <a:rPr lang="zh-TW" altLang="en-US" b="1" dirty="0" smtClean="0"/>
              <a:t>信譽分析 </a:t>
            </a:r>
            <a:r>
              <a:rPr lang="en-US" altLang="zh-TW" b="1" dirty="0"/>
              <a:t>URL Reputation Analysis</a:t>
            </a:r>
          </a:p>
          <a:p>
            <a:pPr lvl="1"/>
            <a:r>
              <a:rPr lang="en-US" altLang="zh-TW" b="1" dirty="0"/>
              <a:t>URL</a:t>
            </a:r>
            <a:r>
              <a:rPr lang="zh-TW" altLang="en-US" b="1" dirty="0" smtClean="0"/>
              <a:t>分析 </a:t>
            </a:r>
            <a:r>
              <a:rPr lang="en-US" altLang="zh-TW" b="1" dirty="0" smtClean="0"/>
              <a:t>URL </a:t>
            </a:r>
            <a:r>
              <a:rPr lang="en-US" altLang="zh-TW" b="1" dirty="0"/>
              <a:t>Analysis</a:t>
            </a:r>
            <a:endParaRPr lang="zh-TW" altLang="en-US" b="1" dirty="0"/>
          </a:p>
        </p:txBody>
      </p:sp>
      <p:sp>
        <p:nvSpPr>
          <p:cNvPr id="5" name="投影片編號版面配置區 4"/>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69</a:t>
            </a:fld>
            <a:endParaRPr lang="zh-TW" altLang="en-US" dirty="0"/>
          </a:p>
        </p:txBody>
      </p:sp>
    </p:spTree>
    <p:extLst>
      <p:ext uri="{BB962C8B-B14F-4D97-AF65-F5344CB8AC3E}">
        <p14:creationId xmlns:p14="http://schemas.microsoft.com/office/powerpoint/2010/main" val="1955963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311270420"/>
              </p:ext>
            </p:extLst>
          </p:nvPr>
        </p:nvGraphicFramePr>
        <p:xfrm>
          <a:off x="263271" y="711046"/>
          <a:ext cx="8611332" cy="2167305"/>
        </p:xfrm>
        <a:graphic>
          <a:graphicData uri="http://schemas.openxmlformats.org/drawingml/2006/table">
            <a:tbl>
              <a:tblPr/>
              <a:tblGrid>
                <a:gridCol w="3984533">
                  <a:extLst>
                    <a:ext uri="{9D8B030D-6E8A-4147-A177-3AD203B41FA5}">
                      <a16:colId xmlns:a16="http://schemas.microsoft.com/office/drawing/2014/main" val="1428868272"/>
                    </a:ext>
                  </a:extLst>
                </a:gridCol>
                <a:gridCol w="4626799">
                  <a:extLst>
                    <a:ext uri="{9D8B030D-6E8A-4147-A177-3AD203B41FA5}">
                      <a16:colId xmlns:a16="http://schemas.microsoft.com/office/drawing/2014/main" val="865195493"/>
                    </a:ext>
                  </a:extLst>
                </a:gridCol>
              </a:tblGrid>
              <a:tr h="141975">
                <a:tc>
                  <a:txBody>
                    <a:bodyPr/>
                    <a:lstStyle/>
                    <a:p>
                      <a:pPr algn="ctr" fontAlgn="ctr"/>
                      <a:r>
                        <a:rPr lang="zh-TW" altLang="en-US" sz="2000" b="1" i="0" u="none" strike="noStrike" dirty="0" smtClean="0">
                          <a:solidFill>
                            <a:srgbClr val="FFFFFF"/>
                          </a:solidFill>
                          <a:effectLst/>
                          <a:latin typeface="Times New Roman" panose="02020603050405020304" pitchFamily="18" charset="0"/>
                          <a:ea typeface="新細明體" panose="02020500000000000000" pitchFamily="18" charset="-120"/>
                        </a:rPr>
                        <a:t>子項目</a:t>
                      </a:r>
                      <a:r>
                        <a:rPr lang="en-US" sz="2000" b="1" i="0" u="none" strike="noStrike" dirty="0" smtClean="0">
                          <a:solidFill>
                            <a:srgbClr val="FFFFFF"/>
                          </a:solidFill>
                          <a:effectLst/>
                          <a:latin typeface="Times New Roman" panose="02020603050405020304" pitchFamily="18" charset="0"/>
                          <a:ea typeface="新細明體" panose="02020500000000000000" pitchFamily="18" charset="-120"/>
                        </a:rPr>
                        <a:t>Subcategory</a:t>
                      </a:r>
                      <a:endParaRPr lang="en-US" sz="2000" b="1" i="0" u="none" strike="noStrike" dirty="0">
                        <a:solidFill>
                          <a:srgbClr val="FFFFFF"/>
                        </a:solidFill>
                        <a:effectLst/>
                        <a:latin typeface="Times New Roman" panose="02020603050405020304" pitchFamily="18" charset="0"/>
                        <a:ea typeface="新細明體" panose="02020500000000000000" pitchFamily="18"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2000" b="1" i="0" u="none" strike="noStrike" dirty="0">
                          <a:solidFill>
                            <a:srgbClr val="FFFFFF"/>
                          </a:solidFill>
                          <a:effectLst/>
                          <a:latin typeface="Times New Roman" panose="02020603050405020304" pitchFamily="18" charset="0"/>
                          <a:ea typeface="新細明體" panose="02020500000000000000" pitchFamily="18" charset="-120"/>
                        </a:rPr>
                        <a:t>Informative References</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4163099732"/>
                  </a:ext>
                </a:extLst>
              </a:tr>
              <a:tr h="141975">
                <a:tc rowSpan="6">
                  <a:txBody>
                    <a:bodyPr/>
                    <a:lstStyle/>
                    <a:p>
                      <a:pPr algn="l" fontAlgn="ctr"/>
                      <a:r>
                        <a:rPr lang="en-US" sz="2000" b="1" i="0" u="none" strike="noStrike" dirty="0">
                          <a:solidFill>
                            <a:srgbClr val="000000"/>
                          </a:solidFill>
                          <a:effectLst/>
                          <a:latin typeface="Times New Roman" panose="02020603050405020304" pitchFamily="18" charset="0"/>
                          <a:ea typeface="新細明體" panose="02020500000000000000" pitchFamily="18" charset="-120"/>
                        </a:rPr>
                        <a:t>ID.AM-1: Physical devices and systems within the organization are </a:t>
                      </a:r>
                      <a:r>
                        <a:rPr lang="en-US" sz="2000" b="1" i="0" u="none" strike="noStrike" dirty="0" smtClean="0">
                          <a:solidFill>
                            <a:srgbClr val="000000"/>
                          </a:solidFill>
                          <a:effectLst/>
                          <a:latin typeface="Times New Roman" panose="02020603050405020304" pitchFamily="18" charset="0"/>
                          <a:ea typeface="新細明體" panose="02020500000000000000" pitchFamily="18" charset="-120"/>
                        </a:rPr>
                        <a:t>inventoried</a:t>
                      </a:r>
                    </a:p>
                    <a:p>
                      <a:pPr algn="l" fontAlgn="ctr"/>
                      <a:r>
                        <a:rPr lang="zh-TW" altLang="en-US" sz="2000" b="0" i="0" kern="1200" dirty="0" smtClean="0">
                          <a:solidFill>
                            <a:schemeClr val="tx1"/>
                          </a:solidFill>
                          <a:effectLst/>
                          <a:latin typeface="+mn-lt"/>
                          <a:ea typeface="+mn-ea"/>
                          <a:cs typeface="+mn-cs"/>
                        </a:rPr>
                        <a:t>組織的實體設備和系統已清點</a:t>
                      </a:r>
                      <a:endParaRPr lang="en-US" altLang="zh-TW" sz="2000" b="0" i="0" kern="1200" dirty="0" smtClean="0">
                        <a:solidFill>
                          <a:schemeClr val="tx1"/>
                        </a:solidFill>
                        <a:effectLst/>
                        <a:latin typeface="+mn-lt"/>
                        <a:ea typeface="+mn-ea"/>
                        <a:cs typeface="+mn-cs"/>
                      </a:endParaRPr>
                    </a:p>
                    <a:p>
                      <a:pPr algn="l" fontAlgn="ctr"/>
                      <a:r>
                        <a:rPr lang="zh-TW" altLang="en-US" sz="2000" b="1" i="0" u="none" strike="noStrike" dirty="0" smtClean="0">
                          <a:solidFill>
                            <a:srgbClr val="000000"/>
                          </a:solidFill>
                          <a:effectLst/>
                          <a:latin typeface="Times New Roman" panose="02020603050405020304" pitchFamily="18" charset="0"/>
                          <a:ea typeface="+mn-ea"/>
                        </a:rPr>
                        <a:t>實體裝置的清查</a:t>
                      </a:r>
                      <a:endParaRPr lang="en-US" sz="2000" b="1" i="0" u="none" strike="noStrike" dirty="0">
                        <a:solidFill>
                          <a:srgbClr val="000000"/>
                        </a:solidFill>
                        <a:effectLst/>
                        <a:latin typeface="Times New Roman" panose="02020603050405020304" pitchFamily="18" charset="0"/>
                        <a:ea typeface="新細明體" panose="02020500000000000000" pitchFamily="18"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2000" b="1" i="0" u="none" strike="noStrike" dirty="0">
                          <a:solidFill>
                            <a:srgbClr val="000000"/>
                          </a:solidFill>
                          <a:effectLst/>
                          <a:latin typeface="Times New Roman" panose="02020603050405020304" pitchFamily="18" charset="0"/>
                          <a:ea typeface="新細明體" panose="02020500000000000000" pitchFamily="18" charset="-120"/>
                        </a:rPr>
                        <a:t>·       CIS CSC 1</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35228376"/>
                  </a:ext>
                </a:extLst>
              </a:tr>
              <a:tr h="141975">
                <a:tc vMerge="1">
                  <a:txBody>
                    <a:bodyPr/>
                    <a:lstStyle/>
                    <a:p>
                      <a:endParaRPr lang="zh-TW" altLang="en-US"/>
                    </a:p>
                  </a:txBody>
                  <a:tcPr/>
                </a:tc>
                <a:tc>
                  <a:txBody>
                    <a:bodyPr/>
                    <a:lstStyle/>
                    <a:p>
                      <a:pPr algn="l" fontAlgn="ctr"/>
                      <a:r>
                        <a:rPr lang="en-US" sz="2000" b="1" i="0" u="none" strike="noStrike" dirty="0">
                          <a:solidFill>
                            <a:srgbClr val="000000"/>
                          </a:solidFill>
                          <a:effectLst/>
                          <a:latin typeface="Times New Roman" panose="02020603050405020304" pitchFamily="18" charset="0"/>
                          <a:ea typeface="新細明體" panose="02020500000000000000" pitchFamily="18" charset="-120"/>
                        </a:rPr>
                        <a:t>·       COBIT 5 BAI09.01, BAI09.02</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98115662"/>
                  </a:ext>
                </a:extLst>
              </a:tr>
              <a:tr h="141975">
                <a:tc vMerge="1">
                  <a:txBody>
                    <a:bodyPr/>
                    <a:lstStyle/>
                    <a:p>
                      <a:endParaRPr lang="zh-TW" altLang="en-US"/>
                    </a:p>
                  </a:txBody>
                  <a:tcPr/>
                </a:tc>
                <a:tc>
                  <a:txBody>
                    <a:bodyPr/>
                    <a:lstStyle/>
                    <a:p>
                      <a:pPr algn="l" fontAlgn="ctr"/>
                      <a:r>
                        <a:rPr lang="en-US" sz="2000" b="1" i="0" u="none" strike="noStrike" dirty="0">
                          <a:solidFill>
                            <a:srgbClr val="000000"/>
                          </a:solidFill>
                          <a:effectLst/>
                          <a:latin typeface="Times New Roman" panose="02020603050405020304" pitchFamily="18" charset="0"/>
                          <a:ea typeface="新細明體" panose="02020500000000000000" pitchFamily="18" charset="-120"/>
                        </a:rPr>
                        <a:t>·       ISA 62443-2-1:2009 4.2.3.4</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56118247"/>
                  </a:ext>
                </a:extLst>
              </a:tr>
              <a:tr h="141975">
                <a:tc vMerge="1">
                  <a:txBody>
                    <a:bodyPr/>
                    <a:lstStyle/>
                    <a:p>
                      <a:endParaRPr lang="zh-TW" altLang="en-US"/>
                    </a:p>
                  </a:txBody>
                  <a:tcPr/>
                </a:tc>
                <a:tc>
                  <a:txBody>
                    <a:bodyPr/>
                    <a:lstStyle/>
                    <a:p>
                      <a:pPr algn="l" fontAlgn="ctr"/>
                      <a:r>
                        <a:rPr lang="en-US" sz="2000" b="1" i="0" u="none" strike="noStrike" dirty="0">
                          <a:solidFill>
                            <a:srgbClr val="000000"/>
                          </a:solidFill>
                          <a:effectLst/>
                          <a:latin typeface="Times New Roman" panose="02020603050405020304" pitchFamily="18" charset="0"/>
                          <a:ea typeface="新細明體" panose="02020500000000000000" pitchFamily="18" charset="-120"/>
                        </a:rPr>
                        <a:t>·       ISA 62443-3-3:2013 SR 7.8</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60009955"/>
                  </a:ext>
                </a:extLst>
              </a:tr>
              <a:tr h="141975">
                <a:tc vMerge="1">
                  <a:txBody>
                    <a:bodyPr/>
                    <a:lstStyle/>
                    <a:p>
                      <a:endParaRPr lang="zh-TW" altLang="en-US"/>
                    </a:p>
                  </a:txBody>
                  <a:tcPr/>
                </a:tc>
                <a:tc>
                  <a:txBody>
                    <a:bodyPr/>
                    <a:lstStyle/>
                    <a:p>
                      <a:pPr algn="l" fontAlgn="ctr"/>
                      <a:r>
                        <a:rPr lang="en-US" sz="2000" b="1" i="0" u="none" strike="noStrike" dirty="0">
                          <a:solidFill>
                            <a:srgbClr val="000000"/>
                          </a:solidFill>
                          <a:effectLst/>
                          <a:latin typeface="Times New Roman" panose="02020603050405020304" pitchFamily="18" charset="0"/>
                          <a:ea typeface="新細明體" panose="02020500000000000000" pitchFamily="18" charset="-120"/>
                        </a:rPr>
                        <a:t>·</a:t>
                      </a:r>
                      <a:r>
                        <a:rPr lang="en-US" sz="2000" b="1"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       ISO/IEC 27001:2013 A.8.1.1, A.8.1.2</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386296037"/>
                  </a:ext>
                </a:extLst>
              </a:tr>
              <a:tr h="141975">
                <a:tc vMerge="1">
                  <a:txBody>
                    <a:bodyPr/>
                    <a:lstStyle/>
                    <a:p>
                      <a:endParaRPr lang="zh-TW" altLang="en-US"/>
                    </a:p>
                  </a:txBody>
                  <a:tcPr/>
                </a:tc>
                <a:tc>
                  <a:txBody>
                    <a:bodyPr/>
                    <a:lstStyle/>
                    <a:p>
                      <a:pPr algn="l" fontAlgn="ctr"/>
                      <a:r>
                        <a:rPr lang="en-US" sz="2000" b="1" i="0" u="none" strike="noStrike" dirty="0">
                          <a:solidFill>
                            <a:srgbClr val="000000"/>
                          </a:solidFill>
                          <a:effectLst/>
                          <a:latin typeface="Times New Roman" panose="02020603050405020304" pitchFamily="18" charset="0"/>
                          <a:ea typeface="新細明體" panose="02020500000000000000" pitchFamily="18" charset="-120"/>
                        </a:rPr>
                        <a:t>·       NIST SP 800-53 Rev. 4 CM-8, PM-5</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7093027"/>
                  </a:ext>
                </a:extLst>
              </a:tr>
            </a:tbl>
          </a:graphicData>
        </a:graphic>
      </p:graphicFrame>
      <p:sp>
        <p:nvSpPr>
          <p:cNvPr id="6" name="投影片編號版面配置區 5"/>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t>7</a:t>
            </a:fld>
            <a:endParaRPr lang="zh-TW" altLang="en-US" dirty="0"/>
          </a:p>
        </p:txBody>
      </p:sp>
      <p:sp>
        <p:nvSpPr>
          <p:cNvPr id="2" name="矩形 1"/>
          <p:cNvSpPr/>
          <p:nvPr/>
        </p:nvSpPr>
        <p:spPr>
          <a:xfrm>
            <a:off x="138254" y="108101"/>
            <a:ext cx="8861367" cy="523220"/>
          </a:xfrm>
          <a:prstGeom prst="rect">
            <a:avLst/>
          </a:prstGeom>
        </p:spPr>
        <p:txBody>
          <a:bodyPr wrap="square">
            <a:spAutoFit/>
          </a:bodyPr>
          <a:lstStyle/>
          <a:p>
            <a:r>
              <a:rPr lang="zh-TW" altLang="en-US" sz="2800" dirty="0"/>
              <a:t>資產管理</a:t>
            </a:r>
            <a:r>
              <a:rPr lang="en-US" altLang="zh-TW" sz="2800" dirty="0"/>
              <a:t>Asset Management(ID.AM):   </a:t>
            </a:r>
            <a:r>
              <a:rPr lang="zh-TW" altLang="en-US" sz="2800" dirty="0"/>
              <a:t>子項目</a:t>
            </a:r>
            <a:r>
              <a:rPr lang="en-US" altLang="zh-TW" sz="2800" dirty="0"/>
              <a:t>Subcategory</a:t>
            </a:r>
          </a:p>
        </p:txBody>
      </p:sp>
      <p:sp>
        <p:nvSpPr>
          <p:cNvPr id="4" name="矩形 3"/>
          <p:cNvSpPr/>
          <p:nvPr/>
        </p:nvSpPr>
        <p:spPr>
          <a:xfrm>
            <a:off x="138254" y="3138971"/>
            <a:ext cx="8274351" cy="2585323"/>
          </a:xfrm>
          <a:prstGeom prst="rect">
            <a:avLst/>
          </a:prstGeom>
        </p:spPr>
        <p:txBody>
          <a:bodyPr wrap="square">
            <a:spAutoFit/>
          </a:bodyPr>
          <a:lstStyle/>
          <a:p>
            <a:pPr fontAlgn="ctr"/>
            <a:r>
              <a:rPr lang="en-US" altLang="zh-TW" b="1" dirty="0">
                <a:solidFill>
                  <a:srgbClr val="FF0000"/>
                </a:solidFill>
                <a:effectLst>
                  <a:outerShdw blurRad="38100" dist="38100" dir="2700000" algn="tl">
                    <a:srgbClr val="000000">
                      <a:alpha val="43137"/>
                    </a:srgbClr>
                  </a:outerShdw>
                </a:effectLst>
                <a:latin typeface="Times New Roman" panose="02020603050405020304" pitchFamily="18" charset="0"/>
              </a:rPr>
              <a:t>ISO/IEC 27001</a:t>
            </a:r>
            <a:r>
              <a:rPr lang="en-US" altLang="zh-TW" b="1" dirty="0" smtClean="0">
                <a:solidFill>
                  <a:srgbClr val="FF0000"/>
                </a:solidFill>
                <a:effectLst>
                  <a:outerShdw blurRad="38100" dist="38100" dir="2700000" algn="tl">
                    <a:srgbClr val="000000">
                      <a:alpha val="43137"/>
                    </a:srgbClr>
                  </a:outerShdw>
                </a:effectLst>
                <a:latin typeface="Times New Roman" panose="02020603050405020304" pitchFamily="18" charset="0"/>
              </a:rPr>
              <a:t>: 2013 A.8.1.1 </a:t>
            </a:r>
            <a:r>
              <a:rPr lang="en-US" altLang="zh-TW" b="1" dirty="0" smtClean="0">
                <a:solidFill>
                  <a:srgbClr val="002060"/>
                </a:solidFill>
                <a:effectLst>
                  <a:outerShdw blurRad="38100" dist="38100" dir="2700000" algn="tl">
                    <a:srgbClr val="000000">
                      <a:alpha val="43137"/>
                    </a:srgbClr>
                  </a:outerShdw>
                </a:effectLst>
              </a:rPr>
              <a:t>Inventory </a:t>
            </a:r>
            <a:r>
              <a:rPr lang="en-US" altLang="zh-TW" b="1" dirty="0">
                <a:solidFill>
                  <a:srgbClr val="002060"/>
                </a:solidFill>
                <a:effectLst>
                  <a:outerShdw blurRad="38100" dist="38100" dir="2700000" algn="tl">
                    <a:srgbClr val="000000">
                      <a:alpha val="43137"/>
                    </a:srgbClr>
                  </a:outerShdw>
                </a:effectLst>
              </a:rPr>
              <a:t>of </a:t>
            </a:r>
            <a:r>
              <a:rPr lang="en-US" altLang="zh-TW" b="1" dirty="0" smtClean="0">
                <a:solidFill>
                  <a:srgbClr val="002060"/>
                </a:solidFill>
                <a:effectLst>
                  <a:outerShdw blurRad="38100" dist="38100" dir="2700000" algn="tl">
                    <a:srgbClr val="000000">
                      <a:alpha val="43137"/>
                    </a:srgbClr>
                  </a:outerShdw>
                </a:effectLst>
              </a:rPr>
              <a:t>Assets </a:t>
            </a:r>
            <a:r>
              <a:rPr lang="zh-TW" altLang="en-US" b="1" dirty="0" smtClean="0">
                <a:solidFill>
                  <a:srgbClr val="002060"/>
                </a:solidFill>
                <a:effectLst>
                  <a:outerShdw blurRad="38100" dist="38100" dir="2700000" algn="tl">
                    <a:srgbClr val="000000">
                      <a:alpha val="43137"/>
                    </a:srgbClr>
                  </a:outerShdw>
                </a:effectLst>
              </a:rPr>
              <a:t>資產清冊</a:t>
            </a:r>
            <a:endParaRPr lang="en-US" altLang="zh-TW" b="1" dirty="0">
              <a:solidFill>
                <a:srgbClr val="002060"/>
              </a:solidFill>
              <a:effectLst>
                <a:outerShdw blurRad="38100" dist="38100" dir="2700000" algn="tl">
                  <a:srgbClr val="000000">
                    <a:alpha val="43137"/>
                  </a:srgbClr>
                </a:outerShdw>
              </a:effectLst>
            </a:endParaRPr>
          </a:p>
          <a:p>
            <a:pPr fontAlgn="ctr"/>
            <a:r>
              <a:rPr lang="zh-TW" altLang="en-US" sz="1600" b="1" dirty="0">
                <a:effectLst>
                  <a:outerShdw blurRad="38100" dist="38100" dir="2700000" algn="tl">
                    <a:srgbClr val="000000">
                      <a:alpha val="43137"/>
                    </a:srgbClr>
                  </a:outerShdw>
                </a:effectLst>
                <a:latin typeface="Times New Roman" panose="02020603050405020304" pitchFamily="18" charset="0"/>
              </a:rPr>
              <a:t>與資訊和資訊處理設施相關的任何資產都需要在整個生命週期內進行識別和管理，並始終保持最新狀態</a:t>
            </a:r>
            <a:r>
              <a:rPr lang="zh-TW" altLang="en-US" sz="1600" b="1" dirty="0" smtClean="0">
                <a:effectLst>
                  <a:outerShdw blurRad="38100" dist="38100" dir="2700000" algn="tl">
                    <a:srgbClr val="000000">
                      <a:alpha val="43137"/>
                    </a:srgbClr>
                  </a:outerShdw>
                </a:effectLst>
                <a:latin typeface="Times New Roman" panose="02020603050405020304" pitchFamily="18" charset="0"/>
              </a:rPr>
              <a:t>。</a:t>
            </a:r>
            <a:endParaRPr lang="zh-TW" altLang="en-US" sz="1600" b="1" dirty="0">
              <a:effectLst>
                <a:outerShdw blurRad="38100" dist="38100" dir="2700000" algn="tl">
                  <a:srgbClr val="000000">
                    <a:alpha val="43137"/>
                  </a:srgbClr>
                </a:outerShdw>
              </a:effectLst>
              <a:latin typeface="Times New Roman" panose="02020603050405020304" pitchFamily="18" charset="0"/>
            </a:endParaRPr>
          </a:p>
          <a:p>
            <a:pPr fontAlgn="ctr"/>
            <a:r>
              <a:rPr lang="zh-TW" altLang="en-US" sz="1600" b="1" dirty="0">
                <a:effectLst>
                  <a:outerShdw blurRad="38100" dist="38100" dir="2700000" algn="tl">
                    <a:srgbClr val="000000">
                      <a:alpha val="43137"/>
                    </a:srgbClr>
                  </a:outerShdw>
                </a:effectLst>
                <a:latin typeface="Times New Roman" panose="02020603050405020304" pitchFamily="18" charset="0"/>
              </a:rPr>
              <a:t>必須對這些資產進行登記或盤點，根據其重要性顯示如何管理和控制這些資產（這也與下面的信息分類完全吻合）</a:t>
            </a:r>
            <a:r>
              <a:rPr lang="zh-TW" altLang="en-US" sz="1600" b="1" dirty="0" smtClean="0">
                <a:effectLst>
                  <a:outerShdw blurRad="38100" dist="38100" dir="2700000" algn="tl">
                    <a:srgbClr val="000000">
                      <a:alpha val="43137"/>
                    </a:srgbClr>
                  </a:outerShdw>
                </a:effectLst>
                <a:latin typeface="Times New Roman" panose="02020603050405020304" pitchFamily="18" charset="0"/>
              </a:rPr>
              <a:t>。</a:t>
            </a:r>
            <a:endParaRPr lang="en-US" altLang="zh-TW" sz="1600" b="1" dirty="0" smtClean="0">
              <a:effectLst>
                <a:outerShdw blurRad="38100" dist="38100" dir="2700000" algn="tl">
                  <a:srgbClr val="000000">
                    <a:alpha val="43137"/>
                  </a:srgbClr>
                </a:outerShdw>
              </a:effectLst>
              <a:latin typeface="Times New Roman" panose="02020603050405020304" pitchFamily="18" charset="0"/>
            </a:endParaRPr>
          </a:p>
          <a:p>
            <a:pPr fontAlgn="ctr"/>
            <a:r>
              <a:rPr lang="zh-TW" altLang="en-US" sz="1600" b="1" dirty="0" smtClean="0">
                <a:effectLst>
                  <a:outerShdw blurRad="38100" dist="38100" dir="2700000" algn="tl">
                    <a:srgbClr val="000000">
                      <a:alpha val="43137"/>
                    </a:srgbClr>
                  </a:outerShdw>
                </a:effectLst>
                <a:latin typeface="Times New Roman" panose="02020603050405020304" pitchFamily="18" charset="0"/>
              </a:rPr>
              <a:t>資訊</a:t>
            </a:r>
            <a:r>
              <a:rPr lang="zh-TW" altLang="en-US" sz="1600" b="1" dirty="0">
                <a:effectLst>
                  <a:outerShdw blurRad="38100" dist="38100" dir="2700000" algn="tl">
                    <a:srgbClr val="000000">
                      <a:alpha val="43137"/>
                    </a:srgbClr>
                  </a:outerShdw>
                </a:effectLst>
                <a:latin typeface="Times New Roman" panose="02020603050405020304" pitchFamily="18" charset="0"/>
              </a:rPr>
              <a:t>的生命週期通常包括創建、處理、存儲、傳輸、刪除和銷毀階段。</a:t>
            </a:r>
          </a:p>
          <a:p>
            <a:pPr fontAlgn="ctr"/>
            <a:endParaRPr lang="zh-TW" altLang="en-US" sz="1600" b="1" dirty="0">
              <a:effectLst>
                <a:outerShdw blurRad="38100" dist="38100" dir="2700000" algn="tl">
                  <a:srgbClr val="000000">
                    <a:alpha val="43137"/>
                  </a:srgbClr>
                </a:outerShdw>
              </a:effectLst>
              <a:latin typeface="Times New Roman" panose="02020603050405020304" pitchFamily="18" charset="0"/>
            </a:endParaRPr>
          </a:p>
          <a:p>
            <a:pPr fontAlgn="ctr"/>
            <a:r>
              <a:rPr lang="zh-TW" altLang="en-US" sz="1600" b="1" dirty="0">
                <a:effectLst>
                  <a:outerShdw blurRad="38100" dist="38100" dir="2700000" algn="tl">
                    <a:srgbClr val="000000">
                      <a:alpha val="43137"/>
                    </a:srgbClr>
                  </a:outerShdw>
                </a:effectLst>
                <a:latin typeface="Times New Roman" panose="02020603050405020304" pitchFamily="18" charset="0"/>
              </a:rPr>
              <a:t>瞭解如何制定 </a:t>
            </a:r>
            <a:r>
              <a:rPr lang="en-US" altLang="zh-TW" sz="1600" b="1" dirty="0">
                <a:effectLst>
                  <a:outerShdw blurRad="38100" dist="38100" dir="2700000" algn="tl">
                    <a:srgbClr val="000000">
                      <a:alpha val="43137"/>
                    </a:srgbClr>
                  </a:outerShdw>
                </a:effectLst>
                <a:latin typeface="Times New Roman" panose="02020603050405020304" pitchFamily="18" charset="0"/>
              </a:rPr>
              <a:t>ISO 27001 </a:t>
            </a:r>
            <a:r>
              <a:rPr lang="zh-TW" altLang="en-US" sz="1600" b="1" dirty="0">
                <a:effectLst>
                  <a:outerShdw blurRad="38100" dist="38100" dir="2700000" algn="tl">
                    <a:srgbClr val="000000">
                      <a:alpha val="43137"/>
                    </a:srgbClr>
                  </a:outerShdw>
                </a:effectLst>
                <a:latin typeface="Times New Roman" panose="02020603050405020304" pitchFamily="18" charset="0"/>
              </a:rPr>
              <a:t>資產清單</a:t>
            </a:r>
          </a:p>
          <a:p>
            <a:pPr fontAlgn="ctr"/>
            <a:r>
              <a:rPr lang="zh-TW" altLang="en-US" sz="1600" b="1" dirty="0">
                <a:effectLst>
                  <a:outerShdw blurRad="38100" dist="38100" dir="2700000" algn="tl">
                    <a:srgbClr val="000000">
                      <a:alpha val="43137"/>
                    </a:srgbClr>
                  </a:outerShdw>
                </a:effectLst>
                <a:latin typeface="Times New Roman" panose="02020603050405020304" pitchFamily="18" charset="0"/>
              </a:rPr>
              <a:t>閱讀以 </a:t>
            </a:r>
            <a:r>
              <a:rPr lang="en-US" altLang="zh-TW" sz="1600" b="1" dirty="0">
                <a:effectLst>
                  <a:outerShdw blurRad="38100" dist="38100" dir="2700000" algn="tl">
                    <a:srgbClr val="000000">
                      <a:alpha val="43137"/>
                    </a:srgbClr>
                  </a:outerShdw>
                </a:effectLst>
                <a:latin typeface="Times New Roman" panose="02020603050405020304" pitchFamily="18" charset="0"/>
              </a:rPr>
              <a:t>ISO 27001 </a:t>
            </a:r>
            <a:r>
              <a:rPr lang="zh-TW" altLang="en-US" sz="1600" b="1" dirty="0">
                <a:effectLst>
                  <a:outerShdw blurRad="38100" dist="38100" dir="2700000" algn="tl">
                    <a:srgbClr val="000000">
                      <a:alpha val="43137"/>
                    </a:srgbClr>
                  </a:outerShdw>
                </a:effectLst>
                <a:latin typeface="Times New Roman" panose="02020603050405020304" pitchFamily="18" charset="0"/>
              </a:rPr>
              <a:t>方式管理您的資訊資產</a:t>
            </a:r>
          </a:p>
          <a:p>
            <a:pPr fontAlgn="ctr"/>
            <a:r>
              <a:rPr lang="zh-TW" altLang="en-US" sz="1600" b="1" dirty="0">
                <a:effectLst>
                  <a:outerShdw blurRad="38100" dist="38100" dir="2700000" algn="tl">
                    <a:srgbClr val="000000">
                      <a:alpha val="43137"/>
                    </a:srgbClr>
                  </a:outerShdw>
                </a:effectLst>
                <a:latin typeface="Times New Roman" panose="02020603050405020304" pitchFamily="18" charset="0"/>
              </a:rPr>
              <a:t>瞭解 </a:t>
            </a:r>
            <a:r>
              <a:rPr lang="en-US" altLang="zh-TW" sz="1600" b="1" dirty="0">
                <a:effectLst>
                  <a:outerShdw blurRad="38100" dist="38100" dir="2700000" algn="tl">
                    <a:srgbClr val="000000">
                      <a:alpha val="43137"/>
                    </a:srgbClr>
                  </a:outerShdw>
                </a:effectLst>
                <a:latin typeface="Times New Roman" panose="02020603050405020304" pitchFamily="18" charset="0"/>
              </a:rPr>
              <a:t>ISO 27001 </a:t>
            </a:r>
            <a:r>
              <a:rPr lang="zh-TW" altLang="en-US" sz="1600" b="1" dirty="0">
                <a:effectLst>
                  <a:outerShdw blurRad="38100" dist="38100" dir="2700000" algn="tl">
                    <a:srgbClr val="000000">
                      <a:alpha val="43137"/>
                    </a:srgbClr>
                  </a:outerShdw>
                </a:effectLst>
                <a:latin typeface="Times New Roman" panose="02020603050405020304" pitchFamily="18" charset="0"/>
              </a:rPr>
              <a:t>在 </a:t>
            </a:r>
            <a:r>
              <a:rPr lang="en-US" altLang="zh-TW" sz="1600" b="1" dirty="0" err="1">
                <a:effectLst>
                  <a:outerShdw blurRad="38100" dist="38100" dir="2700000" algn="tl">
                    <a:srgbClr val="000000">
                      <a:alpha val="43137"/>
                    </a:srgbClr>
                  </a:outerShdw>
                </a:effectLst>
                <a:latin typeface="Times New Roman" panose="02020603050405020304" pitchFamily="18" charset="0"/>
              </a:rPr>
              <a:t>ISMS.online</a:t>
            </a:r>
            <a:r>
              <a:rPr lang="en-US" altLang="zh-TW" sz="1600" b="1" dirty="0">
                <a:effectLst>
                  <a:outerShdw blurRad="38100" dist="38100" dir="2700000" algn="tl">
                    <a:srgbClr val="000000">
                      <a:alpha val="43137"/>
                    </a:srgbClr>
                  </a:outerShdw>
                </a:effectLst>
                <a:latin typeface="Times New Roman" panose="02020603050405020304" pitchFamily="18" charset="0"/>
              </a:rPr>
              <a:t> </a:t>
            </a:r>
            <a:r>
              <a:rPr lang="zh-TW" altLang="en-US" sz="1600" b="1" dirty="0">
                <a:effectLst>
                  <a:outerShdw blurRad="38100" dist="38100" dir="2700000" algn="tl">
                    <a:srgbClr val="000000">
                      <a:alpha val="43137"/>
                    </a:srgbClr>
                  </a:outerShdw>
                </a:effectLst>
                <a:latin typeface="Times New Roman" panose="02020603050405020304" pitchFamily="18" charset="0"/>
              </a:rPr>
              <a:t>中進行資產盤點的綜合</a:t>
            </a:r>
            <a:r>
              <a:rPr lang="zh-TW" altLang="en-US" sz="1600" b="1" dirty="0" smtClean="0">
                <a:effectLst>
                  <a:outerShdw blurRad="38100" dist="38100" dir="2700000" algn="tl">
                    <a:srgbClr val="000000">
                      <a:alpha val="43137"/>
                    </a:srgbClr>
                  </a:outerShdw>
                </a:effectLst>
                <a:latin typeface="Times New Roman" panose="02020603050405020304" pitchFamily="18" charset="0"/>
              </a:rPr>
              <a:t>方法</a:t>
            </a:r>
            <a:endParaRPr lang="en-US" altLang="zh-TW" sz="1600" b="1" dirty="0" smtClean="0">
              <a:effectLst>
                <a:outerShdw blurRad="38100" dist="38100" dir="2700000" algn="tl">
                  <a:srgbClr val="000000">
                    <a:alpha val="43137"/>
                  </a:srgbClr>
                </a:outerShdw>
              </a:effectLst>
              <a:latin typeface="Times New Roman" panose="02020603050405020304" pitchFamily="18" charset="0"/>
            </a:endParaRPr>
          </a:p>
        </p:txBody>
      </p:sp>
      <p:sp>
        <p:nvSpPr>
          <p:cNvPr id="7" name="矩形 6"/>
          <p:cNvSpPr/>
          <p:nvPr/>
        </p:nvSpPr>
        <p:spPr>
          <a:xfrm>
            <a:off x="138254" y="5888747"/>
            <a:ext cx="6467301" cy="369332"/>
          </a:xfrm>
          <a:prstGeom prst="rect">
            <a:avLst/>
          </a:prstGeom>
        </p:spPr>
        <p:txBody>
          <a:bodyPr wrap="square">
            <a:spAutoFit/>
          </a:bodyPr>
          <a:lstStyle/>
          <a:p>
            <a:r>
              <a:rPr lang="en-US" altLang="zh-TW" dirty="0"/>
              <a:t>https://www.isms.online/iso-27001/annex-a-8-asset-management/</a:t>
            </a:r>
            <a:endParaRPr lang="zh-TW" altLang="en-US" dirty="0"/>
          </a:p>
        </p:txBody>
      </p:sp>
    </p:spTree>
    <p:extLst>
      <p:ext uri="{BB962C8B-B14F-4D97-AF65-F5344CB8AC3E}">
        <p14:creationId xmlns:p14="http://schemas.microsoft.com/office/powerpoint/2010/main" val="332329431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3.</a:t>
            </a:r>
            <a:r>
              <a:rPr lang="zh-TW" altLang="en-US" b="1" dirty="0"/>
              <a:t>偵測 戰術</a:t>
            </a:r>
            <a:r>
              <a:rPr lang="en-US" altLang="zh-TW" b="1" dirty="0">
                <a:solidFill>
                  <a:schemeClr val="dk1"/>
                </a:solidFill>
              </a:rPr>
              <a:t>Detect</a:t>
            </a:r>
            <a:endParaRPr lang="zh-TW" altLang="en-US" dirty="0"/>
          </a:p>
        </p:txBody>
      </p:sp>
      <p:sp>
        <p:nvSpPr>
          <p:cNvPr id="3" name="內容版面配置區 2"/>
          <p:cNvSpPr>
            <a:spLocks noGrp="1"/>
          </p:cNvSpPr>
          <p:nvPr>
            <p:ph idx="1"/>
          </p:nvPr>
        </p:nvSpPr>
        <p:spPr>
          <a:xfrm>
            <a:off x="255671" y="547690"/>
            <a:ext cx="8581524" cy="6310310"/>
          </a:xfrm>
        </p:spPr>
        <p:txBody>
          <a:bodyPr>
            <a:normAutofit/>
          </a:bodyPr>
          <a:lstStyle/>
          <a:p>
            <a:pPr marL="228600" lvl="1">
              <a:spcBef>
                <a:spcPts val="1000"/>
              </a:spcBef>
            </a:pPr>
            <a:r>
              <a:rPr lang="zh-TW" altLang="en-US" b="1" dirty="0"/>
              <a:t>同</a:t>
            </a:r>
            <a:r>
              <a:rPr lang="zh-TW" altLang="en-US" b="1" dirty="0" smtClean="0"/>
              <a:t>形文字</a:t>
            </a:r>
            <a:r>
              <a:rPr lang="zh-TW" altLang="en-US" b="1" dirty="0"/>
              <a:t>檢測 </a:t>
            </a:r>
            <a:r>
              <a:rPr lang="en-US" altLang="zh-TW" b="1" dirty="0" err="1"/>
              <a:t>Homoglyph</a:t>
            </a:r>
            <a:r>
              <a:rPr lang="en-US" altLang="zh-TW" b="1" dirty="0"/>
              <a:t> </a:t>
            </a:r>
            <a:r>
              <a:rPr lang="en-US" altLang="zh-TW" b="1" dirty="0" smtClean="0"/>
              <a:t>Detection (ID:</a:t>
            </a:r>
            <a:r>
              <a:rPr lang="en-US" altLang="zh-TW" dirty="0" smtClean="0"/>
              <a:t>D3-HD)</a:t>
            </a:r>
          </a:p>
          <a:p>
            <a:pPr lvl="1"/>
            <a:r>
              <a:rPr lang="zh-TW" altLang="en-US" b="1" dirty="0"/>
              <a:t>定義</a:t>
            </a:r>
          </a:p>
          <a:p>
            <a:pPr lvl="2"/>
            <a:r>
              <a:rPr lang="zh-TW" altLang="en-US" dirty="0"/>
              <a:t>使用各種技術比較字串以確定是否向使用者呈現欺騙性或惡意字串。</a:t>
            </a:r>
          </a:p>
          <a:p>
            <a:pPr lvl="1"/>
            <a:r>
              <a:rPr lang="zh-TW" altLang="en-US" b="1" dirty="0"/>
              <a:t>怎麼運作的</a:t>
            </a:r>
          </a:p>
          <a:p>
            <a:pPr lvl="2"/>
            <a:r>
              <a:rPr lang="zh-TW" altLang="en-US" dirty="0"/>
              <a:t>在這種情況下，同形文字是一種欺騙性字串或單詞，看起來像可信單詞，但由不同的字符組成，例如：</a:t>
            </a:r>
            <a:r>
              <a:rPr lang="en-US" altLang="zh-TW" dirty="0"/>
              <a:t>goooogle.com </a:t>
            </a:r>
            <a:r>
              <a:rPr lang="zh-TW" altLang="en-US" dirty="0"/>
              <a:t>與 </a:t>
            </a:r>
            <a:r>
              <a:rPr lang="en-US" altLang="zh-TW" dirty="0"/>
              <a:t>google.com</a:t>
            </a:r>
            <a:r>
              <a:rPr lang="zh-TW" altLang="en-US" dirty="0"/>
              <a:t>。這常見於網路釣魚和拼字錯誤搶注攻擊中，人們透過社會工程活動進行利用。</a:t>
            </a:r>
          </a:p>
          <a:p>
            <a:pPr lvl="1"/>
            <a:r>
              <a:rPr lang="zh-TW" altLang="en-US" b="1" dirty="0"/>
              <a:t>注意事項</a:t>
            </a:r>
          </a:p>
          <a:p>
            <a:pPr lvl="2"/>
            <a:r>
              <a:rPr lang="zh-TW" altLang="en-US" dirty="0"/>
              <a:t>在非常大的環境中，由於產生的流量很大，處理 </a:t>
            </a:r>
            <a:r>
              <a:rPr lang="en-US" altLang="zh-TW" dirty="0"/>
              <a:t>DNS </a:t>
            </a:r>
            <a:r>
              <a:rPr lang="zh-TW" altLang="en-US" dirty="0"/>
              <a:t>查詢的運算成本可能會很高</a:t>
            </a:r>
          </a:p>
          <a:p>
            <a:pPr lvl="2"/>
            <a:r>
              <a:rPr lang="zh-TW" altLang="en-US" dirty="0"/>
              <a:t>合法的公司和產品在名稱中使用非字典單詞，這可能會導致許多誤報</a:t>
            </a:r>
          </a:p>
          <a:p>
            <a:pPr lvl="1"/>
            <a:r>
              <a:rPr lang="zh-TW" altLang="en-US" b="1" dirty="0"/>
              <a:t>數位工件關係：</a:t>
            </a:r>
          </a:p>
          <a:p>
            <a:pPr lvl="2"/>
            <a:r>
              <a:rPr lang="zh-TW" altLang="en-US" dirty="0"/>
              <a:t>這種防禦技術與特定的數位製品有關。 點擊工件節點以獲取更多資訊。</a:t>
            </a:r>
          </a:p>
        </p:txBody>
      </p:sp>
      <p:sp>
        <p:nvSpPr>
          <p:cNvPr id="4" name="投影片編號版面配置區 3"/>
          <p:cNvSpPr>
            <a:spLocks noGrp="1"/>
          </p:cNvSpPr>
          <p:nvPr>
            <p:ph type="sldNum" sz="quarter" idx="12"/>
          </p:nvPr>
        </p:nvSpPr>
        <p:spPr/>
        <p:txBody>
          <a:bodyPr/>
          <a:lstStyle/>
          <a:p>
            <a:r>
              <a:rPr lang="zh-TW" altLang="en-US" dirty="0" smtClean="0"/>
              <a:t>資訊安全架構</a:t>
            </a:r>
            <a:r>
              <a:rPr lang="en-US" altLang="zh-TW" dirty="0" smtClean="0"/>
              <a:t>NIST</a:t>
            </a:r>
            <a:r>
              <a:rPr lang="zh-TW" altLang="en-US" dirty="0" smtClean="0"/>
              <a:t> </a:t>
            </a:r>
            <a:r>
              <a:rPr lang="en-US" altLang="zh-TW" dirty="0" smtClean="0"/>
              <a:t>CSF</a:t>
            </a:r>
            <a:r>
              <a:rPr lang="zh-TW" altLang="en-US" dirty="0" smtClean="0"/>
              <a:t>與</a:t>
            </a:r>
            <a:r>
              <a:rPr lang="en-US" altLang="zh-TW" dirty="0" smtClean="0"/>
              <a:t>MITRE D3FEND- </a:t>
            </a:r>
            <a:fld id="{2733D0C0-6F05-4351-9199-557946A0D211}" type="slidenum">
              <a:rPr lang="zh-TW" altLang="en-US" smtClean="0"/>
              <a:pPr/>
              <a:t>70</a:t>
            </a:fld>
            <a:endParaRPr lang="zh-TW" altLang="en-US" dirty="0"/>
          </a:p>
        </p:txBody>
      </p:sp>
    </p:spTree>
    <p:extLst>
      <p:ext uri="{BB962C8B-B14F-4D97-AF65-F5344CB8AC3E}">
        <p14:creationId xmlns:p14="http://schemas.microsoft.com/office/powerpoint/2010/main" val="39633484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3.</a:t>
            </a:r>
            <a:r>
              <a:rPr lang="zh-TW" altLang="en-US" b="1" dirty="0"/>
              <a:t>偵測 戰術</a:t>
            </a:r>
            <a:r>
              <a:rPr lang="en-US" altLang="zh-TW" b="1" dirty="0">
                <a:solidFill>
                  <a:schemeClr val="dk1"/>
                </a:solidFill>
              </a:rPr>
              <a:t>Detect</a:t>
            </a:r>
            <a:endParaRPr lang="zh-TW" altLang="en-US" dirty="0"/>
          </a:p>
        </p:txBody>
      </p:sp>
      <p:sp>
        <p:nvSpPr>
          <p:cNvPr id="3" name="內容版面配置區 2"/>
          <p:cNvSpPr>
            <a:spLocks noGrp="1"/>
          </p:cNvSpPr>
          <p:nvPr>
            <p:ph idx="1"/>
          </p:nvPr>
        </p:nvSpPr>
        <p:spPr>
          <a:xfrm>
            <a:off x="255671" y="547690"/>
            <a:ext cx="8581524" cy="6310310"/>
          </a:xfrm>
        </p:spPr>
        <p:txBody>
          <a:bodyPr>
            <a:normAutofit/>
          </a:bodyPr>
          <a:lstStyle/>
          <a:p>
            <a:pPr marL="228600" lvl="1">
              <a:spcBef>
                <a:spcPts val="1000"/>
              </a:spcBef>
            </a:pPr>
            <a:r>
              <a:rPr lang="zh-TW" altLang="en-US" b="1" dirty="0"/>
              <a:t>同</a:t>
            </a:r>
            <a:r>
              <a:rPr lang="zh-TW" altLang="en-US" b="1" dirty="0" smtClean="0"/>
              <a:t>形文字</a:t>
            </a:r>
            <a:r>
              <a:rPr lang="zh-TW" altLang="en-US" b="1" dirty="0"/>
              <a:t>檢測 </a:t>
            </a:r>
            <a:r>
              <a:rPr lang="en-US" altLang="zh-TW" b="1" dirty="0" err="1"/>
              <a:t>Homoglyph</a:t>
            </a:r>
            <a:r>
              <a:rPr lang="en-US" altLang="zh-TW" b="1" dirty="0"/>
              <a:t> </a:t>
            </a:r>
            <a:r>
              <a:rPr lang="en-US" altLang="zh-TW" b="1" dirty="0" smtClean="0"/>
              <a:t>Detection (ID:</a:t>
            </a:r>
            <a:r>
              <a:rPr lang="en-US" altLang="zh-TW" dirty="0" smtClean="0"/>
              <a:t>D3-HD)</a:t>
            </a:r>
          </a:p>
          <a:p>
            <a:pPr lvl="1"/>
            <a:r>
              <a:rPr lang="en-US" altLang="zh-TW" b="1" dirty="0"/>
              <a:t>Definition</a:t>
            </a:r>
          </a:p>
          <a:p>
            <a:pPr lvl="2"/>
            <a:r>
              <a:rPr lang="en-US" altLang="zh-TW" dirty="0"/>
              <a:t>Comparing strings using a variety of techniques to determine if a deceptive or malicious string is being presented to a user.</a:t>
            </a:r>
          </a:p>
          <a:p>
            <a:pPr lvl="1"/>
            <a:r>
              <a:rPr lang="en-US" altLang="zh-TW" b="1" dirty="0"/>
              <a:t>How it works</a:t>
            </a:r>
          </a:p>
          <a:p>
            <a:pPr lvl="2"/>
            <a:r>
              <a:rPr lang="en-US" altLang="zh-TW" dirty="0"/>
              <a:t>A </a:t>
            </a:r>
            <a:r>
              <a:rPr lang="en-US" altLang="zh-TW" dirty="0" err="1"/>
              <a:t>homoglyph</a:t>
            </a:r>
            <a:r>
              <a:rPr lang="en-US" altLang="zh-TW" dirty="0"/>
              <a:t>, in this context, is a deceptive string or word which looks like a trusted word, but is composed of different characters, for example: goooogle.com versus google.com. This is commonly found in phishing and typo squatting attacks where a human exploiting through a social engineering campaign.</a:t>
            </a:r>
          </a:p>
          <a:p>
            <a:pPr lvl="1"/>
            <a:r>
              <a:rPr lang="en-US" altLang="zh-TW" b="1" dirty="0"/>
              <a:t>Considerations</a:t>
            </a:r>
          </a:p>
          <a:p>
            <a:pPr lvl="2"/>
            <a:r>
              <a:rPr lang="en-US" altLang="zh-TW" dirty="0"/>
              <a:t>In very large environments processing DNS queries can be computationally expensive due to the amount of traffic that is generated</a:t>
            </a:r>
          </a:p>
          <a:p>
            <a:pPr lvl="2"/>
            <a:r>
              <a:rPr lang="en-US" altLang="zh-TW" dirty="0"/>
              <a:t>Legitimate companies and products use non-dictionary words in their names that could result in many false positives</a:t>
            </a:r>
          </a:p>
          <a:p>
            <a:pPr lvl="1"/>
            <a:r>
              <a:rPr lang="en-US" altLang="zh-TW" b="1" dirty="0"/>
              <a:t>Digital Artifact Relationships:</a:t>
            </a:r>
          </a:p>
          <a:p>
            <a:pPr lvl="2"/>
            <a:r>
              <a:rPr lang="en-US" altLang="zh-TW" dirty="0"/>
              <a:t>This defensive technique is related to specific digital artifacts. Click the artifact node for more information</a:t>
            </a:r>
            <a:r>
              <a:rPr lang="en-US" altLang="zh-TW" dirty="0" smtClean="0"/>
              <a:t>.</a:t>
            </a:r>
            <a:endParaRPr lang="en-US" altLang="zh-TW" dirty="0"/>
          </a:p>
        </p:txBody>
      </p:sp>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71</a:t>
            </a:fld>
            <a:endParaRPr lang="zh-TW" altLang="en-US" dirty="0"/>
          </a:p>
        </p:txBody>
      </p:sp>
    </p:spTree>
    <p:extLst>
      <p:ext uri="{BB962C8B-B14F-4D97-AF65-F5344CB8AC3E}">
        <p14:creationId xmlns:p14="http://schemas.microsoft.com/office/powerpoint/2010/main" val="9561328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3.</a:t>
            </a:r>
            <a:r>
              <a:rPr lang="zh-TW" altLang="en-US" b="1" dirty="0"/>
              <a:t>偵測 戰術</a:t>
            </a:r>
            <a:r>
              <a:rPr lang="en-US" altLang="zh-TW" b="1" dirty="0">
                <a:solidFill>
                  <a:schemeClr val="dk1"/>
                </a:solidFill>
              </a:rPr>
              <a:t>Detect</a:t>
            </a:r>
            <a:endParaRPr lang="zh-TW" altLang="en-US" dirty="0"/>
          </a:p>
        </p:txBody>
      </p:sp>
      <p:sp>
        <p:nvSpPr>
          <p:cNvPr id="3" name="內容版面配置區 2"/>
          <p:cNvSpPr>
            <a:spLocks noGrp="1"/>
          </p:cNvSpPr>
          <p:nvPr>
            <p:ph idx="1"/>
          </p:nvPr>
        </p:nvSpPr>
        <p:spPr>
          <a:xfrm>
            <a:off x="255671" y="547690"/>
            <a:ext cx="8581524" cy="6310310"/>
          </a:xfrm>
        </p:spPr>
        <p:txBody>
          <a:bodyPr>
            <a:normAutofit/>
          </a:bodyPr>
          <a:lstStyle/>
          <a:p>
            <a:pPr marL="228600" lvl="1">
              <a:spcBef>
                <a:spcPts val="1000"/>
              </a:spcBef>
            </a:pPr>
            <a:r>
              <a:rPr lang="zh-TW" altLang="en-US" b="1" dirty="0"/>
              <a:t>同</a:t>
            </a:r>
            <a:r>
              <a:rPr lang="zh-TW" altLang="en-US" b="1" dirty="0" smtClean="0"/>
              <a:t>形文字</a:t>
            </a:r>
            <a:r>
              <a:rPr lang="zh-TW" altLang="en-US" b="1" dirty="0"/>
              <a:t>檢測 </a:t>
            </a:r>
            <a:r>
              <a:rPr lang="en-US" altLang="zh-TW" b="1" dirty="0" err="1"/>
              <a:t>Homoglyph</a:t>
            </a:r>
            <a:r>
              <a:rPr lang="en-US" altLang="zh-TW" b="1" dirty="0"/>
              <a:t> </a:t>
            </a:r>
            <a:r>
              <a:rPr lang="en-US" altLang="zh-TW" b="1" dirty="0" smtClean="0"/>
              <a:t>Detection (ID:</a:t>
            </a:r>
            <a:r>
              <a:rPr lang="en-US" altLang="zh-TW" dirty="0" smtClean="0"/>
              <a:t>D3-HD)</a:t>
            </a:r>
          </a:p>
        </p:txBody>
      </p:sp>
      <p:sp>
        <p:nvSpPr>
          <p:cNvPr id="4" name="投影片編號版面配置區 3"/>
          <p:cNvSpPr>
            <a:spLocks noGrp="1"/>
          </p:cNvSpPr>
          <p:nvPr>
            <p:ph type="sldNum" sz="quarter" idx="12"/>
          </p:nvPr>
        </p:nvSpPr>
        <p:spPr/>
        <p:txBody>
          <a:bodyPr/>
          <a:lstStyle/>
          <a:p>
            <a:r>
              <a:rPr lang="zh-TW" altLang="en-US" dirty="0" smtClean="0"/>
              <a:t>資訊安全架構</a:t>
            </a:r>
            <a:r>
              <a:rPr lang="en-US" altLang="zh-TW" dirty="0" smtClean="0"/>
              <a:t>NIST</a:t>
            </a:r>
            <a:r>
              <a:rPr lang="zh-TW" altLang="en-US" dirty="0" smtClean="0"/>
              <a:t> </a:t>
            </a:r>
            <a:r>
              <a:rPr lang="en-US" altLang="zh-TW" dirty="0" smtClean="0"/>
              <a:t>CSF</a:t>
            </a:r>
            <a:r>
              <a:rPr lang="zh-TW" altLang="en-US" dirty="0" smtClean="0"/>
              <a:t>與</a:t>
            </a:r>
            <a:r>
              <a:rPr lang="en-US" altLang="zh-TW" dirty="0" smtClean="0"/>
              <a:t>MITRE D3FEND- </a:t>
            </a:r>
            <a:fld id="{2733D0C0-6F05-4351-9199-557946A0D211}" type="slidenum">
              <a:rPr lang="zh-TW" altLang="en-US" smtClean="0"/>
              <a:pPr/>
              <a:t>72</a:t>
            </a:fld>
            <a:endParaRPr lang="zh-TW" altLang="en-US" dirty="0"/>
          </a:p>
        </p:txBody>
      </p:sp>
      <p:pic>
        <p:nvPicPr>
          <p:cNvPr id="5" name="圖片 4"/>
          <p:cNvPicPr>
            <a:picLocks noChangeAspect="1"/>
          </p:cNvPicPr>
          <p:nvPr/>
        </p:nvPicPr>
        <p:blipFill>
          <a:blip r:embed="rId2"/>
          <a:stretch>
            <a:fillRect/>
          </a:stretch>
        </p:blipFill>
        <p:spPr>
          <a:xfrm>
            <a:off x="39103" y="1802694"/>
            <a:ext cx="9108876" cy="3268070"/>
          </a:xfrm>
          <a:prstGeom prst="rect">
            <a:avLst/>
          </a:prstGeom>
        </p:spPr>
      </p:pic>
    </p:spTree>
    <p:extLst>
      <p:ext uri="{BB962C8B-B14F-4D97-AF65-F5344CB8AC3E}">
        <p14:creationId xmlns:p14="http://schemas.microsoft.com/office/powerpoint/2010/main" val="13058124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a:t>3.</a:t>
            </a:r>
            <a:r>
              <a:rPr lang="zh-TW" altLang="en-US" b="1" dirty="0"/>
              <a:t>偵測 戰術</a:t>
            </a:r>
            <a:r>
              <a:rPr lang="en-US" altLang="zh-TW" b="1" dirty="0">
                <a:solidFill>
                  <a:schemeClr val="dk1"/>
                </a:solidFill>
              </a:rPr>
              <a:t>Detect</a:t>
            </a:r>
            <a:endParaRPr lang="zh-TW" altLang="en-US" b="1" dirty="0"/>
          </a:p>
        </p:txBody>
      </p:sp>
      <p:sp>
        <p:nvSpPr>
          <p:cNvPr id="3" name="內容版面配置區 2"/>
          <p:cNvSpPr>
            <a:spLocks noGrp="1"/>
          </p:cNvSpPr>
          <p:nvPr>
            <p:ph idx="1"/>
          </p:nvPr>
        </p:nvSpPr>
        <p:spPr/>
        <p:txBody>
          <a:bodyPr>
            <a:normAutofit/>
          </a:bodyPr>
          <a:lstStyle/>
          <a:p>
            <a:pPr marL="0" indent="0">
              <a:buNone/>
            </a:pPr>
            <a:r>
              <a:rPr lang="en-US" altLang="zh-TW" b="1" dirty="0"/>
              <a:t>3.</a:t>
            </a:r>
            <a:r>
              <a:rPr lang="zh-TW" altLang="en-US" b="1" dirty="0"/>
              <a:t>訊息分析</a:t>
            </a:r>
            <a:r>
              <a:rPr lang="en-US" altLang="zh-TW" b="1" dirty="0"/>
              <a:t>Message Analysis</a:t>
            </a:r>
          </a:p>
          <a:p>
            <a:pPr lvl="1"/>
            <a:r>
              <a:rPr lang="zh-TW" altLang="en-US" b="1" dirty="0"/>
              <a:t>寄件者</a:t>
            </a:r>
            <a:r>
              <a:rPr lang="en-US" altLang="zh-TW" b="1" dirty="0" smtClean="0"/>
              <a:t>MTA</a:t>
            </a:r>
            <a:r>
              <a:rPr lang="zh-TW" altLang="en-US" b="1" dirty="0" smtClean="0"/>
              <a:t>信譽分析 </a:t>
            </a:r>
            <a:r>
              <a:rPr lang="en-US" altLang="zh-TW" b="1" dirty="0" smtClean="0"/>
              <a:t>Sender </a:t>
            </a:r>
            <a:r>
              <a:rPr lang="en-US" altLang="zh-TW" b="1" dirty="0"/>
              <a:t>MTA Reputation Analysis</a:t>
            </a:r>
          </a:p>
          <a:p>
            <a:pPr lvl="1"/>
            <a:r>
              <a:rPr lang="zh-TW" altLang="en-US" b="1" dirty="0"/>
              <a:t>寄件</a:t>
            </a:r>
            <a:r>
              <a:rPr lang="zh-TW" altLang="en-US" b="1" dirty="0" smtClean="0"/>
              <a:t>者信譽分析 </a:t>
            </a:r>
            <a:r>
              <a:rPr lang="en-US" altLang="zh-TW" b="1" dirty="0" smtClean="0"/>
              <a:t>Sender </a:t>
            </a:r>
            <a:r>
              <a:rPr lang="en-US" altLang="zh-TW" b="1" dirty="0"/>
              <a:t>Reputation Analysis</a:t>
            </a:r>
            <a:endParaRPr lang="zh-TW" altLang="en-US" b="1" dirty="0"/>
          </a:p>
        </p:txBody>
      </p:sp>
      <p:sp>
        <p:nvSpPr>
          <p:cNvPr id="5" name="投影片編號版面配置區 4"/>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73</a:t>
            </a:fld>
            <a:endParaRPr lang="zh-TW" altLang="en-US" dirty="0"/>
          </a:p>
        </p:txBody>
      </p:sp>
    </p:spTree>
    <p:extLst>
      <p:ext uri="{BB962C8B-B14F-4D97-AF65-F5344CB8AC3E}">
        <p14:creationId xmlns:p14="http://schemas.microsoft.com/office/powerpoint/2010/main" val="41861374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3.</a:t>
            </a:r>
            <a:r>
              <a:rPr lang="zh-TW" altLang="en-US" b="1" dirty="0"/>
              <a:t>偵測 戰術</a:t>
            </a:r>
            <a:r>
              <a:rPr lang="en-US" altLang="zh-TW" b="1" dirty="0">
                <a:solidFill>
                  <a:schemeClr val="dk1"/>
                </a:solidFill>
              </a:rPr>
              <a:t>Detect</a:t>
            </a:r>
            <a:endParaRPr lang="zh-TW" altLang="en-US" dirty="0"/>
          </a:p>
        </p:txBody>
      </p:sp>
      <p:sp>
        <p:nvSpPr>
          <p:cNvPr id="3" name="內容版面配置區 2"/>
          <p:cNvSpPr>
            <a:spLocks noGrp="1"/>
          </p:cNvSpPr>
          <p:nvPr>
            <p:ph idx="1"/>
          </p:nvPr>
        </p:nvSpPr>
        <p:spPr>
          <a:xfrm>
            <a:off x="0" y="814972"/>
            <a:ext cx="9144000" cy="6043028"/>
          </a:xfrm>
        </p:spPr>
        <p:txBody>
          <a:bodyPr>
            <a:normAutofit fontScale="92500" lnSpcReduction="10000"/>
          </a:bodyPr>
          <a:lstStyle/>
          <a:p>
            <a:pPr marL="228600" lvl="1">
              <a:spcBef>
                <a:spcPts val="1000"/>
              </a:spcBef>
            </a:pPr>
            <a:r>
              <a:rPr lang="zh-TW" altLang="en-US" b="1" dirty="0"/>
              <a:t>寄件者</a:t>
            </a:r>
            <a:r>
              <a:rPr lang="en-US" altLang="zh-TW" b="1" dirty="0" smtClean="0"/>
              <a:t>MTA</a:t>
            </a:r>
            <a:r>
              <a:rPr lang="zh-TW" altLang="en-US" b="1" dirty="0" smtClean="0"/>
              <a:t>信譽分析 </a:t>
            </a:r>
            <a:r>
              <a:rPr lang="en-US" altLang="zh-TW" b="1" dirty="0"/>
              <a:t>Sender MTA Reputation </a:t>
            </a:r>
            <a:r>
              <a:rPr lang="en-US" altLang="zh-TW" b="1" dirty="0" smtClean="0"/>
              <a:t>Analysis(ID:</a:t>
            </a:r>
            <a:r>
              <a:rPr lang="en-US" altLang="zh-TW" dirty="0"/>
              <a:t>D3-SMRA</a:t>
            </a:r>
            <a:r>
              <a:rPr lang="en-US" altLang="zh-TW" b="1" dirty="0" smtClean="0"/>
              <a:t>)</a:t>
            </a:r>
          </a:p>
          <a:p>
            <a:pPr lvl="1"/>
            <a:r>
              <a:rPr lang="zh-TW" altLang="en-US" b="1" dirty="0"/>
              <a:t>定義</a:t>
            </a:r>
          </a:p>
          <a:p>
            <a:pPr lvl="2"/>
            <a:r>
              <a:rPr lang="zh-TW" altLang="en-US" dirty="0"/>
              <a:t>表徵郵件傳輸代理程式 </a:t>
            </a:r>
            <a:r>
              <a:rPr lang="en-US" altLang="zh-TW" dirty="0"/>
              <a:t>(MTA) </a:t>
            </a:r>
            <a:r>
              <a:rPr lang="zh-TW" altLang="en-US" dirty="0" smtClean="0"/>
              <a:t>的信譽以</a:t>
            </a:r>
            <a:r>
              <a:rPr lang="zh-TW" altLang="en-US" dirty="0"/>
              <a:t>確定電子郵件中的安全風險。</a:t>
            </a:r>
          </a:p>
          <a:p>
            <a:pPr lvl="1"/>
            <a:r>
              <a:rPr lang="zh-TW" altLang="en-US" b="1" dirty="0"/>
              <a:t>怎麼運作的</a:t>
            </a:r>
          </a:p>
          <a:p>
            <a:pPr lvl="2"/>
            <a:r>
              <a:rPr lang="zh-TW" altLang="en-US" dirty="0"/>
              <a:t>寄件者郵件傳輸代理程式 </a:t>
            </a:r>
            <a:r>
              <a:rPr lang="en-US" altLang="zh-TW" dirty="0"/>
              <a:t>(MTA) </a:t>
            </a:r>
            <a:r>
              <a:rPr lang="zh-TW" altLang="en-US" dirty="0"/>
              <a:t>信任評級可以被視為安全風險等級和</a:t>
            </a:r>
            <a:r>
              <a:rPr lang="en-US" altLang="zh-TW" dirty="0"/>
              <a:t>/</a:t>
            </a:r>
            <a:r>
              <a:rPr lang="zh-TW" altLang="en-US" dirty="0"/>
              <a:t>或與電子郵件標頭中的寄件者 </a:t>
            </a:r>
            <a:r>
              <a:rPr lang="en-US" altLang="zh-TW" dirty="0"/>
              <a:t>MTA </a:t>
            </a:r>
            <a:r>
              <a:rPr lang="zh-TW" altLang="en-US" dirty="0"/>
              <a:t>相關聯的信任等級的指示符。</a:t>
            </a:r>
          </a:p>
          <a:p>
            <a:pPr lvl="2"/>
            <a:r>
              <a:rPr lang="zh-TW" altLang="en-US" dirty="0"/>
              <a:t>確定信任評級時考慮的特徵可能包括：</a:t>
            </a:r>
          </a:p>
          <a:p>
            <a:pPr lvl="2"/>
            <a:r>
              <a:rPr lang="en-US" altLang="zh-TW" dirty="0"/>
              <a:t>MTA </a:t>
            </a:r>
            <a:r>
              <a:rPr lang="zh-TW" altLang="en-US" dirty="0"/>
              <a:t>與企業互動的時間長度</a:t>
            </a:r>
          </a:p>
          <a:p>
            <a:pPr lvl="2"/>
            <a:r>
              <a:rPr lang="zh-TW" altLang="en-US" dirty="0"/>
              <a:t>從 </a:t>
            </a:r>
            <a:r>
              <a:rPr lang="en-US" altLang="zh-TW" dirty="0"/>
              <a:t>MTA </a:t>
            </a:r>
            <a:r>
              <a:rPr lang="zh-TW" altLang="en-US" dirty="0"/>
              <a:t>發送電子郵件的寄件者域數量</a:t>
            </a:r>
          </a:p>
          <a:p>
            <a:pPr lvl="2"/>
            <a:r>
              <a:rPr lang="en-US" altLang="zh-TW" dirty="0"/>
              <a:t>MTA </a:t>
            </a:r>
            <a:r>
              <a:rPr lang="zh-TW" altLang="en-US" dirty="0"/>
              <a:t>向其發送電子郵件的企業中的收件者數量</a:t>
            </a:r>
          </a:p>
          <a:p>
            <a:pPr lvl="2"/>
            <a:r>
              <a:rPr lang="zh-TW" altLang="en-US" dirty="0"/>
              <a:t>從該 </a:t>
            </a:r>
            <a:r>
              <a:rPr lang="en-US" altLang="zh-TW" dirty="0"/>
              <a:t>MTA </a:t>
            </a:r>
            <a:r>
              <a:rPr lang="zh-TW" altLang="en-US" dirty="0"/>
              <a:t>收到的電子郵件數量</a:t>
            </a:r>
          </a:p>
          <a:p>
            <a:pPr lvl="2"/>
            <a:r>
              <a:rPr lang="zh-TW" altLang="en-US" dirty="0"/>
              <a:t>從該 </a:t>
            </a:r>
            <a:r>
              <a:rPr lang="en-US" altLang="zh-TW" dirty="0"/>
              <a:t>MTA </a:t>
            </a:r>
            <a:r>
              <a:rPr lang="zh-TW" altLang="en-US" dirty="0"/>
              <a:t>收到的電子郵件回覆數</a:t>
            </a:r>
          </a:p>
          <a:p>
            <a:pPr lvl="2"/>
            <a:r>
              <a:rPr lang="zh-TW" altLang="en-US" dirty="0"/>
              <a:t>例如，較高的 </a:t>
            </a:r>
            <a:r>
              <a:rPr lang="en-US" altLang="zh-TW" dirty="0"/>
              <a:t>MTA </a:t>
            </a:r>
            <a:r>
              <a:rPr lang="zh-TW" altLang="en-US" dirty="0"/>
              <a:t>與企業互動的時間長度值或從 </a:t>
            </a:r>
            <a:r>
              <a:rPr lang="en-US" altLang="zh-TW" dirty="0"/>
              <a:t>MTA </a:t>
            </a:r>
            <a:r>
              <a:rPr lang="zh-TW" altLang="en-US" dirty="0"/>
              <a:t>收到的電子郵件數量可能會導致較高的信任評級。信任評級將寄件者 </a:t>
            </a:r>
            <a:r>
              <a:rPr lang="en-US" altLang="zh-TW" dirty="0"/>
              <a:t>MTA </a:t>
            </a:r>
            <a:r>
              <a:rPr lang="zh-TW" altLang="en-US" dirty="0"/>
              <a:t>分類為未評級、中立、可信、可疑或惡意。</a:t>
            </a:r>
          </a:p>
          <a:p>
            <a:pPr lvl="1"/>
            <a:r>
              <a:rPr lang="zh-TW" altLang="en-US" b="1" dirty="0"/>
              <a:t>注意事項</a:t>
            </a:r>
          </a:p>
          <a:p>
            <a:pPr lvl="2"/>
            <a:r>
              <a:rPr lang="zh-TW" altLang="en-US" dirty="0"/>
              <a:t>如果寄件者的網域被欺騙並被用來發送未經授權的電子郵件，則來自寄件者 </a:t>
            </a:r>
            <a:r>
              <a:rPr lang="en-US" altLang="zh-TW" dirty="0"/>
              <a:t>MTA </a:t>
            </a:r>
            <a:r>
              <a:rPr lang="zh-TW" altLang="en-US" dirty="0"/>
              <a:t>的合法電子郵件隨著時間的推移可能會收到較低的信任評級。</a:t>
            </a:r>
          </a:p>
          <a:p>
            <a:pPr lvl="1"/>
            <a:r>
              <a:rPr lang="zh-TW" altLang="en-US" b="1" dirty="0"/>
              <a:t>數位工件關係：</a:t>
            </a:r>
          </a:p>
          <a:p>
            <a:pPr lvl="2"/>
            <a:r>
              <a:rPr lang="zh-TW" altLang="en-US" dirty="0"/>
              <a:t>這種防禦技術與特定的數位製品有關。 點擊工件節點以獲取更多資訊</a:t>
            </a:r>
            <a:r>
              <a:rPr lang="zh-TW" altLang="en-US" dirty="0" smtClean="0"/>
              <a:t>。</a:t>
            </a:r>
            <a:endParaRPr lang="zh-TW" altLang="en-US" dirty="0"/>
          </a:p>
        </p:txBody>
      </p:sp>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74</a:t>
            </a:fld>
            <a:endParaRPr lang="zh-TW" altLang="en-US" dirty="0"/>
          </a:p>
        </p:txBody>
      </p:sp>
    </p:spTree>
    <p:extLst>
      <p:ext uri="{BB962C8B-B14F-4D97-AF65-F5344CB8AC3E}">
        <p14:creationId xmlns:p14="http://schemas.microsoft.com/office/powerpoint/2010/main" val="28698304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3.</a:t>
            </a:r>
            <a:r>
              <a:rPr lang="zh-TW" altLang="en-US" b="1" dirty="0"/>
              <a:t>偵測 戰術</a:t>
            </a:r>
            <a:r>
              <a:rPr lang="en-US" altLang="zh-TW" b="1" dirty="0">
                <a:solidFill>
                  <a:schemeClr val="dk1"/>
                </a:solidFill>
              </a:rPr>
              <a:t>Detect</a:t>
            </a:r>
            <a:endParaRPr lang="zh-TW" altLang="en-US" dirty="0"/>
          </a:p>
        </p:txBody>
      </p:sp>
      <p:sp>
        <p:nvSpPr>
          <p:cNvPr id="3" name="內容版面配置區 2"/>
          <p:cNvSpPr>
            <a:spLocks noGrp="1"/>
          </p:cNvSpPr>
          <p:nvPr>
            <p:ph idx="1"/>
          </p:nvPr>
        </p:nvSpPr>
        <p:spPr>
          <a:xfrm>
            <a:off x="0" y="814972"/>
            <a:ext cx="9144000" cy="6043028"/>
          </a:xfrm>
        </p:spPr>
        <p:txBody>
          <a:bodyPr>
            <a:normAutofit fontScale="85000" lnSpcReduction="20000"/>
          </a:bodyPr>
          <a:lstStyle/>
          <a:p>
            <a:pPr marL="228600" lvl="1">
              <a:spcBef>
                <a:spcPts val="1000"/>
              </a:spcBef>
            </a:pPr>
            <a:r>
              <a:rPr lang="zh-TW" altLang="en-US" b="1" dirty="0"/>
              <a:t>寄件者</a:t>
            </a:r>
            <a:r>
              <a:rPr lang="en-US" altLang="zh-TW" b="1" dirty="0" smtClean="0"/>
              <a:t>MTA</a:t>
            </a:r>
            <a:r>
              <a:rPr lang="zh-TW" altLang="en-US" b="1" dirty="0" smtClean="0"/>
              <a:t>信譽分析 </a:t>
            </a:r>
            <a:r>
              <a:rPr lang="en-US" altLang="zh-TW" b="1" dirty="0"/>
              <a:t>Sender MTA Reputation </a:t>
            </a:r>
            <a:r>
              <a:rPr lang="en-US" altLang="zh-TW" b="1" dirty="0" smtClean="0"/>
              <a:t>Analysis(ID:</a:t>
            </a:r>
            <a:r>
              <a:rPr lang="en-US" altLang="zh-TW" dirty="0"/>
              <a:t>D3-SMRA</a:t>
            </a:r>
            <a:r>
              <a:rPr lang="en-US" altLang="zh-TW" b="1" dirty="0" smtClean="0"/>
              <a:t>)</a:t>
            </a:r>
          </a:p>
          <a:p>
            <a:pPr lvl="1"/>
            <a:r>
              <a:rPr lang="en-US" altLang="zh-TW" b="1" dirty="0" smtClean="0"/>
              <a:t>Definition</a:t>
            </a:r>
            <a:endParaRPr lang="en-US" altLang="zh-TW" b="1" dirty="0"/>
          </a:p>
          <a:p>
            <a:pPr lvl="2"/>
            <a:r>
              <a:rPr lang="en-US" altLang="zh-TW" dirty="0"/>
              <a:t>Characterizing the reputation of mail transfer agents (MTA) to determine the security risk in emails.</a:t>
            </a:r>
          </a:p>
          <a:p>
            <a:pPr lvl="1"/>
            <a:r>
              <a:rPr lang="en-US" altLang="zh-TW" b="1" dirty="0"/>
              <a:t>How it works</a:t>
            </a:r>
          </a:p>
          <a:p>
            <a:pPr lvl="2"/>
            <a:r>
              <a:rPr lang="en-US" altLang="zh-TW" dirty="0"/>
              <a:t>The sender message transfer agent (MTA) trust rating can be considered an indicator of the level of security risk and/or a trust level associated with sender MTAs in an email header.</a:t>
            </a:r>
          </a:p>
          <a:p>
            <a:pPr lvl="2"/>
            <a:r>
              <a:rPr lang="en-US" altLang="zh-TW" dirty="0"/>
              <a:t>The features considered in determining the trust rating may include:</a:t>
            </a:r>
          </a:p>
          <a:p>
            <a:pPr lvl="2"/>
            <a:r>
              <a:rPr lang="en-US" altLang="zh-TW" dirty="0"/>
              <a:t>Length of time MTA has interacted with the enterprise</a:t>
            </a:r>
          </a:p>
          <a:p>
            <a:pPr lvl="2"/>
            <a:r>
              <a:rPr lang="en-US" altLang="zh-TW" dirty="0"/>
              <a:t>Number of sender domains sending emails from the MTA</a:t>
            </a:r>
          </a:p>
          <a:p>
            <a:pPr lvl="2"/>
            <a:r>
              <a:rPr lang="en-US" altLang="zh-TW" dirty="0"/>
              <a:t>Number of recipients in the enterprise the MTA sends emails to</a:t>
            </a:r>
          </a:p>
          <a:p>
            <a:pPr lvl="2"/>
            <a:r>
              <a:rPr lang="en-US" altLang="zh-TW" dirty="0"/>
              <a:t>Number of emails received from this MTA</a:t>
            </a:r>
          </a:p>
          <a:p>
            <a:pPr lvl="2"/>
            <a:r>
              <a:rPr lang="en-US" altLang="zh-TW" dirty="0"/>
              <a:t>Number of email replies received from this MTA</a:t>
            </a:r>
          </a:p>
          <a:p>
            <a:pPr lvl="2"/>
            <a:r>
              <a:rPr lang="en-US" altLang="zh-TW" dirty="0"/>
              <a:t>For example, higher values for the length of time an MTA has interacted with the enterprise, or number of emails received from an MTA can result in a higher trust rating. The trust rating categorizes the sender MTA as unrated, neutral, trusted, suspicious, or malicious.</a:t>
            </a:r>
          </a:p>
          <a:p>
            <a:pPr lvl="1"/>
            <a:r>
              <a:rPr lang="en-US" altLang="zh-TW" b="1" dirty="0"/>
              <a:t>Considerations</a:t>
            </a:r>
          </a:p>
          <a:p>
            <a:pPr lvl="2"/>
            <a:r>
              <a:rPr lang="en-US" altLang="zh-TW" dirty="0"/>
              <a:t>Legitimate emails from a sender MTA may receive a lower trust rating over time if the sender's domain gets spoofed and is used to send unauthorized emails.</a:t>
            </a:r>
          </a:p>
          <a:p>
            <a:pPr lvl="1"/>
            <a:r>
              <a:rPr lang="en-US" altLang="zh-TW" b="1" dirty="0"/>
              <a:t>Digital Artifact Relationships:</a:t>
            </a:r>
          </a:p>
          <a:p>
            <a:pPr lvl="2"/>
            <a:r>
              <a:rPr lang="en-US" altLang="zh-TW" dirty="0"/>
              <a:t>This defensive technique is related to specific digital artifacts. Click the artifact node for more information.</a:t>
            </a:r>
          </a:p>
          <a:p>
            <a:endParaRPr lang="zh-TW" altLang="en-US" dirty="0"/>
          </a:p>
        </p:txBody>
      </p:sp>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75</a:t>
            </a:fld>
            <a:endParaRPr lang="zh-TW" altLang="en-US" dirty="0"/>
          </a:p>
        </p:txBody>
      </p:sp>
    </p:spTree>
    <p:extLst>
      <p:ext uri="{BB962C8B-B14F-4D97-AF65-F5344CB8AC3E}">
        <p14:creationId xmlns:p14="http://schemas.microsoft.com/office/powerpoint/2010/main" val="27093683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3.</a:t>
            </a:r>
            <a:r>
              <a:rPr lang="zh-TW" altLang="en-US" b="1" dirty="0"/>
              <a:t>偵測 戰術</a:t>
            </a:r>
            <a:r>
              <a:rPr lang="en-US" altLang="zh-TW" b="1" dirty="0">
                <a:solidFill>
                  <a:schemeClr val="dk1"/>
                </a:solidFill>
              </a:rPr>
              <a:t>Detect</a:t>
            </a:r>
            <a:endParaRPr lang="zh-TW" altLang="en-US" dirty="0"/>
          </a:p>
        </p:txBody>
      </p:sp>
      <p:sp>
        <p:nvSpPr>
          <p:cNvPr id="3" name="內容版面配置區 2"/>
          <p:cNvSpPr>
            <a:spLocks noGrp="1"/>
          </p:cNvSpPr>
          <p:nvPr>
            <p:ph idx="1"/>
          </p:nvPr>
        </p:nvSpPr>
        <p:spPr>
          <a:xfrm>
            <a:off x="0" y="814972"/>
            <a:ext cx="9144000" cy="6043028"/>
          </a:xfrm>
        </p:spPr>
        <p:txBody>
          <a:bodyPr>
            <a:normAutofit/>
          </a:bodyPr>
          <a:lstStyle/>
          <a:p>
            <a:pPr marL="228600" lvl="1">
              <a:spcBef>
                <a:spcPts val="1000"/>
              </a:spcBef>
            </a:pPr>
            <a:r>
              <a:rPr lang="zh-TW" altLang="en-US" b="1" dirty="0"/>
              <a:t>寄件者</a:t>
            </a:r>
            <a:r>
              <a:rPr lang="en-US" altLang="zh-TW" b="1" dirty="0" smtClean="0"/>
              <a:t>MTA</a:t>
            </a:r>
            <a:r>
              <a:rPr lang="zh-TW" altLang="en-US" b="1" dirty="0" smtClean="0"/>
              <a:t>信譽分析 </a:t>
            </a:r>
            <a:r>
              <a:rPr lang="en-US" altLang="zh-TW" b="1" dirty="0"/>
              <a:t>Sender MTA Reputation </a:t>
            </a:r>
            <a:r>
              <a:rPr lang="en-US" altLang="zh-TW" b="1" dirty="0" smtClean="0"/>
              <a:t>Analysis(ID:</a:t>
            </a:r>
            <a:r>
              <a:rPr lang="en-US" altLang="zh-TW" dirty="0"/>
              <a:t>D3-SMRA</a:t>
            </a:r>
            <a:r>
              <a:rPr lang="en-US" altLang="zh-TW" b="1" dirty="0" smtClean="0"/>
              <a:t>)</a:t>
            </a:r>
          </a:p>
        </p:txBody>
      </p:sp>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76</a:t>
            </a:fld>
            <a:endParaRPr lang="zh-TW" altLang="en-US" dirty="0"/>
          </a:p>
        </p:txBody>
      </p:sp>
      <p:pic>
        <p:nvPicPr>
          <p:cNvPr id="5" name="圖片 4"/>
          <p:cNvPicPr>
            <a:picLocks noChangeAspect="1"/>
          </p:cNvPicPr>
          <p:nvPr/>
        </p:nvPicPr>
        <p:blipFill>
          <a:blip r:embed="rId2"/>
          <a:stretch>
            <a:fillRect/>
          </a:stretch>
        </p:blipFill>
        <p:spPr>
          <a:xfrm>
            <a:off x="-5433" y="2851265"/>
            <a:ext cx="9154866" cy="1155469"/>
          </a:xfrm>
          <a:prstGeom prst="rect">
            <a:avLst/>
          </a:prstGeom>
        </p:spPr>
      </p:pic>
    </p:spTree>
    <p:extLst>
      <p:ext uri="{BB962C8B-B14F-4D97-AF65-F5344CB8AC3E}">
        <p14:creationId xmlns:p14="http://schemas.microsoft.com/office/powerpoint/2010/main" val="3669960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a:t>3.</a:t>
            </a:r>
            <a:r>
              <a:rPr lang="zh-TW" altLang="en-US" b="1" dirty="0"/>
              <a:t>偵測 戰術</a:t>
            </a:r>
            <a:r>
              <a:rPr lang="en-US" altLang="zh-TW" b="1" dirty="0" smtClean="0">
                <a:solidFill>
                  <a:schemeClr val="dk1"/>
                </a:solidFill>
              </a:rPr>
              <a:t>Detect</a:t>
            </a:r>
            <a:endParaRPr lang="zh-TW" altLang="en-US" dirty="0"/>
          </a:p>
        </p:txBody>
      </p:sp>
      <p:sp>
        <p:nvSpPr>
          <p:cNvPr id="3" name="內容版面配置區 2"/>
          <p:cNvSpPr>
            <a:spLocks noGrp="1"/>
          </p:cNvSpPr>
          <p:nvPr>
            <p:ph idx="1"/>
          </p:nvPr>
        </p:nvSpPr>
        <p:spPr>
          <a:xfrm>
            <a:off x="228600" y="679784"/>
            <a:ext cx="8638674" cy="5854240"/>
          </a:xfrm>
        </p:spPr>
        <p:txBody>
          <a:bodyPr>
            <a:normAutofit fontScale="92500" lnSpcReduction="10000"/>
          </a:bodyPr>
          <a:lstStyle/>
          <a:p>
            <a:r>
              <a:rPr lang="en-US" altLang="zh-TW" b="1" dirty="0" smtClean="0"/>
              <a:t>4.</a:t>
            </a:r>
            <a:r>
              <a:rPr lang="zh-TW" altLang="en-US" b="1" dirty="0" smtClean="0"/>
              <a:t>網路</a:t>
            </a:r>
            <a:r>
              <a:rPr lang="zh-TW" altLang="en-US" b="1" dirty="0"/>
              <a:t>流量分析</a:t>
            </a:r>
            <a:r>
              <a:rPr lang="en-US" altLang="zh-TW" b="1" dirty="0"/>
              <a:t>(Network Traffic Analysis</a:t>
            </a:r>
            <a:r>
              <a:rPr lang="en-US" altLang="zh-TW" b="1" dirty="0" smtClean="0"/>
              <a:t>)</a:t>
            </a:r>
          </a:p>
          <a:p>
            <a:pPr marL="738897" lvl="2" indent="-342900">
              <a:buFont typeface="+mj-lt"/>
              <a:buAutoNum type="arabicPeriod"/>
            </a:pPr>
            <a:r>
              <a:rPr lang="zh-TW" altLang="en-US" b="1" dirty="0"/>
              <a:t>管理網路活動分析</a:t>
            </a:r>
            <a:r>
              <a:rPr lang="en-US" altLang="zh-TW" b="1" dirty="0"/>
              <a:t>(Administrative Network Activity Analysis)</a:t>
            </a:r>
          </a:p>
          <a:p>
            <a:pPr marL="738897" lvl="2" indent="-342900">
              <a:buFont typeface="+mj-lt"/>
              <a:buAutoNum type="arabicPeriod"/>
            </a:pPr>
            <a:r>
              <a:rPr lang="zh-TW" altLang="en-US" b="1" dirty="0" smtClean="0"/>
              <a:t>位元組</a:t>
            </a:r>
            <a:r>
              <a:rPr lang="zh-TW" altLang="en-US" b="1" dirty="0"/>
              <a:t>序列檢視</a:t>
            </a:r>
            <a:r>
              <a:rPr lang="en-US" altLang="zh-TW" b="1" dirty="0"/>
              <a:t>(Byte Sequence Emulation)</a:t>
            </a:r>
          </a:p>
          <a:p>
            <a:pPr marL="738897" lvl="2" indent="-342900">
              <a:buFont typeface="+mj-lt"/>
              <a:buAutoNum type="arabicPeriod"/>
            </a:pPr>
            <a:r>
              <a:rPr lang="zh-TW" altLang="en-US" b="1" dirty="0"/>
              <a:t>憑證分析</a:t>
            </a:r>
            <a:r>
              <a:rPr lang="en-US" altLang="zh-TW" b="1" dirty="0"/>
              <a:t>(Certificate Analysis)</a:t>
            </a:r>
          </a:p>
          <a:p>
            <a:pPr lvl="3">
              <a:buFont typeface="Wingdings" panose="05000000000000000000" pitchFamily="2" charset="2"/>
              <a:buChar char="Ø"/>
            </a:pPr>
            <a:r>
              <a:rPr lang="zh-TW" altLang="en-US" sz="2000" b="1" dirty="0"/>
              <a:t>主動式憑證分析</a:t>
            </a:r>
            <a:r>
              <a:rPr lang="en-US" altLang="zh-TW" sz="2000" b="1" dirty="0"/>
              <a:t>( Active Certificate Analysis)</a:t>
            </a:r>
          </a:p>
          <a:p>
            <a:pPr lvl="3">
              <a:buFont typeface="Wingdings" panose="05000000000000000000" pitchFamily="2" charset="2"/>
              <a:buChar char="Ø"/>
            </a:pPr>
            <a:r>
              <a:rPr lang="zh-TW" altLang="en-US" sz="2000" b="1" dirty="0"/>
              <a:t>被動式憑證分析</a:t>
            </a:r>
            <a:r>
              <a:rPr lang="en-US" altLang="zh-TW" sz="2000" b="1" dirty="0"/>
              <a:t>( Passive Certificate Analysis)</a:t>
            </a:r>
          </a:p>
          <a:p>
            <a:pPr marL="738897" lvl="2" indent="-342900">
              <a:buFont typeface="+mj-lt"/>
              <a:buAutoNum type="arabicPeriod"/>
            </a:pPr>
            <a:r>
              <a:rPr lang="zh-TW" altLang="en-US" b="1" dirty="0"/>
              <a:t>客戶端</a:t>
            </a:r>
            <a:r>
              <a:rPr lang="en-US" altLang="zh-TW" b="1" dirty="0"/>
              <a:t>-</a:t>
            </a:r>
            <a:r>
              <a:rPr lang="zh-TW" altLang="en-US" b="1" dirty="0"/>
              <a:t>伺服器負載分析</a:t>
            </a:r>
            <a:r>
              <a:rPr lang="en-US" altLang="zh-TW" b="1" dirty="0"/>
              <a:t>(Client-server Payload Profiling)</a:t>
            </a:r>
          </a:p>
          <a:p>
            <a:pPr marL="738897" lvl="2" indent="-342900">
              <a:buFont typeface="+mj-lt"/>
              <a:buAutoNum type="arabicPeriod"/>
            </a:pPr>
            <a:r>
              <a:rPr lang="zh-TW" altLang="en-US" b="1" dirty="0"/>
              <a:t>連線嘗試分析</a:t>
            </a:r>
            <a:r>
              <a:rPr lang="en-US" altLang="zh-TW" b="1" dirty="0"/>
              <a:t>(Connection Attempt Analysis)</a:t>
            </a:r>
          </a:p>
          <a:p>
            <a:pPr marL="738897" lvl="2" indent="-342900">
              <a:buFont typeface="+mj-lt"/>
              <a:buAutoNum type="arabicPeriod"/>
            </a:pPr>
            <a:r>
              <a:rPr lang="en-US" altLang="zh-TW" b="1" dirty="0"/>
              <a:t>DNS</a:t>
            </a:r>
            <a:r>
              <a:rPr lang="zh-TW" altLang="en-US" b="1" dirty="0"/>
              <a:t>流量分析</a:t>
            </a:r>
            <a:r>
              <a:rPr lang="en-US" altLang="zh-TW" b="1" dirty="0"/>
              <a:t>(DNS Traffic Analysis)</a:t>
            </a:r>
          </a:p>
          <a:p>
            <a:pPr marL="738897" lvl="2" indent="-342900">
              <a:buFont typeface="+mj-lt"/>
              <a:buAutoNum type="arabicPeriod"/>
            </a:pPr>
            <a:r>
              <a:rPr lang="zh-TW" altLang="en-US" b="1" dirty="0"/>
              <a:t>網路檔案雕刻</a:t>
            </a:r>
            <a:r>
              <a:rPr lang="en-US" altLang="zh-TW" b="1" dirty="0"/>
              <a:t>(File Carving)</a:t>
            </a:r>
          </a:p>
          <a:p>
            <a:pPr marL="738897" lvl="2" indent="-342900">
              <a:buFont typeface="+mj-lt"/>
              <a:buAutoNum type="arabicPeriod"/>
            </a:pPr>
            <a:r>
              <a:rPr lang="zh-TW" altLang="en-US" b="1" dirty="0"/>
              <a:t>流入會話量體分析</a:t>
            </a:r>
            <a:r>
              <a:rPr lang="en-US" altLang="zh-TW" b="1" dirty="0"/>
              <a:t>(Inbound Session Volume Analysis</a:t>
            </a:r>
            <a:r>
              <a:rPr lang="en-US" altLang="zh-TW" b="1" dirty="0" smtClean="0"/>
              <a:t>)</a:t>
            </a:r>
          </a:p>
          <a:p>
            <a:pPr marL="853197" lvl="2" indent="-457200">
              <a:buFont typeface="+mj-lt"/>
              <a:buAutoNum type="arabicPeriod" startAt="9"/>
            </a:pPr>
            <a:r>
              <a:rPr lang="en-US" altLang="zh-TW" b="1" dirty="0"/>
              <a:t>IPC</a:t>
            </a:r>
            <a:r>
              <a:rPr lang="zh-TW" altLang="en-US" b="1" dirty="0"/>
              <a:t>流量分析</a:t>
            </a:r>
            <a:r>
              <a:rPr lang="en-US" altLang="zh-TW" b="1" dirty="0"/>
              <a:t>(IPC Traffic Analysis)</a:t>
            </a:r>
          </a:p>
          <a:p>
            <a:pPr marL="853197" lvl="2" indent="-457200">
              <a:buFont typeface="+mj-lt"/>
              <a:buAutoNum type="arabicPeriod" startAt="9"/>
            </a:pPr>
            <a:r>
              <a:rPr lang="zh-TW" altLang="en-US" b="1" dirty="0"/>
              <a:t>網路流量社群偏差</a:t>
            </a:r>
            <a:r>
              <a:rPr lang="en-US" altLang="zh-TW" b="1" dirty="0"/>
              <a:t>(Network Traffic Community Deviation)</a:t>
            </a:r>
          </a:p>
          <a:p>
            <a:pPr marL="853197" lvl="2" indent="-457200">
              <a:buFont typeface="+mj-lt"/>
              <a:buAutoNum type="arabicPeriod" startAt="9"/>
            </a:pPr>
            <a:r>
              <a:rPr lang="zh-TW" altLang="en-US" b="1" dirty="0"/>
              <a:t>每主機下載上傳比率分析</a:t>
            </a:r>
            <a:r>
              <a:rPr lang="en-US" altLang="zh-TW" b="1" dirty="0"/>
              <a:t>(Per Host Download-Upload Ratio Analysis)</a:t>
            </a:r>
          </a:p>
          <a:p>
            <a:pPr marL="853197" lvl="2" indent="-457200">
              <a:buFont typeface="+mj-lt"/>
              <a:buAutoNum type="arabicPeriod" startAt="9"/>
            </a:pPr>
            <a:r>
              <a:rPr lang="zh-TW" altLang="en-US" b="1" dirty="0"/>
              <a:t>協定元資料異常偵測</a:t>
            </a:r>
            <a:r>
              <a:rPr lang="en-US" altLang="zh-TW" b="1" dirty="0"/>
              <a:t>(Protocol Metadata Anomaly Detection)</a:t>
            </a:r>
          </a:p>
          <a:p>
            <a:pPr marL="853197" lvl="2" indent="-457200">
              <a:buFont typeface="+mj-lt"/>
              <a:buAutoNum type="arabicPeriod" startAt="9"/>
            </a:pPr>
            <a:r>
              <a:rPr lang="zh-TW" altLang="en-US" b="1" dirty="0"/>
              <a:t>中介模式分析</a:t>
            </a:r>
            <a:r>
              <a:rPr lang="en-US" altLang="zh-TW" b="1" dirty="0"/>
              <a:t>(Relay Pattern Analysis)</a:t>
            </a:r>
          </a:p>
          <a:p>
            <a:pPr marL="853197" lvl="2" indent="-457200">
              <a:buFont typeface="+mj-lt"/>
              <a:buAutoNum type="arabicPeriod" startAt="9"/>
            </a:pPr>
            <a:r>
              <a:rPr lang="zh-TW" altLang="en-US" b="1" dirty="0"/>
              <a:t>遠端終端會話偵測</a:t>
            </a:r>
            <a:r>
              <a:rPr lang="en-US" altLang="zh-TW" b="1" dirty="0"/>
              <a:t>(Remote Terminal Session Detection)</a:t>
            </a:r>
          </a:p>
          <a:p>
            <a:pPr marL="853197" lvl="2" indent="-457200">
              <a:buFont typeface="+mj-lt"/>
              <a:buAutoNum type="arabicPeriod" startAt="9"/>
            </a:pPr>
            <a:r>
              <a:rPr lang="en-US" altLang="zh-TW" b="1" dirty="0"/>
              <a:t>RPC </a:t>
            </a:r>
            <a:r>
              <a:rPr lang="zh-TW" altLang="en-US" b="1" dirty="0"/>
              <a:t>流量分析</a:t>
            </a:r>
            <a:r>
              <a:rPr lang="en-US" altLang="zh-TW" b="1" dirty="0"/>
              <a:t>(RPC Traffic Analysis</a:t>
            </a:r>
            <a:r>
              <a:rPr lang="en-US" altLang="zh-TW" b="1" dirty="0" smtClean="0"/>
              <a:t>)</a:t>
            </a:r>
            <a:endParaRPr lang="en-US" altLang="zh-TW" b="1" dirty="0"/>
          </a:p>
          <a:p>
            <a:endParaRPr lang="zh-TW" altLang="en-US" b="1" dirty="0"/>
          </a:p>
        </p:txBody>
      </p:sp>
      <p:sp>
        <p:nvSpPr>
          <p:cNvPr id="5" name="投影片編號版面配置區 4"/>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77</a:t>
            </a:fld>
            <a:endParaRPr lang="zh-TW" altLang="en-US" dirty="0"/>
          </a:p>
        </p:txBody>
      </p:sp>
    </p:spTree>
    <p:extLst>
      <p:ext uri="{BB962C8B-B14F-4D97-AF65-F5344CB8AC3E}">
        <p14:creationId xmlns:p14="http://schemas.microsoft.com/office/powerpoint/2010/main" val="10799065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3.</a:t>
            </a:r>
            <a:r>
              <a:rPr lang="zh-TW" altLang="en-US" b="1" dirty="0"/>
              <a:t>偵測 戰術</a:t>
            </a:r>
            <a:r>
              <a:rPr lang="en-US" altLang="zh-TW" b="1" dirty="0">
                <a:solidFill>
                  <a:schemeClr val="dk1"/>
                </a:solidFill>
              </a:rPr>
              <a:t>Detect</a:t>
            </a:r>
            <a:endParaRPr lang="zh-TW" altLang="en-US" dirty="0"/>
          </a:p>
        </p:txBody>
      </p:sp>
      <p:sp>
        <p:nvSpPr>
          <p:cNvPr id="3" name="內容版面配置區 2"/>
          <p:cNvSpPr>
            <a:spLocks noGrp="1"/>
          </p:cNvSpPr>
          <p:nvPr>
            <p:ph idx="1"/>
          </p:nvPr>
        </p:nvSpPr>
        <p:spPr>
          <a:xfrm>
            <a:off x="0" y="814972"/>
            <a:ext cx="9144000" cy="6043028"/>
          </a:xfrm>
        </p:spPr>
        <p:txBody>
          <a:bodyPr>
            <a:normAutofit fontScale="92500" lnSpcReduction="20000"/>
          </a:bodyPr>
          <a:lstStyle/>
          <a:p>
            <a:pPr marL="281697" lvl="1" indent="-342900"/>
            <a:r>
              <a:rPr lang="en-US" altLang="zh-TW" b="1" dirty="0"/>
              <a:t>DNS</a:t>
            </a:r>
            <a:r>
              <a:rPr lang="zh-TW" altLang="en-US" b="1" dirty="0"/>
              <a:t>流量</a:t>
            </a:r>
            <a:r>
              <a:rPr lang="zh-TW" altLang="en-US" b="1" dirty="0" smtClean="0"/>
              <a:t>分析</a:t>
            </a:r>
            <a:r>
              <a:rPr lang="en-US" altLang="zh-TW" b="1" dirty="0" smtClean="0"/>
              <a:t> DNS </a:t>
            </a:r>
            <a:r>
              <a:rPr lang="en-US" altLang="zh-TW" b="1" dirty="0"/>
              <a:t>Traffic </a:t>
            </a:r>
            <a:r>
              <a:rPr lang="en-US" altLang="zh-TW" b="1" dirty="0" smtClean="0"/>
              <a:t>Analysis(ID:</a:t>
            </a:r>
            <a:r>
              <a:rPr lang="en-US" altLang="zh-TW" dirty="0"/>
              <a:t>D3-DNSTA</a:t>
            </a:r>
            <a:r>
              <a:rPr lang="en-US" altLang="zh-TW" b="1" dirty="0" smtClean="0"/>
              <a:t>)</a:t>
            </a:r>
            <a:endParaRPr lang="en-US" altLang="zh-TW" b="1" dirty="0"/>
          </a:p>
          <a:p>
            <a:pPr lvl="1"/>
            <a:r>
              <a:rPr lang="zh-TW" altLang="en-US" b="1" dirty="0" smtClean="0"/>
              <a:t>定義</a:t>
            </a:r>
            <a:endParaRPr lang="zh-TW" altLang="en-US" b="1" dirty="0"/>
          </a:p>
          <a:p>
            <a:pPr lvl="2"/>
            <a:r>
              <a:rPr lang="zh-TW" altLang="en-US" dirty="0"/>
              <a:t>分析網域元數據，包括名稱和 </a:t>
            </a:r>
            <a:r>
              <a:rPr lang="en-US" altLang="zh-TW" dirty="0"/>
              <a:t>DNS </a:t>
            </a:r>
            <a:r>
              <a:rPr lang="zh-TW" altLang="en-US" dirty="0"/>
              <a:t>記錄，以確定該網域是否可能解析為不良主機。</a:t>
            </a:r>
          </a:p>
          <a:p>
            <a:pPr lvl="1"/>
            <a:r>
              <a:rPr lang="zh-TW" altLang="en-US" b="1" dirty="0"/>
              <a:t>同義詞：</a:t>
            </a:r>
            <a:r>
              <a:rPr lang="zh-TW" altLang="en-US" dirty="0"/>
              <a:t> </a:t>
            </a:r>
            <a:r>
              <a:rPr lang="zh-TW" altLang="en-US" i="1" dirty="0"/>
              <a:t>網域分析</a:t>
            </a:r>
            <a:r>
              <a:rPr lang="zh-TW" altLang="en-US" dirty="0"/>
              <a:t> </a:t>
            </a:r>
            <a:r>
              <a:rPr lang="zh-TW" altLang="en-US" dirty="0" smtClean="0"/>
              <a:t>。</a:t>
            </a:r>
            <a:endParaRPr lang="en-US" altLang="zh-TW" dirty="0" smtClean="0"/>
          </a:p>
          <a:p>
            <a:pPr lvl="1"/>
            <a:r>
              <a:rPr lang="zh-TW" altLang="en-US" b="1" dirty="0" smtClean="0"/>
              <a:t>怎麼</a:t>
            </a:r>
            <a:r>
              <a:rPr lang="zh-TW" altLang="en-US" b="1" dirty="0"/>
              <a:t>運作的</a:t>
            </a:r>
          </a:p>
          <a:p>
            <a:pPr lvl="2"/>
            <a:r>
              <a:rPr lang="zh-TW" altLang="en-US" dirty="0"/>
              <a:t>該技術可以透過多種方式來實現。</a:t>
            </a:r>
          </a:p>
          <a:p>
            <a:pPr lvl="2"/>
            <a:r>
              <a:rPr lang="zh-TW" altLang="en-US" dirty="0"/>
              <a:t>一個範例分析確定網域是否是透過演算法產生的。域生成演算法 </a:t>
            </a:r>
            <a:r>
              <a:rPr lang="en-US" altLang="zh-TW" dirty="0"/>
              <a:t>(DGA) </a:t>
            </a:r>
            <a:r>
              <a:rPr lang="zh-TW" altLang="en-US" dirty="0"/>
              <a:t>有時用於自動建立解析為 </a:t>
            </a:r>
            <a:r>
              <a:rPr lang="en-US" altLang="zh-TW" dirty="0"/>
              <a:t>C2 </a:t>
            </a:r>
            <a:r>
              <a:rPr lang="zh-TW" altLang="en-US" dirty="0"/>
              <a:t>基礎設施的域名，而無需直接將相關域編碼到惡意程式碼中。</a:t>
            </a:r>
          </a:p>
          <a:p>
            <a:pPr lvl="2"/>
            <a:r>
              <a:rPr lang="zh-TW" altLang="en-US" dirty="0"/>
              <a:t>另一種方法分析有關已訪問的域的信息，包括域名是否長於常見長度、是否訪問了動態</a:t>
            </a:r>
            <a:r>
              <a:rPr lang="en-US" altLang="zh-TW" dirty="0"/>
              <a:t>DNS</a:t>
            </a:r>
            <a:r>
              <a:rPr lang="zh-TW" altLang="en-US" dirty="0"/>
              <a:t>域、是否訪問了快速通量域以及是否訪問了最近創建的域。這些因素用於制定分數，如果該分數超過特定閾值，則會產生警報。</a:t>
            </a:r>
          </a:p>
          <a:p>
            <a:pPr lvl="2"/>
            <a:r>
              <a:rPr lang="zh-TW" altLang="en-US" dirty="0"/>
              <a:t>收集的惡意軟體樣本可以在虛擬環境中執行，以識別執行期間連接到的網路域。然後將網路域產生簽章以識別其他主機的壞域。</a:t>
            </a:r>
          </a:p>
          <a:p>
            <a:pPr lvl="2"/>
            <a:r>
              <a:rPr lang="zh-TW" altLang="en-US" dirty="0"/>
              <a:t>此技術不會檢查網域中託管的內容。</a:t>
            </a:r>
          </a:p>
          <a:p>
            <a:pPr lvl="1"/>
            <a:r>
              <a:rPr lang="zh-TW" altLang="en-US" b="1" dirty="0"/>
              <a:t>注意事項</a:t>
            </a:r>
          </a:p>
          <a:p>
            <a:pPr lvl="2"/>
            <a:r>
              <a:rPr lang="en-US" altLang="zh-TW" dirty="0"/>
              <a:t>DNS </a:t>
            </a:r>
            <a:r>
              <a:rPr lang="zh-TW" altLang="en-US" dirty="0"/>
              <a:t>會產生大量流量，即時分析可能會佔用大量資源。</a:t>
            </a:r>
          </a:p>
          <a:p>
            <a:pPr lvl="2"/>
            <a:r>
              <a:rPr lang="zh-TW" altLang="en-US" dirty="0"/>
              <a:t>如果伺服器受到損害（例如，作為水坑攻擊的一部分），但指向該伺服器的 </a:t>
            </a:r>
            <a:r>
              <a:rPr lang="en-US" altLang="zh-TW" dirty="0"/>
              <a:t>DNS </a:t>
            </a:r>
            <a:r>
              <a:rPr lang="zh-TW" altLang="en-US" dirty="0"/>
              <a:t>資訊未更改，則此技術將無法擷取此類事件。</a:t>
            </a:r>
          </a:p>
          <a:p>
            <a:pPr lvl="1"/>
            <a:r>
              <a:rPr lang="zh-TW" altLang="en-US" b="1" dirty="0"/>
              <a:t>數位工件關係：</a:t>
            </a:r>
          </a:p>
          <a:p>
            <a:pPr lvl="2"/>
            <a:r>
              <a:rPr lang="zh-TW" altLang="en-US" dirty="0"/>
              <a:t>這種防禦技術與特定的數位製品有關。 點擊工件節點以獲取更多資訊</a:t>
            </a:r>
            <a:r>
              <a:rPr lang="zh-TW" altLang="en-US" dirty="0" smtClean="0"/>
              <a:t>。</a:t>
            </a:r>
            <a:endParaRPr lang="zh-TW" altLang="en-US" dirty="0"/>
          </a:p>
        </p:txBody>
      </p:sp>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78</a:t>
            </a:fld>
            <a:endParaRPr lang="zh-TW" altLang="en-US" dirty="0"/>
          </a:p>
        </p:txBody>
      </p:sp>
    </p:spTree>
    <p:extLst>
      <p:ext uri="{BB962C8B-B14F-4D97-AF65-F5344CB8AC3E}">
        <p14:creationId xmlns:p14="http://schemas.microsoft.com/office/powerpoint/2010/main" val="320843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3.</a:t>
            </a:r>
            <a:r>
              <a:rPr lang="zh-TW" altLang="en-US" b="1" dirty="0"/>
              <a:t>偵測 戰術</a:t>
            </a:r>
            <a:r>
              <a:rPr lang="en-US" altLang="zh-TW" b="1" dirty="0">
                <a:solidFill>
                  <a:schemeClr val="dk1"/>
                </a:solidFill>
              </a:rPr>
              <a:t>Detect</a:t>
            </a:r>
            <a:endParaRPr lang="zh-TW" altLang="en-US" dirty="0"/>
          </a:p>
        </p:txBody>
      </p:sp>
      <p:sp>
        <p:nvSpPr>
          <p:cNvPr id="3" name="內容版面配置區 2"/>
          <p:cNvSpPr>
            <a:spLocks noGrp="1"/>
          </p:cNvSpPr>
          <p:nvPr>
            <p:ph idx="1"/>
          </p:nvPr>
        </p:nvSpPr>
        <p:spPr>
          <a:xfrm>
            <a:off x="0" y="814972"/>
            <a:ext cx="9144000" cy="6043028"/>
          </a:xfrm>
        </p:spPr>
        <p:txBody>
          <a:bodyPr>
            <a:normAutofit fontScale="85000" lnSpcReduction="20000"/>
          </a:bodyPr>
          <a:lstStyle/>
          <a:p>
            <a:pPr marL="281697" lvl="1" indent="-342900"/>
            <a:r>
              <a:rPr lang="en-US" altLang="zh-TW" b="1" dirty="0"/>
              <a:t>DNS</a:t>
            </a:r>
            <a:r>
              <a:rPr lang="zh-TW" altLang="en-US" b="1" dirty="0"/>
              <a:t>流量</a:t>
            </a:r>
            <a:r>
              <a:rPr lang="zh-TW" altLang="en-US" b="1" dirty="0" smtClean="0"/>
              <a:t>分析</a:t>
            </a:r>
            <a:r>
              <a:rPr lang="en-US" altLang="zh-TW" b="1" dirty="0" smtClean="0"/>
              <a:t> DNS </a:t>
            </a:r>
            <a:r>
              <a:rPr lang="en-US" altLang="zh-TW" b="1" dirty="0"/>
              <a:t>Traffic </a:t>
            </a:r>
            <a:r>
              <a:rPr lang="en-US" altLang="zh-TW" b="1" dirty="0" smtClean="0"/>
              <a:t>Analysis(ID:</a:t>
            </a:r>
            <a:r>
              <a:rPr lang="en-US" altLang="zh-TW" dirty="0"/>
              <a:t>D3-DNSTA</a:t>
            </a:r>
            <a:r>
              <a:rPr lang="en-US" altLang="zh-TW" b="1" dirty="0" smtClean="0"/>
              <a:t>)</a:t>
            </a:r>
            <a:endParaRPr lang="en-US" altLang="zh-TW" b="1" dirty="0"/>
          </a:p>
          <a:p>
            <a:pPr lvl="1"/>
            <a:r>
              <a:rPr lang="en-US" altLang="zh-TW" b="1" dirty="0"/>
              <a:t>Definition</a:t>
            </a:r>
          </a:p>
          <a:p>
            <a:pPr lvl="2"/>
            <a:r>
              <a:rPr lang="en-US" altLang="zh-TW" dirty="0"/>
              <a:t>Characterizing the reputation of mail transfer agents (MTA) to determine the security risk in emails.</a:t>
            </a:r>
          </a:p>
          <a:p>
            <a:pPr lvl="1"/>
            <a:r>
              <a:rPr lang="en-US" altLang="zh-TW" b="1" dirty="0"/>
              <a:t>How it works</a:t>
            </a:r>
          </a:p>
          <a:p>
            <a:pPr lvl="2"/>
            <a:r>
              <a:rPr lang="en-US" altLang="zh-TW" dirty="0"/>
              <a:t>The sender message transfer agent (MTA) trust rating can be considered an indicator of the level of security risk and/or a trust level associated with sender MTAs in an email header.</a:t>
            </a:r>
          </a:p>
          <a:p>
            <a:pPr lvl="2"/>
            <a:r>
              <a:rPr lang="en-US" altLang="zh-TW" dirty="0"/>
              <a:t>The features considered in determining the trust rating may include:</a:t>
            </a:r>
          </a:p>
          <a:p>
            <a:pPr lvl="2"/>
            <a:r>
              <a:rPr lang="en-US" altLang="zh-TW" dirty="0"/>
              <a:t>Length of time MTA has interacted with the enterprise</a:t>
            </a:r>
          </a:p>
          <a:p>
            <a:pPr lvl="2"/>
            <a:r>
              <a:rPr lang="en-US" altLang="zh-TW" dirty="0"/>
              <a:t>Number of sender domains sending emails from the MTA</a:t>
            </a:r>
          </a:p>
          <a:p>
            <a:pPr lvl="2"/>
            <a:r>
              <a:rPr lang="en-US" altLang="zh-TW" dirty="0"/>
              <a:t>Number of recipients in the enterprise the MTA sends emails to</a:t>
            </a:r>
          </a:p>
          <a:p>
            <a:pPr lvl="2"/>
            <a:r>
              <a:rPr lang="en-US" altLang="zh-TW" dirty="0"/>
              <a:t>Number of emails received from this MTA</a:t>
            </a:r>
          </a:p>
          <a:p>
            <a:pPr lvl="2"/>
            <a:r>
              <a:rPr lang="en-US" altLang="zh-TW" dirty="0"/>
              <a:t>Number of email replies received from this MTA</a:t>
            </a:r>
          </a:p>
          <a:p>
            <a:pPr lvl="2"/>
            <a:r>
              <a:rPr lang="en-US" altLang="zh-TW" dirty="0"/>
              <a:t>For example, higher values for the length of time an MTA has interacted with the enterprise, or number of emails received from an MTA can result in a higher trust rating. The trust rating categorizes the sender MTA as unrated, neutral, trusted, suspicious, or malicious.</a:t>
            </a:r>
          </a:p>
          <a:p>
            <a:pPr lvl="1"/>
            <a:r>
              <a:rPr lang="en-US" altLang="zh-TW" b="1" dirty="0"/>
              <a:t>Considerations</a:t>
            </a:r>
          </a:p>
          <a:p>
            <a:pPr lvl="2"/>
            <a:r>
              <a:rPr lang="en-US" altLang="zh-TW" dirty="0"/>
              <a:t>Legitimate emails from a sender MTA may receive a lower trust rating over time if the sender's domain gets spoofed and is used to send unauthorized emails.</a:t>
            </a:r>
          </a:p>
          <a:p>
            <a:pPr lvl="1"/>
            <a:r>
              <a:rPr lang="en-US" altLang="zh-TW" b="1" dirty="0"/>
              <a:t>Digital Artifact Relationships:</a:t>
            </a:r>
          </a:p>
          <a:p>
            <a:pPr lvl="2"/>
            <a:r>
              <a:rPr lang="en-US" altLang="zh-TW" dirty="0"/>
              <a:t>This defensive technique is related to specific digital artifacts. Click the artifact node for more information.</a:t>
            </a:r>
          </a:p>
        </p:txBody>
      </p:sp>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79</a:t>
            </a:fld>
            <a:endParaRPr lang="zh-TW" altLang="en-US" dirty="0"/>
          </a:p>
        </p:txBody>
      </p:sp>
    </p:spTree>
    <p:extLst>
      <p:ext uri="{BB962C8B-B14F-4D97-AF65-F5344CB8AC3E}">
        <p14:creationId xmlns:p14="http://schemas.microsoft.com/office/powerpoint/2010/main" val="410875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nvPr>
        </p:nvGraphicFramePr>
        <p:xfrm>
          <a:off x="263271" y="711046"/>
          <a:ext cx="8611332" cy="2167305"/>
        </p:xfrm>
        <a:graphic>
          <a:graphicData uri="http://schemas.openxmlformats.org/drawingml/2006/table">
            <a:tbl>
              <a:tblPr/>
              <a:tblGrid>
                <a:gridCol w="3984533">
                  <a:extLst>
                    <a:ext uri="{9D8B030D-6E8A-4147-A177-3AD203B41FA5}">
                      <a16:colId xmlns:a16="http://schemas.microsoft.com/office/drawing/2014/main" val="1428868272"/>
                    </a:ext>
                  </a:extLst>
                </a:gridCol>
                <a:gridCol w="4626799">
                  <a:extLst>
                    <a:ext uri="{9D8B030D-6E8A-4147-A177-3AD203B41FA5}">
                      <a16:colId xmlns:a16="http://schemas.microsoft.com/office/drawing/2014/main" val="865195493"/>
                    </a:ext>
                  </a:extLst>
                </a:gridCol>
              </a:tblGrid>
              <a:tr h="141975">
                <a:tc>
                  <a:txBody>
                    <a:bodyPr/>
                    <a:lstStyle/>
                    <a:p>
                      <a:pPr algn="ctr" fontAlgn="ctr"/>
                      <a:r>
                        <a:rPr lang="zh-TW" altLang="en-US" sz="2000" b="1" i="0" u="none" strike="noStrike" dirty="0" smtClean="0">
                          <a:solidFill>
                            <a:srgbClr val="FFFFFF"/>
                          </a:solidFill>
                          <a:effectLst/>
                          <a:latin typeface="Times New Roman" panose="02020603050405020304" pitchFamily="18" charset="0"/>
                          <a:ea typeface="新細明體" panose="02020500000000000000" pitchFamily="18" charset="-120"/>
                        </a:rPr>
                        <a:t>子項目</a:t>
                      </a:r>
                      <a:r>
                        <a:rPr lang="en-US" sz="2000" b="1" i="0" u="none" strike="noStrike" dirty="0" smtClean="0">
                          <a:solidFill>
                            <a:srgbClr val="FFFFFF"/>
                          </a:solidFill>
                          <a:effectLst/>
                          <a:latin typeface="Times New Roman" panose="02020603050405020304" pitchFamily="18" charset="0"/>
                          <a:ea typeface="新細明體" panose="02020500000000000000" pitchFamily="18" charset="-120"/>
                        </a:rPr>
                        <a:t>Subcategory</a:t>
                      </a:r>
                      <a:endParaRPr lang="en-US" sz="2000" b="1" i="0" u="none" strike="noStrike" dirty="0">
                        <a:solidFill>
                          <a:srgbClr val="FFFFFF"/>
                        </a:solidFill>
                        <a:effectLst/>
                        <a:latin typeface="Times New Roman" panose="02020603050405020304" pitchFamily="18" charset="0"/>
                        <a:ea typeface="新細明體" panose="02020500000000000000" pitchFamily="18"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2000" b="1" i="0" u="none" strike="noStrike" dirty="0">
                          <a:solidFill>
                            <a:srgbClr val="FFFFFF"/>
                          </a:solidFill>
                          <a:effectLst/>
                          <a:latin typeface="Times New Roman" panose="02020603050405020304" pitchFamily="18" charset="0"/>
                          <a:ea typeface="新細明體" panose="02020500000000000000" pitchFamily="18" charset="-120"/>
                        </a:rPr>
                        <a:t>Informative References</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4163099732"/>
                  </a:ext>
                </a:extLst>
              </a:tr>
              <a:tr h="141975">
                <a:tc rowSpan="6">
                  <a:txBody>
                    <a:bodyPr/>
                    <a:lstStyle/>
                    <a:p>
                      <a:pPr algn="l" fontAlgn="ctr"/>
                      <a:r>
                        <a:rPr lang="en-US" sz="2000" b="1" i="0" u="none" strike="noStrike" dirty="0">
                          <a:solidFill>
                            <a:srgbClr val="000000"/>
                          </a:solidFill>
                          <a:effectLst/>
                          <a:latin typeface="Times New Roman" panose="02020603050405020304" pitchFamily="18" charset="0"/>
                          <a:ea typeface="新細明體" panose="02020500000000000000" pitchFamily="18" charset="-120"/>
                        </a:rPr>
                        <a:t>ID.AM-1: Physical devices and systems within the organization are </a:t>
                      </a:r>
                      <a:r>
                        <a:rPr lang="en-US" sz="2000" b="1" i="0" u="none" strike="noStrike" dirty="0" smtClean="0">
                          <a:solidFill>
                            <a:srgbClr val="000000"/>
                          </a:solidFill>
                          <a:effectLst/>
                          <a:latin typeface="Times New Roman" panose="02020603050405020304" pitchFamily="18" charset="0"/>
                          <a:ea typeface="新細明體" panose="02020500000000000000" pitchFamily="18" charset="-120"/>
                        </a:rPr>
                        <a:t>inventoried</a:t>
                      </a:r>
                    </a:p>
                    <a:p>
                      <a:pPr algn="l" fontAlgn="ctr"/>
                      <a:r>
                        <a:rPr lang="zh-TW" altLang="en-US" sz="2000" b="0" i="0" kern="1200" dirty="0" smtClean="0">
                          <a:solidFill>
                            <a:schemeClr val="tx1"/>
                          </a:solidFill>
                          <a:effectLst/>
                          <a:latin typeface="+mn-lt"/>
                          <a:ea typeface="+mn-ea"/>
                          <a:cs typeface="+mn-cs"/>
                        </a:rPr>
                        <a:t>組織的實體設備和系統已清點</a:t>
                      </a:r>
                      <a:endParaRPr lang="en-US" altLang="zh-TW" sz="2000" b="0" i="0" kern="1200" dirty="0" smtClean="0">
                        <a:solidFill>
                          <a:schemeClr val="tx1"/>
                        </a:solidFill>
                        <a:effectLst/>
                        <a:latin typeface="+mn-lt"/>
                        <a:ea typeface="+mn-ea"/>
                        <a:cs typeface="+mn-cs"/>
                      </a:endParaRPr>
                    </a:p>
                    <a:p>
                      <a:pPr algn="l" fontAlgn="ctr"/>
                      <a:r>
                        <a:rPr lang="zh-TW" altLang="en-US" sz="2000" b="1" i="0" u="none" strike="noStrike" dirty="0" smtClean="0">
                          <a:solidFill>
                            <a:srgbClr val="000000"/>
                          </a:solidFill>
                          <a:effectLst/>
                          <a:latin typeface="Times New Roman" panose="02020603050405020304" pitchFamily="18" charset="0"/>
                          <a:ea typeface="+mn-ea"/>
                        </a:rPr>
                        <a:t>實體裝置的清查</a:t>
                      </a:r>
                      <a:endParaRPr lang="en-US" sz="2000" b="1" i="0" u="none" strike="noStrike" dirty="0">
                        <a:solidFill>
                          <a:srgbClr val="000000"/>
                        </a:solidFill>
                        <a:effectLst/>
                        <a:latin typeface="Times New Roman" panose="02020603050405020304" pitchFamily="18" charset="0"/>
                        <a:ea typeface="新細明體" panose="02020500000000000000" pitchFamily="18"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2000" b="1" i="0" u="none" strike="noStrike" dirty="0">
                          <a:solidFill>
                            <a:srgbClr val="000000"/>
                          </a:solidFill>
                          <a:effectLst/>
                          <a:latin typeface="Times New Roman" panose="02020603050405020304" pitchFamily="18" charset="0"/>
                          <a:ea typeface="新細明體" panose="02020500000000000000" pitchFamily="18" charset="-120"/>
                        </a:rPr>
                        <a:t>·       CIS CSC 1</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35228376"/>
                  </a:ext>
                </a:extLst>
              </a:tr>
              <a:tr h="141975">
                <a:tc vMerge="1">
                  <a:txBody>
                    <a:bodyPr/>
                    <a:lstStyle/>
                    <a:p>
                      <a:endParaRPr lang="zh-TW" altLang="en-US"/>
                    </a:p>
                  </a:txBody>
                  <a:tcPr/>
                </a:tc>
                <a:tc>
                  <a:txBody>
                    <a:bodyPr/>
                    <a:lstStyle/>
                    <a:p>
                      <a:pPr algn="l" fontAlgn="ctr"/>
                      <a:r>
                        <a:rPr lang="en-US" sz="2000" b="1" i="0" u="none" strike="noStrike" dirty="0">
                          <a:solidFill>
                            <a:srgbClr val="000000"/>
                          </a:solidFill>
                          <a:effectLst/>
                          <a:latin typeface="Times New Roman" panose="02020603050405020304" pitchFamily="18" charset="0"/>
                          <a:ea typeface="新細明體" panose="02020500000000000000" pitchFamily="18" charset="-120"/>
                        </a:rPr>
                        <a:t>·       COBIT 5 BAI09.01, BAI09.02</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98115662"/>
                  </a:ext>
                </a:extLst>
              </a:tr>
              <a:tr h="141975">
                <a:tc vMerge="1">
                  <a:txBody>
                    <a:bodyPr/>
                    <a:lstStyle/>
                    <a:p>
                      <a:endParaRPr lang="zh-TW" altLang="en-US"/>
                    </a:p>
                  </a:txBody>
                  <a:tcPr/>
                </a:tc>
                <a:tc>
                  <a:txBody>
                    <a:bodyPr/>
                    <a:lstStyle/>
                    <a:p>
                      <a:pPr algn="l" fontAlgn="ctr"/>
                      <a:r>
                        <a:rPr lang="en-US" sz="2000" b="1" i="0" u="none" strike="noStrike" dirty="0">
                          <a:solidFill>
                            <a:srgbClr val="000000"/>
                          </a:solidFill>
                          <a:effectLst/>
                          <a:latin typeface="Times New Roman" panose="02020603050405020304" pitchFamily="18" charset="0"/>
                          <a:ea typeface="新細明體" panose="02020500000000000000" pitchFamily="18" charset="-120"/>
                        </a:rPr>
                        <a:t>·       ISA 62443-2-1:2009 4.2.3.4</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56118247"/>
                  </a:ext>
                </a:extLst>
              </a:tr>
              <a:tr h="141975">
                <a:tc vMerge="1">
                  <a:txBody>
                    <a:bodyPr/>
                    <a:lstStyle/>
                    <a:p>
                      <a:endParaRPr lang="zh-TW" altLang="en-US"/>
                    </a:p>
                  </a:txBody>
                  <a:tcPr/>
                </a:tc>
                <a:tc>
                  <a:txBody>
                    <a:bodyPr/>
                    <a:lstStyle/>
                    <a:p>
                      <a:pPr algn="l" fontAlgn="ctr"/>
                      <a:r>
                        <a:rPr lang="en-US" sz="2000" b="1" i="0" u="none" strike="noStrike" dirty="0">
                          <a:solidFill>
                            <a:srgbClr val="000000"/>
                          </a:solidFill>
                          <a:effectLst/>
                          <a:latin typeface="Times New Roman" panose="02020603050405020304" pitchFamily="18" charset="0"/>
                          <a:ea typeface="新細明體" panose="02020500000000000000" pitchFamily="18" charset="-120"/>
                        </a:rPr>
                        <a:t>·       ISA 62443-3-3:2013 SR 7.8</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60009955"/>
                  </a:ext>
                </a:extLst>
              </a:tr>
              <a:tr h="141975">
                <a:tc vMerge="1">
                  <a:txBody>
                    <a:bodyPr/>
                    <a:lstStyle/>
                    <a:p>
                      <a:endParaRPr lang="zh-TW" altLang="en-US"/>
                    </a:p>
                  </a:txBody>
                  <a:tcPr/>
                </a:tc>
                <a:tc>
                  <a:txBody>
                    <a:bodyPr/>
                    <a:lstStyle/>
                    <a:p>
                      <a:pPr algn="l" fontAlgn="ctr"/>
                      <a:r>
                        <a:rPr lang="en-US" sz="2000" b="1" i="0" u="none" strike="noStrike" dirty="0">
                          <a:solidFill>
                            <a:srgbClr val="000000"/>
                          </a:solidFill>
                          <a:effectLst/>
                          <a:latin typeface="Times New Roman" panose="02020603050405020304" pitchFamily="18" charset="0"/>
                          <a:ea typeface="新細明體" panose="02020500000000000000" pitchFamily="18" charset="-120"/>
                        </a:rPr>
                        <a:t>·</a:t>
                      </a:r>
                      <a:r>
                        <a:rPr lang="en-US" sz="2000" b="1"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       ISO/IEC 27001:2013 A.8.1.1, A.8.1.2</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386296037"/>
                  </a:ext>
                </a:extLst>
              </a:tr>
              <a:tr h="141975">
                <a:tc vMerge="1">
                  <a:txBody>
                    <a:bodyPr/>
                    <a:lstStyle/>
                    <a:p>
                      <a:endParaRPr lang="zh-TW" altLang="en-US"/>
                    </a:p>
                  </a:txBody>
                  <a:tcPr/>
                </a:tc>
                <a:tc>
                  <a:txBody>
                    <a:bodyPr/>
                    <a:lstStyle/>
                    <a:p>
                      <a:pPr algn="l" fontAlgn="ctr"/>
                      <a:r>
                        <a:rPr lang="en-US" sz="2000" b="1" i="0" u="none" strike="noStrike" dirty="0">
                          <a:solidFill>
                            <a:srgbClr val="000000"/>
                          </a:solidFill>
                          <a:effectLst/>
                          <a:latin typeface="Times New Roman" panose="02020603050405020304" pitchFamily="18" charset="0"/>
                          <a:ea typeface="新細明體" panose="02020500000000000000" pitchFamily="18" charset="-120"/>
                        </a:rPr>
                        <a:t>·       NIST SP 800-53 Rev. 4 CM-8, PM-5</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7093027"/>
                  </a:ext>
                </a:extLst>
              </a:tr>
            </a:tbl>
          </a:graphicData>
        </a:graphic>
      </p:graphicFrame>
      <p:sp>
        <p:nvSpPr>
          <p:cNvPr id="6" name="投影片編號版面配置區 5"/>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t>8</a:t>
            </a:fld>
            <a:endParaRPr lang="zh-TW" altLang="en-US" dirty="0"/>
          </a:p>
        </p:txBody>
      </p:sp>
      <p:sp>
        <p:nvSpPr>
          <p:cNvPr id="2" name="矩形 1"/>
          <p:cNvSpPr/>
          <p:nvPr/>
        </p:nvSpPr>
        <p:spPr>
          <a:xfrm>
            <a:off x="138254" y="108101"/>
            <a:ext cx="8861367" cy="523220"/>
          </a:xfrm>
          <a:prstGeom prst="rect">
            <a:avLst/>
          </a:prstGeom>
        </p:spPr>
        <p:txBody>
          <a:bodyPr wrap="square">
            <a:spAutoFit/>
          </a:bodyPr>
          <a:lstStyle/>
          <a:p>
            <a:r>
              <a:rPr lang="zh-TW" altLang="en-US" sz="2800" dirty="0"/>
              <a:t>資產管理</a:t>
            </a:r>
            <a:r>
              <a:rPr lang="en-US" altLang="zh-TW" sz="2800" dirty="0"/>
              <a:t>Asset Management(ID.AM):   </a:t>
            </a:r>
            <a:r>
              <a:rPr lang="zh-TW" altLang="en-US" sz="2800" dirty="0"/>
              <a:t>子項目</a:t>
            </a:r>
            <a:r>
              <a:rPr lang="en-US" altLang="zh-TW" sz="2800" dirty="0"/>
              <a:t>Subcategory</a:t>
            </a:r>
          </a:p>
        </p:txBody>
      </p:sp>
      <p:sp>
        <p:nvSpPr>
          <p:cNvPr id="4" name="矩形 3"/>
          <p:cNvSpPr/>
          <p:nvPr/>
        </p:nvSpPr>
        <p:spPr>
          <a:xfrm>
            <a:off x="138254" y="3138971"/>
            <a:ext cx="8274351" cy="2031325"/>
          </a:xfrm>
          <a:prstGeom prst="rect">
            <a:avLst/>
          </a:prstGeom>
        </p:spPr>
        <p:txBody>
          <a:bodyPr wrap="square">
            <a:spAutoFit/>
          </a:bodyPr>
          <a:lstStyle/>
          <a:p>
            <a:pPr fontAlgn="ctr"/>
            <a:r>
              <a:rPr lang="en-US" altLang="zh-TW" b="1" dirty="0" smtClean="0">
                <a:solidFill>
                  <a:srgbClr val="FF0000"/>
                </a:solidFill>
                <a:effectLst>
                  <a:outerShdw blurRad="38100" dist="38100" dir="2700000" algn="tl">
                    <a:srgbClr val="000000">
                      <a:alpha val="43137"/>
                    </a:srgbClr>
                  </a:outerShdw>
                </a:effectLst>
                <a:latin typeface="Times New Roman" panose="02020603050405020304" pitchFamily="18" charset="0"/>
              </a:rPr>
              <a:t>ISO/IEC </a:t>
            </a:r>
            <a:r>
              <a:rPr lang="en-US" altLang="zh-TW" b="1" dirty="0">
                <a:solidFill>
                  <a:srgbClr val="FF0000"/>
                </a:solidFill>
                <a:effectLst>
                  <a:outerShdw blurRad="38100" dist="38100" dir="2700000" algn="tl">
                    <a:srgbClr val="000000">
                      <a:alpha val="43137"/>
                    </a:srgbClr>
                  </a:outerShdw>
                </a:effectLst>
                <a:latin typeface="Times New Roman" panose="02020603050405020304" pitchFamily="18" charset="0"/>
              </a:rPr>
              <a:t>27001</a:t>
            </a:r>
            <a:r>
              <a:rPr lang="en-US" altLang="zh-TW" b="1" dirty="0" smtClean="0">
                <a:solidFill>
                  <a:srgbClr val="FF0000"/>
                </a:solidFill>
                <a:effectLst>
                  <a:outerShdw blurRad="38100" dist="38100" dir="2700000" algn="tl">
                    <a:srgbClr val="000000">
                      <a:alpha val="43137"/>
                    </a:srgbClr>
                  </a:outerShdw>
                </a:effectLst>
                <a:latin typeface="Times New Roman" panose="02020603050405020304" pitchFamily="18" charset="0"/>
              </a:rPr>
              <a:t>: </a:t>
            </a:r>
            <a:r>
              <a:rPr lang="en-US" altLang="zh-TW" b="1" dirty="0">
                <a:solidFill>
                  <a:srgbClr val="FF0000"/>
                </a:solidFill>
                <a:effectLst>
                  <a:outerShdw blurRad="38100" dist="38100" dir="2700000" algn="tl">
                    <a:srgbClr val="000000">
                      <a:alpha val="43137"/>
                    </a:srgbClr>
                  </a:outerShdw>
                </a:effectLst>
                <a:latin typeface="Times New Roman" panose="02020603050405020304" pitchFamily="18" charset="0"/>
              </a:rPr>
              <a:t>2013</a:t>
            </a:r>
            <a:r>
              <a:rPr lang="en-US" altLang="zh-TW" b="1" dirty="0" smtClean="0">
                <a:solidFill>
                  <a:srgbClr val="FF0000"/>
                </a:solidFill>
                <a:effectLst>
                  <a:outerShdw blurRad="38100" dist="38100" dir="2700000" algn="tl">
                    <a:srgbClr val="000000">
                      <a:alpha val="43137"/>
                    </a:srgbClr>
                  </a:outerShdw>
                </a:effectLst>
                <a:latin typeface="Times New Roman" panose="02020603050405020304" pitchFamily="18" charset="0"/>
              </a:rPr>
              <a:t> A.8.1.2</a:t>
            </a:r>
            <a:r>
              <a:rPr lang="zh-TW" alt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rPr>
              <a:t> </a:t>
            </a:r>
            <a:r>
              <a:rPr lang="en-US" altLang="zh-TW" b="1" dirty="0">
                <a:solidFill>
                  <a:srgbClr val="FF0000"/>
                </a:solidFill>
                <a:effectLst>
                  <a:outerShdw blurRad="38100" dist="38100" dir="2700000" algn="tl">
                    <a:srgbClr val="000000">
                      <a:alpha val="43137"/>
                    </a:srgbClr>
                  </a:outerShdw>
                </a:effectLst>
                <a:latin typeface="Times New Roman" panose="02020603050405020304" pitchFamily="18" charset="0"/>
              </a:rPr>
              <a:t> </a:t>
            </a:r>
            <a:r>
              <a:rPr lang="en-US" altLang="zh-TW" b="1" dirty="0">
                <a:solidFill>
                  <a:srgbClr val="002060"/>
                </a:solidFill>
                <a:effectLst>
                  <a:outerShdw blurRad="38100" dist="38100" dir="2700000" algn="tl">
                    <a:srgbClr val="000000">
                      <a:alpha val="43137"/>
                    </a:srgbClr>
                  </a:outerShdw>
                </a:effectLst>
                <a:latin typeface="Times New Roman" panose="02020603050405020304" pitchFamily="18" charset="0"/>
              </a:rPr>
              <a:t>Ownership of </a:t>
            </a:r>
            <a:r>
              <a:rPr lang="en-US" altLang="zh-TW" b="1" dirty="0" smtClean="0">
                <a:solidFill>
                  <a:srgbClr val="002060"/>
                </a:solidFill>
                <a:effectLst>
                  <a:outerShdw blurRad="38100" dist="38100" dir="2700000" algn="tl">
                    <a:srgbClr val="000000">
                      <a:alpha val="43137"/>
                    </a:srgbClr>
                  </a:outerShdw>
                </a:effectLst>
                <a:latin typeface="Times New Roman" panose="02020603050405020304" pitchFamily="18" charset="0"/>
              </a:rPr>
              <a:t>Assets</a:t>
            </a:r>
            <a:r>
              <a:rPr lang="zh-TW" altLang="en-US" b="1" dirty="0" smtClean="0">
                <a:solidFill>
                  <a:srgbClr val="002060"/>
                </a:solidFill>
                <a:effectLst>
                  <a:outerShdw blurRad="38100" dist="38100" dir="2700000" algn="tl">
                    <a:srgbClr val="000000">
                      <a:alpha val="43137"/>
                    </a:srgbClr>
                  </a:outerShdw>
                </a:effectLst>
                <a:latin typeface="Times New Roman" panose="02020603050405020304" pitchFamily="18" charset="0"/>
              </a:rPr>
              <a:t>資產擁有者</a:t>
            </a:r>
            <a:endParaRPr lang="en-US" altLang="zh-TW" b="1" dirty="0" smtClean="0">
              <a:solidFill>
                <a:srgbClr val="002060"/>
              </a:solidFill>
              <a:effectLst>
                <a:outerShdw blurRad="38100" dist="38100" dir="2700000" algn="tl">
                  <a:srgbClr val="000000">
                    <a:alpha val="43137"/>
                  </a:srgbClr>
                </a:outerShdw>
              </a:effectLst>
              <a:latin typeface="Times New Roman" panose="02020603050405020304" pitchFamily="18" charset="0"/>
            </a:endParaRPr>
          </a:p>
          <a:p>
            <a:pPr fontAlgn="ctr"/>
            <a:r>
              <a:rPr lang="zh-TW" altLang="en-US" b="1" dirty="0">
                <a:solidFill>
                  <a:srgbClr val="002060"/>
                </a:solidFill>
                <a:effectLst>
                  <a:outerShdw blurRad="38100" dist="38100" dir="2700000" algn="tl">
                    <a:srgbClr val="000000">
                      <a:alpha val="43137"/>
                    </a:srgbClr>
                  </a:outerShdw>
                </a:effectLst>
                <a:latin typeface="Times New Roman" panose="02020603050405020304" pitchFamily="18" charset="0"/>
              </a:rPr>
              <a:t>所有資訊資產都必須有擁有者。資產管理擁有權也可以與法定擁有權不同，並且可以在個人、部門或其他實體進行。創建資產時應分配擁有權。</a:t>
            </a:r>
          </a:p>
          <a:p>
            <a:pPr fontAlgn="ctr"/>
            <a:endParaRPr lang="zh-TW" altLang="en-US" b="1" dirty="0">
              <a:solidFill>
                <a:srgbClr val="002060"/>
              </a:solidFill>
              <a:effectLst>
                <a:outerShdw blurRad="38100" dist="38100" dir="2700000" algn="tl">
                  <a:srgbClr val="000000">
                    <a:alpha val="43137"/>
                  </a:srgbClr>
                </a:outerShdw>
              </a:effectLst>
              <a:latin typeface="Times New Roman" panose="02020603050405020304" pitchFamily="18" charset="0"/>
            </a:endParaRPr>
          </a:p>
          <a:p>
            <a:pPr fontAlgn="ctr"/>
            <a:r>
              <a:rPr lang="zh-TW" altLang="en-US" b="1" dirty="0">
                <a:solidFill>
                  <a:srgbClr val="002060"/>
                </a:solidFill>
                <a:effectLst>
                  <a:outerShdw blurRad="38100" dist="38100" dir="2700000" algn="tl">
                    <a:srgbClr val="000000">
                      <a:alpha val="43137"/>
                    </a:srgbClr>
                  </a:outerShdw>
                </a:effectLst>
                <a:latin typeface="Times New Roman" panose="02020603050405020304" pitchFamily="18" charset="0"/>
              </a:rPr>
              <a:t>資產擁有者負責在資產的整個生命週期內對資產進行有效管理。他們也可以委託管理，只要兩者都有記錄，擁有權就可以在該生命週期內發生變化</a:t>
            </a:r>
            <a:r>
              <a:rPr lang="zh-TW" altLang="en-US" b="1" dirty="0" smtClean="0">
                <a:solidFill>
                  <a:srgbClr val="002060"/>
                </a:solidFill>
                <a:effectLst>
                  <a:outerShdw blurRad="38100" dist="38100" dir="2700000" algn="tl">
                    <a:srgbClr val="000000">
                      <a:alpha val="43137"/>
                    </a:srgbClr>
                  </a:outerShdw>
                </a:effectLst>
                <a:latin typeface="Times New Roman" panose="02020603050405020304" pitchFamily="18" charset="0"/>
              </a:rPr>
              <a:t>。</a:t>
            </a:r>
            <a:endParaRPr lang="en-US" altLang="zh-TW" b="1" dirty="0" smtClean="0">
              <a:solidFill>
                <a:srgbClr val="002060"/>
              </a:solidFill>
              <a:effectLst>
                <a:outerShdw blurRad="38100" dist="38100" dir="2700000" algn="tl">
                  <a:srgbClr val="000000">
                    <a:alpha val="43137"/>
                  </a:srgbClr>
                </a:outerShdw>
              </a:effectLst>
              <a:latin typeface="Times New Roman" panose="02020603050405020304" pitchFamily="18" charset="0"/>
            </a:endParaRPr>
          </a:p>
          <a:p>
            <a:pPr fontAlgn="ctr"/>
            <a:endParaRPr lang="en-US" altLang="zh-TW" b="1" dirty="0">
              <a:solidFill>
                <a:srgbClr val="002060"/>
              </a:solidFill>
              <a:effectLst>
                <a:outerShdw blurRad="38100" dist="38100" dir="2700000" algn="tl">
                  <a:srgbClr val="000000">
                    <a:alpha val="43137"/>
                  </a:srgbClr>
                </a:outerShdw>
              </a:effectLst>
              <a:latin typeface="Times New Roman" panose="02020603050405020304" pitchFamily="18" charset="0"/>
            </a:endParaRPr>
          </a:p>
        </p:txBody>
      </p:sp>
      <p:sp>
        <p:nvSpPr>
          <p:cNvPr id="5" name="矩形 4"/>
          <p:cNvSpPr/>
          <p:nvPr/>
        </p:nvSpPr>
        <p:spPr>
          <a:xfrm>
            <a:off x="507076" y="5485272"/>
            <a:ext cx="6467301" cy="369332"/>
          </a:xfrm>
          <a:prstGeom prst="rect">
            <a:avLst/>
          </a:prstGeom>
        </p:spPr>
        <p:txBody>
          <a:bodyPr wrap="square">
            <a:spAutoFit/>
          </a:bodyPr>
          <a:lstStyle/>
          <a:p>
            <a:r>
              <a:rPr lang="en-US" altLang="zh-TW" dirty="0"/>
              <a:t>https://www.isms.online/iso-27001/annex-a-8-asset-management/</a:t>
            </a:r>
            <a:endParaRPr lang="zh-TW" altLang="en-US" dirty="0"/>
          </a:p>
        </p:txBody>
      </p:sp>
    </p:spTree>
    <p:extLst>
      <p:ext uri="{BB962C8B-B14F-4D97-AF65-F5344CB8AC3E}">
        <p14:creationId xmlns:p14="http://schemas.microsoft.com/office/powerpoint/2010/main" val="72708918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3.</a:t>
            </a:r>
            <a:r>
              <a:rPr lang="zh-TW" altLang="en-US" b="1" dirty="0"/>
              <a:t>偵測 戰術</a:t>
            </a:r>
            <a:r>
              <a:rPr lang="en-US" altLang="zh-TW" b="1" dirty="0">
                <a:solidFill>
                  <a:schemeClr val="dk1"/>
                </a:solidFill>
              </a:rPr>
              <a:t>Detect</a:t>
            </a:r>
            <a:endParaRPr lang="zh-TW" altLang="en-US" dirty="0"/>
          </a:p>
        </p:txBody>
      </p:sp>
      <p:sp>
        <p:nvSpPr>
          <p:cNvPr id="3" name="內容版面配置區 2"/>
          <p:cNvSpPr>
            <a:spLocks noGrp="1"/>
          </p:cNvSpPr>
          <p:nvPr>
            <p:ph idx="1"/>
          </p:nvPr>
        </p:nvSpPr>
        <p:spPr>
          <a:xfrm>
            <a:off x="0" y="814972"/>
            <a:ext cx="9144000" cy="6043028"/>
          </a:xfrm>
        </p:spPr>
        <p:txBody>
          <a:bodyPr>
            <a:normAutofit/>
          </a:bodyPr>
          <a:lstStyle/>
          <a:p>
            <a:pPr marL="281697" lvl="1" indent="-342900"/>
            <a:r>
              <a:rPr lang="en-US" altLang="zh-TW" b="1" dirty="0"/>
              <a:t>DNS</a:t>
            </a:r>
            <a:r>
              <a:rPr lang="zh-TW" altLang="en-US" b="1" dirty="0"/>
              <a:t>流量</a:t>
            </a:r>
            <a:r>
              <a:rPr lang="zh-TW" altLang="en-US" b="1" dirty="0" smtClean="0"/>
              <a:t>分析</a:t>
            </a:r>
            <a:r>
              <a:rPr lang="en-US" altLang="zh-TW" b="1" dirty="0" smtClean="0"/>
              <a:t> DNS </a:t>
            </a:r>
            <a:r>
              <a:rPr lang="en-US" altLang="zh-TW" b="1" dirty="0"/>
              <a:t>Traffic </a:t>
            </a:r>
            <a:r>
              <a:rPr lang="en-US" altLang="zh-TW" b="1" dirty="0" smtClean="0"/>
              <a:t>Analysis(ID:</a:t>
            </a:r>
            <a:r>
              <a:rPr lang="en-US" altLang="zh-TW" dirty="0"/>
              <a:t>D3-DNSTA</a:t>
            </a:r>
            <a:r>
              <a:rPr lang="en-US" altLang="zh-TW" b="1" dirty="0" smtClean="0"/>
              <a:t>)</a:t>
            </a:r>
            <a:endParaRPr lang="en-US" altLang="zh-TW" b="1" dirty="0"/>
          </a:p>
        </p:txBody>
      </p:sp>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80</a:t>
            </a:fld>
            <a:endParaRPr lang="zh-TW" altLang="en-US" dirty="0"/>
          </a:p>
        </p:txBody>
      </p:sp>
      <p:pic>
        <p:nvPicPr>
          <p:cNvPr id="5" name="圖片 4"/>
          <p:cNvPicPr>
            <a:picLocks noChangeAspect="1"/>
          </p:cNvPicPr>
          <p:nvPr/>
        </p:nvPicPr>
        <p:blipFill>
          <a:blip r:embed="rId2"/>
          <a:stretch>
            <a:fillRect/>
          </a:stretch>
        </p:blipFill>
        <p:spPr>
          <a:xfrm>
            <a:off x="169657" y="3143714"/>
            <a:ext cx="8804685" cy="1000534"/>
          </a:xfrm>
          <a:prstGeom prst="rect">
            <a:avLst/>
          </a:prstGeom>
        </p:spPr>
      </p:pic>
    </p:spTree>
    <p:extLst>
      <p:ext uri="{BB962C8B-B14F-4D97-AF65-F5344CB8AC3E}">
        <p14:creationId xmlns:p14="http://schemas.microsoft.com/office/powerpoint/2010/main" val="123369652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a:t>3.</a:t>
            </a:r>
            <a:r>
              <a:rPr lang="zh-TW" altLang="en-US" b="1" dirty="0"/>
              <a:t>偵測 戰術</a:t>
            </a:r>
            <a:r>
              <a:rPr lang="en-US" altLang="zh-TW" b="1" dirty="0">
                <a:solidFill>
                  <a:schemeClr val="dk1"/>
                </a:solidFill>
              </a:rPr>
              <a:t>Detect</a:t>
            </a:r>
            <a:endParaRPr lang="zh-TW" altLang="en-US" dirty="0"/>
          </a:p>
        </p:txBody>
      </p:sp>
      <p:sp>
        <p:nvSpPr>
          <p:cNvPr id="3" name="內容版面配置區 2"/>
          <p:cNvSpPr>
            <a:spLocks noGrp="1"/>
          </p:cNvSpPr>
          <p:nvPr>
            <p:ph idx="1"/>
          </p:nvPr>
        </p:nvSpPr>
        <p:spPr/>
        <p:txBody>
          <a:bodyPr>
            <a:normAutofit/>
          </a:bodyPr>
          <a:lstStyle/>
          <a:p>
            <a:r>
              <a:rPr lang="en-US" altLang="zh-TW" sz="2600" dirty="0"/>
              <a:t>D3-FC</a:t>
            </a:r>
            <a:r>
              <a:rPr lang="zh-TW" altLang="en-US" sz="2600" dirty="0"/>
              <a:t> 網路檔案雕刻</a:t>
            </a:r>
            <a:r>
              <a:rPr lang="en-US" altLang="zh-TW" sz="2600" dirty="0"/>
              <a:t>(File Carving)</a:t>
            </a:r>
          </a:p>
          <a:p>
            <a:pPr lvl="1">
              <a:lnSpc>
                <a:spcPct val="105000"/>
              </a:lnSpc>
            </a:pPr>
            <a:r>
              <a:rPr lang="zh-TW" altLang="en-US" sz="2200" dirty="0"/>
              <a:t>定義：透過使用網路串流重組</a:t>
            </a:r>
            <a:r>
              <a:rPr lang="en-US" altLang="zh-TW" sz="2200" dirty="0"/>
              <a:t>(reassembly)</a:t>
            </a:r>
            <a:r>
              <a:rPr lang="zh-TW" altLang="en-US" sz="2200" dirty="0"/>
              <a:t>軟體從網路應用協定中識別與提取在流量中的檔案</a:t>
            </a:r>
          </a:p>
          <a:p>
            <a:pPr lvl="1">
              <a:lnSpc>
                <a:spcPct val="105000"/>
              </a:lnSpc>
            </a:pPr>
            <a:r>
              <a:rPr lang="zh-TW" altLang="en-US" sz="2200" dirty="0"/>
              <a:t>運作原理</a:t>
            </a:r>
            <a:endParaRPr lang="en-US" altLang="zh-TW" sz="2200" dirty="0"/>
          </a:p>
          <a:p>
            <a:pPr lvl="2">
              <a:lnSpc>
                <a:spcPct val="105000"/>
              </a:lnSpc>
              <a:spcAft>
                <a:spcPts val="100"/>
              </a:spcAft>
            </a:pPr>
            <a:r>
              <a:rPr lang="zh-TW" altLang="en-US" dirty="0"/>
              <a:t>協定串流重組軟體</a:t>
            </a:r>
            <a:r>
              <a:rPr lang="en-US" altLang="zh-TW" dirty="0"/>
              <a:t>(Protocol stream reassembly software)</a:t>
            </a:r>
            <a:r>
              <a:rPr lang="zh-TW" altLang="en-US" dirty="0"/>
              <a:t>透過分析擷取的網路資料封包重新建立定向位元組流</a:t>
            </a:r>
            <a:r>
              <a:rPr lang="en-US" altLang="zh-TW" dirty="0"/>
              <a:t>(directional byte stream)</a:t>
            </a:r>
          </a:p>
          <a:p>
            <a:pPr lvl="2">
              <a:lnSpc>
                <a:spcPct val="105000"/>
              </a:lnSpc>
              <a:spcAft>
                <a:spcPts val="100"/>
              </a:spcAft>
            </a:pPr>
            <a:r>
              <a:rPr lang="zh-TW" altLang="en-US" dirty="0"/>
              <a:t>一旦串流被重組，就會應用模式匹配</a:t>
            </a:r>
            <a:r>
              <a:rPr lang="en-US" altLang="zh-TW" dirty="0"/>
              <a:t>(pattern matching)</a:t>
            </a:r>
            <a:r>
              <a:rPr lang="zh-TW" altLang="en-US" dirty="0"/>
              <a:t>來確定它是否包含感興趣的檔案</a:t>
            </a:r>
            <a:endParaRPr lang="en-US" altLang="zh-TW" dirty="0"/>
          </a:p>
          <a:p>
            <a:pPr lvl="2">
              <a:lnSpc>
                <a:spcPct val="105000"/>
              </a:lnSpc>
              <a:spcAft>
                <a:spcPts val="100"/>
              </a:spcAft>
            </a:pPr>
            <a:r>
              <a:rPr lang="zh-TW" altLang="en-US" dirty="0"/>
              <a:t>感興趣的文件包含可執行檔、</a:t>
            </a:r>
            <a:r>
              <a:rPr lang="en-US" altLang="zh-TW" dirty="0"/>
              <a:t> archive</a:t>
            </a:r>
            <a:r>
              <a:rPr lang="zh-TW" altLang="en-US" dirty="0"/>
              <a:t>文件或文件檔案</a:t>
            </a:r>
            <a:endParaRPr lang="en-US" altLang="zh-TW" dirty="0"/>
          </a:p>
          <a:p>
            <a:pPr lvl="2">
              <a:lnSpc>
                <a:spcPct val="105000"/>
              </a:lnSpc>
              <a:spcAft>
                <a:spcPts val="100"/>
              </a:spcAft>
            </a:pPr>
            <a:r>
              <a:rPr lang="zh-TW" altLang="en-US" dirty="0"/>
              <a:t>擷取文件後，將使用標準文件分析技術進行處理</a:t>
            </a:r>
            <a:endParaRPr lang="en-US" altLang="zh-TW" dirty="0"/>
          </a:p>
          <a:p>
            <a:pPr lvl="2">
              <a:lnSpc>
                <a:spcPct val="105000"/>
              </a:lnSpc>
              <a:spcAft>
                <a:spcPts val="100"/>
              </a:spcAft>
            </a:pPr>
            <a:r>
              <a:rPr lang="zh-TW" altLang="en-US" dirty="0"/>
              <a:t>範例網路協定包含 </a:t>
            </a:r>
            <a:r>
              <a:rPr lang="en-US" altLang="zh-TW" dirty="0"/>
              <a:t>HTTP</a:t>
            </a:r>
            <a:r>
              <a:rPr lang="zh-TW" altLang="en-US" dirty="0"/>
              <a:t>、</a:t>
            </a:r>
            <a:r>
              <a:rPr lang="en-US" altLang="zh-TW" dirty="0"/>
              <a:t>SMTP</a:t>
            </a:r>
            <a:r>
              <a:rPr lang="zh-TW" altLang="en-US" dirty="0"/>
              <a:t>、</a:t>
            </a:r>
            <a:r>
              <a:rPr lang="en-US" altLang="zh-TW" dirty="0"/>
              <a:t>FTP</a:t>
            </a:r>
            <a:r>
              <a:rPr lang="zh-TW" altLang="en-US" dirty="0"/>
              <a:t>、</a:t>
            </a:r>
            <a:r>
              <a:rPr lang="en-US" altLang="zh-TW" dirty="0"/>
              <a:t>HTTP/2 </a:t>
            </a:r>
            <a:r>
              <a:rPr lang="zh-TW" altLang="en-US" dirty="0"/>
              <a:t>及 </a:t>
            </a:r>
            <a:r>
              <a:rPr lang="en-US" altLang="zh-TW" dirty="0"/>
              <a:t>TLS/HTTP/Dropbox</a:t>
            </a:r>
          </a:p>
          <a:p>
            <a:pPr lvl="1">
              <a:lnSpc>
                <a:spcPct val="105000"/>
              </a:lnSpc>
            </a:pPr>
            <a:r>
              <a:rPr lang="en-US" altLang="zh-TW" dirty="0"/>
              <a:t> </a:t>
            </a:r>
            <a:r>
              <a:rPr lang="zh-TW" altLang="en-US" sz="2200" dirty="0"/>
              <a:t>範例工具：</a:t>
            </a:r>
            <a:r>
              <a:rPr lang="en-US" altLang="zh-TW" sz="2200" dirty="0" err="1"/>
              <a:t>NetworkMiner</a:t>
            </a:r>
            <a:r>
              <a:rPr lang="zh-TW" altLang="en-US" sz="2200" dirty="0"/>
              <a:t>可自動化進行</a:t>
            </a:r>
            <a:r>
              <a:rPr lang="en-US" altLang="zh-TW" sz="2200" dirty="0"/>
              <a:t>File </a:t>
            </a:r>
            <a:r>
              <a:rPr lang="en-US" altLang="zh-TW" sz="2200" dirty="0" smtClean="0"/>
              <a:t>Carving</a:t>
            </a:r>
            <a:endParaRPr lang="zh-TW" altLang="en-US" sz="2200" dirty="0"/>
          </a:p>
        </p:txBody>
      </p:sp>
      <p:sp>
        <p:nvSpPr>
          <p:cNvPr id="5" name="投影片編號版面配置區 4"/>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81</a:t>
            </a:fld>
            <a:endParaRPr lang="zh-TW" altLang="en-US" dirty="0"/>
          </a:p>
        </p:txBody>
      </p:sp>
    </p:spTree>
    <p:extLst>
      <p:ext uri="{BB962C8B-B14F-4D97-AF65-F5344CB8AC3E}">
        <p14:creationId xmlns:p14="http://schemas.microsoft.com/office/powerpoint/2010/main" val="16815168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a:t>3.</a:t>
            </a:r>
            <a:r>
              <a:rPr lang="zh-TW" altLang="en-US" b="1" dirty="0"/>
              <a:t>偵測 戰術</a:t>
            </a:r>
            <a:r>
              <a:rPr lang="en-US" altLang="zh-TW" b="1" dirty="0" smtClean="0">
                <a:solidFill>
                  <a:schemeClr val="dk1"/>
                </a:solidFill>
              </a:rPr>
              <a:t>Detect</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a:t>D3-RPA:Relay Pattern Analysis</a:t>
            </a:r>
          </a:p>
          <a:p>
            <a:pPr lvl="1">
              <a:lnSpc>
                <a:spcPct val="105000"/>
              </a:lnSpc>
            </a:pPr>
            <a:r>
              <a:rPr lang="zh-TW" altLang="en-US" sz="2200" dirty="0"/>
              <a:t>定義：偵測在內部網路與外部網路之間中繼流量的內部主機</a:t>
            </a:r>
          </a:p>
          <a:p>
            <a:pPr lvl="1">
              <a:lnSpc>
                <a:spcPct val="105000"/>
              </a:lnSpc>
            </a:pPr>
            <a:r>
              <a:rPr lang="zh-TW" altLang="en-US" sz="2200" dirty="0"/>
              <a:t>運作原理</a:t>
            </a:r>
            <a:endParaRPr lang="en-US" altLang="zh-TW" sz="2200" dirty="0"/>
          </a:p>
          <a:p>
            <a:pPr lvl="2">
              <a:lnSpc>
                <a:spcPct val="105000"/>
              </a:lnSpc>
              <a:spcAft>
                <a:spcPts val="100"/>
              </a:spcAft>
            </a:pPr>
            <a:r>
              <a:rPr lang="zh-TW" altLang="en-US" dirty="0"/>
              <a:t>中繼</a:t>
            </a:r>
            <a:r>
              <a:rPr lang="en-US" altLang="zh-TW" dirty="0"/>
              <a:t>(Relay)</a:t>
            </a:r>
            <a:r>
              <a:rPr lang="zh-TW" altLang="en-US" dirty="0"/>
              <a:t>可能使用各種代理、轉送或路由技術來橋接受保護網路與外部網路</a:t>
            </a:r>
            <a:endParaRPr lang="en-US" altLang="zh-TW" dirty="0"/>
          </a:p>
          <a:p>
            <a:pPr lvl="2">
              <a:lnSpc>
                <a:spcPct val="105000"/>
              </a:lnSpc>
              <a:spcAft>
                <a:spcPts val="100"/>
              </a:spcAft>
            </a:pPr>
            <a:r>
              <a:rPr lang="zh-TW" altLang="en-US" dirty="0"/>
              <a:t>用來偵測中繼網路的防禦分析可以透過比較多個主機之間的網路會話</a:t>
            </a:r>
            <a:endParaRPr lang="en-US" altLang="zh-TW" dirty="0"/>
          </a:p>
          <a:p>
            <a:pPr lvl="2">
              <a:lnSpc>
                <a:spcPct val="105000"/>
              </a:lnSpc>
              <a:spcAft>
                <a:spcPts val="100"/>
              </a:spcAft>
            </a:pPr>
            <a:r>
              <a:rPr lang="zh-TW" altLang="en-US" dirty="0"/>
              <a:t>幾乎相似的網路統計資料的主機可能是中繼網路的一部分</a:t>
            </a:r>
            <a:endParaRPr lang="en-US" altLang="zh-TW" dirty="0"/>
          </a:p>
          <a:p>
            <a:pPr lvl="2">
              <a:lnSpc>
                <a:spcPct val="105000"/>
              </a:lnSpc>
              <a:spcAft>
                <a:spcPts val="100"/>
              </a:spcAft>
            </a:pPr>
            <a:r>
              <a:rPr lang="zh-TW" altLang="en-US" dirty="0"/>
              <a:t>統計資料可以包含發送與接收的位元組數、會話發起時間、資料包大小或資料包到達時間資料</a:t>
            </a:r>
          </a:p>
          <a:p>
            <a:pPr lvl="1">
              <a:lnSpc>
                <a:spcPct val="105000"/>
              </a:lnSpc>
            </a:pPr>
            <a:r>
              <a:rPr lang="zh-TW" altLang="en-US" sz="2200" dirty="0"/>
              <a:t>挑戰與注意事項</a:t>
            </a:r>
          </a:p>
          <a:p>
            <a:pPr lvl="2">
              <a:lnSpc>
                <a:spcPct val="105000"/>
              </a:lnSpc>
              <a:spcAft>
                <a:spcPts val="100"/>
              </a:spcAft>
            </a:pPr>
            <a:r>
              <a:rPr lang="zh-TW" altLang="en-US" dirty="0"/>
              <a:t>複雜的內部網路 </a:t>
            </a:r>
            <a:r>
              <a:rPr lang="en-US" altLang="zh-TW" dirty="0"/>
              <a:t>VPN </a:t>
            </a:r>
            <a:r>
              <a:rPr lang="zh-TW" altLang="en-US" dirty="0"/>
              <a:t>或路由封裝可能會影響偵測分析</a:t>
            </a:r>
            <a:endParaRPr lang="en-US" altLang="zh-TW" dirty="0"/>
          </a:p>
          <a:p>
            <a:pPr lvl="2">
              <a:lnSpc>
                <a:spcPct val="105000"/>
              </a:lnSpc>
              <a:spcAft>
                <a:spcPts val="100"/>
              </a:spcAft>
            </a:pPr>
            <a:r>
              <a:rPr lang="zh-TW" altLang="en-US" dirty="0"/>
              <a:t>此外，不需要的資料包可能不會被轉發，並且可能會在中繼處添加額外的資料包，從而使檢測更加</a:t>
            </a:r>
            <a:r>
              <a:rPr lang="zh-TW" altLang="en-US" dirty="0" smtClean="0"/>
              <a:t>複雜</a:t>
            </a:r>
            <a:endParaRPr lang="en-US" altLang="zh-TW" dirty="0"/>
          </a:p>
        </p:txBody>
      </p:sp>
      <p:sp>
        <p:nvSpPr>
          <p:cNvPr id="5" name="投影片編號版面配置區 4"/>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82</a:t>
            </a:fld>
            <a:endParaRPr lang="zh-TW" altLang="en-US" dirty="0"/>
          </a:p>
        </p:txBody>
      </p:sp>
    </p:spTree>
    <p:extLst>
      <p:ext uri="{BB962C8B-B14F-4D97-AF65-F5344CB8AC3E}">
        <p14:creationId xmlns:p14="http://schemas.microsoft.com/office/powerpoint/2010/main" val="427041566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a:t>3.</a:t>
            </a:r>
            <a:r>
              <a:rPr lang="zh-TW" altLang="en-US" b="1" dirty="0"/>
              <a:t>偵測 戰術</a:t>
            </a:r>
            <a:r>
              <a:rPr lang="en-US" altLang="zh-TW" b="1" dirty="0">
                <a:solidFill>
                  <a:schemeClr val="dk1"/>
                </a:solidFill>
              </a:rPr>
              <a:t>Detect</a:t>
            </a:r>
            <a:endParaRPr lang="zh-TW" altLang="en-US" dirty="0"/>
          </a:p>
        </p:txBody>
      </p:sp>
      <p:sp>
        <p:nvSpPr>
          <p:cNvPr id="3" name="內容版面配置區 2"/>
          <p:cNvSpPr>
            <a:spLocks noGrp="1"/>
          </p:cNvSpPr>
          <p:nvPr>
            <p:ph idx="1"/>
          </p:nvPr>
        </p:nvSpPr>
        <p:spPr/>
        <p:txBody>
          <a:bodyPr>
            <a:normAutofit/>
          </a:bodyPr>
          <a:lstStyle/>
          <a:p>
            <a:r>
              <a:rPr lang="en-US" altLang="zh-TW" dirty="0"/>
              <a:t>D3-BSE: Byte Sequence Emulation</a:t>
            </a:r>
          </a:p>
          <a:p>
            <a:pPr lvl="1">
              <a:lnSpc>
                <a:spcPct val="105000"/>
              </a:lnSpc>
            </a:pPr>
            <a:r>
              <a:rPr lang="zh-TW" altLang="en-US" sz="2200" dirty="0"/>
              <a:t>定義：分析位元組序列</a:t>
            </a:r>
            <a:r>
              <a:rPr lang="en-US" altLang="zh-TW" sz="2200" dirty="0"/>
              <a:t>(Byte Sequence )</a:t>
            </a:r>
            <a:r>
              <a:rPr lang="zh-TW" altLang="en-US" sz="2200" dirty="0"/>
              <a:t>並確定它們是否可能是某種惡意 </a:t>
            </a:r>
            <a:r>
              <a:rPr lang="en-US" altLang="zh-TW" sz="2200" dirty="0"/>
              <a:t>shellcode</a:t>
            </a:r>
            <a:r>
              <a:rPr lang="zh-TW" altLang="en-US" sz="2200" dirty="0"/>
              <a:t>。</a:t>
            </a:r>
            <a:r>
              <a:rPr lang="en-US" altLang="zh-TW" sz="2200" dirty="0"/>
              <a:t>(</a:t>
            </a:r>
            <a:r>
              <a:rPr lang="zh-TW" altLang="en-US" sz="2200" dirty="0"/>
              <a:t>同義詞： </a:t>
            </a:r>
            <a:r>
              <a:rPr lang="en-US" altLang="zh-TW" sz="2200" dirty="0"/>
              <a:t>Shellcode </a:t>
            </a:r>
            <a:r>
              <a:rPr lang="zh-TW" altLang="en-US" sz="2200" dirty="0"/>
              <a:t>傳輸偵測</a:t>
            </a:r>
            <a:r>
              <a:rPr lang="en-US" altLang="zh-TW" sz="2200" dirty="0"/>
              <a:t>)</a:t>
            </a:r>
            <a:r>
              <a:rPr lang="zh-TW" altLang="en-US" sz="2200" dirty="0"/>
              <a:t> </a:t>
            </a:r>
          </a:p>
          <a:p>
            <a:pPr lvl="1">
              <a:lnSpc>
                <a:spcPct val="105000"/>
              </a:lnSpc>
            </a:pPr>
            <a:r>
              <a:rPr lang="zh-TW" altLang="en-US" sz="2200" dirty="0"/>
              <a:t>運作原理</a:t>
            </a:r>
            <a:endParaRPr lang="en-US" altLang="zh-TW" sz="2200" dirty="0"/>
          </a:p>
          <a:p>
            <a:pPr lvl="2">
              <a:lnSpc>
                <a:spcPct val="105000"/>
              </a:lnSpc>
              <a:spcAft>
                <a:spcPts val="100"/>
              </a:spcAft>
            </a:pPr>
            <a:r>
              <a:rPr lang="zh-TW" altLang="en-US" dirty="0"/>
              <a:t>對位元組</a:t>
            </a:r>
            <a:r>
              <a:rPr lang="en-US" altLang="zh-TW" dirty="0"/>
              <a:t>(</a:t>
            </a:r>
            <a:r>
              <a:rPr lang="zh-TW" altLang="en-US" dirty="0"/>
              <a:t>視為機器碼指令或組合語言</a:t>
            </a:r>
            <a:r>
              <a:rPr lang="en-US" altLang="zh-TW" dirty="0"/>
              <a:t>)</a:t>
            </a:r>
            <a:r>
              <a:rPr lang="zh-TW" altLang="en-US" dirty="0"/>
              <a:t>進行分析，並比對已知 </a:t>
            </a:r>
            <a:r>
              <a:rPr lang="en-US" altLang="zh-TW" dirty="0"/>
              <a:t>shellcode </a:t>
            </a:r>
            <a:r>
              <a:rPr lang="zh-TW" altLang="en-US" dirty="0"/>
              <a:t>的常見元件的指令，例如堆疊樞軸</a:t>
            </a:r>
            <a:r>
              <a:rPr lang="en-US" altLang="zh-TW" dirty="0"/>
              <a:t>(stack pivots)</a:t>
            </a:r>
            <a:r>
              <a:rPr lang="zh-TW" altLang="en-US" dirty="0"/>
              <a:t>、讀取記憶體位址表</a:t>
            </a:r>
            <a:r>
              <a:rPr lang="en-US" altLang="zh-TW" dirty="0"/>
              <a:t>(Memory Address Table)</a:t>
            </a:r>
            <a:r>
              <a:rPr lang="zh-TW" altLang="en-US" dirty="0"/>
              <a:t>以及禁用保護或執行程式碼的函數之系統呼叫</a:t>
            </a:r>
            <a:r>
              <a:rPr lang="en-US" altLang="zh-TW" dirty="0"/>
              <a:t>(system calls)</a:t>
            </a:r>
          </a:p>
          <a:p>
            <a:pPr lvl="2">
              <a:lnSpc>
                <a:spcPct val="105000"/>
              </a:lnSpc>
              <a:spcAft>
                <a:spcPts val="100"/>
              </a:spcAft>
            </a:pPr>
            <a:r>
              <a:rPr lang="zh-TW" altLang="en-US" dirty="0"/>
              <a:t>如果位元組序列包含與惡意 </a:t>
            </a:r>
            <a:r>
              <a:rPr lang="en-US" altLang="zh-TW" dirty="0"/>
              <a:t>shellcode </a:t>
            </a:r>
            <a:r>
              <a:rPr lang="zh-TW" altLang="en-US" dirty="0"/>
              <a:t>中使用的序列類似的序列，則整個位元組序列將被標記，並且可以呼叫後續技術​​來處理</a:t>
            </a:r>
            <a:endParaRPr lang="en-US" altLang="zh-TW" dirty="0"/>
          </a:p>
          <a:p>
            <a:pPr lvl="2">
              <a:lnSpc>
                <a:spcPct val="105000"/>
              </a:lnSpc>
              <a:spcAft>
                <a:spcPts val="100"/>
              </a:spcAft>
            </a:pPr>
            <a:r>
              <a:rPr lang="zh-TW" altLang="en-US" dirty="0"/>
              <a:t>原理類似</a:t>
            </a:r>
            <a:r>
              <a:rPr lang="en-US" altLang="zh-TW" dirty="0"/>
              <a:t>IDS/IPS</a:t>
            </a:r>
            <a:r>
              <a:rPr lang="zh-TW" altLang="en-US" dirty="0"/>
              <a:t>使用</a:t>
            </a:r>
            <a:r>
              <a:rPr lang="en-US" altLang="zh-TW" dirty="0"/>
              <a:t>signature(</a:t>
            </a:r>
            <a:r>
              <a:rPr lang="zh-TW" altLang="en-US" dirty="0"/>
              <a:t>特徵碼</a:t>
            </a:r>
            <a:r>
              <a:rPr lang="en-US" altLang="zh-TW" dirty="0"/>
              <a:t>)</a:t>
            </a:r>
            <a:r>
              <a:rPr lang="zh-TW" altLang="en-US" dirty="0"/>
              <a:t>進行偵測</a:t>
            </a:r>
            <a:endParaRPr lang="en-US" altLang="zh-TW" dirty="0"/>
          </a:p>
          <a:p>
            <a:pPr lvl="2">
              <a:lnSpc>
                <a:spcPct val="105000"/>
              </a:lnSpc>
              <a:spcAft>
                <a:spcPts val="100"/>
              </a:spcAft>
            </a:pPr>
            <a:r>
              <a:rPr lang="zh-TW" altLang="en-US" dirty="0"/>
              <a:t>同樣會有</a:t>
            </a:r>
            <a:r>
              <a:rPr lang="en-US" altLang="zh-TW" dirty="0"/>
              <a:t>False Negatives</a:t>
            </a:r>
            <a:r>
              <a:rPr lang="zh-TW" altLang="en-US" dirty="0"/>
              <a:t>與</a:t>
            </a:r>
            <a:r>
              <a:rPr lang="en-US" altLang="zh-TW" dirty="0"/>
              <a:t>False Positives</a:t>
            </a:r>
            <a:r>
              <a:rPr lang="zh-TW" altLang="en-US" dirty="0"/>
              <a:t>問題</a:t>
            </a:r>
          </a:p>
          <a:p>
            <a:endParaRPr lang="zh-TW" altLang="en-US" dirty="0"/>
          </a:p>
        </p:txBody>
      </p:sp>
      <p:sp>
        <p:nvSpPr>
          <p:cNvPr id="5" name="投影片編號版面配置區 4"/>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83</a:t>
            </a:fld>
            <a:endParaRPr lang="zh-TW" altLang="en-US" dirty="0"/>
          </a:p>
        </p:txBody>
      </p:sp>
    </p:spTree>
    <p:extLst>
      <p:ext uri="{BB962C8B-B14F-4D97-AF65-F5344CB8AC3E}">
        <p14:creationId xmlns:p14="http://schemas.microsoft.com/office/powerpoint/2010/main" val="25443837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a:t>3.</a:t>
            </a:r>
            <a:r>
              <a:rPr lang="zh-TW" altLang="en-US" b="1" dirty="0"/>
              <a:t>偵測 戰術</a:t>
            </a:r>
            <a:r>
              <a:rPr lang="en-US" altLang="zh-TW" b="1" dirty="0" smtClean="0">
                <a:solidFill>
                  <a:schemeClr val="dk1"/>
                </a:solidFill>
              </a:rPr>
              <a:t>Detect</a:t>
            </a:r>
            <a:endParaRPr lang="zh-TW" altLang="en-US" dirty="0"/>
          </a:p>
        </p:txBody>
      </p:sp>
      <p:sp>
        <p:nvSpPr>
          <p:cNvPr id="3" name="內容版面配置區 2"/>
          <p:cNvSpPr>
            <a:spLocks noGrp="1"/>
          </p:cNvSpPr>
          <p:nvPr>
            <p:ph idx="1"/>
          </p:nvPr>
        </p:nvSpPr>
        <p:spPr>
          <a:xfrm>
            <a:off x="255671" y="814972"/>
            <a:ext cx="8581524" cy="5658017"/>
          </a:xfrm>
        </p:spPr>
        <p:txBody>
          <a:bodyPr>
            <a:normAutofit fontScale="85000" lnSpcReduction="20000"/>
          </a:bodyPr>
          <a:lstStyle/>
          <a:p>
            <a:pPr marL="0" indent="0">
              <a:buNone/>
            </a:pPr>
            <a:r>
              <a:rPr lang="en-US" altLang="zh-TW" b="1" dirty="0" smtClean="0"/>
              <a:t>5.</a:t>
            </a:r>
            <a:r>
              <a:rPr lang="zh-TW" altLang="en-US" b="1" dirty="0" smtClean="0"/>
              <a:t>平台</a:t>
            </a:r>
            <a:r>
              <a:rPr lang="zh-TW" altLang="en-US" b="1" dirty="0" smtClean="0">
                <a:effectLst>
                  <a:outerShdw blurRad="38100" dist="38100" dir="2700000" algn="tl">
                    <a:srgbClr val="000000">
                      <a:alpha val="43137"/>
                    </a:srgbClr>
                  </a:outerShdw>
                </a:effectLst>
              </a:rPr>
              <a:t>監控</a:t>
            </a:r>
            <a:r>
              <a:rPr lang="en-US" altLang="zh-TW" b="1" dirty="0" smtClean="0"/>
              <a:t>(Platform Monitoring)</a:t>
            </a:r>
            <a:endParaRPr lang="en-US" altLang="zh-TW" b="1" dirty="0"/>
          </a:p>
          <a:p>
            <a:pPr marL="514350" indent="-514350">
              <a:buFont typeface="+mj-lt"/>
              <a:buAutoNum type="arabicPeriod"/>
            </a:pPr>
            <a:r>
              <a:rPr lang="zh-TW" altLang="en-US" b="1" dirty="0"/>
              <a:t>檔案</a:t>
            </a:r>
            <a:r>
              <a:rPr lang="zh-TW" altLang="en-US" b="1" dirty="0" smtClean="0"/>
              <a:t>完整性監控 </a:t>
            </a:r>
            <a:r>
              <a:rPr lang="en-US" altLang="zh-TW" b="1" dirty="0" smtClean="0"/>
              <a:t>File </a:t>
            </a:r>
            <a:r>
              <a:rPr lang="en-US" altLang="zh-TW" b="1" dirty="0"/>
              <a:t>Integrity Monitoring</a:t>
            </a:r>
          </a:p>
          <a:p>
            <a:pPr marL="514350" indent="-514350">
              <a:buFont typeface="+mj-lt"/>
              <a:buAutoNum type="arabicPeriod"/>
            </a:pPr>
            <a:r>
              <a:rPr lang="zh-TW" altLang="en-US" b="1" dirty="0"/>
              <a:t>韌體行為</a:t>
            </a:r>
            <a:r>
              <a:rPr lang="zh-TW" altLang="en-US" b="1" dirty="0" smtClean="0"/>
              <a:t>分析 </a:t>
            </a:r>
            <a:r>
              <a:rPr lang="en-US" altLang="zh-TW" b="1" dirty="0" smtClean="0"/>
              <a:t>Firmware </a:t>
            </a:r>
            <a:r>
              <a:rPr lang="en-US" altLang="zh-TW" b="1" dirty="0"/>
              <a:t>Behavior Analysis</a:t>
            </a:r>
          </a:p>
          <a:p>
            <a:pPr marL="514350" indent="-514350">
              <a:buFont typeface="+mj-lt"/>
              <a:buAutoNum type="arabicPeriod"/>
            </a:pPr>
            <a:r>
              <a:rPr lang="zh-TW" altLang="en-US" b="1" dirty="0"/>
              <a:t>韌體嵌入監控</a:t>
            </a:r>
            <a:r>
              <a:rPr lang="zh-TW" altLang="en-US" b="1" dirty="0" smtClean="0"/>
              <a:t>程式碼 </a:t>
            </a:r>
            <a:r>
              <a:rPr lang="en-US" altLang="zh-TW" b="1" dirty="0" smtClean="0"/>
              <a:t>Firmware </a:t>
            </a:r>
            <a:r>
              <a:rPr lang="en-US" altLang="zh-TW" b="1" dirty="0"/>
              <a:t>Embedded Monitoring Code</a:t>
            </a:r>
          </a:p>
          <a:p>
            <a:pPr marL="514350" indent="-514350">
              <a:buFont typeface="+mj-lt"/>
              <a:buAutoNum type="arabicPeriod"/>
            </a:pPr>
            <a:r>
              <a:rPr lang="zh-TW" altLang="en-US" b="1" dirty="0"/>
              <a:t>韌</a:t>
            </a:r>
            <a:r>
              <a:rPr lang="zh-TW" altLang="en-US" b="1" dirty="0" smtClean="0"/>
              <a:t>體驗證</a:t>
            </a:r>
            <a:r>
              <a:rPr lang="en-US" altLang="zh-TW" b="1" dirty="0" smtClean="0"/>
              <a:t>(Firmware Verification)</a:t>
            </a:r>
            <a:endParaRPr lang="en-US" altLang="zh-TW" b="1" dirty="0"/>
          </a:p>
          <a:p>
            <a:pPr lvl="1"/>
            <a:r>
              <a:rPr lang="zh-TW" altLang="en-US" b="1" dirty="0" smtClean="0"/>
              <a:t>周邊韌體</a:t>
            </a:r>
            <a:r>
              <a:rPr lang="zh-TW" altLang="en-US" b="1" dirty="0"/>
              <a:t>驗證</a:t>
            </a:r>
            <a:r>
              <a:rPr lang="en-US" altLang="zh-TW" b="1" dirty="0"/>
              <a:t>( </a:t>
            </a:r>
            <a:r>
              <a:rPr lang="en-US" altLang="zh-TW" b="1" dirty="0" smtClean="0"/>
              <a:t>Peripheral </a:t>
            </a:r>
            <a:r>
              <a:rPr lang="en-US" altLang="zh-TW" b="1" dirty="0"/>
              <a:t>Firmware </a:t>
            </a:r>
            <a:r>
              <a:rPr lang="en-US" altLang="zh-TW" b="1" dirty="0" smtClean="0"/>
              <a:t>Verification)</a:t>
            </a:r>
            <a:endParaRPr lang="en-US" altLang="zh-TW" b="1" dirty="0"/>
          </a:p>
          <a:p>
            <a:pPr lvl="1"/>
            <a:r>
              <a:rPr lang="zh-TW" altLang="en-US" b="1" dirty="0" smtClean="0"/>
              <a:t>系統韌體</a:t>
            </a:r>
            <a:r>
              <a:rPr lang="zh-TW" altLang="en-US" b="1" dirty="0"/>
              <a:t>驗證</a:t>
            </a:r>
            <a:r>
              <a:rPr lang="en-US" altLang="zh-TW" b="1" dirty="0"/>
              <a:t>( </a:t>
            </a:r>
            <a:r>
              <a:rPr lang="en-US" altLang="zh-TW" b="1" dirty="0" smtClean="0"/>
              <a:t>System </a:t>
            </a:r>
            <a:r>
              <a:rPr lang="en-US" altLang="zh-TW" b="1" dirty="0"/>
              <a:t>Firmware </a:t>
            </a:r>
            <a:r>
              <a:rPr lang="en-US" altLang="zh-TW" b="1" dirty="0" smtClean="0"/>
              <a:t>Verification)</a:t>
            </a:r>
            <a:endParaRPr lang="en-US" altLang="zh-TW" b="1" dirty="0"/>
          </a:p>
          <a:p>
            <a:pPr marL="514350" indent="-514350">
              <a:buFont typeface="+mj-lt"/>
              <a:buAutoNum type="arabicPeriod"/>
            </a:pPr>
            <a:r>
              <a:rPr lang="zh-TW" altLang="en-US" b="1" dirty="0" smtClean="0"/>
              <a:t>作業系統</a:t>
            </a:r>
            <a:r>
              <a:rPr lang="zh-TW" altLang="en-US" b="1" dirty="0"/>
              <a:t>監控</a:t>
            </a:r>
            <a:r>
              <a:rPr lang="en-US" altLang="zh-TW" b="1" dirty="0" smtClean="0"/>
              <a:t>(Operating </a:t>
            </a:r>
            <a:r>
              <a:rPr lang="en-US" altLang="zh-TW" b="1" dirty="0"/>
              <a:t>System </a:t>
            </a:r>
            <a:r>
              <a:rPr lang="en-US" altLang="zh-TW" b="1" dirty="0" smtClean="0"/>
              <a:t>Monitoring)</a:t>
            </a:r>
            <a:endParaRPr lang="en-US" altLang="zh-TW" b="1" dirty="0"/>
          </a:p>
          <a:p>
            <a:pPr lvl="1"/>
            <a:r>
              <a:rPr lang="zh-TW" altLang="en-US" b="1" dirty="0"/>
              <a:t>端點健</a:t>
            </a:r>
            <a:r>
              <a:rPr lang="zh-TW" altLang="en-US" b="1" dirty="0" smtClean="0"/>
              <a:t>康信標 </a:t>
            </a:r>
            <a:r>
              <a:rPr lang="en-US" altLang="zh-TW" b="1" dirty="0" smtClean="0"/>
              <a:t>Endpoint </a:t>
            </a:r>
            <a:r>
              <a:rPr lang="en-US" altLang="zh-TW" b="1" dirty="0"/>
              <a:t>Health Beacon</a:t>
            </a:r>
          </a:p>
          <a:p>
            <a:pPr lvl="1"/>
            <a:r>
              <a:rPr lang="zh-TW" altLang="en-US" b="1" dirty="0"/>
              <a:t>輸入設備</a:t>
            </a:r>
            <a:r>
              <a:rPr lang="zh-TW" altLang="en-US" b="1" dirty="0" smtClean="0"/>
              <a:t>分析 </a:t>
            </a:r>
            <a:r>
              <a:rPr lang="en-US" altLang="zh-TW" b="1" dirty="0" smtClean="0"/>
              <a:t>Input </a:t>
            </a:r>
            <a:r>
              <a:rPr lang="en-US" altLang="zh-TW" b="1" dirty="0"/>
              <a:t>Device Analysis</a:t>
            </a:r>
          </a:p>
          <a:p>
            <a:pPr lvl="1"/>
            <a:r>
              <a:rPr lang="zh-TW" altLang="en-US" b="1" dirty="0"/>
              <a:t>記憶體邊界</a:t>
            </a:r>
            <a:r>
              <a:rPr lang="zh-TW" altLang="en-US" b="1" dirty="0" smtClean="0"/>
              <a:t>追蹤 </a:t>
            </a:r>
            <a:r>
              <a:rPr lang="en-US" altLang="zh-TW" b="1" dirty="0" smtClean="0"/>
              <a:t>Memory </a:t>
            </a:r>
            <a:r>
              <a:rPr lang="en-US" altLang="zh-TW" b="1" dirty="0"/>
              <a:t>Boundary Tracking</a:t>
            </a:r>
          </a:p>
          <a:p>
            <a:pPr lvl="1"/>
            <a:r>
              <a:rPr lang="zh-TW" altLang="en-US" b="1" dirty="0"/>
              <a:t>預定工作</a:t>
            </a:r>
            <a:r>
              <a:rPr lang="zh-TW" altLang="en-US" b="1" dirty="0" smtClean="0"/>
              <a:t>分析 </a:t>
            </a:r>
            <a:r>
              <a:rPr lang="en-US" altLang="zh-TW" b="1" dirty="0" smtClean="0"/>
              <a:t>Scheduled </a:t>
            </a:r>
            <a:r>
              <a:rPr lang="en-US" altLang="zh-TW" b="1" dirty="0"/>
              <a:t>Job Analysis</a:t>
            </a:r>
          </a:p>
          <a:p>
            <a:pPr lvl="1"/>
            <a:r>
              <a:rPr lang="zh-TW" altLang="en-US" b="1" dirty="0"/>
              <a:t>系統守護程式</a:t>
            </a:r>
            <a:r>
              <a:rPr lang="zh-TW" altLang="en-US" b="1" dirty="0" smtClean="0"/>
              <a:t>監控 </a:t>
            </a:r>
            <a:r>
              <a:rPr lang="en-US" altLang="zh-TW" b="1" dirty="0" smtClean="0"/>
              <a:t>System </a:t>
            </a:r>
            <a:r>
              <a:rPr lang="en-US" altLang="zh-TW" b="1" dirty="0"/>
              <a:t>Daemon Monitoring</a:t>
            </a:r>
          </a:p>
          <a:p>
            <a:pPr lvl="1"/>
            <a:r>
              <a:rPr lang="zh-TW" altLang="en-US" b="1" dirty="0"/>
              <a:t>系統檔案</a:t>
            </a:r>
            <a:r>
              <a:rPr lang="zh-TW" altLang="en-US" b="1" dirty="0" smtClean="0"/>
              <a:t>分析 </a:t>
            </a:r>
            <a:r>
              <a:rPr lang="en-US" altLang="zh-TW" b="1" dirty="0" smtClean="0"/>
              <a:t>System </a:t>
            </a:r>
            <a:r>
              <a:rPr lang="en-US" altLang="zh-TW" b="1" dirty="0"/>
              <a:t>File Analysis</a:t>
            </a:r>
          </a:p>
          <a:p>
            <a:pPr lvl="1"/>
            <a:r>
              <a:rPr lang="zh-TW" altLang="en-US" b="1" dirty="0"/>
              <a:t>服務二進位</a:t>
            </a:r>
            <a:r>
              <a:rPr lang="zh-TW" altLang="en-US" b="1" dirty="0" smtClean="0"/>
              <a:t>驗證 </a:t>
            </a:r>
            <a:r>
              <a:rPr lang="en-US" altLang="zh-TW" b="1" dirty="0" smtClean="0"/>
              <a:t>Service </a:t>
            </a:r>
            <a:r>
              <a:rPr lang="en-US" altLang="zh-TW" b="1" dirty="0"/>
              <a:t>Binary Verification</a:t>
            </a:r>
          </a:p>
          <a:p>
            <a:pPr lvl="1"/>
            <a:r>
              <a:rPr lang="zh-TW" altLang="en-US" b="1" dirty="0"/>
              <a:t>系統初始化配置</a:t>
            </a:r>
            <a:r>
              <a:rPr lang="zh-TW" altLang="en-US" b="1" dirty="0" smtClean="0"/>
              <a:t>分析 </a:t>
            </a:r>
            <a:r>
              <a:rPr lang="en-US" altLang="zh-TW" b="1" dirty="0" smtClean="0"/>
              <a:t>System </a:t>
            </a:r>
            <a:r>
              <a:rPr lang="en-US" altLang="zh-TW" b="1" dirty="0" err="1"/>
              <a:t>Init</a:t>
            </a:r>
            <a:r>
              <a:rPr lang="en-US" altLang="zh-TW" b="1" dirty="0"/>
              <a:t> </a:t>
            </a:r>
            <a:r>
              <a:rPr lang="en-US" altLang="zh-TW" b="1" dirty="0" err="1"/>
              <a:t>Config</a:t>
            </a:r>
            <a:r>
              <a:rPr lang="en-US" altLang="zh-TW" b="1" dirty="0"/>
              <a:t> Analysis</a:t>
            </a:r>
          </a:p>
          <a:p>
            <a:pPr lvl="1"/>
            <a:r>
              <a:rPr lang="zh-TW" altLang="en-US" b="1" dirty="0"/>
              <a:t>使用者會話初始化配置</a:t>
            </a:r>
            <a:r>
              <a:rPr lang="zh-TW" altLang="en-US" b="1" dirty="0" smtClean="0"/>
              <a:t>分析 </a:t>
            </a:r>
            <a:r>
              <a:rPr lang="en-US" altLang="zh-TW" b="1" dirty="0" smtClean="0"/>
              <a:t>User Session </a:t>
            </a:r>
            <a:r>
              <a:rPr lang="en-US" altLang="zh-TW" b="1" dirty="0" err="1" smtClean="0"/>
              <a:t>Init</a:t>
            </a:r>
            <a:r>
              <a:rPr lang="en-US" altLang="zh-TW" b="1" dirty="0" smtClean="0"/>
              <a:t> </a:t>
            </a:r>
            <a:r>
              <a:rPr lang="en-US" altLang="zh-TW" b="1" dirty="0" err="1" smtClean="0"/>
              <a:t>Config</a:t>
            </a:r>
            <a:r>
              <a:rPr lang="en-US" altLang="zh-TW" b="1" dirty="0" smtClean="0"/>
              <a:t> Analysis</a:t>
            </a:r>
            <a:endParaRPr lang="zh-TW" altLang="en-US" b="1" dirty="0"/>
          </a:p>
        </p:txBody>
      </p:sp>
      <p:sp>
        <p:nvSpPr>
          <p:cNvPr id="5" name="投影片編號版面配置區 4"/>
          <p:cNvSpPr>
            <a:spLocks noGrp="1"/>
          </p:cNvSpPr>
          <p:nvPr>
            <p:ph type="sldNum" sz="quarter" idx="12"/>
          </p:nvPr>
        </p:nvSpPr>
        <p:spPr/>
        <p:txBody>
          <a:bodyPr/>
          <a:lstStyle/>
          <a:p>
            <a:r>
              <a:rPr lang="zh-TW" altLang="en-US" dirty="0" smtClean="0"/>
              <a:t>資訊安全架構</a:t>
            </a:r>
            <a:r>
              <a:rPr lang="en-US" altLang="zh-TW" dirty="0" smtClean="0"/>
              <a:t>NIST</a:t>
            </a:r>
            <a:r>
              <a:rPr lang="zh-TW" altLang="en-US" dirty="0" smtClean="0"/>
              <a:t> </a:t>
            </a:r>
            <a:r>
              <a:rPr lang="en-US" altLang="zh-TW" dirty="0" smtClean="0"/>
              <a:t>CSF</a:t>
            </a:r>
            <a:r>
              <a:rPr lang="zh-TW" altLang="en-US" dirty="0" smtClean="0"/>
              <a:t>與</a:t>
            </a:r>
            <a:r>
              <a:rPr lang="en-US" altLang="zh-TW" dirty="0" smtClean="0"/>
              <a:t>MITRE D3FEND- </a:t>
            </a:r>
            <a:fld id="{2733D0C0-6F05-4351-9199-557946A0D211}" type="slidenum">
              <a:rPr lang="zh-TW" altLang="en-US" smtClean="0"/>
              <a:pPr/>
              <a:t>84</a:t>
            </a:fld>
            <a:endParaRPr lang="zh-TW" altLang="en-US" dirty="0"/>
          </a:p>
        </p:txBody>
      </p:sp>
    </p:spTree>
    <p:extLst>
      <p:ext uri="{BB962C8B-B14F-4D97-AF65-F5344CB8AC3E}">
        <p14:creationId xmlns:p14="http://schemas.microsoft.com/office/powerpoint/2010/main" val="59382537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3.</a:t>
            </a:r>
            <a:r>
              <a:rPr lang="zh-TW" altLang="en-US" b="1" dirty="0"/>
              <a:t>偵測 戰術</a:t>
            </a:r>
            <a:r>
              <a:rPr lang="en-US" altLang="zh-TW" b="1" dirty="0">
                <a:solidFill>
                  <a:schemeClr val="dk1"/>
                </a:solidFill>
              </a:rPr>
              <a:t>Detect</a:t>
            </a:r>
            <a:endParaRPr lang="zh-TW" altLang="en-US" dirty="0"/>
          </a:p>
        </p:txBody>
      </p:sp>
      <p:sp>
        <p:nvSpPr>
          <p:cNvPr id="3" name="內容版面配置區 2"/>
          <p:cNvSpPr>
            <a:spLocks noGrp="1"/>
          </p:cNvSpPr>
          <p:nvPr>
            <p:ph idx="1"/>
          </p:nvPr>
        </p:nvSpPr>
        <p:spPr>
          <a:xfrm>
            <a:off x="0" y="623455"/>
            <a:ext cx="9144000" cy="6234545"/>
          </a:xfrm>
        </p:spPr>
        <p:txBody>
          <a:bodyPr>
            <a:normAutofit lnSpcReduction="10000"/>
          </a:bodyPr>
          <a:lstStyle/>
          <a:p>
            <a:pPr marL="281697" lvl="1" indent="-342900"/>
            <a:r>
              <a:rPr lang="zh-TW" altLang="en-US" b="1" dirty="0"/>
              <a:t>檔案完整性監控 </a:t>
            </a:r>
            <a:r>
              <a:rPr lang="en-US" altLang="zh-TW" b="1" dirty="0"/>
              <a:t>File Integrity </a:t>
            </a:r>
            <a:r>
              <a:rPr lang="en-US" altLang="zh-TW" b="1" dirty="0" smtClean="0"/>
              <a:t>Monitoring(ID:</a:t>
            </a:r>
            <a:r>
              <a:rPr lang="en-US" altLang="zh-TW" dirty="0"/>
              <a:t>D3-FIM</a:t>
            </a:r>
            <a:r>
              <a:rPr lang="en-US" altLang="zh-TW" b="1" dirty="0" smtClean="0"/>
              <a:t>)</a:t>
            </a:r>
          </a:p>
          <a:p>
            <a:pPr lvl="1"/>
            <a:r>
              <a:rPr lang="zh-TW" altLang="en-US" b="1" dirty="0"/>
              <a:t>定義</a:t>
            </a:r>
          </a:p>
          <a:p>
            <a:pPr lvl="2"/>
            <a:r>
              <a:rPr lang="zh-TW" altLang="en-US" dirty="0"/>
              <a:t>偵測電腦系統中檔案的任何可疑變更。</a:t>
            </a:r>
          </a:p>
          <a:p>
            <a:pPr lvl="1"/>
            <a:r>
              <a:rPr lang="zh-TW" altLang="en-US" b="1" dirty="0"/>
              <a:t>怎麼運作的</a:t>
            </a:r>
          </a:p>
          <a:p>
            <a:pPr lvl="2"/>
            <a:r>
              <a:rPr lang="en-US" altLang="zh-TW" dirty="0"/>
              <a:t>Windows </a:t>
            </a:r>
            <a:r>
              <a:rPr lang="zh-TW" altLang="en-US" dirty="0"/>
              <a:t>和 </a:t>
            </a:r>
            <a:r>
              <a:rPr lang="en-US" altLang="zh-TW" dirty="0"/>
              <a:t>Unix </a:t>
            </a:r>
            <a:r>
              <a:rPr lang="zh-TW" altLang="en-US" dirty="0"/>
              <a:t>中有許多工具可以監視系統中的特定文件，並在建立、修改或刪除任何工件時產生警報。他們透過將當前工件與先前的快照進行比較來實現這一點。</a:t>
            </a:r>
          </a:p>
          <a:p>
            <a:pPr lvl="2"/>
            <a:r>
              <a:rPr lang="en-US" altLang="zh-TW" dirty="0"/>
              <a:t>Unix - Unix </a:t>
            </a:r>
            <a:r>
              <a:rPr lang="zh-TW" altLang="en-US" dirty="0"/>
              <a:t>系統有一個名為 </a:t>
            </a:r>
            <a:r>
              <a:rPr lang="en-US" altLang="zh-TW" dirty="0"/>
              <a:t>tripwire </a:t>
            </a:r>
            <a:r>
              <a:rPr lang="zh-TW" altLang="en-US" dirty="0"/>
              <a:t>的檔案完整性檢查工具。 </a:t>
            </a:r>
            <a:r>
              <a:rPr lang="en-US" altLang="zh-TW" dirty="0"/>
              <a:t>Tripwire </a:t>
            </a:r>
            <a:r>
              <a:rPr lang="zh-TW" altLang="en-US" dirty="0"/>
              <a:t>首先初始化一個資料庫作為比較的基礎，然後掃描系統以將目前檔案系統的狀態與初始基礎資料庫進行比較。此外，使用者可以定義指定潛在違規行為的策略。</a:t>
            </a:r>
          </a:p>
          <a:p>
            <a:pPr lvl="2"/>
            <a:r>
              <a:rPr lang="en-US" altLang="zh-TW" dirty="0"/>
              <a:t>Windows - </a:t>
            </a:r>
            <a:r>
              <a:rPr lang="zh-TW" altLang="en-US" dirty="0"/>
              <a:t>在 </a:t>
            </a:r>
            <a:r>
              <a:rPr lang="en-US" altLang="zh-TW" dirty="0"/>
              <a:t>Microsoft Azure </a:t>
            </a:r>
            <a:r>
              <a:rPr lang="zh-TW" altLang="en-US" dirty="0"/>
              <a:t>中，可以啟用檔案完整性監控，它可以追蹤檔案和登錄項目的建立、刪除和特定檔案的修改。</a:t>
            </a:r>
          </a:p>
          <a:p>
            <a:pPr lvl="1"/>
            <a:r>
              <a:rPr lang="zh-TW" altLang="en-US" b="1" dirty="0"/>
              <a:t>注意事項</a:t>
            </a:r>
          </a:p>
          <a:p>
            <a:pPr lvl="2"/>
            <a:r>
              <a:rPr lang="zh-TW" altLang="en-US" dirty="0"/>
              <a:t>由於電腦系統的非靜態特性，檔案可能會不斷變化。文件完整性監控在針對小範圍的關鍵文件以限制正常使用過程中可能被修改的不必要文件的數量時效果最佳。定義策略的準確性和精確性也會影響該技術的有效性。</a:t>
            </a:r>
          </a:p>
          <a:p>
            <a:pPr lvl="1"/>
            <a:r>
              <a:rPr lang="zh-TW" altLang="en-US" b="1" dirty="0"/>
              <a:t>數位工件關係：</a:t>
            </a:r>
          </a:p>
          <a:p>
            <a:pPr lvl="2"/>
            <a:r>
              <a:rPr lang="zh-TW" altLang="en-US" dirty="0"/>
              <a:t>這種防禦技術與特定的數位製品有關。 點擊工件節點以獲取更多資訊。</a:t>
            </a:r>
          </a:p>
        </p:txBody>
      </p:sp>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85</a:t>
            </a:fld>
            <a:endParaRPr lang="zh-TW" altLang="en-US" dirty="0"/>
          </a:p>
        </p:txBody>
      </p:sp>
    </p:spTree>
    <p:extLst>
      <p:ext uri="{BB962C8B-B14F-4D97-AF65-F5344CB8AC3E}">
        <p14:creationId xmlns:p14="http://schemas.microsoft.com/office/powerpoint/2010/main" val="14033968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3.</a:t>
            </a:r>
            <a:r>
              <a:rPr lang="zh-TW" altLang="en-US" b="1" dirty="0"/>
              <a:t>偵測 戰術</a:t>
            </a:r>
            <a:r>
              <a:rPr lang="en-US" altLang="zh-TW" b="1" dirty="0">
                <a:solidFill>
                  <a:schemeClr val="dk1"/>
                </a:solidFill>
              </a:rPr>
              <a:t>Detect</a:t>
            </a:r>
            <a:endParaRPr lang="zh-TW" altLang="en-US" dirty="0"/>
          </a:p>
        </p:txBody>
      </p:sp>
      <p:sp>
        <p:nvSpPr>
          <p:cNvPr id="3" name="內容版面配置區 2"/>
          <p:cNvSpPr>
            <a:spLocks noGrp="1"/>
          </p:cNvSpPr>
          <p:nvPr>
            <p:ph idx="1"/>
          </p:nvPr>
        </p:nvSpPr>
        <p:spPr>
          <a:xfrm>
            <a:off x="0" y="623455"/>
            <a:ext cx="9144000" cy="6234545"/>
          </a:xfrm>
        </p:spPr>
        <p:txBody>
          <a:bodyPr>
            <a:normAutofit fontScale="92500" lnSpcReduction="20000"/>
          </a:bodyPr>
          <a:lstStyle/>
          <a:p>
            <a:pPr marL="281697" lvl="1" indent="-342900"/>
            <a:r>
              <a:rPr lang="zh-TW" altLang="en-US" b="1" dirty="0"/>
              <a:t>檔案完整性監控 </a:t>
            </a:r>
            <a:r>
              <a:rPr lang="en-US" altLang="zh-TW" b="1" dirty="0"/>
              <a:t>File Integrity </a:t>
            </a:r>
            <a:r>
              <a:rPr lang="en-US" altLang="zh-TW" b="1" dirty="0" smtClean="0"/>
              <a:t>Monitoring(ID:</a:t>
            </a:r>
            <a:r>
              <a:rPr lang="en-US" altLang="zh-TW" dirty="0"/>
              <a:t>D3-FIM</a:t>
            </a:r>
            <a:r>
              <a:rPr lang="en-US" altLang="zh-TW" b="1" dirty="0" smtClean="0"/>
              <a:t>)</a:t>
            </a:r>
          </a:p>
          <a:p>
            <a:pPr lvl="1"/>
            <a:r>
              <a:rPr lang="en-US" altLang="zh-TW" b="1" dirty="0"/>
              <a:t>Definition</a:t>
            </a:r>
          </a:p>
          <a:p>
            <a:pPr lvl="2"/>
            <a:r>
              <a:rPr lang="en-US" altLang="zh-TW" dirty="0"/>
              <a:t>Detecting any suspicious changes to files in a computer system.</a:t>
            </a:r>
          </a:p>
          <a:p>
            <a:pPr lvl="1"/>
            <a:r>
              <a:rPr lang="en-US" altLang="zh-TW" b="1" dirty="0"/>
              <a:t>How it Works</a:t>
            </a:r>
          </a:p>
          <a:p>
            <a:pPr lvl="2"/>
            <a:r>
              <a:rPr lang="en-US" altLang="zh-TW" dirty="0"/>
              <a:t>There are a number of tools in Windows and Unix that can monitor specific files in a system and generate alerts if any artifacts have been created, modified, or removed. They accomplish this by comparing the current artifacts to a previous snapshot.</a:t>
            </a:r>
          </a:p>
          <a:p>
            <a:pPr lvl="2"/>
            <a:r>
              <a:rPr lang="en-US" altLang="zh-TW" dirty="0"/>
              <a:t>Unix - Unix systems have a file integrity checker tool called tripwire. Tripwire first initializes a database that serves as a basis for comparison and can then scan the system to compare the state of the current file system against the initial baseline database. Additionally, users can define policies that specify potential violations.</a:t>
            </a:r>
          </a:p>
          <a:p>
            <a:pPr lvl="2"/>
            <a:r>
              <a:rPr lang="en-US" altLang="zh-TW" dirty="0"/>
              <a:t>Windows - In Microsoft Azure, file integrity monitoring can be enabled which can track file and registry key creation, removals, and modifications of specific files.</a:t>
            </a:r>
          </a:p>
          <a:p>
            <a:pPr lvl="1"/>
            <a:r>
              <a:rPr lang="en-US" altLang="zh-TW" b="1" dirty="0"/>
              <a:t>Considerations</a:t>
            </a:r>
          </a:p>
          <a:p>
            <a:pPr lvl="2"/>
            <a:r>
              <a:rPr lang="en-US" altLang="zh-TW" dirty="0"/>
              <a:t>Files can change constantly due to the non-static nature of a computer system. File Integrity Monitoring works best when pointed at a narrow scope of critical files to limit the number of </a:t>
            </a:r>
            <a:r>
              <a:rPr lang="en-US" altLang="zh-TW" dirty="0" err="1"/>
              <a:t>unneccessary</a:t>
            </a:r>
            <a:r>
              <a:rPr lang="en-US" altLang="zh-TW" dirty="0"/>
              <a:t> files that may be modified over the course of normal use. The accuracy and precision of defined policies also affect the efficacy of this technique.</a:t>
            </a:r>
          </a:p>
          <a:p>
            <a:pPr lvl="1"/>
            <a:r>
              <a:rPr lang="en-US" altLang="zh-TW" b="1" dirty="0"/>
              <a:t>Digital Artifact Relationships:</a:t>
            </a:r>
          </a:p>
          <a:p>
            <a:pPr lvl="2"/>
            <a:r>
              <a:rPr lang="en-US" altLang="zh-TW" dirty="0"/>
              <a:t>This defensive technique is related to specific digital artifacts. Click the artifact node for more information</a:t>
            </a:r>
            <a:r>
              <a:rPr lang="en-US" altLang="zh-TW" dirty="0" smtClean="0"/>
              <a:t>.</a:t>
            </a:r>
            <a:endParaRPr lang="en-US" altLang="zh-TW" dirty="0"/>
          </a:p>
        </p:txBody>
      </p:sp>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86</a:t>
            </a:fld>
            <a:endParaRPr lang="zh-TW" altLang="en-US" dirty="0"/>
          </a:p>
        </p:txBody>
      </p:sp>
    </p:spTree>
    <p:extLst>
      <p:ext uri="{BB962C8B-B14F-4D97-AF65-F5344CB8AC3E}">
        <p14:creationId xmlns:p14="http://schemas.microsoft.com/office/powerpoint/2010/main" val="53898519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3.</a:t>
            </a:r>
            <a:r>
              <a:rPr lang="zh-TW" altLang="en-US" b="1" dirty="0"/>
              <a:t>偵測 戰術</a:t>
            </a:r>
            <a:r>
              <a:rPr lang="en-US" altLang="zh-TW" b="1" dirty="0">
                <a:solidFill>
                  <a:schemeClr val="dk1"/>
                </a:solidFill>
              </a:rPr>
              <a:t>Detect</a:t>
            </a:r>
            <a:endParaRPr lang="zh-TW" altLang="en-US" dirty="0"/>
          </a:p>
        </p:txBody>
      </p:sp>
      <p:sp>
        <p:nvSpPr>
          <p:cNvPr id="3" name="內容版面配置區 2"/>
          <p:cNvSpPr>
            <a:spLocks noGrp="1"/>
          </p:cNvSpPr>
          <p:nvPr>
            <p:ph idx="1"/>
          </p:nvPr>
        </p:nvSpPr>
        <p:spPr>
          <a:xfrm>
            <a:off x="0" y="623455"/>
            <a:ext cx="9144000" cy="6234545"/>
          </a:xfrm>
        </p:spPr>
        <p:txBody>
          <a:bodyPr>
            <a:normAutofit/>
          </a:bodyPr>
          <a:lstStyle/>
          <a:p>
            <a:pPr marL="281697" lvl="1" indent="-342900"/>
            <a:r>
              <a:rPr lang="zh-TW" altLang="en-US" b="1" dirty="0"/>
              <a:t>檔案完整性監控 </a:t>
            </a:r>
            <a:r>
              <a:rPr lang="en-US" altLang="zh-TW" b="1" dirty="0"/>
              <a:t>File Integrity </a:t>
            </a:r>
            <a:r>
              <a:rPr lang="en-US" altLang="zh-TW" b="1" dirty="0" smtClean="0"/>
              <a:t>Monitoring(ID:</a:t>
            </a:r>
            <a:r>
              <a:rPr lang="en-US" altLang="zh-TW" dirty="0"/>
              <a:t>D3-FIM</a:t>
            </a:r>
            <a:r>
              <a:rPr lang="en-US" altLang="zh-TW" b="1" dirty="0" smtClean="0"/>
              <a:t>)</a:t>
            </a:r>
          </a:p>
        </p:txBody>
      </p:sp>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87</a:t>
            </a:fld>
            <a:endParaRPr lang="zh-TW" altLang="en-US" dirty="0"/>
          </a:p>
        </p:txBody>
      </p:sp>
      <p:pic>
        <p:nvPicPr>
          <p:cNvPr id="5" name="圖片 4"/>
          <p:cNvPicPr>
            <a:picLocks noChangeAspect="1"/>
          </p:cNvPicPr>
          <p:nvPr/>
        </p:nvPicPr>
        <p:blipFill>
          <a:blip r:embed="rId2"/>
          <a:stretch>
            <a:fillRect/>
          </a:stretch>
        </p:blipFill>
        <p:spPr>
          <a:xfrm>
            <a:off x="-73133" y="2801390"/>
            <a:ext cx="9217133" cy="1221970"/>
          </a:xfrm>
          <a:prstGeom prst="rect">
            <a:avLst/>
          </a:prstGeom>
        </p:spPr>
      </p:pic>
    </p:spTree>
    <p:extLst>
      <p:ext uri="{BB962C8B-B14F-4D97-AF65-F5344CB8AC3E}">
        <p14:creationId xmlns:p14="http://schemas.microsoft.com/office/powerpoint/2010/main" val="15701610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a:t>3.</a:t>
            </a:r>
            <a:r>
              <a:rPr lang="zh-TW" altLang="en-US" b="1" dirty="0"/>
              <a:t>偵測 戰術</a:t>
            </a:r>
            <a:r>
              <a:rPr lang="en-US" altLang="zh-TW" b="1" dirty="0">
                <a:solidFill>
                  <a:schemeClr val="dk1"/>
                </a:solidFill>
              </a:rPr>
              <a:t>Detect</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b="1" dirty="0"/>
              <a:t>6.</a:t>
            </a:r>
            <a:r>
              <a:rPr lang="zh-TW" altLang="en-US" b="1" dirty="0"/>
              <a:t>流程分析</a:t>
            </a:r>
            <a:r>
              <a:rPr lang="en-US" altLang="zh-TW" b="1" dirty="0"/>
              <a:t>(Process Analysis)</a:t>
            </a:r>
          </a:p>
          <a:p>
            <a:pPr marL="914400" lvl="1" indent="-457200">
              <a:buFont typeface="+mj-lt"/>
              <a:buAutoNum type="arabicPeriod"/>
            </a:pPr>
            <a:r>
              <a:rPr lang="zh-TW" altLang="en-US" b="1" dirty="0"/>
              <a:t>資料庫查詢字串</a:t>
            </a:r>
            <a:r>
              <a:rPr lang="zh-TW" altLang="en-US" b="1" dirty="0" smtClean="0"/>
              <a:t>分析 </a:t>
            </a:r>
            <a:r>
              <a:rPr lang="en-US" altLang="zh-TW" b="1" dirty="0" smtClean="0"/>
              <a:t>Database </a:t>
            </a:r>
            <a:r>
              <a:rPr lang="en-US" altLang="zh-TW" b="1" dirty="0"/>
              <a:t>Query String Analysis</a:t>
            </a:r>
            <a:endParaRPr lang="zh-TW" altLang="en-US" b="1" dirty="0"/>
          </a:p>
          <a:p>
            <a:pPr marL="914400" lvl="1" indent="-457200">
              <a:buFont typeface="+mj-lt"/>
              <a:buAutoNum type="arabicPeriod"/>
            </a:pPr>
            <a:r>
              <a:rPr lang="zh-TW" altLang="en-US" b="1" dirty="0"/>
              <a:t>檔案存取模式</a:t>
            </a:r>
            <a:r>
              <a:rPr lang="zh-TW" altLang="en-US" b="1" dirty="0" smtClean="0"/>
              <a:t>分析 </a:t>
            </a:r>
            <a:r>
              <a:rPr lang="en-US" altLang="zh-TW" b="1" dirty="0" smtClean="0"/>
              <a:t>File </a:t>
            </a:r>
            <a:r>
              <a:rPr lang="en-US" altLang="zh-TW" b="1" dirty="0"/>
              <a:t>Access Pattern Analysis</a:t>
            </a:r>
            <a:endParaRPr lang="zh-TW" altLang="en-US" b="1" dirty="0"/>
          </a:p>
          <a:p>
            <a:pPr marL="914400" lvl="1" indent="-457200">
              <a:buFont typeface="+mj-lt"/>
              <a:buAutoNum type="arabicPeriod"/>
            </a:pPr>
            <a:r>
              <a:rPr lang="zh-TW" altLang="en-US" b="1" dirty="0"/>
              <a:t>間接分支呼叫</a:t>
            </a:r>
            <a:r>
              <a:rPr lang="zh-TW" altLang="en-US" b="1" dirty="0" smtClean="0"/>
              <a:t>分析 </a:t>
            </a:r>
            <a:r>
              <a:rPr lang="en-US" altLang="zh-TW" b="1" dirty="0" smtClean="0"/>
              <a:t>Indirect </a:t>
            </a:r>
            <a:r>
              <a:rPr lang="en-US" altLang="zh-TW" b="1" dirty="0"/>
              <a:t>Branch Call Analysis</a:t>
            </a:r>
            <a:endParaRPr lang="zh-TW" altLang="en-US" b="1" dirty="0"/>
          </a:p>
          <a:p>
            <a:pPr marL="914400" lvl="1" indent="-457200">
              <a:buFont typeface="+mj-lt"/>
              <a:buAutoNum type="arabicPeriod"/>
            </a:pPr>
            <a:r>
              <a:rPr lang="zh-TW" altLang="en-US" b="1" dirty="0"/>
              <a:t>流程程式碼段</a:t>
            </a:r>
            <a:r>
              <a:rPr lang="zh-TW" altLang="en-US" b="1" dirty="0" smtClean="0"/>
              <a:t>驗證 </a:t>
            </a:r>
            <a:r>
              <a:rPr lang="en-US" altLang="zh-TW" b="1" dirty="0" smtClean="0"/>
              <a:t>Process </a:t>
            </a:r>
            <a:r>
              <a:rPr lang="en-US" altLang="zh-TW" b="1" dirty="0"/>
              <a:t>Code Segment Verification</a:t>
            </a:r>
            <a:endParaRPr lang="zh-TW" altLang="en-US" b="1" dirty="0"/>
          </a:p>
          <a:p>
            <a:pPr marL="914400" lvl="1" indent="-457200">
              <a:buFont typeface="+mj-lt"/>
              <a:buAutoNum type="arabicPeriod"/>
            </a:pPr>
            <a:r>
              <a:rPr lang="zh-TW" altLang="en-US" b="1" dirty="0"/>
              <a:t>流程自我修改</a:t>
            </a:r>
            <a:r>
              <a:rPr lang="zh-TW" altLang="en-US" b="1" dirty="0" smtClean="0"/>
              <a:t>偵測 </a:t>
            </a:r>
            <a:r>
              <a:rPr lang="en-US" altLang="zh-TW" b="1" dirty="0" smtClean="0"/>
              <a:t>Process </a:t>
            </a:r>
            <a:r>
              <a:rPr lang="en-US" altLang="zh-TW" b="1" dirty="0"/>
              <a:t>Self-Modification Detection</a:t>
            </a:r>
            <a:endParaRPr lang="zh-TW" altLang="en-US" b="1" dirty="0"/>
          </a:p>
          <a:p>
            <a:pPr lvl="2"/>
            <a:r>
              <a:rPr lang="zh-TW" altLang="en-US" b="1" dirty="0"/>
              <a:t>流程產生</a:t>
            </a:r>
            <a:r>
              <a:rPr lang="zh-TW" altLang="en-US" b="1" dirty="0" smtClean="0"/>
              <a:t>分析 </a:t>
            </a:r>
            <a:r>
              <a:rPr lang="en-US" altLang="zh-TW" b="1" dirty="0" smtClean="0"/>
              <a:t>Process </a:t>
            </a:r>
            <a:r>
              <a:rPr lang="en-US" altLang="zh-TW" b="1" dirty="0"/>
              <a:t>Spawn Analysis</a:t>
            </a:r>
            <a:endParaRPr lang="zh-TW" altLang="en-US" b="1" dirty="0"/>
          </a:p>
          <a:p>
            <a:pPr marL="914400" lvl="1" indent="-457200">
              <a:buFont typeface="+mj-lt"/>
              <a:buAutoNum type="arabicPeriod"/>
            </a:pPr>
            <a:r>
              <a:rPr lang="zh-TW" altLang="en-US" b="1" dirty="0"/>
              <a:t>流程譜系</a:t>
            </a:r>
            <a:r>
              <a:rPr lang="zh-TW" altLang="en-US" b="1" dirty="0" smtClean="0"/>
              <a:t>分析 </a:t>
            </a:r>
            <a:r>
              <a:rPr lang="en-US" altLang="zh-TW" b="1" dirty="0" smtClean="0"/>
              <a:t>Process </a:t>
            </a:r>
            <a:r>
              <a:rPr lang="en-US" altLang="zh-TW" b="1" dirty="0"/>
              <a:t>Lineage Analysis</a:t>
            </a:r>
            <a:endParaRPr lang="zh-TW" altLang="en-US" b="1" dirty="0"/>
          </a:p>
          <a:p>
            <a:pPr marL="914400" lvl="1" indent="-457200">
              <a:buFont typeface="+mj-lt"/>
              <a:buAutoNum type="arabicPeriod"/>
            </a:pPr>
            <a:r>
              <a:rPr lang="zh-TW" altLang="en-US" b="1" dirty="0"/>
              <a:t>腳本執行</a:t>
            </a:r>
            <a:r>
              <a:rPr lang="zh-TW" altLang="en-US" b="1" dirty="0" smtClean="0"/>
              <a:t>分析 </a:t>
            </a:r>
            <a:r>
              <a:rPr lang="en-US" altLang="zh-TW" b="1" dirty="0" smtClean="0"/>
              <a:t>Script </a:t>
            </a:r>
            <a:r>
              <a:rPr lang="en-US" altLang="zh-TW" b="1" dirty="0"/>
              <a:t>Execution Analysis</a:t>
            </a:r>
            <a:endParaRPr lang="zh-TW" altLang="en-US" b="1" dirty="0"/>
          </a:p>
          <a:p>
            <a:pPr marL="914400" lvl="1" indent="-457200">
              <a:buFont typeface="+mj-lt"/>
              <a:buAutoNum type="arabicPeriod"/>
            </a:pPr>
            <a:r>
              <a:rPr lang="zh-TW" altLang="en-US" b="1" dirty="0"/>
              <a:t>陰影堆疊</a:t>
            </a:r>
            <a:r>
              <a:rPr lang="zh-TW" altLang="en-US" b="1" dirty="0" smtClean="0"/>
              <a:t>比較 </a:t>
            </a:r>
            <a:r>
              <a:rPr lang="en-US" altLang="zh-TW" b="1" dirty="0" smtClean="0"/>
              <a:t>Shadow </a:t>
            </a:r>
            <a:r>
              <a:rPr lang="en-US" altLang="zh-TW" b="1" dirty="0"/>
              <a:t>Stack Comparisons</a:t>
            </a:r>
            <a:endParaRPr lang="zh-TW" altLang="en-US" b="1" dirty="0"/>
          </a:p>
          <a:p>
            <a:pPr marL="914400" lvl="1" indent="-457200">
              <a:buFont typeface="+mj-lt"/>
              <a:buAutoNum type="arabicPeriod"/>
            </a:pPr>
            <a:r>
              <a:rPr lang="zh-TW" altLang="en-US" b="1" dirty="0"/>
              <a:t>系統呼叫</a:t>
            </a:r>
            <a:r>
              <a:rPr lang="zh-TW" altLang="en-US" b="1" dirty="0" smtClean="0"/>
              <a:t>分析 </a:t>
            </a:r>
            <a:r>
              <a:rPr lang="en-US" altLang="zh-TW" b="1" dirty="0" smtClean="0"/>
              <a:t>System </a:t>
            </a:r>
            <a:r>
              <a:rPr lang="en-US" altLang="zh-TW" b="1" dirty="0"/>
              <a:t>Call Analysis</a:t>
            </a:r>
            <a:endParaRPr lang="zh-TW" altLang="en-US" b="1" dirty="0"/>
          </a:p>
          <a:p>
            <a:pPr lvl="2"/>
            <a:r>
              <a:rPr lang="zh-TW" altLang="en-US" b="1" dirty="0"/>
              <a:t>檔案建立</a:t>
            </a:r>
            <a:r>
              <a:rPr lang="zh-TW" altLang="en-US" b="1" dirty="0" smtClean="0"/>
              <a:t>分析 </a:t>
            </a:r>
            <a:r>
              <a:rPr lang="en-US" altLang="zh-TW" b="1" dirty="0" smtClean="0"/>
              <a:t>File </a:t>
            </a:r>
            <a:r>
              <a:rPr lang="en-US" altLang="zh-TW" b="1" dirty="0"/>
              <a:t>Creation Analysis</a:t>
            </a:r>
          </a:p>
          <a:p>
            <a:pPr marL="0" indent="0">
              <a:buNone/>
            </a:pPr>
            <a:endParaRPr lang="zh-TW" altLang="en-US" b="1" dirty="0"/>
          </a:p>
        </p:txBody>
      </p:sp>
      <p:sp>
        <p:nvSpPr>
          <p:cNvPr id="5" name="投影片編號版面配置區 4"/>
          <p:cNvSpPr>
            <a:spLocks noGrp="1"/>
          </p:cNvSpPr>
          <p:nvPr>
            <p:ph type="sldNum" sz="quarter" idx="12"/>
          </p:nvPr>
        </p:nvSpPr>
        <p:spPr/>
        <p:txBody>
          <a:bodyPr/>
          <a:lstStyle/>
          <a:p>
            <a:r>
              <a:rPr lang="zh-TW" altLang="en-US"/>
              <a:t>資訊安全架構</a:t>
            </a:r>
            <a:r>
              <a:rPr lang="en-US" altLang="zh-TW"/>
              <a:t>NIST</a:t>
            </a:r>
            <a:r>
              <a:rPr lang="zh-TW" altLang="en-US"/>
              <a:t> </a:t>
            </a:r>
            <a:r>
              <a:rPr lang="en-US" altLang="zh-TW"/>
              <a:t>CSF</a:t>
            </a:r>
            <a:r>
              <a:rPr lang="zh-TW" altLang="en-US"/>
              <a:t>與</a:t>
            </a:r>
            <a:r>
              <a:rPr lang="en-US" altLang="zh-TW"/>
              <a:t>MITRE D3FEND- </a:t>
            </a:r>
            <a:fld id="{2733D0C0-6F05-4351-9199-557946A0D211}" type="slidenum">
              <a:rPr lang="zh-TW" altLang="en-US" smtClean="0"/>
              <a:pPr/>
              <a:t>88</a:t>
            </a:fld>
            <a:endParaRPr lang="zh-TW" altLang="en-US" dirty="0"/>
          </a:p>
        </p:txBody>
      </p:sp>
    </p:spTree>
    <p:extLst>
      <p:ext uri="{BB962C8B-B14F-4D97-AF65-F5344CB8AC3E}">
        <p14:creationId xmlns:p14="http://schemas.microsoft.com/office/powerpoint/2010/main" val="416054520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3.</a:t>
            </a:r>
            <a:r>
              <a:rPr lang="zh-TW" altLang="en-US" b="1" dirty="0"/>
              <a:t>偵測 戰術</a:t>
            </a:r>
            <a:r>
              <a:rPr lang="en-US" altLang="zh-TW" b="1" dirty="0">
                <a:solidFill>
                  <a:schemeClr val="dk1"/>
                </a:solidFill>
              </a:rPr>
              <a:t>Detect</a:t>
            </a:r>
            <a:endParaRPr lang="zh-TW" altLang="en-US" dirty="0"/>
          </a:p>
        </p:txBody>
      </p:sp>
      <p:sp>
        <p:nvSpPr>
          <p:cNvPr id="3" name="內容版面配置區 2"/>
          <p:cNvSpPr>
            <a:spLocks noGrp="1"/>
          </p:cNvSpPr>
          <p:nvPr>
            <p:ph idx="1"/>
          </p:nvPr>
        </p:nvSpPr>
        <p:spPr>
          <a:xfrm>
            <a:off x="0" y="623455"/>
            <a:ext cx="9144000" cy="6234545"/>
          </a:xfrm>
        </p:spPr>
        <p:txBody>
          <a:bodyPr>
            <a:normAutofit/>
          </a:bodyPr>
          <a:lstStyle/>
          <a:p>
            <a:pPr marL="281697" lvl="1" indent="-342900"/>
            <a:r>
              <a:rPr lang="zh-TW" altLang="en-US" b="1" dirty="0"/>
              <a:t>檔案存取模式分析 </a:t>
            </a:r>
            <a:r>
              <a:rPr lang="en-US" altLang="zh-TW" b="1" dirty="0"/>
              <a:t>File Access Pattern </a:t>
            </a:r>
            <a:r>
              <a:rPr lang="en-US" altLang="zh-TW" b="1" dirty="0" smtClean="0"/>
              <a:t>Analysis(ID:</a:t>
            </a:r>
            <a:r>
              <a:rPr lang="en-US" altLang="zh-TW" dirty="0"/>
              <a:t>D3-FAPA</a:t>
            </a:r>
            <a:r>
              <a:rPr lang="en-US" altLang="zh-TW" b="1" dirty="0" smtClean="0"/>
              <a:t>)</a:t>
            </a:r>
          </a:p>
          <a:p>
            <a:pPr lvl="1"/>
            <a:r>
              <a:rPr lang="zh-TW" altLang="en-US" b="1" dirty="0"/>
              <a:t>定義</a:t>
            </a:r>
          </a:p>
          <a:p>
            <a:pPr lvl="2"/>
            <a:r>
              <a:rPr lang="zh-TW" altLang="en-US" dirty="0"/>
              <a:t>分析進程存取的文件以識別未經授權的活動。</a:t>
            </a:r>
          </a:p>
          <a:p>
            <a:pPr lvl="1"/>
            <a:r>
              <a:rPr lang="zh-TW" altLang="en-US" b="1" dirty="0"/>
              <a:t>怎麼運作的</a:t>
            </a:r>
          </a:p>
          <a:p>
            <a:pPr lvl="2"/>
            <a:r>
              <a:rPr lang="zh-TW" altLang="en-US" dirty="0"/>
              <a:t>透過識別與惡意進程關聯的檔案存取模式來偵測檔案修改惡意軟體（例如擦除器和勒索軟體）。文件存取模式的範例包括存取大量文件、存取多種文件類型、存取位於目錄中多個位置的文件以及複製文件並將該文件的內容加密到副本中。</a:t>
            </a:r>
          </a:p>
          <a:p>
            <a:pPr lvl="1"/>
            <a:r>
              <a:rPr lang="zh-TW" altLang="en-US" b="1" dirty="0"/>
              <a:t>注意事項</a:t>
            </a:r>
          </a:p>
          <a:p>
            <a:pPr lvl="2"/>
            <a:r>
              <a:rPr lang="zh-TW" altLang="en-US" dirty="0"/>
              <a:t>某些文件存取操作在統計上可能與授權活動沒有區別。</a:t>
            </a:r>
          </a:p>
          <a:p>
            <a:pPr lvl="1"/>
            <a:r>
              <a:rPr lang="zh-TW" altLang="en-US" b="1" dirty="0"/>
              <a:t>數位工件關係：</a:t>
            </a:r>
          </a:p>
          <a:p>
            <a:pPr lvl="2"/>
            <a:r>
              <a:rPr lang="zh-TW" altLang="en-US" dirty="0"/>
              <a:t>這種防禦技術與特定的數位製品有關。 點擊工件節點以獲取更多資訊。</a:t>
            </a:r>
          </a:p>
        </p:txBody>
      </p:sp>
      <p:sp>
        <p:nvSpPr>
          <p:cNvPr id="4" name="投影片編號版面配置區 3"/>
          <p:cNvSpPr>
            <a:spLocks noGrp="1"/>
          </p:cNvSpPr>
          <p:nvPr>
            <p:ph type="sldNum" sz="quarter" idx="12"/>
          </p:nvPr>
        </p:nvSpPr>
        <p:spPr/>
        <p:txBody>
          <a:bodyPr/>
          <a:lstStyle/>
          <a:p>
            <a:r>
              <a:rPr lang="zh-TW" altLang="en-US" dirty="0" smtClean="0"/>
              <a:t>資訊安全架構</a:t>
            </a:r>
            <a:r>
              <a:rPr lang="en-US" altLang="zh-TW" dirty="0" smtClean="0"/>
              <a:t>NIST</a:t>
            </a:r>
            <a:r>
              <a:rPr lang="zh-TW" altLang="en-US" dirty="0" smtClean="0"/>
              <a:t> </a:t>
            </a:r>
            <a:r>
              <a:rPr lang="en-US" altLang="zh-TW" dirty="0" smtClean="0"/>
              <a:t>CSF</a:t>
            </a:r>
            <a:r>
              <a:rPr lang="zh-TW" altLang="en-US" dirty="0" smtClean="0"/>
              <a:t>與</a:t>
            </a:r>
            <a:r>
              <a:rPr lang="en-US" altLang="zh-TW" dirty="0" smtClean="0"/>
              <a:t>MITRE D3FEND- </a:t>
            </a:r>
            <a:fld id="{2733D0C0-6F05-4351-9199-557946A0D211}" type="slidenum">
              <a:rPr lang="zh-TW" altLang="en-US" smtClean="0"/>
              <a:pPr/>
              <a:t>89</a:t>
            </a:fld>
            <a:endParaRPr lang="zh-TW" altLang="en-US" dirty="0"/>
          </a:p>
        </p:txBody>
      </p:sp>
    </p:spTree>
    <p:extLst>
      <p:ext uri="{BB962C8B-B14F-4D97-AF65-F5344CB8AC3E}">
        <p14:creationId xmlns:p14="http://schemas.microsoft.com/office/powerpoint/2010/main" val="1835302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effectLst>
                  <a:outerShdw blurRad="38100" dist="38100" dir="2700000" algn="tl">
                    <a:srgbClr val="000000">
                      <a:alpha val="43137"/>
                    </a:srgbClr>
                  </a:outerShdw>
                </a:effectLst>
              </a:rPr>
              <a:t>生產力</a:t>
            </a:r>
            <a:r>
              <a:rPr lang="zh-TW" altLang="en-US" b="1" dirty="0" smtClean="0">
                <a:effectLst>
                  <a:outerShdw blurRad="38100" dist="38100" dir="2700000" algn="tl">
                    <a:srgbClr val="000000">
                      <a:alpha val="43137"/>
                    </a:srgbClr>
                  </a:outerShdw>
                </a:effectLst>
              </a:rPr>
              <a:t>環境 </a:t>
            </a:r>
            <a:r>
              <a:rPr lang="en-US" altLang="zh-TW" b="1" dirty="0" smtClean="0">
                <a:effectLst>
                  <a:outerShdw blurRad="38100" dist="38100" dir="2700000" algn="tl">
                    <a:srgbClr val="000000">
                      <a:alpha val="43137"/>
                    </a:srgbClr>
                  </a:outerShdw>
                </a:effectLst>
              </a:rPr>
              <a:t>Business </a:t>
            </a:r>
            <a:r>
              <a:rPr lang="en-US" altLang="zh-TW" b="1" dirty="0">
                <a:effectLst>
                  <a:outerShdw blurRad="38100" dist="38100" dir="2700000" algn="tl">
                    <a:srgbClr val="000000">
                      <a:alpha val="43137"/>
                    </a:srgbClr>
                  </a:outerShdw>
                </a:effectLst>
              </a:rPr>
              <a:t>Environment  </a:t>
            </a:r>
            <a:r>
              <a:rPr lang="en-US" altLang="zh-TW" b="1" dirty="0" smtClean="0">
                <a:effectLst>
                  <a:outerShdw blurRad="38100" dist="38100" dir="2700000" algn="tl">
                    <a:srgbClr val="000000">
                      <a:alpha val="43137"/>
                    </a:srgbClr>
                  </a:outerShdw>
                </a:effectLst>
              </a:rPr>
              <a:t>(</a:t>
            </a:r>
            <a:r>
              <a:rPr lang="en-US" altLang="zh-TW" b="1" dirty="0">
                <a:effectLst>
                  <a:outerShdw blurRad="38100" dist="38100" dir="2700000" algn="tl">
                    <a:srgbClr val="000000">
                      <a:alpha val="43137"/>
                    </a:srgbClr>
                  </a:outerShdw>
                </a:effectLst>
              </a:rPr>
              <a:t>ID.BE</a:t>
            </a:r>
            <a:r>
              <a:rPr lang="en-US" altLang="zh-TW" b="1" dirty="0" smtClean="0">
                <a:effectLst>
                  <a:outerShdw blurRad="38100" dist="38100" dir="2700000" algn="tl">
                    <a:srgbClr val="000000">
                      <a:alpha val="43137"/>
                    </a:srgbClr>
                  </a:outerShdw>
                </a:effectLst>
              </a:rPr>
              <a:t>)</a:t>
            </a:r>
            <a:endParaRPr lang="zh-TW" altLang="en-US" b="1" dirty="0">
              <a:effectLst>
                <a:outerShdw blurRad="38100" dist="38100" dir="2700000" algn="tl">
                  <a:srgbClr val="000000">
                    <a:alpha val="43137"/>
                  </a:srgbClr>
                </a:outerShdw>
              </a:effectLst>
            </a:endParaRPr>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4191444156"/>
              </p:ext>
            </p:extLst>
          </p:nvPr>
        </p:nvGraphicFramePr>
        <p:xfrm>
          <a:off x="538248" y="1028571"/>
          <a:ext cx="7184276" cy="2714625"/>
        </p:xfrm>
        <a:graphic>
          <a:graphicData uri="http://schemas.openxmlformats.org/drawingml/2006/table">
            <a:tbl>
              <a:tblPr/>
              <a:tblGrid>
                <a:gridCol w="7184276">
                  <a:extLst>
                    <a:ext uri="{9D8B030D-6E8A-4147-A177-3AD203B41FA5}">
                      <a16:colId xmlns:a16="http://schemas.microsoft.com/office/drawing/2014/main" val="3750760090"/>
                    </a:ext>
                  </a:extLst>
                </a:gridCol>
              </a:tblGrid>
              <a:tr h="0">
                <a:tc>
                  <a:txBody>
                    <a:bodyPr/>
                    <a:lstStyle/>
                    <a:p>
                      <a:pPr algn="l" fontAlgn="ctr"/>
                      <a:r>
                        <a:rPr lang="en-US" sz="1600" b="1" i="0" u="none" strike="noStrike">
                          <a:solidFill>
                            <a:srgbClr val="000000"/>
                          </a:solidFill>
                          <a:effectLst/>
                          <a:latin typeface="Times New Roman" panose="02020603050405020304" pitchFamily="18" charset="0"/>
                        </a:rPr>
                        <a:t>ID.BE-1: </a:t>
                      </a:r>
                      <a:r>
                        <a:rPr lang="en-US" sz="1600" b="0" i="0" u="none" strike="noStrike">
                          <a:solidFill>
                            <a:srgbClr val="000000"/>
                          </a:solidFill>
                          <a:effectLst/>
                          <a:latin typeface="Times New Roman" panose="02020603050405020304" pitchFamily="18" charset="0"/>
                        </a:rPr>
                        <a:t>The organization’s role in the supply chain is identified and communicated</a:t>
                      </a:r>
                      <a:endParaRPr lang="en-US" sz="1600" b="1" i="0" u="none" strike="noStrike">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7195807"/>
                  </a:ext>
                </a:extLst>
              </a:tr>
              <a:tr h="0">
                <a:tc>
                  <a:txBody>
                    <a:bodyPr/>
                    <a:lstStyle/>
                    <a:p>
                      <a:pPr algn="l" fontAlgn="ctr"/>
                      <a:r>
                        <a:rPr lang="en-US" sz="1600" b="1" i="0" u="none" strike="noStrike">
                          <a:solidFill>
                            <a:srgbClr val="000000"/>
                          </a:solidFill>
                          <a:effectLst/>
                          <a:latin typeface="Times New Roman" panose="02020603050405020304" pitchFamily="18" charset="0"/>
                        </a:rPr>
                        <a:t>ID.BE-2: </a:t>
                      </a:r>
                      <a:r>
                        <a:rPr lang="en-US" sz="1600" b="0" i="0" u="none" strike="noStrike">
                          <a:solidFill>
                            <a:srgbClr val="000000"/>
                          </a:solidFill>
                          <a:effectLst/>
                          <a:latin typeface="Times New Roman" panose="02020603050405020304" pitchFamily="18" charset="0"/>
                        </a:rPr>
                        <a:t>The organization’s place in critical infrastructure and its industry sector is identified and communicated</a:t>
                      </a:r>
                      <a:endParaRPr lang="en-US" sz="1600" b="1" i="0" u="none" strike="noStrike">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8321940"/>
                  </a:ext>
                </a:extLst>
              </a:tr>
              <a:tr h="0">
                <a:tc>
                  <a:txBody>
                    <a:bodyPr/>
                    <a:lstStyle/>
                    <a:p>
                      <a:pPr algn="l" fontAlgn="ctr"/>
                      <a:r>
                        <a:rPr lang="en-US" sz="1600" b="1" i="0" u="none" strike="noStrike">
                          <a:solidFill>
                            <a:srgbClr val="000000"/>
                          </a:solidFill>
                          <a:effectLst/>
                          <a:latin typeface="Times New Roman" panose="02020603050405020304" pitchFamily="18" charset="0"/>
                        </a:rPr>
                        <a:t>ID.BE-3: </a:t>
                      </a:r>
                      <a:r>
                        <a:rPr lang="en-US" sz="1600" b="0" i="0" u="none" strike="noStrike">
                          <a:solidFill>
                            <a:srgbClr val="000000"/>
                          </a:solidFill>
                          <a:effectLst/>
                          <a:latin typeface="Times New Roman" panose="02020603050405020304" pitchFamily="18" charset="0"/>
                        </a:rPr>
                        <a:t>Priorities for organizational mission, objectives, and activities are established and communicated</a:t>
                      </a:r>
                      <a:endParaRPr lang="en-US" sz="1600" b="1" i="0" u="none" strike="noStrike">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1689956"/>
                  </a:ext>
                </a:extLst>
              </a:tr>
              <a:tr h="0">
                <a:tc>
                  <a:txBody>
                    <a:bodyPr/>
                    <a:lstStyle/>
                    <a:p>
                      <a:pPr algn="l" fontAlgn="ctr"/>
                      <a:r>
                        <a:rPr lang="en-US" sz="1600" b="1" i="0" u="none" strike="noStrike">
                          <a:solidFill>
                            <a:srgbClr val="000000"/>
                          </a:solidFill>
                          <a:effectLst/>
                          <a:latin typeface="Times New Roman" panose="02020603050405020304" pitchFamily="18" charset="0"/>
                        </a:rPr>
                        <a:t>ID.BE-4:</a:t>
                      </a:r>
                      <a:r>
                        <a:rPr lang="en-US" sz="1600" b="0" i="0" u="none" strike="noStrike">
                          <a:solidFill>
                            <a:srgbClr val="000000"/>
                          </a:solidFill>
                          <a:effectLst/>
                          <a:latin typeface="Times New Roman" panose="02020603050405020304" pitchFamily="18" charset="0"/>
                        </a:rPr>
                        <a:t> Dependencies and critical functions for delivery of critical services are established</a:t>
                      </a:r>
                      <a:endParaRPr lang="en-US" sz="1600" b="1" i="0" u="none" strike="noStrike">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8282981"/>
                  </a:ext>
                </a:extLst>
              </a:tr>
              <a:tr h="0">
                <a:tc>
                  <a:txBody>
                    <a:bodyPr/>
                    <a:lstStyle/>
                    <a:p>
                      <a:pPr algn="l" fontAlgn="ctr"/>
                      <a:r>
                        <a:rPr lang="en-US" sz="1600" b="1" i="0" u="none" strike="noStrike" dirty="0">
                          <a:solidFill>
                            <a:srgbClr val="000000"/>
                          </a:solidFill>
                          <a:effectLst/>
                          <a:latin typeface="Times New Roman" panose="02020603050405020304" pitchFamily="18" charset="0"/>
                        </a:rPr>
                        <a:t>ID.BE-5:</a:t>
                      </a:r>
                      <a:r>
                        <a:rPr lang="en-US" sz="1600" b="0" i="0" u="none" strike="noStrike" dirty="0">
                          <a:solidFill>
                            <a:srgbClr val="000000"/>
                          </a:solidFill>
                          <a:effectLst/>
                          <a:latin typeface="Times New Roman" panose="02020603050405020304" pitchFamily="18" charset="0"/>
                        </a:rPr>
                        <a:t> Resilience requirements to support delivery of critical services are established for all operating states (e.g. under duress/attack, during recovery, normal operations)</a:t>
                      </a:r>
                      <a:endParaRPr lang="en-US" sz="1600" b="1" i="0" u="none" strike="noStrike" dirty="0">
                        <a:solidFill>
                          <a:srgbClr val="000000"/>
                        </a:solidFill>
                        <a:effectLst/>
                        <a:latin typeface="Times New Roman" panose="02020603050405020304" pitchFamily="18" charset="0"/>
                      </a:endParaRP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30444870"/>
                  </a:ext>
                </a:extLst>
              </a:tr>
            </a:tbl>
          </a:graphicData>
        </a:graphic>
      </p:graphicFrame>
      <p:sp>
        <p:nvSpPr>
          <p:cNvPr id="4" name="投影片編號版面配置區 3"/>
          <p:cNvSpPr>
            <a:spLocks noGrp="1"/>
          </p:cNvSpPr>
          <p:nvPr>
            <p:ph type="sldNum" sz="quarter" idx="12"/>
          </p:nvPr>
        </p:nvSpPr>
        <p:spPr/>
        <p:txBody>
          <a:bodyPr/>
          <a:lstStyle/>
          <a:p>
            <a:r>
              <a:rPr lang="zh-TW" altLang="en-US" smtClean="0"/>
              <a:t>資訊安全架構</a:t>
            </a:r>
            <a:r>
              <a:rPr lang="en-US" altLang="zh-TW" smtClean="0"/>
              <a:t>NIST</a:t>
            </a:r>
            <a:r>
              <a:rPr lang="zh-TW" altLang="en-US" smtClean="0"/>
              <a:t> </a:t>
            </a:r>
            <a:r>
              <a:rPr lang="en-US" altLang="zh-TW" smtClean="0"/>
              <a:t>CSF</a:t>
            </a:r>
            <a:r>
              <a:rPr lang="zh-TW" altLang="en-US" smtClean="0"/>
              <a:t>與</a:t>
            </a:r>
            <a:r>
              <a:rPr lang="en-US" altLang="zh-TW" smtClean="0"/>
              <a:t>MITRE D3FEND- </a:t>
            </a:r>
            <a:fld id="{2733D0C0-6F05-4351-9199-557946A0D211}" type="slidenum">
              <a:rPr lang="zh-TW" altLang="en-US" smtClean="0"/>
              <a:pPr/>
              <a:t>9</a:t>
            </a:fld>
            <a:endParaRPr lang="zh-TW" altLang="en-US" dirty="0"/>
          </a:p>
        </p:txBody>
      </p:sp>
    </p:spTree>
    <p:extLst>
      <p:ext uri="{BB962C8B-B14F-4D97-AF65-F5344CB8AC3E}">
        <p14:creationId xmlns:p14="http://schemas.microsoft.com/office/powerpoint/2010/main" val="13339446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3.</a:t>
            </a:r>
            <a:r>
              <a:rPr lang="zh-TW" altLang="en-US" b="1" dirty="0"/>
              <a:t>偵測 戰術</a:t>
            </a:r>
            <a:r>
              <a:rPr lang="en-US" altLang="zh-TW" b="1" dirty="0">
                <a:solidFill>
                  <a:schemeClr val="dk1"/>
                </a:solidFill>
              </a:rPr>
              <a:t>Detect</a:t>
            </a:r>
            <a:endParaRPr lang="zh-TW" altLang="en-US" dirty="0"/>
          </a:p>
        </p:txBody>
      </p:sp>
      <p:sp>
        <p:nvSpPr>
          <p:cNvPr id="3" name="內容版面配置區 2"/>
          <p:cNvSpPr>
            <a:spLocks noGrp="1"/>
          </p:cNvSpPr>
          <p:nvPr>
            <p:ph idx="1"/>
          </p:nvPr>
        </p:nvSpPr>
        <p:spPr>
          <a:xfrm>
            <a:off x="0" y="623455"/>
            <a:ext cx="9144000" cy="6234545"/>
          </a:xfrm>
        </p:spPr>
        <p:txBody>
          <a:bodyPr>
            <a:normAutofit/>
          </a:bodyPr>
          <a:lstStyle/>
          <a:p>
            <a:pPr marL="281697" lvl="1" indent="-342900"/>
            <a:r>
              <a:rPr lang="zh-TW" altLang="en-US" b="1" dirty="0"/>
              <a:t>檔案存取模式分析 </a:t>
            </a:r>
            <a:r>
              <a:rPr lang="en-US" altLang="zh-TW" b="1" dirty="0"/>
              <a:t>File Access Pattern </a:t>
            </a:r>
            <a:r>
              <a:rPr lang="en-US" altLang="zh-TW" b="1" dirty="0" smtClean="0"/>
              <a:t>Analysis(ID:</a:t>
            </a:r>
            <a:r>
              <a:rPr lang="en-US" altLang="zh-TW" dirty="0"/>
              <a:t>D3-FAPA</a:t>
            </a:r>
            <a:r>
              <a:rPr lang="en-US" altLang="zh-TW" b="1" dirty="0" smtClean="0"/>
              <a:t>)</a:t>
            </a:r>
          </a:p>
          <a:p>
            <a:pPr lvl="1"/>
            <a:r>
              <a:rPr lang="en-US" altLang="zh-TW" b="1" dirty="0"/>
              <a:t>Definition</a:t>
            </a:r>
          </a:p>
          <a:p>
            <a:pPr lvl="2"/>
            <a:r>
              <a:rPr lang="en-US" altLang="zh-TW" dirty="0"/>
              <a:t>Analyzing the files accessed by a process to identify unauthorized activity.</a:t>
            </a:r>
          </a:p>
          <a:p>
            <a:pPr lvl="1"/>
            <a:r>
              <a:rPr lang="en-US" altLang="zh-TW" b="1" dirty="0"/>
              <a:t>How it works</a:t>
            </a:r>
          </a:p>
          <a:p>
            <a:pPr lvl="2"/>
            <a:r>
              <a:rPr lang="en-US" altLang="zh-TW" dirty="0"/>
              <a:t>File modifying malware such as wipers and ransomware are detected by identifying file access patterns that are associated with a malicious process. Examples of file access patterns include accessing a large number of files, accessing multiple file types, files being accessed located in multiple locations in a directory, and copying a file and encrypting the contents of that file into a copy.</a:t>
            </a:r>
          </a:p>
          <a:p>
            <a:pPr lvl="1"/>
            <a:r>
              <a:rPr lang="en-US" altLang="zh-TW" b="1" dirty="0"/>
              <a:t>Considerations</a:t>
            </a:r>
          </a:p>
          <a:p>
            <a:pPr lvl="2"/>
            <a:r>
              <a:rPr lang="en-US" altLang="zh-TW" dirty="0"/>
              <a:t>Certain file access actions may not be statistically different from authorized activity.</a:t>
            </a:r>
          </a:p>
          <a:p>
            <a:pPr lvl="1"/>
            <a:r>
              <a:rPr lang="en-US" altLang="zh-TW" b="1" dirty="0"/>
              <a:t>Digital Artifact Relationships:</a:t>
            </a:r>
          </a:p>
          <a:p>
            <a:pPr lvl="2"/>
            <a:r>
              <a:rPr lang="en-US" altLang="zh-TW" dirty="0"/>
              <a:t>This defensive technique is related to specific digital artifacts. Click the artifact node for more information</a:t>
            </a:r>
            <a:r>
              <a:rPr lang="en-US" altLang="zh-TW" dirty="0" smtClean="0"/>
              <a:t>.</a:t>
            </a:r>
            <a:endParaRPr lang="en-US" altLang="zh-TW" dirty="0"/>
          </a:p>
        </p:txBody>
      </p:sp>
      <p:sp>
        <p:nvSpPr>
          <p:cNvPr id="4" name="投影片編號版面配置區 3"/>
          <p:cNvSpPr>
            <a:spLocks noGrp="1"/>
          </p:cNvSpPr>
          <p:nvPr>
            <p:ph type="sldNum" sz="quarter" idx="12"/>
          </p:nvPr>
        </p:nvSpPr>
        <p:spPr/>
        <p:txBody>
          <a:bodyPr/>
          <a:lstStyle/>
          <a:p>
            <a:r>
              <a:rPr lang="zh-TW" altLang="en-US" dirty="0" smtClean="0"/>
              <a:t>資訊安全架構</a:t>
            </a:r>
            <a:r>
              <a:rPr lang="en-US" altLang="zh-TW" dirty="0" smtClean="0"/>
              <a:t>NIST</a:t>
            </a:r>
            <a:r>
              <a:rPr lang="zh-TW" altLang="en-US" dirty="0" smtClean="0"/>
              <a:t> </a:t>
            </a:r>
            <a:r>
              <a:rPr lang="en-US" altLang="zh-TW" dirty="0" smtClean="0"/>
              <a:t>CSF</a:t>
            </a:r>
            <a:r>
              <a:rPr lang="zh-TW" altLang="en-US" dirty="0" smtClean="0"/>
              <a:t>與</a:t>
            </a:r>
            <a:r>
              <a:rPr lang="en-US" altLang="zh-TW" dirty="0" smtClean="0"/>
              <a:t>MITRE D3FEND- </a:t>
            </a:r>
            <a:fld id="{2733D0C0-6F05-4351-9199-557946A0D211}" type="slidenum">
              <a:rPr lang="zh-TW" altLang="en-US" smtClean="0"/>
              <a:pPr/>
              <a:t>90</a:t>
            </a:fld>
            <a:endParaRPr lang="zh-TW" altLang="en-US" dirty="0"/>
          </a:p>
        </p:txBody>
      </p:sp>
    </p:spTree>
    <p:extLst>
      <p:ext uri="{BB962C8B-B14F-4D97-AF65-F5344CB8AC3E}">
        <p14:creationId xmlns:p14="http://schemas.microsoft.com/office/powerpoint/2010/main" val="113941637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3.</a:t>
            </a:r>
            <a:r>
              <a:rPr lang="zh-TW" altLang="en-US" b="1" dirty="0"/>
              <a:t>偵測 戰術</a:t>
            </a:r>
            <a:r>
              <a:rPr lang="en-US" altLang="zh-TW" b="1" dirty="0">
                <a:solidFill>
                  <a:schemeClr val="dk1"/>
                </a:solidFill>
              </a:rPr>
              <a:t>Detect</a:t>
            </a:r>
            <a:endParaRPr lang="zh-TW" altLang="en-US" dirty="0"/>
          </a:p>
        </p:txBody>
      </p:sp>
      <p:sp>
        <p:nvSpPr>
          <p:cNvPr id="3" name="內容版面配置區 2"/>
          <p:cNvSpPr>
            <a:spLocks noGrp="1"/>
          </p:cNvSpPr>
          <p:nvPr>
            <p:ph idx="1"/>
          </p:nvPr>
        </p:nvSpPr>
        <p:spPr>
          <a:xfrm>
            <a:off x="0" y="623455"/>
            <a:ext cx="9144000" cy="6234545"/>
          </a:xfrm>
        </p:spPr>
        <p:txBody>
          <a:bodyPr>
            <a:normAutofit/>
          </a:bodyPr>
          <a:lstStyle/>
          <a:p>
            <a:pPr marL="281697" lvl="1" indent="-342900"/>
            <a:r>
              <a:rPr lang="zh-TW" altLang="en-US" b="1" dirty="0"/>
              <a:t>檔案存取模式分析 </a:t>
            </a:r>
            <a:r>
              <a:rPr lang="en-US" altLang="zh-TW" b="1" dirty="0"/>
              <a:t>File Access Pattern </a:t>
            </a:r>
            <a:r>
              <a:rPr lang="en-US" altLang="zh-TW" b="1" dirty="0" smtClean="0"/>
              <a:t>Analysis(ID:</a:t>
            </a:r>
            <a:r>
              <a:rPr lang="en-US" altLang="zh-TW" dirty="0"/>
              <a:t>D3-FAPA</a:t>
            </a:r>
            <a:r>
              <a:rPr lang="en-US" altLang="zh-TW" b="1" dirty="0" smtClean="0"/>
              <a:t>)</a:t>
            </a:r>
          </a:p>
        </p:txBody>
      </p:sp>
      <p:sp>
        <p:nvSpPr>
          <p:cNvPr id="4" name="投影片編號版面配置區 3"/>
          <p:cNvSpPr>
            <a:spLocks noGrp="1"/>
          </p:cNvSpPr>
          <p:nvPr>
            <p:ph type="sldNum" sz="quarter" idx="12"/>
          </p:nvPr>
        </p:nvSpPr>
        <p:spPr/>
        <p:txBody>
          <a:bodyPr/>
          <a:lstStyle/>
          <a:p>
            <a:r>
              <a:rPr lang="zh-TW" altLang="en-US" dirty="0" smtClean="0"/>
              <a:t>資訊安全架構</a:t>
            </a:r>
            <a:r>
              <a:rPr lang="en-US" altLang="zh-TW" dirty="0" smtClean="0"/>
              <a:t>NIST</a:t>
            </a:r>
            <a:r>
              <a:rPr lang="zh-TW" altLang="en-US" dirty="0" smtClean="0"/>
              <a:t> </a:t>
            </a:r>
            <a:r>
              <a:rPr lang="en-US" altLang="zh-TW" dirty="0" smtClean="0"/>
              <a:t>CSF</a:t>
            </a:r>
            <a:r>
              <a:rPr lang="zh-TW" altLang="en-US" dirty="0" smtClean="0"/>
              <a:t>與</a:t>
            </a:r>
            <a:r>
              <a:rPr lang="en-US" altLang="zh-TW" dirty="0" smtClean="0"/>
              <a:t>MITRE D3FEND- </a:t>
            </a:r>
            <a:fld id="{2733D0C0-6F05-4351-9199-557946A0D211}" type="slidenum">
              <a:rPr lang="zh-TW" altLang="en-US" smtClean="0"/>
              <a:pPr/>
              <a:t>91</a:t>
            </a:fld>
            <a:endParaRPr lang="zh-TW" altLang="en-US" dirty="0"/>
          </a:p>
        </p:txBody>
      </p:sp>
      <p:pic>
        <p:nvPicPr>
          <p:cNvPr id="5" name="圖片 4"/>
          <p:cNvPicPr>
            <a:picLocks noChangeAspect="1"/>
          </p:cNvPicPr>
          <p:nvPr/>
        </p:nvPicPr>
        <p:blipFill>
          <a:blip r:embed="rId2"/>
          <a:stretch>
            <a:fillRect/>
          </a:stretch>
        </p:blipFill>
        <p:spPr>
          <a:xfrm>
            <a:off x="0" y="2961212"/>
            <a:ext cx="9144000" cy="862643"/>
          </a:xfrm>
          <a:prstGeom prst="rect">
            <a:avLst/>
          </a:prstGeom>
        </p:spPr>
      </p:pic>
    </p:spTree>
    <p:extLst>
      <p:ext uri="{BB962C8B-B14F-4D97-AF65-F5344CB8AC3E}">
        <p14:creationId xmlns:p14="http://schemas.microsoft.com/office/powerpoint/2010/main" val="421601698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a:t>3.</a:t>
            </a:r>
            <a:r>
              <a:rPr lang="zh-TW" altLang="en-US" b="1" dirty="0"/>
              <a:t>偵測 戰術</a:t>
            </a:r>
            <a:r>
              <a:rPr lang="en-US" altLang="zh-TW" b="1" dirty="0">
                <a:solidFill>
                  <a:schemeClr val="dk1"/>
                </a:solidFill>
              </a:rPr>
              <a:t>Detect</a:t>
            </a:r>
            <a:endParaRPr lang="zh-TW" altLang="en-US" dirty="0"/>
          </a:p>
        </p:txBody>
      </p:sp>
      <p:sp>
        <p:nvSpPr>
          <p:cNvPr id="3" name="內容版面配置區 2"/>
          <p:cNvSpPr>
            <a:spLocks noGrp="1"/>
          </p:cNvSpPr>
          <p:nvPr>
            <p:ph idx="1"/>
          </p:nvPr>
        </p:nvSpPr>
        <p:spPr>
          <a:xfrm>
            <a:off x="150896" y="831725"/>
            <a:ext cx="9583654" cy="5357227"/>
          </a:xfrm>
        </p:spPr>
        <p:txBody>
          <a:bodyPr>
            <a:normAutofit/>
          </a:bodyPr>
          <a:lstStyle/>
          <a:p>
            <a:pPr marL="0" indent="0">
              <a:buNone/>
            </a:pPr>
            <a:r>
              <a:rPr lang="en-US" altLang="zh-TW" b="1" dirty="0"/>
              <a:t>7. </a:t>
            </a:r>
            <a:r>
              <a:rPr lang="zh-TW" altLang="en-US" b="1" dirty="0"/>
              <a:t>使用者行為分析</a:t>
            </a:r>
            <a:r>
              <a:rPr lang="en-US" altLang="zh-TW" b="1" dirty="0"/>
              <a:t>User behavior analytics (UBA)</a:t>
            </a:r>
          </a:p>
          <a:p>
            <a:pPr marL="914400" lvl="1" indent="-457200">
              <a:buFont typeface="+mj-lt"/>
              <a:buAutoNum type="arabicPeriod"/>
            </a:pPr>
            <a:r>
              <a:rPr lang="zh-TW" altLang="en-US" sz="2000" b="1" dirty="0"/>
              <a:t>身份驗證事件閾值</a:t>
            </a:r>
            <a:r>
              <a:rPr lang="zh-TW" altLang="en-US" sz="2000" b="1" dirty="0" smtClean="0"/>
              <a:t>分析 </a:t>
            </a:r>
            <a:r>
              <a:rPr lang="en-US" altLang="zh-TW" sz="2000" b="1" dirty="0" smtClean="0"/>
              <a:t>Authentication </a:t>
            </a:r>
            <a:r>
              <a:rPr lang="en-US" altLang="zh-TW" sz="2000" b="1" dirty="0"/>
              <a:t>Event Thresholding</a:t>
            </a:r>
            <a:endParaRPr lang="zh-TW" altLang="en-US" sz="2000" b="1" dirty="0"/>
          </a:p>
          <a:p>
            <a:pPr marL="914400" lvl="1" indent="-457200">
              <a:buFont typeface="+mj-lt"/>
              <a:buAutoNum type="arabicPeriod"/>
            </a:pPr>
            <a:r>
              <a:rPr lang="zh-TW" altLang="en-US" sz="2000" b="1" dirty="0"/>
              <a:t>授權事件閾值</a:t>
            </a:r>
            <a:r>
              <a:rPr lang="zh-TW" altLang="en-US" sz="2000" b="1" dirty="0" smtClean="0"/>
              <a:t>分析 </a:t>
            </a:r>
            <a:r>
              <a:rPr lang="en-US" altLang="zh-TW" sz="2000" b="1" dirty="0" smtClean="0"/>
              <a:t>Authorization </a:t>
            </a:r>
            <a:r>
              <a:rPr lang="en-US" altLang="zh-TW" sz="2000" b="1" dirty="0"/>
              <a:t>Event Thresholding</a:t>
            </a:r>
            <a:endParaRPr lang="zh-TW" altLang="en-US" sz="2000" b="1" dirty="0"/>
          </a:p>
          <a:p>
            <a:pPr marL="914400" lvl="1" indent="-457200">
              <a:buFont typeface="+mj-lt"/>
              <a:buAutoNum type="arabicPeriod"/>
            </a:pPr>
            <a:r>
              <a:rPr lang="zh-TW" altLang="en-US" sz="2000" b="1" dirty="0"/>
              <a:t>憑證洩漏範圍</a:t>
            </a:r>
            <a:r>
              <a:rPr lang="zh-TW" altLang="en-US" sz="2000" b="1" dirty="0" smtClean="0"/>
              <a:t>分析 </a:t>
            </a:r>
            <a:r>
              <a:rPr lang="en-US" altLang="zh-TW" sz="2000" b="1" dirty="0" smtClean="0"/>
              <a:t>Credential </a:t>
            </a:r>
            <a:r>
              <a:rPr lang="en-US" altLang="zh-TW" sz="2000" b="1" dirty="0"/>
              <a:t>Compromise Scope Analysis</a:t>
            </a:r>
            <a:endParaRPr lang="zh-TW" altLang="en-US" sz="2000" b="1" dirty="0"/>
          </a:p>
          <a:p>
            <a:pPr marL="914400" lvl="1" indent="-457200">
              <a:buFont typeface="+mj-lt"/>
              <a:buAutoNum type="arabicPeriod"/>
            </a:pPr>
            <a:r>
              <a:rPr lang="zh-TW" altLang="en-US" sz="2000" b="1" dirty="0"/>
              <a:t>網域帳戶</a:t>
            </a:r>
            <a:r>
              <a:rPr lang="zh-TW" altLang="en-US" sz="2000" b="1" dirty="0" smtClean="0"/>
              <a:t>監控 </a:t>
            </a:r>
            <a:r>
              <a:rPr lang="en-US" altLang="zh-TW" sz="2000" b="1" dirty="0" smtClean="0"/>
              <a:t>Domain </a:t>
            </a:r>
            <a:r>
              <a:rPr lang="en-US" altLang="zh-TW" sz="2000" b="1" dirty="0"/>
              <a:t>Account Monitoring</a:t>
            </a:r>
            <a:endParaRPr lang="zh-TW" altLang="en-US" sz="2000" b="1" dirty="0"/>
          </a:p>
          <a:p>
            <a:pPr marL="914400" lvl="1" indent="-457200">
              <a:buFont typeface="+mj-lt"/>
              <a:buAutoNum type="arabicPeriod"/>
            </a:pPr>
            <a:r>
              <a:rPr lang="zh-TW" altLang="en-US" sz="2000" b="1" dirty="0"/>
              <a:t>工作職能存取模式</a:t>
            </a:r>
            <a:r>
              <a:rPr lang="zh-TW" altLang="en-US" sz="2000" b="1" dirty="0" smtClean="0"/>
              <a:t>分析 </a:t>
            </a:r>
            <a:r>
              <a:rPr lang="en-US" altLang="zh-TW" sz="2000" b="1" dirty="0" smtClean="0"/>
              <a:t>Job </a:t>
            </a:r>
            <a:r>
              <a:rPr lang="en-US" altLang="zh-TW" sz="2000" b="1" dirty="0"/>
              <a:t>Function Access Pattern Analysis</a:t>
            </a:r>
            <a:endParaRPr lang="zh-TW" altLang="en-US" sz="2000" b="1" dirty="0"/>
          </a:p>
          <a:p>
            <a:pPr marL="914400" lvl="1" indent="-457200">
              <a:buFont typeface="+mj-lt"/>
              <a:buAutoNum type="arabicPeriod"/>
            </a:pPr>
            <a:r>
              <a:rPr lang="zh-TW" altLang="en-US" sz="2000" b="1" dirty="0"/>
              <a:t>本地帳戶</a:t>
            </a:r>
            <a:r>
              <a:rPr lang="zh-TW" altLang="en-US" sz="2000" b="1" dirty="0" smtClean="0"/>
              <a:t>監控 </a:t>
            </a:r>
            <a:r>
              <a:rPr lang="en-US" altLang="zh-TW" sz="2000" b="1" dirty="0" smtClean="0"/>
              <a:t>Local </a:t>
            </a:r>
            <a:r>
              <a:rPr lang="en-US" altLang="zh-TW" sz="2000" b="1" dirty="0"/>
              <a:t>Account Monitoring</a:t>
            </a:r>
            <a:endParaRPr lang="zh-TW" altLang="en-US" sz="2000" b="1" dirty="0"/>
          </a:p>
          <a:p>
            <a:pPr marL="914400" lvl="1" indent="-457200">
              <a:buFont typeface="+mj-lt"/>
              <a:buAutoNum type="arabicPeriod"/>
            </a:pPr>
            <a:r>
              <a:rPr lang="zh-TW" altLang="en-US" sz="2000" b="1" dirty="0"/>
              <a:t>資源訪問模式</a:t>
            </a:r>
            <a:r>
              <a:rPr lang="zh-TW" altLang="en-US" sz="2000" b="1" dirty="0" smtClean="0"/>
              <a:t>分析 </a:t>
            </a:r>
            <a:r>
              <a:rPr lang="en-US" altLang="zh-TW" sz="2000" b="1" dirty="0" smtClean="0"/>
              <a:t>Resource </a:t>
            </a:r>
            <a:r>
              <a:rPr lang="en-US" altLang="zh-TW" sz="2000" b="1" dirty="0"/>
              <a:t>Access Pattern Analysis</a:t>
            </a:r>
            <a:endParaRPr lang="zh-TW" altLang="en-US" sz="2000" b="1" dirty="0"/>
          </a:p>
          <a:p>
            <a:pPr marL="914400" lvl="1" indent="-457200">
              <a:buFont typeface="+mj-lt"/>
              <a:buAutoNum type="arabicPeriod"/>
            </a:pPr>
            <a:r>
              <a:rPr lang="zh-TW" altLang="en-US" sz="2000" b="1" dirty="0"/>
              <a:t>會話持續時間</a:t>
            </a:r>
            <a:r>
              <a:rPr lang="zh-TW" altLang="en-US" sz="2000" b="1" dirty="0" smtClean="0"/>
              <a:t>分析 </a:t>
            </a:r>
            <a:r>
              <a:rPr lang="en-US" altLang="zh-TW" sz="2000" b="1" dirty="0" smtClean="0"/>
              <a:t>Session </a:t>
            </a:r>
            <a:r>
              <a:rPr lang="en-US" altLang="zh-TW" sz="2000" b="1" dirty="0"/>
              <a:t>Duration Analysis</a:t>
            </a:r>
            <a:endParaRPr lang="zh-TW" altLang="en-US" sz="2000" b="1" dirty="0"/>
          </a:p>
          <a:p>
            <a:pPr marL="914400" lvl="1" indent="-457200">
              <a:buFont typeface="+mj-lt"/>
              <a:buAutoNum type="arabicPeriod"/>
            </a:pPr>
            <a:r>
              <a:rPr lang="zh-TW" altLang="en-US" sz="2000" b="1" dirty="0"/>
              <a:t>使用者資料傳輸</a:t>
            </a:r>
            <a:r>
              <a:rPr lang="zh-TW" altLang="en-US" sz="2000" b="1" dirty="0" smtClean="0"/>
              <a:t>分析 </a:t>
            </a:r>
            <a:r>
              <a:rPr lang="en-US" altLang="zh-TW" sz="2000" b="1" dirty="0" smtClean="0"/>
              <a:t>User </a:t>
            </a:r>
            <a:r>
              <a:rPr lang="en-US" altLang="zh-TW" sz="2000" b="1" dirty="0"/>
              <a:t>Data Transfer Analysis</a:t>
            </a:r>
            <a:endParaRPr lang="zh-TW" altLang="en-US" sz="2000" b="1" dirty="0"/>
          </a:p>
          <a:p>
            <a:pPr marL="914400" lvl="1" indent="-457200">
              <a:buFont typeface="+mj-lt"/>
              <a:buAutoNum type="arabicPeriod"/>
            </a:pPr>
            <a:r>
              <a:rPr lang="zh-TW" altLang="en-US" sz="2000" b="1" dirty="0"/>
              <a:t>使用者地理位置登入模式</a:t>
            </a:r>
            <a:r>
              <a:rPr lang="zh-TW" altLang="en-US" sz="2000" b="1" dirty="0" smtClean="0"/>
              <a:t>分析 </a:t>
            </a:r>
            <a:r>
              <a:rPr lang="en-US" altLang="zh-TW" sz="2000" b="1" dirty="0" smtClean="0"/>
              <a:t>User </a:t>
            </a:r>
            <a:r>
              <a:rPr lang="en-US" altLang="zh-TW" sz="2000" b="1" dirty="0"/>
              <a:t>Geolocation Logon Pattern Analysis</a:t>
            </a:r>
            <a:endParaRPr lang="zh-TW" altLang="en-US" sz="2000" b="1" dirty="0"/>
          </a:p>
          <a:p>
            <a:pPr marL="914400" lvl="1" indent="-457200">
              <a:buFont typeface="+mj-lt"/>
              <a:buAutoNum type="arabicPeriod"/>
            </a:pPr>
            <a:r>
              <a:rPr lang="en-US" altLang="zh-TW" sz="2000" b="1" dirty="0"/>
              <a:t>Web</a:t>
            </a:r>
            <a:r>
              <a:rPr lang="zh-TW" altLang="en-US" sz="2000" b="1" dirty="0"/>
              <a:t>會話活動</a:t>
            </a:r>
            <a:r>
              <a:rPr lang="zh-TW" altLang="en-US" sz="2000" b="1" dirty="0" smtClean="0"/>
              <a:t>分析 </a:t>
            </a:r>
            <a:r>
              <a:rPr lang="en-US" altLang="zh-TW" sz="2000" b="1" dirty="0" smtClean="0"/>
              <a:t>Web </a:t>
            </a:r>
            <a:r>
              <a:rPr lang="en-US" altLang="zh-TW" sz="2000" b="1" dirty="0"/>
              <a:t>Session Activity Analysis</a:t>
            </a:r>
            <a:endParaRPr lang="zh-TW" altLang="en-US" sz="2000" b="1" dirty="0"/>
          </a:p>
        </p:txBody>
      </p:sp>
      <p:sp>
        <p:nvSpPr>
          <p:cNvPr id="5" name="投影片編號版面配置區 4"/>
          <p:cNvSpPr>
            <a:spLocks noGrp="1"/>
          </p:cNvSpPr>
          <p:nvPr>
            <p:ph type="sldNum" sz="quarter" idx="12"/>
          </p:nvPr>
        </p:nvSpPr>
        <p:spPr/>
        <p:txBody>
          <a:bodyPr/>
          <a:lstStyle/>
          <a:p>
            <a:r>
              <a:rPr lang="zh-TW" altLang="en-US"/>
              <a:t>資訊安全架構</a:t>
            </a:r>
            <a:r>
              <a:rPr lang="en-US" altLang="zh-TW"/>
              <a:t>NIST</a:t>
            </a:r>
            <a:r>
              <a:rPr lang="zh-TW" altLang="en-US"/>
              <a:t> </a:t>
            </a:r>
            <a:r>
              <a:rPr lang="en-US" altLang="zh-TW"/>
              <a:t>CSF</a:t>
            </a:r>
            <a:r>
              <a:rPr lang="zh-TW" altLang="en-US"/>
              <a:t>與</a:t>
            </a:r>
            <a:r>
              <a:rPr lang="en-US" altLang="zh-TW"/>
              <a:t>MITRE D3FEND- </a:t>
            </a:r>
            <a:fld id="{2733D0C0-6F05-4351-9199-557946A0D211}" type="slidenum">
              <a:rPr lang="zh-TW" altLang="en-US" smtClean="0"/>
              <a:pPr/>
              <a:t>92</a:t>
            </a:fld>
            <a:endParaRPr lang="zh-TW" altLang="en-US" dirty="0"/>
          </a:p>
        </p:txBody>
      </p:sp>
    </p:spTree>
    <p:extLst>
      <p:ext uri="{BB962C8B-B14F-4D97-AF65-F5344CB8AC3E}">
        <p14:creationId xmlns:p14="http://schemas.microsoft.com/office/powerpoint/2010/main" val="256840863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3.</a:t>
            </a:r>
            <a:r>
              <a:rPr lang="zh-TW" altLang="en-US" b="1" dirty="0"/>
              <a:t>偵測 戰術</a:t>
            </a:r>
            <a:r>
              <a:rPr lang="en-US" altLang="zh-TW" b="1" dirty="0">
                <a:solidFill>
                  <a:schemeClr val="dk1"/>
                </a:solidFill>
              </a:rPr>
              <a:t>Detect</a:t>
            </a:r>
            <a:endParaRPr lang="zh-TW" altLang="en-US" dirty="0"/>
          </a:p>
        </p:txBody>
      </p:sp>
      <p:sp>
        <p:nvSpPr>
          <p:cNvPr id="3" name="內容版面配置區 2"/>
          <p:cNvSpPr>
            <a:spLocks noGrp="1"/>
          </p:cNvSpPr>
          <p:nvPr>
            <p:ph idx="1"/>
          </p:nvPr>
        </p:nvSpPr>
        <p:spPr>
          <a:xfrm>
            <a:off x="0" y="623455"/>
            <a:ext cx="9144000" cy="6234545"/>
          </a:xfrm>
        </p:spPr>
        <p:txBody>
          <a:bodyPr>
            <a:normAutofit/>
          </a:bodyPr>
          <a:lstStyle/>
          <a:p>
            <a:pPr marL="281697" lvl="1" indent="-342900"/>
            <a:r>
              <a:rPr lang="zh-TW" altLang="en-US" b="1" dirty="0"/>
              <a:t>授權事件閾值分析 </a:t>
            </a:r>
            <a:r>
              <a:rPr lang="en-US" altLang="zh-TW" b="1" dirty="0"/>
              <a:t>Authorization Event </a:t>
            </a:r>
            <a:r>
              <a:rPr lang="en-US" altLang="zh-TW" b="1" dirty="0" err="1" smtClean="0"/>
              <a:t>Thresholding</a:t>
            </a:r>
            <a:r>
              <a:rPr lang="en-US" altLang="zh-TW" b="1" dirty="0" smtClean="0"/>
              <a:t>(ID:</a:t>
            </a:r>
            <a:r>
              <a:rPr lang="en-US" altLang="zh-TW" dirty="0"/>
              <a:t>D3-AZET</a:t>
            </a:r>
            <a:r>
              <a:rPr lang="en-US" altLang="zh-TW" b="1" dirty="0" smtClean="0"/>
              <a:t>)</a:t>
            </a:r>
            <a:endParaRPr lang="en-US" altLang="zh-TW" b="1" dirty="0"/>
          </a:p>
          <a:p>
            <a:pPr lvl="1"/>
            <a:r>
              <a:rPr lang="zh-TW" altLang="en-US" b="1" dirty="0"/>
              <a:t>定義</a:t>
            </a:r>
          </a:p>
          <a:p>
            <a:pPr lvl="2"/>
            <a:r>
              <a:rPr lang="zh-TW" altLang="en-US" dirty="0"/>
              <a:t>收集授權事件，建立基線使用者檔案，判斷授權事件與基準檔案是否一致。</a:t>
            </a:r>
          </a:p>
          <a:p>
            <a:pPr lvl="1"/>
            <a:r>
              <a:rPr lang="zh-TW" altLang="en-US" b="1" dirty="0"/>
              <a:t>怎麼運作的</a:t>
            </a:r>
          </a:p>
          <a:p>
            <a:pPr lvl="2"/>
            <a:r>
              <a:rPr lang="zh-TW" altLang="en-US" dirty="0"/>
              <a:t>收集授權事件資料以建立基線使用者設定檔。識別偏離基線並超過靜態或動態閾值的授權事件以採取進一步行動。授權事件可以包括成功和失敗的授權嘗試以及與權限相關的事件，包括檢視、編輯、刪除、建立檔案、資料庫等。</a:t>
            </a:r>
          </a:p>
          <a:p>
            <a:pPr lvl="1"/>
            <a:r>
              <a:rPr lang="zh-TW" altLang="en-US" b="1" dirty="0"/>
              <a:t>注意事項</a:t>
            </a:r>
          </a:p>
          <a:p>
            <a:pPr lvl="2"/>
            <a:r>
              <a:rPr lang="zh-TW" altLang="en-US" dirty="0"/>
              <a:t>根據所考慮資料的複雜性，對於以簡單分析視圖查看事件的人類分析師來說，異常值可能並不明顯。如果惡意活動與良性活動在統計上沒有差異，則不會滿足警報閾值。</a:t>
            </a:r>
          </a:p>
          <a:p>
            <a:pPr lvl="1"/>
            <a:r>
              <a:rPr lang="zh-TW" altLang="en-US" b="1" dirty="0"/>
              <a:t>數位工件關係：</a:t>
            </a:r>
          </a:p>
          <a:p>
            <a:pPr lvl="2"/>
            <a:r>
              <a:rPr lang="zh-TW" altLang="en-US" dirty="0"/>
              <a:t>這種防禦技術與特定的數位製品有關。 點擊工件節點以獲取更多資訊</a:t>
            </a:r>
            <a:r>
              <a:rPr lang="zh-TW" altLang="en-US" dirty="0" smtClean="0"/>
              <a:t>。</a:t>
            </a:r>
            <a:endParaRPr lang="zh-TW" altLang="en-US" dirty="0"/>
          </a:p>
        </p:txBody>
      </p:sp>
      <p:sp>
        <p:nvSpPr>
          <p:cNvPr id="4" name="投影片編號版面配置區 3"/>
          <p:cNvSpPr>
            <a:spLocks noGrp="1"/>
          </p:cNvSpPr>
          <p:nvPr>
            <p:ph type="sldNum" sz="quarter" idx="12"/>
          </p:nvPr>
        </p:nvSpPr>
        <p:spPr/>
        <p:txBody>
          <a:bodyPr/>
          <a:lstStyle/>
          <a:p>
            <a:r>
              <a:rPr lang="zh-TW" altLang="en-US" dirty="0" smtClean="0"/>
              <a:t>資訊安全架構</a:t>
            </a:r>
            <a:r>
              <a:rPr lang="en-US" altLang="zh-TW" dirty="0" smtClean="0"/>
              <a:t>NIST</a:t>
            </a:r>
            <a:r>
              <a:rPr lang="zh-TW" altLang="en-US" dirty="0" smtClean="0"/>
              <a:t> </a:t>
            </a:r>
            <a:r>
              <a:rPr lang="en-US" altLang="zh-TW" dirty="0" smtClean="0"/>
              <a:t>CSF</a:t>
            </a:r>
            <a:r>
              <a:rPr lang="zh-TW" altLang="en-US" dirty="0" smtClean="0"/>
              <a:t>與</a:t>
            </a:r>
            <a:r>
              <a:rPr lang="en-US" altLang="zh-TW" dirty="0" smtClean="0"/>
              <a:t>MITRE D3FEND- </a:t>
            </a:r>
            <a:fld id="{2733D0C0-6F05-4351-9199-557946A0D211}" type="slidenum">
              <a:rPr lang="zh-TW" altLang="en-US" smtClean="0"/>
              <a:pPr/>
              <a:t>93</a:t>
            </a:fld>
            <a:endParaRPr lang="zh-TW" altLang="en-US" dirty="0"/>
          </a:p>
        </p:txBody>
      </p:sp>
    </p:spTree>
    <p:extLst>
      <p:ext uri="{BB962C8B-B14F-4D97-AF65-F5344CB8AC3E}">
        <p14:creationId xmlns:p14="http://schemas.microsoft.com/office/powerpoint/2010/main" val="264150845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3.</a:t>
            </a:r>
            <a:r>
              <a:rPr lang="zh-TW" altLang="en-US" b="1" dirty="0"/>
              <a:t>偵測 戰術</a:t>
            </a:r>
            <a:r>
              <a:rPr lang="en-US" altLang="zh-TW" b="1" dirty="0">
                <a:solidFill>
                  <a:schemeClr val="dk1"/>
                </a:solidFill>
              </a:rPr>
              <a:t>Detect</a:t>
            </a:r>
            <a:endParaRPr lang="zh-TW" altLang="en-US" dirty="0"/>
          </a:p>
        </p:txBody>
      </p:sp>
      <p:sp>
        <p:nvSpPr>
          <p:cNvPr id="3" name="內容版面配置區 2"/>
          <p:cNvSpPr>
            <a:spLocks noGrp="1"/>
          </p:cNvSpPr>
          <p:nvPr>
            <p:ph idx="1"/>
          </p:nvPr>
        </p:nvSpPr>
        <p:spPr>
          <a:xfrm>
            <a:off x="0" y="623455"/>
            <a:ext cx="9144000" cy="6234545"/>
          </a:xfrm>
        </p:spPr>
        <p:txBody>
          <a:bodyPr>
            <a:normAutofit lnSpcReduction="10000"/>
          </a:bodyPr>
          <a:lstStyle/>
          <a:p>
            <a:pPr marL="281697" lvl="1" indent="-342900"/>
            <a:r>
              <a:rPr lang="zh-TW" altLang="en-US" b="1" dirty="0"/>
              <a:t>授權事件閾值分析 </a:t>
            </a:r>
            <a:r>
              <a:rPr lang="en-US" altLang="zh-TW" b="1" dirty="0"/>
              <a:t>Authorization Event </a:t>
            </a:r>
            <a:r>
              <a:rPr lang="en-US" altLang="zh-TW" b="1" dirty="0" err="1" smtClean="0"/>
              <a:t>Thresholding</a:t>
            </a:r>
            <a:r>
              <a:rPr lang="en-US" altLang="zh-TW" b="1" dirty="0" smtClean="0"/>
              <a:t>(ID:</a:t>
            </a:r>
            <a:r>
              <a:rPr lang="en-US" altLang="zh-TW" dirty="0"/>
              <a:t>D3-AZET</a:t>
            </a:r>
            <a:r>
              <a:rPr lang="en-US" altLang="zh-TW" b="1" dirty="0" smtClean="0"/>
              <a:t>)</a:t>
            </a:r>
            <a:endParaRPr lang="en-US" altLang="zh-TW" b="1" dirty="0"/>
          </a:p>
          <a:p>
            <a:pPr lvl="1"/>
            <a:r>
              <a:rPr lang="en-US" altLang="zh-TW" b="1" dirty="0"/>
              <a:t>Definition</a:t>
            </a:r>
          </a:p>
          <a:p>
            <a:pPr lvl="2"/>
            <a:r>
              <a:rPr lang="en-US" altLang="zh-TW" dirty="0"/>
              <a:t>Collecting authorization events, creating a baseline user profile, and determining whether authorization events are consistent with the baseline profile.</a:t>
            </a:r>
          </a:p>
          <a:p>
            <a:pPr lvl="1"/>
            <a:r>
              <a:rPr lang="en-US" altLang="zh-TW" b="1" dirty="0"/>
              <a:t>How it works</a:t>
            </a:r>
          </a:p>
          <a:p>
            <a:pPr lvl="2"/>
            <a:r>
              <a:rPr lang="en-US" altLang="zh-TW" dirty="0"/>
              <a:t>Authorization event data is collected to create a baseline user profile. Authorization events that deviate from the baseline and exceed a static or dynamic threshold are identified for further action. Authorization events can include successful and failed authorization attempts as well as events related to permissions including viewing, editing, deleting, creating files, databases etc.</a:t>
            </a:r>
          </a:p>
          <a:p>
            <a:pPr lvl="1"/>
            <a:r>
              <a:rPr lang="en-US" altLang="zh-TW" b="1" dirty="0"/>
              <a:t>Considerations</a:t>
            </a:r>
          </a:p>
          <a:p>
            <a:pPr lvl="2"/>
            <a:r>
              <a:rPr lang="en-US" altLang="zh-TW" dirty="0"/>
              <a:t>Depending on the complexity of the data considered, outliers may not be obvious to a human analyst reviewing events in simplistic analytic views. If malicious activity is not statistically different from benign activity, an alert threshold will not be met.</a:t>
            </a:r>
          </a:p>
          <a:p>
            <a:pPr lvl="1"/>
            <a:r>
              <a:rPr lang="en-US" altLang="zh-TW" b="1" dirty="0"/>
              <a:t>Digital Artifact Relationships:</a:t>
            </a:r>
          </a:p>
          <a:p>
            <a:pPr lvl="2"/>
            <a:r>
              <a:rPr lang="en-US" altLang="zh-TW" dirty="0"/>
              <a:t>This defensive technique is related to specific digital artifacts. Click the artifact node for more information.</a:t>
            </a:r>
          </a:p>
        </p:txBody>
      </p:sp>
      <p:sp>
        <p:nvSpPr>
          <p:cNvPr id="4" name="投影片編號版面配置區 3"/>
          <p:cNvSpPr>
            <a:spLocks noGrp="1"/>
          </p:cNvSpPr>
          <p:nvPr>
            <p:ph type="sldNum" sz="quarter" idx="12"/>
          </p:nvPr>
        </p:nvSpPr>
        <p:spPr/>
        <p:txBody>
          <a:bodyPr/>
          <a:lstStyle/>
          <a:p>
            <a:r>
              <a:rPr lang="zh-TW" altLang="en-US" dirty="0" smtClean="0"/>
              <a:t>資訊安全架構</a:t>
            </a:r>
            <a:r>
              <a:rPr lang="en-US" altLang="zh-TW" dirty="0" smtClean="0"/>
              <a:t>NIST</a:t>
            </a:r>
            <a:r>
              <a:rPr lang="zh-TW" altLang="en-US" dirty="0" smtClean="0"/>
              <a:t> </a:t>
            </a:r>
            <a:r>
              <a:rPr lang="en-US" altLang="zh-TW" dirty="0" smtClean="0"/>
              <a:t>CSF</a:t>
            </a:r>
            <a:r>
              <a:rPr lang="zh-TW" altLang="en-US" dirty="0" smtClean="0"/>
              <a:t>與</a:t>
            </a:r>
            <a:r>
              <a:rPr lang="en-US" altLang="zh-TW" dirty="0" smtClean="0"/>
              <a:t>MITRE D3FEND- </a:t>
            </a:r>
            <a:fld id="{2733D0C0-6F05-4351-9199-557946A0D211}" type="slidenum">
              <a:rPr lang="zh-TW" altLang="en-US" smtClean="0"/>
              <a:pPr/>
              <a:t>94</a:t>
            </a:fld>
            <a:endParaRPr lang="zh-TW" altLang="en-US" dirty="0"/>
          </a:p>
        </p:txBody>
      </p:sp>
    </p:spTree>
    <p:extLst>
      <p:ext uri="{BB962C8B-B14F-4D97-AF65-F5344CB8AC3E}">
        <p14:creationId xmlns:p14="http://schemas.microsoft.com/office/powerpoint/2010/main" val="28731644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3.</a:t>
            </a:r>
            <a:r>
              <a:rPr lang="zh-TW" altLang="en-US" b="1" dirty="0"/>
              <a:t>偵測 戰術</a:t>
            </a:r>
            <a:r>
              <a:rPr lang="en-US" altLang="zh-TW" b="1" dirty="0">
                <a:solidFill>
                  <a:schemeClr val="dk1"/>
                </a:solidFill>
              </a:rPr>
              <a:t>Detect</a:t>
            </a:r>
            <a:endParaRPr lang="zh-TW" altLang="en-US" dirty="0"/>
          </a:p>
        </p:txBody>
      </p:sp>
      <p:sp>
        <p:nvSpPr>
          <p:cNvPr id="3" name="內容版面配置區 2"/>
          <p:cNvSpPr>
            <a:spLocks noGrp="1"/>
          </p:cNvSpPr>
          <p:nvPr>
            <p:ph idx="1"/>
          </p:nvPr>
        </p:nvSpPr>
        <p:spPr>
          <a:xfrm>
            <a:off x="0" y="623455"/>
            <a:ext cx="9144000" cy="6234545"/>
          </a:xfrm>
        </p:spPr>
        <p:txBody>
          <a:bodyPr>
            <a:normAutofit/>
          </a:bodyPr>
          <a:lstStyle/>
          <a:p>
            <a:pPr marL="281697" lvl="1" indent="-342900"/>
            <a:r>
              <a:rPr lang="zh-TW" altLang="en-US" b="1" dirty="0"/>
              <a:t>授權事件閾值分析 </a:t>
            </a:r>
            <a:r>
              <a:rPr lang="en-US" altLang="zh-TW" b="1" dirty="0"/>
              <a:t>Authorization Event </a:t>
            </a:r>
            <a:r>
              <a:rPr lang="en-US" altLang="zh-TW" b="1" dirty="0" err="1" smtClean="0"/>
              <a:t>Thresholding</a:t>
            </a:r>
            <a:r>
              <a:rPr lang="en-US" altLang="zh-TW" b="1" dirty="0" smtClean="0"/>
              <a:t>(ID:</a:t>
            </a:r>
            <a:r>
              <a:rPr lang="en-US" altLang="zh-TW" dirty="0"/>
              <a:t>D3-AZET</a:t>
            </a:r>
            <a:r>
              <a:rPr lang="en-US" altLang="zh-TW" b="1" dirty="0" smtClean="0"/>
              <a:t>)</a:t>
            </a:r>
            <a:endParaRPr lang="en-US" altLang="zh-TW" b="1" dirty="0"/>
          </a:p>
        </p:txBody>
      </p:sp>
      <p:sp>
        <p:nvSpPr>
          <p:cNvPr id="4" name="投影片編號版面配置區 3"/>
          <p:cNvSpPr>
            <a:spLocks noGrp="1"/>
          </p:cNvSpPr>
          <p:nvPr>
            <p:ph type="sldNum" sz="quarter" idx="12"/>
          </p:nvPr>
        </p:nvSpPr>
        <p:spPr/>
        <p:txBody>
          <a:bodyPr/>
          <a:lstStyle/>
          <a:p>
            <a:r>
              <a:rPr lang="zh-TW" altLang="en-US" dirty="0" smtClean="0"/>
              <a:t>資訊安全架構</a:t>
            </a:r>
            <a:r>
              <a:rPr lang="en-US" altLang="zh-TW" dirty="0" smtClean="0"/>
              <a:t>NIST</a:t>
            </a:r>
            <a:r>
              <a:rPr lang="zh-TW" altLang="en-US" dirty="0" smtClean="0"/>
              <a:t> </a:t>
            </a:r>
            <a:r>
              <a:rPr lang="en-US" altLang="zh-TW" dirty="0" smtClean="0"/>
              <a:t>CSF</a:t>
            </a:r>
            <a:r>
              <a:rPr lang="zh-TW" altLang="en-US" dirty="0" smtClean="0"/>
              <a:t>與</a:t>
            </a:r>
            <a:r>
              <a:rPr lang="en-US" altLang="zh-TW" dirty="0" smtClean="0"/>
              <a:t>MITRE D3FEND- </a:t>
            </a:r>
            <a:fld id="{2733D0C0-6F05-4351-9199-557946A0D211}" type="slidenum">
              <a:rPr lang="zh-TW" altLang="en-US" smtClean="0"/>
              <a:pPr/>
              <a:t>95</a:t>
            </a:fld>
            <a:endParaRPr lang="zh-TW" altLang="en-US" dirty="0"/>
          </a:p>
        </p:txBody>
      </p:sp>
      <p:pic>
        <p:nvPicPr>
          <p:cNvPr id="5" name="圖片 4"/>
          <p:cNvPicPr>
            <a:picLocks noChangeAspect="1"/>
          </p:cNvPicPr>
          <p:nvPr/>
        </p:nvPicPr>
        <p:blipFill>
          <a:blip r:embed="rId2"/>
          <a:stretch>
            <a:fillRect/>
          </a:stretch>
        </p:blipFill>
        <p:spPr>
          <a:xfrm>
            <a:off x="0" y="2939626"/>
            <a:ext cx="9144000" cy="942417"/>
          </a:xfrm>
          <a:prstGeom prst="rect">
            <a:avLst/>
          </a:prstGeom>
        </p:spPr>
      </p:pic>
    </p:spTree>
    <p:extLst>
      <p:ext uri="{BB962C8B-B14F-4D97-AF65-F5344CB8AC3E}">
        <p14:creationId xmlns:p14="http://schemas.microsoft.com/office/powerpoint/2010/main" val="274106991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a:solidFill>
                  <a:srgbClr val="000000"/>
                </a:solidFill>
                <a:latin typeface="Helvetica" panose="020B0604020202020204" pitchFamily="34" charset="0"/>
              </a:rPr>
              <a:t>4.</a:t>
            </a:r>
            <a:r>
              <a:rPr lang="zh-TW" altLang="en-US" b="1" dirty="0">
                <a:solidFill>
                  <a:srgbClr val="000000"/>
                </a:solidFill>
                <a:latin typeface="Helvetica" panose="020B0604020202020204" pitchFamily="34" charset="0"/>
              </a:rPr>
              <a:t>隔離 </a:t>
            </a:r>
            <a:r>
              <a:rPr lang="zh-TW" altLang="en-US" b="1" dirty="0"/>
              <a:t>戰術</a:t>
            </a:r>
            <a:r>
              <a:rPr lang="en-US" altLang="zh-TW" b="1" dirty="0"/>
              <a:t>Isolate</a:t>
            </a:r>
            <a:endParaRPr lang="zh-TW" altLang="en-US" dirty="0"/>
          </a:p>
        </p:txBody>
      </p:sp>
      <p:sp>
        <p:nvSpPr>
          <p:cNvPr id="3" name="內容版面配置區 2"/>
          <p:cNvSpPr>
            <a:spLocks noGrp="1"/>
          </p:cNvSpPr>
          <p:nvPr>
            <p:ph idx="1"/>
          </p:nvPr>
        </p:nvSpPr>
        <p:spPr>
          <a:xfrm>
            <a:off x="0" y="681689"/>
            <a:ext cx="9344296" cy="3162676"/>
          </a:xfrm>
        </p:spPr>
        <p:txBody>
          <a:bodyPr>
            <a:noAutofit/>
          </a:bodyPr>
          <a:lstStyle/>
          <a:p>
            <a:pPr marL="0" indent="0">
              <a:buNone/>
            </a:pPr>
            <a:r>
              <a:rPr lang="en-US" altLang="zh-TW" sz="2300" b="1" dirty="0"/>
              <a:t>1.</a:t>
            </a:r>
            <a:r>
              <a:rPr lang="zh-TW" altLang="en-US" sz="2300" b="1" dirty="0"/>
              <a:t>程式執行隔離戰</a:t>
            </a:r>
            <a:r>
              <a:rPr lang="zh-TW" altLang="en-US" sz="2300" b="1" dirty="0" smtClean="0"/>
              <a:t>技 </a:t>
            </a:r>
            <a:r>
              <a:rPr lang="en-US" altLang="zh-TW" sz="2300" b="1" dirty="0" smtClean="0"/>
              <a:t>Execution </a:t>
            </a:r>
            <a:r>
              <a:rPr lang="en-US" altLang="zh-TW" sz="2300" b="1" dirty="0"/>
              <a:t>Isolation</a:t>
            </a:r>
          </a:p>
          <a:p>
            <a:pPr marL="914400" lvl="1" indent="-457200">
              <a:buFont typeface="+mj-lt"/>
              <a:buAutoNum type="arabicPeriod"/>
            </a:pPr>
            <a:r>
              <a:rPr lang="zh-TW" altLang="en-US" sz="2300" b="1" dirty="0"/>
              <a:t>白名單程式清冊</a:t>
            </a:r>
            <a:r>
              <a:rPr lang="en-US" altLang="zh-TW" sz="2300" b="1" dirty="0"/>
              <a:t>:</a:t>
            </a:r>
            <a:r>
              <a:rPr lang="zh-TW" altLang="en-US" sz="2300" b="1" dirty="0"/>
              <a:t>允許</a:t>
            </a:r>
            <a:r>
              <a:rPr lang="zh-TW" altLang="en-US" sz="2300" b="1" dirty="0" smtClean="0"/>
              <a:t>執行 </a:t>
            </a:r>
            <a:r>
              <a:rPr lang="en-US" altLang="zh-TW" sz="2300" b="1" dirty="0" smtClean="0"/>
              <a:t>Executable </a:t>
            </a:r>
            <a:r>
              <a:rPr lang="en-US" altLang="zh-TW" sz="2300" b="1" dirty="0"/>
              <a:t>Allowlisting</a:t>
            </a:r>
          </a:p>
          <a:p>
            <a:pPr marL="914400" lvl="1" indent="-457200">
              <a:buFont typeface="+mj-lt"/>
              <a:buAutoNum type="arabicPeriod"/>
            </a:pPr>
            <a:r>
              <a:rPr lang="zh-TW" altLang="en-US" sz="2300" b="1" dirty="0"/>
              <a:t>黑名單程式清冊</a:t>
            </a:r>
            <a:r>
              <a:rPr lang="en-US" altLang="zh-TW" sz="2300" b="1" dirty="0"/>
              <a:t>:</a:t>
            </a:r>
            <a:r>
              <a:rPr lang="zh-TW" altLang="en-US" sz="2300" b="1" dirty="0"/>
              <a:t>不允許</a:t>
            </a:r>
            <a:r>
              <a:rPr lang="zh-TW" altLang="en-US" sz="2300" b="1" dirty="0" smtClean="0"/>
              <a:t>執行 </a:t>
            </a:r>
            <a:r>
              <a:rPr lang="en-US" altLang="zh-TW" sz="2300" b="1" dirty="0" smtClean="0"/>
              <a:t>Executable </a:t>
            </a:r>
            <a:r>
              <a:rPr lang="en-US" altLang="zh-TW" sz="2300" b="1" dirty="0"/>
              <a:t>Denylisting</a:t>
            </a:r>
          </a:p>
          <a:p>
            <a:pPr marL="914400" lvl="1" indent="-457200">
              <a:buFont typeface="+mj-lt"/>
              <a:buAutoNum type="arabicPeriod"/>
            </a:pPr>
            <a:r>
              <a:rPr lang="zh-TW" altLang="en-US" sz="2300" b="1" dirty="0"/>
              <a:t>硬體為基礎的程式</a:t>
            </a:r>
            <a:r>
              <a:rPr lang="zh-TW" altLang="en-US" sz="2300" b="1" dirty="0" smtClean="0"/>
              <a:t>隔離 </a:t>
            </a:r>
            <a:r>
              <a:rPr lang="en-US" altLang="zh-TW" sz="2300" b="1" dirty="0" smtClean="0"/>
              <a:t>Hardware-based </a:t>
            </a:r>
            <a:r>
              <a:rPr lang="en-US" altLang="zh-TW" sz="2300" b="1" dirty="0"/>
              <a:t>Process Isolation</a:t>
            </a:r>
          </a:p>
          <a:p>
            <a:pPr marL="914400" lvl="1" indent="-457200">
              <a:buFont typeface="+mj-lt"/>
              <a:buAutoNum type="arabicPeriod"/>
            </a:pPr>
            <a:r>
              <a:rPr lang="zh-TW" altLang="en-US" sz="2300" b="1" dirty="0"/>
              <a:t>輸出</a:t>
            </a:r>
            <a:r>
              <a:rPr lang="en-US" altLang="zh-TW" sz="2300" b="1" dirty="0"/>
              <a:t>/</a:t>
            </a:r>
            <a:r>
              <a:rPr lang="zh-TW" altLang="en-US" sz="2300" b="1" dirty="0"/>
              <a:t>輸入埠</a:t>
            </a:r>
            <a:r>
              <a:rPr lang="zh-TW" altLang="en-US" sz="2300" b="1" dirty="0" smtClean="0"/>
              <a:t>限制 </a:t>
            </a:r>
            <a:r>
              <a:rPr lang="en-US" altLang="zh-TW" sz="2300" b="1" dirty="0" smtClean="0"/>
              <a:t>IO </a:t>
            </a:r>
            <a:r>
              <a:rPr lang="en-US" altLang="zh-TW" sz="2300" b="1" dirty="0"/>
              <a:t>Port Restriction</a:t>
            </a:r>
          </a:p>
          <a:p>
            <a:pPr marL="914400" lvl="1" indent="-457200">
              <a:buFont typeface="+mj-lt"/>
              <a:buAutoNum type="arabicPeriod"/>
            </a:pPr>
            <a:r>
              <a:rPr lang="zh-TW" altLang="en-US" sz="2300" b="1" dirty="0"/>
              <a:t>作業系統核心為基礎的程式</a:t>
            </a:r>
            <a:r>
              <a:rPr lang="zh-TW" altLang="en-US" sz="2300" b="1" dirty="0" smtClean="0"/>
              <a:t>隔離 </a:t>
            </a:r>
            <a:r>
              <a:rPr lang="en-US" altLang="zh-TW" sz="2300" b="1" dirty="0" smtClean="0"/>
              <a:t>Kernel-based </a:t>
            </a:r>
            <a:r>
              <a:rPr lang="en-US" altLang="zh-TW" sz="2300" b="1" dirty="0"/>
              <a:t>Process Isolation </a:t>
            </a:r>
          </a:p>
          <a:p>
            <a:pPr lvl="2"/>
            <a:r>
              <a:rPr lang="zh-TW" altLang="en-US" sz="2300" b="1" dirty="0"/>
              <a:t>強制型存取</a:t>
            </a:r>
            <a:r>
              <a:rPr lang="zh-TW" altLang="en-US" sz="2300" b="1" dirty="0" smtClean="0"/>
              <a:t>控制 </a:t>
            </a:r>
            <a:r>
              <a:rPr lang="en-US" altLang="zh-TW" sz="2300" b="1" dirty="0" smtClean="0"/>
              <a:t>Mandatory </a:t>
            </a:r>
            <a:r>
              <a:rPr lang="en-US" altLang="zh-TW" sz="2300" b="1" dirty="0"/>
              <a:t>Access Control</a:t>
            </a:r>
          </a:p>
          <a:p>
            <a:pPr lvl="2"/>
            <a:r>
              <a:rPr lang="zh-TW" altLang="en-US" sz="2300" b="1" dirty="0"/>
              <a:t>作業系統的</a:t>
            </a:r>
            <a:r>
              <a:rPr lang="zh-TW" altLang="en-US" sz="2300" b="1" dirty="0">
                <a:solidFill>
                  <a:srgbClr val="FF0000"/>
                </a:solidFill>
              </a:rPr>
              <a:t>系統呼叫</a:t>
            </a:r>
            <a:r>
              <a:rPr lang="zh-TW" altLang="en-US" sz="2300" b="1" dirty="0"/>
              <a:t>過濾</a:t>
            </a:r>
            <a:r>
              <a:rPr lang="zh-TW" altLang="en-US" sz="2300" b="1" dirty="0" smtClean="0"/>
              <a:t>機制 </a:t>
            </a:r>
            <a:r>
              <a:rPr lang="en-US" altLang="zh-TW" sz="2300" b="1" dirty="0" smtClean="0"/>
              <a:t>System </a:t>
            </a:r>
            <a:r>
              <a:rPr lang="en-US" altLang="zh-TW" sz="2300" b="1" dirty="0"/>
              <a:t>Call Filtering</a:t>
            </a:r>
          </a:p>
        </p:txBody>
      </p:sp>
      <p:sp>
        <p:nvSpPr>
          <p:cNvPr id="5" name="投影片編號版面配置區 4"/>
          <p:cNvSpPr>
            <a:spLocks noGrp="1"/>
          </p:cNvSpPr>
          <p:nvPr>
            <p:ph type="sldNum" sz="quarter" idx="12"/>
          </p:nvPr>
        </p:nvSpPr>
        <p:spPr/>
        <p:txBody>
          <a:bodyPr/>
          <a:lstStyle/>
          <a:p>
            <a:r>
              <a:rPr lang="zh-TW" altLang="en-US"/>
              <a:t>資訊安全架構</a:t>
            </a:r>
            <a:r>
              <a:rPr lang="en-US" altLang="zh-TW"/>
              <a:t>NIST</a:t>
            </a:r>
            <a:r>
              <a:rPr lang="zh-TW" altLang="en-US"/>
              <a:t> </a:t>
            </a:r>
            <a:r>
              <a:rPr lang="en-US" altLang="zh-TW"/>
              <a:t>CSF</a:t>
            </a:r>
            <a:r>
              <a:rPr lang="zh-TW" altLang="en-US"/>
              <a:t>與</a:t>
            </a:r>
            <a:r>
              <a:rPr lang="en-US" altLang="zh-TW"/>
              <a:t>MITRE D3FEND- </a:t>
            </a:r>
            <a:fld id="{2733D0C0-6F05-4351-9199-557946A0D211}" type="slidenum">
              <a:rPr lang="zh-TW" altLang="en-US" smtClean="0"/>
              <a:pPr/>
              <a:t>96</a:t>
            </a:fld>
            <a:endParaRPr lang="zh-TW" altLang="en-US" dirty="0"/>
          </a:p>
        </p:txBody>
      </p:sp>
    </p:spTree>
    <p:extLst>
      <p:ext uri="{BB962C8B-B14F-4D97-AF65-F5344CB8AC3E}">
        <p14:creationId xmlns:p14="http://schemas.microsoft.com/office/powerpoint/2010/main" val="53222589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solidFill>
                  <a:srgbClr val="000000"/>
                </a:solidFill>
                <a:latin typeface="Helvetica" panose="020B0604020202020204" pitchFamily="34" charset="0"/>
              </a:rPr>
              <a:t>4.</a:t>
            </a:r>
            <a:r>
              <a:rPr lang="zh-TW" altLang="en-US" b="1" dirty="0">
                <a:solidFill>
                  <a:srgbClr val="000000"/>
                </a:solidFill>
                <a:latin typeface="Helvetica" panose="020B0604020202020204" pitchFamily="34" charset="0"/>
              </a:rPr>
              <a:t>隔離 </a:t>
            </a:r>
            <a:r>
              <a:rPr lang="zh-TW" altLang="en-US" b="1" dirty="0"/>
              <a:t>戰術</a:t>
            </a:r>
            <a:r>
              <a:rPr lang="en-US" altLang="zh-TW" b="1" dirty="0"/>
              <a:t>Isolate</a:t>
            </a:r>
            <a:endParaRPr lang="zh-TW" altLang="en-US" dirty="0"/>
          </a:p>
        </p:txBody>
      </p:sp>
      <p:sp>
        <p:nvSpPr>
          <p:cNvPr id="3" name="內容版面配置區 2"/>
          <p:cNvSpPr>
            <a:spLocks noGrp="1"/>
          </p:cNvSpPr>
          <p:nvPr>
            <p:ph idx="1"/>
          </p:nvPr>
        </p:nvSpPr>
        <p:spPr>
          <a:xfrm>
            <a:off x="0" y="623455"/>
            <a:ext cx="9144000" cy="6234545"/>
          </a:xfrm>
        </p:spPr>
        <p:txBody>
          <a:bodyPr>
            <a:normAutofit/>
          </a:bodyPr>
          <a:lstStyle/>
          <a:p>
            <a:r>
              <a:rPr lang="zh-TW" altLang="en-US" b="1" dirty="0"/>
              <a:t>白名單程式清冊</a:t>
            </a:r>
            <a:r>
              <a:rPr lang="en-US" altLang="zh-TW" b="1" dirty="0"/>
              <a:t>:</a:t>
            </a:r>
            <a:r>
              <a:rPr lang="zh-TW" altLang="en-US" b="1" dirty="0"/>
              <a:t>允許執行 </a:t>
            </a:r>
            <a:r>
              <a:rPr lang="en-US" altLang="zh-TW" b="1" dirty="0"/>
              <a:t>Executable </a:t>
            </a:r>
            <a:r>
              <a:rPr lang="en-US" altLang="zh-TW" b="1" dirty="0" err="1" smtClean="0"/>
              <a:t>Allowlisting</a:t>
            </a:r>
            <a:r>
              <a:rPr lang="en-US" altLang="zh-TW" b="1" dirty="0" smtClean="0"/>
              <a:t>(ID:</a:t>
            </a:r>
            <a:r>
              <a:rPr lang="en-US" altLang="zh-TW" dirty="0"/>
              <a:t>D3-EAL</a:t>
            </a:r>
            <a:r>
              <a:rPr lang="en-US" altLang="zh-TW" b="1" dirty="0" smtClean="0"/>
              <a:t>)</a:t>
            </a:r>
          </a:p>
          <a:p>
            <a:pPr lvl="1"/>
            <a:r>
              <a:rPr lang="zh-TW" altLang="en-US" b="1" dirty="0"/>
              <a:t>定義</a:t>
            </a:r>
          </a:p>
          <a:p>
            <a:pPr lvl="2"/>
            <a:r>
              <a:rPr lang="zh-TW" altLang="en-US" dirty="0"/>
              <a:t>在開啟文件之前使用數位簽章來驗證文件。</a:t>
            </a:r>
          </a:p>
          <a:p>
            <a:pPr lvl="1"/>
            <a:r>
              <a:rPr lang="zh-TW" altLang="en-US" b="1" dirty="0"/>
              <a:t>同義詞：</a:t>
            </a:r>
            <a:r>
              <a:rPr lang="zh-TW" altLang="en-US" dirty="0"/>
              <a:t> 文件簽章驗證 </a:t>
            </a:r>
            <a:r>
              <a:rPr lang="zh-TW" altLang="en-US" dirty="0" smtClean="0"/>
              <a:t>。</a:t>
            </a:r>
            <a:endParaRPr lang="en-US" altLang="zh-TW" dirty="0" smtClean="0"/>
          </a:p>
          <a:p>
            <a:pPr lvl="1"/>
            <a:r>
              <a:rPr lang="zh-TW" altLang="en-US" b="1" dirty="0" smtClean="0"/>
              <a:t>怎麼</a:t>
            </a:r>
            <a:r>
              <a:rPr lang="zh-TW" altLang="en-US" b="1" dirty="0"/>
              <a:t>運作的</a:t>
            </a:r>
          </a:p>
          <a:p>
            <a:pPr lvl="2"/>
            <a:r>
              <a:rPr lang="zh-TW" altLang="en-US" dirty="0"/>
              <a:t>該技術是通用的，有多種計算和驗證數位簽章的方法。 數位憑證是根據憑證授權單位 </a:t>
            </a:r>
            <a:r>
              <a:rPr lang="en-US" altLang="zh-TW" dirty="0"/>
              <a:t>(CA) </a:t>
            </a:r>
            <a:r>
              <a:rPr lang="zh-TW" altLang="en-US" dirty="0"/>
              <a:t>頒發的私鑰</a:t>
            </a:r>
            <a:r>
              <a:rPr lang="en-US" altLang="zh-TW" dirty="0"/>
              <a:t>/</a:t>
            </a:r>
            <a:r>
              <a:rPr lang="zh-TW" altLang="en-US" dirty="0"/>
              <a:t>公鑰對產生的。使用私鑰對檔案的哈希值進行加密。當另一個用戶下載該檔案時，該用戶的系統使用公鑰來解密哈希值，並為下載的檔案建立一個新的哈希值。將公鑰解密的雜湊值與新雜湊值進行比較，如果不匹配，則採用進一步的技術，例如檔案刪除、檔案隔離或</a:t>
            </a:r>
            <a:r>
              <a:rPr lang="zh-TW" altLang="en-US" b="1" dirty="0"/>
              <a:t>可執行黑名單</a:t>
            </a:r>
            <a:r>
              <a:rPr lang="zh-TW" altLang="en-US" dirty="0"/>
              <a:t> 可以被呼叫。</a:t>
            </a:r>
          </a:p>
          <a:p>
            <a:pPr lvl="2"/>
            <a:r>
              <a:rPr lang="zh-TW" altLang="en-US" dirty="0"/>
              <a:t>當決定是否執行檔時可以呼叫該技術。</a:t>
            </a:r>
          </a:p>
          <a:p>
            <a:pPr lvl="1"/>
            <a:r>
              <a:rPr lang="zh-TW" altLang="en-US" b="1" dirty="0"/>
              <a:t>注意事項</a:t>
            </a:r>
          </a:p>
          <a:p>
            <a:pPr lvl="2"/>
            <a:r>
              <a:rPr lang="zh-TW" altLang="en-US" dirty="0"/>
              <a:t>下載或創建大量軟體的組織使管理變得複雜，特別是工程或科學組織。</a:t>
            </a:r>
          </a:p>
          <a:p>
            <a:pPr lvl="1"/>
            <a:r>
              <a:rPr lang="zh-TW" altLang="en-US" b="1" dirty="0"/>
              <a:t>數位工件關係：</a:t>
            </a:r>
          </a:p>
          <a:p>
            <a:pPr lvl="2"/>
            <a:r>
              <a:rPr lang="zh-TW" altLang="en-US" dirty="0"/>
              <a:t>這種防禦技術與特定的數位製品有關。 點擊工件節點以獲取更多資訊。</a:t>
            </a:r>
          </a:p>
        </p:txBody>
      </p:sp>
      <p:sp>
        <p:nvSpPr>
          <p:cNvPr id="4" name="投影片編號版面配置區 3"/>
          <p:cNvSpPr>
            <a:spLocks noGrp="1"/>
          </p:cNvSpPr>
          <p:nvPr>
            <p:ph type="sldNum" sz="quarter" idx="12"/>
          </p:nvPr>
        </p:nvSpPr>
        <p:spPr/>
        <p:txBody>
          <a:bodyPr/>
          <a:lstStyle/>
          <a:p>
            <a:r>
              <a:rPr lang="zh-TW" altLang="en-US" dirty="0" smtClean="0"/>
              <a:t>資訊安全架構</a:t>
            </a:r>
            <a:r>
              <a:rPr lang="en-US" altLang="zh-TW" dirty="0" smtClean="0"/>
              <a:t>NIST</a:t>
            </a:r>
            <a:r>
              <a:rPr lang="zh-TW" altLang="en-US" dirty="0" smtClean="0"/>
              <a:t> </a:t>
            </a:r>
            <a:r>
              <a:rPr lang="en-US" altLang="zh-TW" dirty="0" smtClean="0"/>
              <a:t>CSF</a:t>
            </a:r>
            <a:r>
              <a:rPr lang="zh-TW" altLang="en-US" dirty="0" smtClean="0"/>
              <a:t>與</a:t>
            </a:r>
            <a:r>
              <a:rPr lang="en-US" altLang="zh-TW" dirty="0" smtClean="0"/>
              <a:t>MITRE D3FEND- </a:t>
            </a:r>
            <a:fld id="{2733D0C0-6F05-4351-9199-557946A0D211}" type="slidenum">
              <a:rPr lang="zh-TW" altLang="en-US" smtClean="0"/>
              <a:pPr/>
              <a:t>97</a:t>
            </a:fld>
            <a:endParaRPr lang="zh-TW" altLang="en-US" dirty="0"/>
          </a:p>
        </p:txBody>
      </p:sp>
    </p:spTree>
    <p:extLst>
      <p:ext uri="{BB962C8B-B14F-4D97-AF65-F5344CB8AC3E}">
        <p14:creationId xmlns:p14="http://schemas.microsoft.com/office/powerpoint/2010/main" val="330897231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solidFill>
                  <a:srgbClr val="000000"/>
                </a:solidFill>
                <a:latin typeface="Helvetica" panose="020B0604020202020204" pitchFamily="34" charset="0"/>
              </a:rPr>
              <a:t>4.</a:t>
            </a:r>
            <a:r>
              <a:rPr lang="zh-TW" altLang="en-US" b="1" dirty="0">
                <a:solidFill>
                  <a:srgbClr val="000000"/>
                </a:solidFill>
                <a:latin typeface="Helvetica" panose="020B0604020202020204" pitchFamily="34" charset="0"/>
              </a:rPr>
              <a:t>隔離 </a:t>
            </a:r>
            <a:r>
              <a:rPr lang="zh-TW" altLang="en-US" b="1" dirty="0"/>
              <a:t>戰術</a:t>
            </a:r>
            <a:r>
              <a:rPr lang="en-US" altLang="zh-TW" b="1" dirty="0"/>
              <a:t>Isolate</a:t>
            </a:r>
            <a:endParaRPr lang="zh-TW" altLang="en-US" dirty="0"/>
          </a:p>
        </p:txBody>
      </p:sp>
      <p:sp>
        <p:nvSpPr>
          <p:cNvPr id="3" name="內容版面配置區 2"/>
          <p:cNvSpPr>
            <a:spLocks noGrp="1"/>
          </p:cNvSpPr>
          <p:nvPr>
            <p:ph idx="1"/>
          </p:nvPr>
        </p:nvSpPr>
        <p:spPr>
          <a:xfrm>
            <a:off x="0" y="623455"/>
            <a:ext cx="9144000" cy="6234545"/>
          </a:xfrm>
        </p:spPr>
        <p:txBody>
          <a:bodyPr>
            <a:normAutofit fontScale="92500" lnSpcReduction="10000"/>
          </a:bodyPr>
          <a:lstStyle/>
          <a:p>
            <a:r>
              <a:rPr lang="zh-TW" altLang="en-US" b="1" dirty="0"/>
              <a:t>白名單程式清冊</a:t>
            </a:r>
            <a:r>
              <a:rPr lang="en-US" altLang="zh-TW" b="1" dirty="0"/>
              <a:t>:</a:t>
            </a:r>
            <a:r>
              <a:rPr lang="zh-TW" altLang="en-US" b="1" dirty="0"/>
              <a:t>允許執行 </a:t>
            </a:r>
            <a:r>
              <a:rPr lang="en-US" altLang="zh-TW" b="1" dirty="0"/>
              <a:t>Executable </a:t>
            </a:r>
            <a:r>
              <a:rPr lang="en-US" altLang="zh-TW" b="1" dirty="0" err="1" smtClean="0"/>
              <a:t>Allowlisting</a:t>
            </a:r>
            <a:r>
              <a:rPr lang="en-US" altLang="zh-TW" b="1" dirty="0" smtClean="0"/>
              <a:t>(ID:</a:t>
            </a:r>
            <a:r>
              <a:rPr lang="en-US" altLang="zh-TW" dirty="0"/>
              <a:t>D3-EAL</a:t>
            </a:r>
            <a:r>
              <a:rPr lang="en-US" altLang="zh-TW" b="1" dirty="0" smtClean="0"/>
              <a:t>)</a:t>
            </a:r>
          </a:p>
          <a:p>
            <a:pPr lvl="1"/>
            <a:r>
              <a:rPr lang="en-US" altLang="zh-TW" b="1" dirty="0"/>
              <a:t>Definition</a:t>
            </a:r>
          </a:p>
          <a:p>
            <a:pPr lvl="2"/>
            <a:r>
              <a:rPr lang="en-US" altLang="zh-TW" dirty="0"/>
              <a:t>Using a digital signature to authenticate a file before opening.</a:t>
            </a:r>
          </a:p>
          <a:p>
            <a:pPr lvl="1"/>
            <a:r>
              <a:rPr lang="en-US" altLang="zh-TW" b="1" dirty="0"/>
              <a:t>Synonyms:</a:t>
            </a:r>
            <a:r>
              <a:rPr lang="en-US" altLang="zh-TW" dirty="0"/>
              <a:t> </a:t>
            </a:r>
            <a:r>
              <a:rPr lang="en-US" altLang="zh-TW" i="1" dirty="0"/>
              <a:t>File Signature Authentication</a:t>
            </a:r>
            <a:r>
              <a:rPr lang="en-US" altLang="zh-TW" dirty="0"/>
              <a:t> </a:t>
            </a:r>
            <a:r>
              <a:rPr lang="en-US" altLang="zh-TW" dirty="0" smtClean="0"/>
              <a:t>.</a:t>
            </a:r>
          </a:p>
          <a:p>
            <a:pPr lvl="1"/>
            <a:r>
              <a:rPr lang="en-US" altLang="zh-TW" b="1" dirty="0" smtClean="0"/>
              <a:t>How </a:t>
            </a:r>
            <a:r>
              <a:rPr lang="en-US" altLang="zh-TW" b="1" dirty="0"/>
              <a:t>it works</a:t>
            </a:r>
          </a:p>
          <a:p>
            <a:pPr lvl="2"/>
            <a:r>
              <a:rPr lang="en-US" altLang="zh-TW" dirty="0"/>
              <a:t>This technique is generic and there are numerous ways to compute and authenticate digital signatures. A digital certificate is generated from a private/public key pair issued by a certificate authority (CA). A hash of the file is encrypted using the private key. When the file is downloaded by another user, the user's system uses the public key to decrypt the hash and a new hash is created of the downloaded file. The hash decrypted by the public key is compared to the new hash and if there is a mismatch, further techniques, such as file deletion, file quarantine, or </a:t>
            </a:r>
            <a:r>
              <a:rPr lang="en-US" altLang="zh-TW" b="1" dirty="0"/>
              <a:t>Executable Blacklisting</a:t>
            </a:r>
            <a:r>
              <a:rPr lang="en-US" altLang="zh-TW" dirty="0"/>
              <a:t> may be invoked.</a:t>
            </a:r>
          </a:p>
          <a:p>
            <a:pPr lvl="2"/>
            <a:r>
              <a:rPr lang="en-US" altLang="zh-TW" dirty="0"/>
              <a:t>This technique may be invoked when deciding whether to execute a file.</a:t>
            </a:r>
          </a:p>
          <a:p>
            <a:pPr lvl="1"/>
            <a:r>
              <a:rPr lang="en-US" altLang="zh-TW" b="1" dirty="0"/>
              <a:t>Considerations</a:t>
            </a:r>
          </a:p>
          <a:p>
            <a:pPr lvl="2"/>
            <a:r>
              <a:rPr lang="en-US" altLang="zh-TW" dirty="0"/>
              <a:t>Organizations which download or create high volumes of software make management complex, in particular engineering or scientific organizations.</a:t>
            </a:r>
          </a:p>
          <a:p>
            <a:pPr lvl="1"/>
            <a:r>
              <a:rPr lang="en-US" altLang="zh-TW" b="1" dirty="0"/>
              <a:t>Digital Artifact Relationships:</a:t>
            </a:r>
          </a:p>
          <a:p>
            <a:pPr lvl="2"/>
            <a:r>
              <a:rPr lang="en-US" altLang="zh-TW" dirty="0"/>
              <a:t>This defensive technique is related to specific digital artifacts. Click the artifact node for more information</a:t>
            </a:r>
            <a:r>
              <a:rPr lang="en-US" altLang="zh-TW" dirty="0" smtClean="0"/>
              <a:t>.</a:t>
            </a:r>
            <a:endParaRPr lang="en-US" altLang="zh-TW" dirty="0"/>
          </a:p>
        </p:txBody>
      </p:sp>
      <p:sp>
        <p:nvSpPr>
          <p:cNvPr id="4" name="投影片編號版面配置區 3"/>
          <p:cNvSpPr>
            <a:spLocks noGrp="1"/>
          </p:cNvSpPr>
          <p:nvPr>
            <p:ph type="sldNum" sz="quarter" idx="12"/>
          </p:nvPr>
        </p:nvSpPr>
        <p:spPr/>
        <p:txBody>
          <a:bodyPr/>
          <a:lstStyle/>
          <a:p>
            <a:r>
              <a:rPr lang="zh-TW" altLang="en-US" dirty="0" smtClean="0"/>
              <a:t>資訊安全架構</a:t>
            </a:r>
            <a:r>
              <a:rPr lang="en-US" altLang="zh-TW" dirty="0" smtClean="0"/>
              <a:t>NIST</a:t>
            </a:r>
            <a:r>
              <a:rPr lang="zh-TW" altLang="en-US" dirty="0" smtClean="0"/>
              <a:t> </a:t>
            </a:r>
            <a:r>
              <a:rPr lang="en-US" altLang="zh-TW" dirty="0" smtClean="0"/>
              <a:t>CSF</a:t>
            </a:r>
            <a:r>
              <a:rPr lang="zh-TW" altLang="en-US" dirty="0" smtClean="0"/>
              <a:t>與</a:t>
            </a:r>
            <a:r>
              <a:rPr lang="en-US" altLang="zh-TW" dirty="0" smtClean="0"/>
              <a:t>MITRE D3FEND- </a:t>
            </a:r>
            <a:fld id="{2733D0C0-6F05-4351-9199-557946A0D211}" type="slidenum">
              <a:rPr lang="zh-TW" altLang="en-US" smtClean="0"/>
              <a:pPr/>
              <a:t>98</a:t>
            </a:fld>
            <a:endParaRPr lang="zh-TW" altLang="en-US" dirty="0"/>
          </a:p>
        </p:txBody>
      </p:sp>
    </p:spTree>
    <p:extLst>
      <p:ext uri="{BB962C8B-B14F-4D97-AF65-F5344CB8AC3E}">
        <p14:creationId xmlns:p14="http://schemas.microsoft.com/office/powerpoint/2010/main" val="26195788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solidFill>
                  <a:srgbClr val="000000"/>
                </a:solidFill>
                <a:latin typeface="Helvetica" panose="020B0604020202020204" pitchFamily="34" charset="0"/>
              </a:rPr>
              <a:t>4.</a:t>
            </a:r>
            <a:r>
              <a:rPr lang="zh-TW" altLang="en-US" b="1" dirty="0">
                <a:solidFill>
                  <a:srgbClr val="000000"/>
                </a:solidFill>
                <a:latin typeface="Helvetica" panose="020B0604020202020204" pitchFamily="34" charset="0"/>
              </a:rPr>
              <a:t>隔離 </a:t>
            </a:r>
            <a:r>
              <a:rPr lang="zh-TW" altLang="en-US" b="1" dirty="0"/>
              <a:t>戰術</a:t>
            </a:r>
            <a:r>
              <a:rPr lang="en-US" altLang="zh-TW" b="1" dirty="0"/>
              <a:t>Isolate</a:t>
            </a:r>
            <a:endParaRPr lang="zh-TW" altLang="en-US" dirty="0"/>
          </a:p>
        </p:txBody>
      </p:sp>
      <p:sp>
        <p:nvSpPr>
          <p:cNvPr id="3" name="內容版面配置區 2"/>
          <p:cNvSpPr>
            <a:spLocks noGrp="1"/>
          </p:cNvSpPr>
          <p:nvPr>
            <p:ph idx="1"/>
          </p:nvPr>
        </p:nvSpPr>
        <p:spPr>
          <a:xfrm>
            <a:off x="0" y="623455"/>
            <a:ext cx="9144000" cy="6234545"/>
          </a:xfrm>
        </p:spPr>
        <p:txBody>
          <a:bodyPr>
            <a:normAutofit/>
          </a:bodyPr>
          <a:lstStyle/>
          <a:p>
            <a:r>
              <a:rPr lang="zh-TW" altLang="en-US" b="1" dirty="0"/>
              <a:t>白名單程式清冊</a:t>
            </a:r>
            <a:r>
              <a:rPr lang="en-US" altLang="zh-TW" b="1" dirty="0"/>
              <a:t>:</a:t>
            </a:r>
            <a:r>
              <a:rPr lang="zh-TW" altLang="en-US" b="1" dirty="0"/>
              <a:t>允許執行 </a:t>
            </a:r>
            <a:r>
              <a:rPr lang="en-US" altLang="zh-TW" b="1" dirty="0"/>
              <a:t>Executable </a:t>
            </a:r>
            <a:r>
              <a:rPr lang="en-US" altLang="zh-TW" b="1" dirty="0" err="1" smtClean="0"/>
              <a:t>Allowlisting</a:t>
            </a:r>
            <a:r>
              <a:rPr lang="en-US" altLang="zh-TW" b="1" dirty="0" smtClean="0"/>
              <a:t>(ID:</a:t>
            </a:r>
            <a:r>
              <a:rPr lang="en-US" altLang="zh-TW" dirty="0"/>
              <a:t>D3-EAL</a:t>
            </a:r>
            <a:r>
              <a:rPr lang="en-US" altLang="zh-TW" b="1" dirty="0" smtClean="0"/>
              <a:t>)</a:t>
            </a:r>
          </a:p>
        </p:txBody>
      </p:sp>
      <p:sp>
        <p:nvSpPr>
          <p:cNvPr id="4" name="投影片編號版面配置區 3"/>
          <p:cNvSpPr>
            <a:spLocks noGrp="1"/>
          </p:cNvSpPr>
          <p:nvPr>
            <p:ph type="sldNum" sz="quarter" idx="12"/>
          </p:nvPr>
        </p:nvSpPr>
        <p:spPr/>
        <p:txBody>
          <a:bodyPr/>
          <a:lstStyle/>
          <a:p>
            <a:r>
              <a:rPr lang="zh-TW" altLang="en-US" dirty="0" smtClean="0"/>
              <a:t>資訊安全架構</a:t>
            </a:r>
            <a:r>
              <a:rPr lang="en-US" altLang="zh-TW" dirty="0" smtClean="0"/>
              <a:t>NIST</a:t>
            </a:r>
            <a:r>
              <a:rPr lang="zh-TW" altLang="en-US" dirty="0" smtClean="0"/>
              <a:t> </a:t>
            </a:r>
            <a:r>
              <a:rPr lang="en-US" altLang="zh-TW" dirty="0" smtClean="0"/>
              <a:t>CSF</a:t>
            </a:r>
            <a:r>
              <a:rPr lang="zh-TW" altLang="en-US" dirty="0" smtClean="0"/>
              <a:t>與</a:t>
            </a:r>
            <a:r>
              <a:rPr lang="en-US" altLang="zh-TW" dirty="0" smtClean="0"/>
              <a:t>MITRE D3FEND- </a:t>
            </a:r>
            <a:fld id="{2733D0C0-6F05-4351-9199-557946A0D211}" type="slidenum">
              <a:rPr lang="zh-TW" altLang="en-US" smtClean="0"/>
              <a:pPr/>
              <a:t>99</a:t>
            </a:fld>
            <a:endParaRPr lang="zh-TW" altLang="en-US" dirty="0"/>
          </a:p>
        </p:txBody>
      </p:sp>
      <p:pic>
        <p:nvPicPr>
          <p:cNvPr id="5" name="圖片 4"/>
          <p:cNvPicPr>
            <a:picLocks noChangeAspect="1"/>
          </p:cNvPicPr>
          <p:nvPr/>
        </p:nvPicPr>
        <p:blipFill>
          <a:blip r:embed="rId2"/>
          <a:stretch>
            <a:fillRect/>
          </a:stretch>
        </p:blipFill>
        <p:spPr>
          <a:xfrm>
            <a:off x="157372" y="2522912"/>
            <a:ext cx="8986628" cy="2435629"/>
          </a:xfrm>
          <a:prstGeom prst="rect">
            <a:avLst/>
          </a:prstGeom>
        </p:spPr>
      </p:pic>
    </p:spTree>
    <p:extLst>
      <p:ext uri="{BB962C8B-B14F-4D97-AF65-F5344CB8AC3E}">
        <p14:creationId xmlns:p14="http://schemas.microsoft.com/office/powerpoint/2010/main" val="782432648"/>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429</TotalTime>
  <Words>12022</Words>
  <Application>Microsoft Office PowerPoint</Application>
  <PresentationFormat>如螢幕大小 (4:3)</PresentationFormat>
  <Paragraphs>1344</Paragraphs>
  <Slides>134</Slides>
  <Notes>0</Notes>
  <HiddenSlides>0</HiddenSlides>
  <MMClips>0</MMClips>
  <ScaleCrop>false</ScaleCrop>
  <HeadingPairs>
    <vt:vector size="6" baseType="variant">
      <vt:variant>
        <vt:lpstr>使用字型</vt:lpstr>
      </vt:variant>
      <vt:variant>
        <vt:i4>13</vt:i4>
      </vt:variant>
      <vt:variant>
        <vt:lpstr>佈景主題</vt:lpstr>
      </vt:variant>
      <vt:variant>
        <vt:i4>1</vt:i4>
      </vt:variant>
      <vt:variant>
        <vt:lpstr>投影片標題</vt:lpstr>
      </vt:variant>
      <vt:variant>
        <vt:i4>134</vt:i4>
      </vt:variant>
    </vt:vector>
  </HeadingPairs>
  <TitlesOfParts>
    <vt:vector size="148" baseType="lpstr">
      <vt:lpstr>Arial Unicode MS</vt:lpstr>
      <vt:lpstr>menlo</vt:lpstr>
      <vt:lpstr>華康中明體</vt:lpstr>
      <vt:lpstr>Microsoft JhengHei</vt:lpstr>
      <vt:lpstr>Microsoft JhengHei</vt:lpstr>
      <vt:lpstr>新細明體</vt:lpstr>
      <vt:lpstr>Arial</vt:lpstr>
      <vt:lpstr>Bahnschrift</vt:lpstr>
      <vt:lpstr>Calibri</vt:lpstr>
      <vt:lpstr>Calibri Light</vt:lpstr>
      <vt:lpstr>Helvetica</vt:lpstr>
      <vt:lpstr>Times New Roman</vt:lpstr>
      <vt:lpstr>Wingdings</vt:lpstr>
      <vt:lpstr>Office 佈景主題</vt:lpstr>
      <vt:lpstr>資訊安全架構NIST CSF 與MITRE D3FEND</vt:lpstr>
      <vt:lpstr>NIST CSF(Cybersecurity Framework)</vt:lpstr>
      <vt:lpstr>PowerPoint 簡報</vt:lpstr>
      <vt:lpstr>PowerPoint 簡報</vt:lpstr>
      <vt:lpstr>PowerPoint 簡報</vt:lpstr>
      <vt:lpstr>PowerPoint 簡報</vt:lpstr>
      <vt:lpstr>PowerPoint 簡報</vt:lpstr>
      <vt:lpstr>PowerPoint 簡報</vt:lpstr>
      <vt:lpstr>生產力環境 Business Environment  (ID.BE)</vt:lpstr>
      <vt:lpstr>治理  GovernanceID.GV</vt:lpstr>
      <vt:lpstr>PowerPoint 簡報</vt:lpstr>
      <vt:lpstr>風險管理策略Risk Management Strategy (ID.RM)</vt:lpstr>
      <vt:lpstr>ID.SC   供應鏈的風險管理 Supply Chain Risk Management</vt:lpstr>
      <vt:lpstr>PowerPoint 簡報</vt:lpstr>
      <vt:lpstr>存取控制</vt:lpstr>
      <vt:lpstr>認知與教育訓練</vt:lpstr>
      <vt:lpstr>資料安全</vt:lpstr>
      <vt:lpstr>資料保護與程式</vt:lpstr>
      <vt:lpstr>PowerPoint 簡報</vt:lpstr>
      <vt:lpstr>功能 3:偵測(Detect)</vt:lpstr>
      <vt:lpstr>異常與事件</vt:lpstr>
      <vt:lpstr>持續性的安全監控</vt:lpstr>
      <vt:lpstr>檢測流程</vt:lpstr>
      <vt:lpstr>功能 4:回應(Respond)</vt:lpstr>
      <vt:lpstr>回應計畫</vt:lpstr>
      <vt:lpstr>溝通</vt:lpstr>
      <vt:lpstr>分析</vt:lpstr>
      <vt:lpstr>PowerPoint 簡報</vt:lpstr>
      <vt:lpstr>功能 5:復原(Recover)</vt:lpstr>
      <vt:lpstr>PowerPoint 簡報</vt:lpstr>
      <vt:lpstr>NIST CSF 2.0(draft)</vt:lpstr>
      <vt:lpstr>Fig. 3. Cybersecurity Framework Profiles</vt:lpstr>
      <vt:lpstr>Fig. 4. Steps for creating and using Cybersecurity Framework Profiles</vt:lpstr>
      <vt:lpstr>PowerPoint 簡報</vt:lpstr>
      <vt:lpstr>MITRE D3FEND:七大防禦戰術</vt:lpstr>
      <vt:lpstr>1.建模 戰術 Model</vt:lpstr>
      <vt:lpstr>1.建模 戰術 Model</vt:lpstr>
      <vt:lpstr>1.建模 戰術 Model</vt:lpstr>
      <vt:lpstr>1.建模 戰術 Model</vt:lpstr>
      <vt:lpstr>1.建模 戰術 Model</vt:lpstr>
      <vt:lpstr>1.建模 戰術 Model</vt:lpstr>
      <vt:lpstr>1.建模 戰術 Model</vt:lpstr>
      <vt:lpstr>1.建模 戰術 Model</vt:lpstr>
      <vt:lpstr>1.建模 戰術 Model</vt:lpstr>
      <vt:lpstr>1.建模 戰術 Model</vt:lpstr>
      <vt:lpstr>2.強化 戰術(Harden)</vt:lpstr>
      <vt:lpstr>2.強化 戰術(Harden)</vt:lpstr>
      <vt:lpstr>2.強化 戰術(Harden)</vt:lpstr>
      <vt:lpstr>2.強化 戰術(Harden)</vt:lpstr>
      <vt:lpstr>2.強化 戰術(Harden)</vt:lpstr>
      <vt:lpstr>2.強化 戰術(Harden)</vt:lpstr>
      <vt:lpstr>2.強化 戰術(Harden)</vt:lpstr>
      <vt:lpstr>2.強化 戰術(Harden)</vt:lpstr>
      <vt:lpstr>2.強化 戰術(Harden)</vt:lpstr>
      <vt:lpstr>2.強化 戰術(Harden)</vt:lpstr>
      <vt:lpstr>2.強化 戰術(Harden)</vt:lpstr>
      <vt:lpstr>2.強化 戰術(Harden)</vt:lpstr>
      <vt:lpstr>2.強化 戰術(Harden)</vt:lpstr>
      <vt:lpstr>2.強化 戰術(Harden)</vt:lpstr>
      <vt:lpstr>2.強化 戰術(Harden)</vt:lpstr>
      <vt:lpstr>2.強化 戰術(Harden)</vt:lpstr>
      <vt:lpstr>2.強化 戰術(Harden)</vt:lpstr>
      <vt:lpstr>Windows Security</vt:lpstr>
      <vt:lpstr>3.偵測 戰術Detect</vt:lpstr>
      <vt:lpstr>3.偵測 戰術Detect</vt:lpstr>
      <vt:lpstr>3.偵測 戰術Detect</vt:lpstr>
      <vt:lpstr>3.偵測 戰術Detect</vt:lpstr>
      <vt:lpstr>3.偵測 戰術Detect</vt:lpstr>
      <vt:lpstr>3.偵測 戰術Detect</vt:lpstr>
      <vt:lpstr>3.偵測 戰術Detect</vt:lpstr>
      <vt:lpstr>3.偵測 戰術Detect</vt:lpstr>
      <vt:lpstr>3.偵測 戰術Detect</vt:lpstr>
      <vt:lpstr>3.偵測 戰術Detect</vt:lpstr>
      <vt:lpstr>3.偵測 戰術Detect</vt:lpstr>
      <vt:lpstr>3.偵測 戰術Detect</vt:lpstr>
      <vt:lpstr>3.偵測 戰術Detect</vt:lpstr>
      <vt:lpstr>3.偵測 戰術Detect</vt:lpstr>
      <vt:lpstr>3.偵測 戰術Detect</vt:lpstr>
      <vt:lpstr>3.偵測 戰術Detect</vt:lpstr>
      <vt:lpstr>3.偵測 戰術Detect</vt:lpstr>
      <vt:lpstr>3.偵測 戰術Detect</vt:lpstr>
      <vt:lpstr>3.偵測 戰術Detect</vt:lpstr>
      <vt:lpstr>3.偵測 戰術Detect</vt:lpstr>
      <vt:lpstr>3.偵測 戰術Detect</vt:lpstr>
      <vt:lpstr>3.偵測 戰術Detect</vt:lpstr>
      <vt:lpstr>3.偵測 戰術Detect</vt:lpstr>
      <vt:lpstr>3.偵測 戰術Detect</vt:lpstr>
      <vt:lpstr>3.偵測 戰術Detect</vt:lpstr>
      <vt:lpstr>3.偵測 戰術Detect</vt:lpstr>
      <vt:lpstr>3.偵測 戰術Detect</vt:lpstr>
      <vt:lpstr>3.偵測 戰術Detect</vt:lpstr>
      <vt:lpstr>3.偵測 戰術Detect</vt:lpstr>
      <vt:lpstr>3.偵測 戰術Detect</vt:lpstr>
      <vt:lpstr>3.偵測 戰術Detect</vt:lpstr>
      <vt:lpstr>3.偵測 戰術Detect</vt:lpstr>
      <vt:lpstr>4.隔離 戰術Isolate</vt:lpstr>
      <vt:lpstr>4.隔離 戰術Isolate</vt:lpstr>
      <vt:lpstr>4.隔離 戰術Isolate</vt:lpstr>
      <vt:lpstr>4.隔離 戰術Isolate</vt:lpstr>
      <vt:lpstr>4.隔離 戰術Isolate</vt:lpstr>
      <vt:lpstr>4.隔離 戰術Isolate</vt:lpstr>
      <vt:lpstr>4.隔離 戰術Isolate</vt:lpstr>
      <vt:lpstr>4.隔離 戰術Isolate</vt:lpstr>
      <vt:lpstr>5.欺騙  戰術Deceive</vt:lpstr>
      <vt:lpstr>5.欺騙  戰術Deceive</vt:lpstr>
      <vt:lpstr>5.欺騙  戰術Deceive</vt:lpstr>
      <vt:lpstr>5.欺騙  戰術Deceive</vt:lpstr>
      <vt:lpstr>5.欺騙  戰術Deceive</vt:lpstr>
      <vt:lpstr>5.欺騙  戰術Deceive</vt:lpstr>
      <vt:lpstr>5.欺騙  戰術Deceive</vt:lpstr>
      <vt:lpstr>5.欺騙  戰術Deceive</vt:lpstr>
      <vt:lpstr>6.逐出|移除戰術Evict</vt:lpstr>
      <vt:lpstr>6.逐出|移除戰術Evict</vt:lpstr>
      <vt:lpstr>6.逐出|移除戰術Evict</vt:lpstr>
      <vt:lpstr>6.逐出|移除戰術Evict</vt:lpstr>
      <vt:lpstr>6.逐出|移除戰術Evict</vt:lpstr>
      <vt:lpstr>6.逐出|移除戰術Evict</vt:lpstr>
      <vt:lpstr>6.逐出|移除戰術Evict</vt:lpstr>
      <vt:lpstr>6.逐出|移除戰術Evict</vt:lpstr>
      <vt:lpstr>6.逐出|移除戰術Evict</vt:lpstr>
      <vt:lpstr>6.逐出|移除戰術Evict</vt:lpstr>
      <vt:lpstr>6.逐出|移除戰術Evict</vt:lpstr>
      <vt:lpstr>7.回復戰術 Restore</vt:lpstr>
      <vt:lpstr>7.回復戰術 Restore</vt:lpstr>
      <vt:lpstr>7.回復戰術 Restore</vt:lpstr>
      <vt:lpstr>7.回復戰術 Restore</vt:lpstr>
      <vt:lpstr>7.回復戰術 Restore</vt:lpstr>
      <vt:lpstr>7.回復戰術 Restore</vt:lpstr>
      <vt:lpstr>7.回復戰術 Restore</vt:lpstr>
      <vt:lpstr>7.回復戰術 Restore</vt:lpstr>
      <vt:lpstr>https://www.attackdefense.com/</vt:lpstr>
      <vt:lpstr>PowerPoint 簡報</vt:lpstr>
      <vt:lpstr>AI RISK MANAGEMENT FRAMEWORK</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資訊安全規劃實務_單元1_資訊安全管理系統</dc:title>
  <dc:creator>user</dc:creator>
  <cp:lastModifiedBy>owner</cp:lastModifiedBy>
  <cp:revision>55</cp:revision>
  <dcterms:created xsi:type="dcterms:W3CDTF">2023-12-04T18:21:12Z</dcterms:created>
  <dcterms:modified xsi:type="dcterms:W3CDTF">2023-12-19T14:13:16Z</dcterms:modified>
</cp:coreProperties>
</file>