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4" r:id="rId6"/>
    <p:sldId id="266" r:id="rId7"/>
    <p:sldId id="260" r:id="rId8"/>
    <p:sldId id="267" r:id="rId9"/>
    <p:sldId id="268" r:id="rId10"/>
    <p:sldId id="269" r:id="rId11"/>
    <p:sldId id="270" r:id="rId12"/>
    <p:sldId id="271" r:id="rId13"/>
    <p:sldId id="272" r:id="rId14"/>
    <p:sldId id="273"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A7616D5-0F22-44F7-BD70-7417D9FA9A39}" type="datetimeFigureOut">
              <a:rPr lang="zh-TW" altLang="en-US" smtClean="0"/>
              <a:t>2023/1/6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6958FB-F1E1-489C-9AA1-EE7E415AC61F}" type="slidenum">
              <a:rPr lang="zh-TW" altLang="en-US" smtClean="0"/>
              <a:t>‹#›</a:t>
            </a:fld>
            <a:endParaRPr lang="zh-TW" altLang="en-US"/>
          </a:p>
        </p:txBody>
      </p:sp>
    </p:spTree>
    <p:extLst>
      <p:ext uri="{BB962C8B-B14F-4D97-AF65-F5344CB8AC3E}">
        <p14:creationId xmlns:p14="http://schemas.microsoft.com/office/powerpoint/2010/main" val="202597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A7616D5-0F22-44F7-BD70-7417D9FA9A39}" type="datetimeFigureOut">
              <a:rPr lang="zh-TW" altLang="en-US" smtClean="0"/>
              <a:t>2023/1/6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6958FB-F1E1-489C-9AA1-EE7E415AC61F}" type="slidenum">
              <a:rPr lang="zh-TW" altLang="en-US" smtClean="0"/>
              <a:t>‹#›</a:t>
            </a:fld>
            <a:endParaRPr lang="zh-TW" altLang="en-US"/>
          </a:p>
        </p:txBody>
      </p:sp>
    </p:spTree>
    <p:extLst>
      <p:ext uri="{BB962C8B-B14F-4D97-AF65-F5344CB8AC3E}">
        <p14:creationId xmlns:p14="http://schemas.microsoft.com/office/powerpoint/2010/main" val="90944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A7616D5-0F22-44F7-BD70-7417D9FA9A39}" type="datetimeFigureOut">
              <a:rPr lang="zh-TW" altLang="en-US" smtClean="0"/>
              <a:t>2023/1/6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6958FB-F1E1-489C-9AA1-EE7E415AC61F}" type="slidenum">
              <a:rPr lang="zh-TW" altLang="en-US" smtClean="0"/>
              <a:t>‹#›</a:t>
            </a:fld>
            <a:endParaRPr lang="zh-TW" altLang="en-US"/>
          </a:p>
        </p:txBody>
      </p:sp>
    </p:spTree>
    <p:extLst>
      <p:ext uri="{BB962C8B-B14F-4D97-AF65-F5344CB8AC3E}">
        <p14:creationId xmlns:p14="http://schemas.microsoft.com/office/powerpoint/2010/main" val="370351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A7616D5-0F22-44F7-BD70-7417D9FA9A39}" type="datetimeFigureOut">
              <a:rPr lang="zh-TW" altLang="en-US" smtClean="0"/>
              <a:t>2023/1/6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6958FB-F1E1-489C-9AA1-EE7E415AC61F}" type="slidenum">
              <a:rPr lang="zh-TW" altLang="en-US" smtClean="0"/>
              <a:t>‹#›</a:t>
            </a:fld>
            <a:endParaRPr lang="zh-TW" altLang="en-US"/>
          </a:p>
        </p:txBody>
      </p:sp>
    </p:spTree>
    <p:extLst>
      <p:ext uri="{BB962C8B-B14F-4D97-AF65-F5344CB8AC3E}">
        <p14:creationId xmlns:p14="http://schemas.microsoft.com/office/powerpoint/2010/main" val="13996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1A7616D5-0F22-44F7-BD70-7417D9FA9A39}" type="datetimeFigureOut">
              <a:rPr lang="zh-TW" altLang="en-US" smtClean="0"/>
              <a:t>2023/1/6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6958FB-F1E1-489C-9AA1-EE7E415AC61F}" type="slidenum">
              <a:rPr lang="zh-TW" altLang="en-US" smtClean="0"/>
              <a:t>‹#›</a:t>
            </a:fld>
            <a:endParaRPr lang="zh-TW" altLang="en-US"/>
          </a:p>
        </p:txBody>
      </p:sp>
    </p:spTree>
    <p:extLst>
      <p:ext uri="{BB962C8B-B14F-4D97-AF65-F5344CB8AC3E}">
        <p14:creationId xmlns:p14="http://schemas.microsoft.com/office/powerpoint/2010/main" val="114844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A7616D5-0F22-44F7-BD70-7417D9FA9A39}" type="datetimeFigureOut">
              <a:rPr lang="zh-TW" altLang="en-US" smtClean="0"/>
              <a:t>2023/1/6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96958FB-F1E1-489C-9AA1-EE7E415AC61F}" type="slidenum">
              <a:rPr lang="zh-TW" altLang="en-US" smtClean="0"/>
              <a:t>‹#›</a:t>
            </a:fld>
            <a:endParaRPr lang="zh-TW" altLang="en-US"/>
          </a:p>
        </p:txBody>
      </p:sp>
    </p:spTree>
    <p:extLst>
      <p:ext uri="{BB962C8B-B14F-4D97-AF65-F5344CB8AC3E}">
        <p14:creationId xmlns:p14="http://schemas.microsoft.com/office/powerpoint/2010/main" val="3660974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A7616D5-0F22-44F7-BD70-7417D9FA9A39}" type="datetimeFigureOut">
              <a:rPr lang="zh-TW" altLang="en-US" smtClean="0"/>
              <a:t>2023/1/6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96958FB-F1E1-489C-9AA1-EE7E415AC61F}" type="slidenum">
              <a:rPr lang="zh-TW" altLang="en-US" smtClean="0"/>
              <a:t>‹#›</a:t>
            </a:fld>
            <a:endParaRPr lang="zh-TW" altLang="en-US"/>
          </a:p>
        </p:txBody>
      </p:sp>
    </p:spTree>
    <p:extLst>
      <p:ext uri="{BB962C8B-B14F-4D97-AF65-F5344CB8AC3E}">
        <p14:creationId xmlns:p14="http://schemas.microsoft.com/office/powerpoint/2010/main" val="246984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A7616D5-0F22-44F7-BD70-7417D9FA9A39}" type="datetimeFigureOut">
              <a:rPr lang="zh-TW" altLang="en-US" smtClean="0"/>
              <a:t>2023/1/6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96958FB-F1E1-489C-9AA1-EE7E415AC61F}" type="slidenum">
              <a:rPr lang="zh-TW" altLang="en-US" smtClean="0"/>
              <a:t>‹#›</a:t>
            </a:fld>
            <a:endParaRPr lang="zh-TW" altLang="en-US"/>
          </a:p>
        </p:txBody>
      </p:sp>
    </p:spTree>
    <p:extLst>
      <p:ext uri="{BB962C8B-B14F-4D97-AF65-F5344CB8AC3E}">
        <p14:creationId xmlns:p14="http://schemas.microsoft.com/office/powerpoint/2010/main" val="42434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A7616D5-0F22-44F7-BD70-7417D9FA9A39}" type="datetimeFigureOut">
              <a:rPr lang="zh-TW" altLang="en-US" smtClean="0"/>
              <a:t>2023/1/6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96958FB-F1E1-489C-9AA1-EE7E415AC61F}" type="slidenum">
              <a:rPr lang="zh-TW" altLang="en-US" smtClean="0"/>
              <a:t>‹#›</a:t>
            </a:fld>
            <a:endParaRPr lang="zh-TW" altLang="en-US"/>
          </a:p>
        </p:txBody>
      </p:sp>
    </p:spTree>
    <p:extLst>
      <p:ext uri="{BB962C8B-B14F-4D97-AF65-F5344CB8AC3E}">
        <p14:creationId xmlns:p14="http://schemas.microsoft.com/office/powerpoint/2010/main" val="70807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A7616D5-0F22-44F7-BD70-7417D9FA9A39}" type="datetimeFigureOut">
              <a:rPr lang="zh-TW" altLang="en-US" smtClean="0"/>
              <a:t>2023/1/6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96958FB-F1E1-489C-9AA1-EE7E415AC61F}" type="slidenum">
              <a:rPr lang="zh-TW" altLang="en-US" smtClean="0"/>
              <a:t>‹#›</a:t>
            </a:fld>
            <a:endParaRPr lang="zh-TW" altLang="en-US"/>
          </a:p>
        </p:txBody>
      </p:sp>
    </p:spTree>
    <p:extLst>
      <p:ext uri="{BB962C8B-B14F-4D97-AF65-F5344CB8AC3E}">
        <p14:creationId xmlns:p14="http://schemas.microsoft.com/office/powerpoint/2010/main" val="370254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A7616D5-0F22-44F7-BD70-7417D9FA9A39}" type="datetimeFigureOut">
              <a:rPr lang="zh-TW" altLang="en-US" smtClean="0"/>
              <a:t>2023/1/6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96958FB-F1E1-489C-9AA1-EE7E415AC61F}" type="slidenum">
              <a:rPr lang="zh-TW" altLang="en-US" smtClean="0"/>
              <a:t>‹#›</a:t>
            </a:fld>
            <a:endParaRPr lang="zh-TW" altLang="en-US"/>
          </a:p>
        </p:txBody>
      </p:sp>
    </p:spTree>
    <p:extLst>
      <p:ext uri="{BB962C8B-B14F-4D97-AF65-F5344CB8AC3E}">
        <p14:creationId xmlns:p14="http://schemas.microsoft.com/office/powerpoint/2010/main" val="156798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616D5-0F22-44F7-BD70-7417D9FA9A39}" type="datetimeFigureOut">
              <a:rPr lang="zh-TW" altLang="en-US" smtClean="0"/>
              <a:t>2023/1/6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958FB-F1E1-489C-9AA1-EE7E415AC61F}" type="slidenum">
              <a:rPr lang="zh-TW" altLang="en-US" smtClean="0"/>
              <a:t>‹#›</a:t>
            </a:fld>
            <a:endParaRPr lang="zh-TW" altLang="en-US"/>
          </a:p>
        </p:txBody>
      </p:sp>
    </p:spTree>
    <p:extLst>
      <p:ext uri="{BB962C8B-B14F-4D97-AF65-F5344CB8AC3E}">
        <p14:creationId xmlns:p14="http://schemas.microsoft.com/office/powerpoint/2010/main" val="35179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2341" y="2754098"/>
            <a:ext cx="10515600" cy="1325563"/>
          </a:xfrm>
        </p:spPr>
        <p:txBody>
          <a:bodyPr/>
          <a:lstStyle/>
          <a:p>
            <a:pPr algn="ctr"/>
            <a:r>
              <a:rPr lang="en-US" altLang="zh-TW" b="1" dirty="0" smtClean="0"/>
              <a:t>Python </a:t>
            </a:r>
            <a:r>
              <a:rPr lang="zh-TW" altLang="en-US" b="1" dirty="0" smtClean="0"/>
              <a:t>物件導向</a:t>
            </a:r>
            <a:endParaRPr lang="zh-TW" altLang="en-US" b="1" dirty="0"/>
          </a:p>
        </p:txBody>
      </p:sp>
    </p:spTree>
    <p:extLst>
      <p:ext uri="{BB962C8B-B14F-4D97-AF65-F5344CB8AC3E}">
        <p14:creationId xmlns:p14="http://schemas.microsoft.com/office/powerpoint/2010/main" val="3924330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0" y="0"/>
            <a:ext cx="6049223" cy="5769575"/>
          </a:xfrm>
          <a:prstGeom prst="rect">
            <a:avLst/>
          </a:prstGeom>
        </p:spPr>
      </p:pic>
      <p:sp>
        <p:nvSpPr>
          <p:cNvPr id="3" name="文字方塊 2"/>
          <p:cNvSpPr txBox="1"/>
          <p:nvPr/>
        </p:nvSpPr>
        <p:spPr>
          <a:xfrm>
            <a:off x="6475434" y="1198095"/>
            <a:ext cx="6010275" cy="3693319"/>
          </a:xfrm>
          <a:prstGeom prst="rect">
            <a:avLst/>
          </a:prstGeom>
          <a:noFill/>
        </p:spPr>
        <p:txBody>
          <a:bodyPr wrap="square" rtlCol="0">
            <a:spAutoFit/>
          </a:bodyPr>
          <a:lstStyle/>
          <a:p>
            <a:r>
              <a:rPr lang="en-US" altLang="zh-TW" dirty="0"/>
              <a:t>class Circle:</a:t>
            </a:r>
          </a:p>
          <a:p>
            <a:r>
              <a:rPr lang="en-US" altLang="zh-TW" dirty="0"/>
              <a:t>  PI = 3.14   </a:t>
            </a:r>
            <a:r>
              <a:rPr lang="en-US" altLang="zh-TW" dirty="0">
                <a:solidFill>
                  <a:schemeClr val="accent6">
                    <a:lumMod val="50000"/>
                  </a:schemeClr>
                </a:solidFill>
              </a:rPr>
              <a:t>#</a:t>
            </a:r>
            <a:r>
              <a:rPr lang="zh-TW" altLang="en-US" dirty="0">
                <a:solidFill>
                  <a:schemeClr val="accent6">
                    <a:lumMod val="50000"/>
                  </a:schemeClr>
                </a:solidFill>
              </a:rPr>
              <a:t>定義名稱為</a:t>
            </a:r>
            <a:r>
              <a:rPr lang="en-US" altLang="zh-TW" dirty="0">
                <a:solidFill>
                  <a:schemeClr val="accent6">
                    <a:lumMod val="50000"/>
                  </a:schemeClr>
                </a:solidFill>
              </a:rPr>
              <a:t>PI</a:t>
            </a:r>
            <a:r>
              <a:rPr lang="zh-TW" altLang="en-US" dirty="0">
                <a:solidFill>
                  <a:schemeClr val="accent6">
                    <a:lumMod val="50000"/>
                  </a:schemeClr>
                </a:solidFill>
              </a:rPr>
              <a:t>，預設值為</a:t>
            </a:r>
            <a:r>
              <a:rPr lang="en-US" altLang="zh-TW" dirty="0">
                <a:solidFill>
                  <a:schemeClr val="accent6">
                    <a:lumMod val="50000"/>
                  </a:schemeClr>
                </a:solidFill>
              </a:rPr>
              <a:t>3.14</a:t>
            </a:r>
            <a:endParaRPr lang="zh-TW" altLang="en-US" dirty="0">
              <a:solidFill>
                <a:schemeClr val="accent6">
                  <a:lumMod val="50000"/>
                </a:schemeClr>
              </a:solidFill>
            </a:endParaRPr>
          </a:p>
          <a:p>
            <a:r>
              <a:rPr lang="zh-TW" altLang="en-US" dirty="0"/>
              <a:t>  </a:t>
            </a:r>
            <a:r>
              <a:rPr lang="en-US" altLang="zh-TW" dirty="0"/>
              <a:t>radius = 1  </a:t>
            </a:r>
            <a:r>
              <a:rPr lang="en-US" altLang="zh-TW" dirty="0">
                <a:solidFill>
                  <a:schemeClr val="accent6">
                    <a:lumMod val="50000"/>
                  </a:schemeClr>
                </a:solidFill>
              </a:rPr>
              <a:t>#</a:t>
            </a:r>
            <a:r>
              <a:rPr lang="zh-TW" altLang="en-US" dirty="0">
                <a:solidFill>
                  <a:schemeClr val="accent6">
                    <a:lumMod val="50000"/>
                  </a:schemeClr>
                </a:solidFill>
              </a:rPr>
              <a:t>定義名稱為</a:t>
            </a:r>
            <a:r>
              <a:rPr lang="en-US" altLang="zh-TW" dirty="0">
                <a:solidFill>
                  <a:schemeClr val="accent6">
                    <a:lumMod val="50000"/>
                  </a:schemeClr>
                </a:solidFill>
              </a:rPr>
              <a:t>radius</a:t>
            </a:r>
            <a:r>
              <a:rPr lang="zh-TW" altLang="en-US" dirty="0">
                <a:solidFill>
                  <a:schemeClr val="accent6">
                    <a:lumMod val="50000"/>
                  </a:schemeClr>
                </a:solidFill>
              </a:rPr>
              <a:t>，預設值為</a:t>
            </a:r>
            <a:r>
              <a:rPr lang="en-US" altLang="zh-TW" dirty="0">
                <a:solidFill>
                  <a:schemeClr val="accent6">
                    <a:lumMod val="50000"/>
                  </a:schemeClr>
                </a:solidFill>
              </a:rPr>
              <a:t>1</a:t>
            </a:r>
            <a:endParaRPr lang="zh-TW" altLang="en-US" dirty="0">
              <a:solidFill>
                <a:schemeClr val="accent6">
                  <a:lumMod val="50000"/>
                </a:schemeClr>
              </a:solidFill>
            </a:endParaRPr>
          </a:p>
          <a:p>
            <a:r>
              <a:rPr lang="zh-TW" altLang="en-US" dirty="0"/>
              <a:t/>
            </a:r>
            <a:br>
              <a:rPr lang="zh-TW" altLang="en-US" dirty="0"/>
            </a:br>
            <a:r>
              <a:rPr lang="zh-TW" altLang="en-US" dirty="0"/>
              <a:t>  </a:t>
            </a:r>
            <a:r>
              <a:rPr lang="en-US" altLang="zh-TW" dirty="0" err="1"/>
              <a:t>def</a:t>
            </a:r>
            <a:r>
              <a:rPr lang="en-US" altLang="zh-TW" dirty="0"/>
              <a:t> </a:t>
            </a:r>
            <a:r>
              <a:rPr lang="en-US" altLang="zh-TW" dirty="0" err="1"/>
              <a:t>getArea</a:t>
            </a:r>
            <a:r>
              <a:rPr lang="en-US" altLang="zh-TW" dirty="0"/>
              <a:t>(self):  </a:t>
            </a:r>
            <a:r>
              <a:rPr lang="en-US" altLang="zh-TW" dirty="0">
                <a:solidFill>
                  <a:schemeClr val="accent6">
                    <a:lumMod val="50000"/>
                  </a:schemeClr>
                </a:solidFill>
              </a:rPr>
              <a:t>#</a:t>
            </a:r>
            <a:r>
              <a:rPr lang="zh-TW" altLang="en-US" dirty="0">
                <a:solidFill>
                  <a:schemeClr val="accent6">
                    <a:lumMod val="50000"/>
                  </a:schemeClr>
                </a:solidFill>
              </a:rPr>
              <a:t>定義名稱為</a:t>
            </a:r>
            <a:r>
              <a:rPr lang="en-US" altLang="zh-TW" dirty="0" err="1">
                <a:solidFill>
                  <a:schemeClr val="accent6">
                    <a:lumMod val="50000"/>
                  </a:schemeClr>
                </a:solidFill>
              </a:rPr>
              <a:t>getArea</a:t>
            </a:r>
            <a:r>
              <a:rPr lang="zh-TW" altLang="en-US" dirty="0">
                <a:solidFill>
                  <a:schemeClr val="accent6">
                    <a:lumMod val="50000"/>
                  </a:schemeClr>
                </a:solidFill>
              </a:rPr>
              <a:t>的方法</a:t>
            </a:r>
          </a:p>
          <a:p>
            <a:r>
              <a:rPr lang="zh-TW" altLang="en-US" dirty="0"/>
              <a:t>    </a:t>
            </a:r>
            <a:r>
              <a:rPr lang="en-US" altLang="zh-TW" dirty="0"/>
              <a:t>return </a:t>
            </a:r>
            <a:r>
              <a:rPr lang="en-US" altLang="zh-TW" dirty="0" err="1"/>
              <a:t>self.PI</a:t>
            </a:r>
            <a:r>
              <a:rPr lang="en-US" altLang="zh-TW" dirty="0"/>
              <a:t>*</a:t>
            </a:r>
            <a:r>
              <a:rPr lang="en-US" altLang="zh-TW" dirty="0" err="1"/>
              <a:t>self.radius</a:t>
            </a:r>
            <a:r>
              <a:rPr lang="en-US" altLang="zh-TW" dirty="0"/>
              <a:t>*</a:t>
            </a:r>
            <a:r>
              <a:rPr lang="en-US" altLang="zh-TW" dirty="0" err="1"/>
              <a:t>self.radius</a:t>
            </a:r>
            <a:endParaRPr lang="en-US" altLang="zh-TW" dirty="0"/>
          </a:p>
          <a:p>
            <a:r>
              <a:rPr lang="en-US" altLang="zh-TW" dirty="0"/>
              <a:t/>
            </a:r>
            <a:br>
              <a:rPr lang="en-US" altLang="zh-TW" dirty="0"/>
            </a:br>
            <a:r>
              <a:rPr lang="en-US" altLang="zh-TW" dirty="0"/>
              <a:t>C1=Circle()   </a:t>
            </a:r>
            <a:r>
              <a:rPr lang="en-US" altLang="zh-TW" dirty="0">
                <a:solidFill>
                  <a:schemeClr val="accent6">
                    <a:lumMod val="50000"/>
                  </a:schemeClr>
                </a:solidFill>
              </a:rPr>
              <a:t>#</a:t>
            </a:r>
            <a:r>
              <a:rPr lang="zh-TW" altLang="en-US" dirty="0">
                <a:solidFill>
                  <a:schemeClr val="accent6">
                    <a:lumMod val="50000"/>
                  </a:schemeClr>
                </a:solidFill>
              </a:rPr>
              <a:t>建立物件指派給</a:t>
            </a:r>
            <a:r>
              <a:rPr lang="en-US" altLang="zh-TW" dirty="0">
                <a:solidFill>
                  <a:schemeClr val="accent6">
                    <a:lumMod val="50000"/>
                  </a:schemeClr>
                </a:solidFill>
              </a:rPr>
              <a:t>C1</a:t>
            </a:r>
          </a:p>
          <a:p>
            <a:r>
              <a:rPr lang="en-US" altLang="zh-TW" dirty="0"/>
              <a:t>print("</a:t>
            </a:r>
            <a:r>
              <a:rPr lang="zh-TW" altLang="en-US" dirty="0"/>
              <a:t>半徑為</a:t>
            </a:r>
            <a:r>
              <a:rPr lang="en-US" altLang="zh-TW" dirty="0"/>
              <a:t>",C1.radius,"</a:t>
            </a:r>
            <a:r>
              <a:rPr lang="zh-TW" altLang="en-US" dirty="0"/>
              <a:t>的圓面積為</a:t>
            </a:r>
            <a:r>
              <a:rPr lang="en-US" altLang="zh-TW" dirty="0"/>
              <a:t>",C1.getArea())</a:t>
            </a:r>
          </a:p>
          <a:p>
            <a:r>
              <a:rPr lang="en-US" altLang="zh-TW" dirty="0"/>
              <a:t/>
            </a:r>
            <a:br>
              <a:rPr lang="en-US" altLang="zh-TW" dirty="0"/>
            </a:br>
            <a:r>
              <a:rPr lang="en-US" altLang="zh-TW" dirty="0"/>
              <a:t>C2=C1         </a:t>
            </a:r>
            <a:r>
              <a:rPr lang="en-US" altLang="zh-TW" dirty="0">
                <a:solidFill>
                  <a:schemeClr val="accent6">
                    <a:lumMod val="50000"/>
                  </a:schemeClr>
                </a:solidFill>
              </a:rPr>
              <a:t>#</a:t>
            </a:r>
            <a:r>
              <a:rPr lang="zh-TW" altLang="en-US" dirty="0">
                <a:solidFill>
                  <a:schemeClr val="accent6">
                    <a:lumMod val="50000"/>
                  </a:schemeClr>
                </a:solidFill>
              </a:rPr>
              <a:t>使</a:t>
            </a:r>
            <a:r>
              <a:rPr lang="en-US" altLang="zh-TW" dirty="0">
                <a:solidFill>
                  <a:schemeClr val="accent6">
                    <a:lumMod val="50000"/>
                  </a:schemeClr>
                </a:solidFill>
              </a:rPr>
              <a:t>C2</a:t>
            </a:r>
            <a:r>
              <a:rPr lang="zh-TW" altLang="en-US" dirty="0">
                <a:solidFill>
                  <a:schemeClr val="accent6">
                    <a:lumMod val="50000"/>
                  </a:schemeClr>
                </a:solidFill>
              </a:rPr>
              <a:t>參照</a:t>
            </a:r>
            <a:r>
              <a:rPr lang="en-US" altLang="zh-TW" dirty="0">
                <a:solidFill>
                  <a:schemeClr val="accent6">
                    <a:lumMod val="50000"/>
                  </a:schemeClr>
                </a:solidFill>
              </a:rPr>
              <a:t>C1</a:t>
            </a:r>
            <a:r>
              <a:rPr lang="zh-TW" altLang="en-US" dirty="0">
                <a:solidFill>
                  <a:schemeClr val="accent6">
                    <a:lumMod val="50000"/>
                  </a:schemeClr>
                </a:solidFill>
              </a:rPr>
              <a:t>所參照的物件</a:t>
            </a:r>
          </a:p>
          <a:p>
            <a:r>
              <a:rPr lang="en-US" altLang="zh-TW" dirty="0"/>
              <a:t>C2.radius = 10   </a:t>
            </a:r>
            <a:r>
              <a:rPr lang="en-US" altLang="zh-TW" dirty="0">
                <a:solidFill>
                  <a:schemeClr val="accent6">
                    <a:lumMod val="50000"/>
                  </a:schemeClr>
                </a:solidFill>
              </a:rPr>
              <a:t>#C2</a:t>
            </a:r>
            <a:r>
              <a:rPr lang="zh-TW" altLang="en-US" dirty="0">
                <a:solidFill>
                  <a:schemeClr val="accent6">
                    <a:lumMod val="50000"/>
                  </a:schemeClr>
                </a:solidFill>
              </a:rPr>
              <a:t>的</a:t>
            </a:r>
            <a:r>
              <a:rPr lang="en-US" altLang="zh-TW" dirty="0">
                <a:solidFill>
                  <a:schemeClr val="accent6">
                    <a:lumMod val="50000"/>
                  </a:schemeClr>
                </a:solidFill>
              </a:rPr>
              <a:t>radius</a:t>
            </a:r>
            <a:r>
              <a:rPr lang="zh-TW" altLang="en-US" dirty="0">
                <a:solidFill>
                  <a:schemeClr val="accent6">
                    <a:lumMod val="50000"/>
                  </a:schemeClr>
                </a:solidFill>
              </a:rPr>
              <a:t>值設定為</a:t>
            </a:r>
            <a:r>
              <a:rPr lang="en-US" altLang="zh-TW" dirty="0">
                <a:solidFill>
                  <a:schemeClr val="accent6">
                    <a:lumMod val="50000"/>
                  </a:schemeClr>
                </a:solidFill>
              </a:rPr>
              <a:t>10</a:t>
            </a:r>
            <a:endParaRPr lang="zh-TW" altLang="en-US" dirty="0">
              <a:solidFill>
                <a:schemeClr val="accent6">
                  <a:lumMod val="50000"/>
                </a:schemeClr>
              </a:solidFill>
            </a:endParaRPr>
          </a:p>
          <a:p>
            <a:r>
              <a:rPr lang="en-US" altLang="zh-TW" dirty="0"/>
              <a:t>print("</a:t>
            </a:r>
            <a:r>
              <a:rPr lang="zh-TW" altLang="en-US" dirty="0"/>
              <a:t>半徑為</a:t>
            </a:r>
            <a:r>
              <a:rPr lang="en-US" altLang="zh-TW" dirty="0"/>
              <a:t>",C1.radius,"</a:t>
            </a:r>
            <a:r>
              <a:rPr lang="zh-TW" altLang="en-US" dirty="0"/>
              <a:t>的圓面積為</a:t>
            </a:r>
            <a:r>
              <a:rPr lang="en-US" altLang="zh-TW" dirty="0"/>
              <a:t>",C1.getArea</a:t>
            </a:r>
            <a:r>
              <a:rPr lang="en-US" altLang="zh-TW" dirty="0" smtClean="0"/>
              <a:t>())</a:t>
            </a:r>
            <a:endParaRPr lang="en-US" altLang="zh-TW" dirty="0"/>
          </a:p>
        </p:txBody>
      </p:sp>
    </p:spTree>
    <p:extLst>
      <p:ext uri="{BB962C8B-B14F-4D97-AF65-F5344CB8AC3E}">
        <p14:creationId xmlns:p14="http://schemas.microsoft.com/office/powerpoint/2010/main" val="3864044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0" y="166653"/>
            <a:ext cx="5824276" cy="6143986"/>
          </a:xfrm>
          <a:prstGeom prst="rect">
            <a:avLst/>
          </a:prstGeom>
        </p:spPr>
      </p:pic>
      <p:sp>
        <p:nvSpPr>
          <p:cNvPr id="3" name="文字方塊 2"/>
          <p:cNvSpPr txBox="1"/>
          <p:nvPr/>
        </p:nvSpPr>
        <p:spPr>
          <a:xfrm>
            <a:off x="6565726" y="2467366"/>
            <a:ext cx="4949869" cy="1015663"/>
          </a:xfrm>
          <a:prstGeom prst="rect">
            <a:avLst/>
          </a:prstGeom>
          <a:noFill/>
        </p:spPr>
        <p:txBody>
          <a:bodyPr wrap="square" rtlCol="0">
            <a:spAutoFit/>
          </a:bodyPr>
          <a:lstStyle/>
          <a:p>
            <a:r>
              <a:rPr lang="en-US" altLang="zh-TW" sz="6000" b="1" dirty="0" smtClean="0">
                <a:solidFill>
                  <a:srgbClr val="FF0000"/>
                </a:solidFill>
              </a:rPr>
              <a:t>__</a:t>
            </a:r>
            <a:r>
              <a:rPr lang="en-US" altLang="zh-TW" sz="6000" b="1" dirty="0" err="1" smtClean="0">
                <a:solidFill>
                  <a:srgbClr val="FF0000"/>
                </a:solidFill>
              </a:rPr>
              <a:t>init</a:t>
            </a:r>
            <a:r>
              <a:rPr lang="en-US" altLang="zh-TW" sz="6000" b="1" dirty="0" smtClean="0">
                <a:solidFill>
                  <a:srgbClr val="FF0000"/>
                </a:solidFill>
              </a:rPr>
              <a:t>__()</a:t>
            </a:r>
            <a:r>
              <a:rPr lang="zh-TW" altLang="en-US" sz="6000" b="1" dirty="0" smtClean="0">
                <a:solidFill>
                  <a:srgbClr val="FF0000"/>
                </a:solidFill>
              </a:rPr>
              <a:t>方法</a:t>
            </a:r>
            <a:endParaRPr lang="zh-TW" altLang="en-US" sz="6000" b="1" dirty="0">
              <a:solidFill>
                <a:srgbClr val="FF0000"/>
              </a:solidFill>
            </a:endParaRPr>
          </a:p>
        </p:txBody>
      </p:sp>
    </p:spTree>
    <p:extLst>
      <p:ext uri="{BB962C8B-B14F-4D97-AF65-F5344CB8AC3E}">
        <p14:creationId xmlns:p14="http://schemas.microsoft.com/office/powerpoint/2010/main" val="2213981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37786" y="311262"/>
            <a:ext cx="7151057" cy="5731763"/>
          </a:xfrm>
          <a:prstGeom prst="rect">
            <a:avLst/>
          </a:prstGeom>
        </p:spPr>
      </p:pic>
      <p:sp>
        <p:nvSpPr>
          <p:cNvPr id="3" name="文字方塊 2"/>
          <p:cNvSpPr txBox="1"/>
          <p:nvPr/>
        </p:nvSpPr>
        <p:spPr>
          <a:xfrm>
            <a:off x="6282586" y="1590545"/>
            <a:ext cx="5909414" cy="1815882"/>
          </a:xfrm>
          <a:prstGeom prst="rect">
            <a:avLst/>
          </a:prstGeom>
          <a:noFill/>
        </p:spPr>
        <p:txBody>
          <a:bodyPr wrap="square" rtlCol="0">
            <a:spAutoFit/>
          </a:bodyPr>
          <a:lstStyle/>
          <a:p>
            <a:r>
              <a:rPr lang="zh-TW" altLang="en-US" sz="2800" b="1" dirty="0" smtClean="0">
                <a:solidFill>
                  <a:srgbClr val="FF0000"/>
                </a:solidFill>
              </a:rPr>
              <a:t>匿名物件</a:t>
            </a:r>
            <a:endParaRPr lang="en-US" altLang="zh-TW" sz="2800" b="1" dirty="0" smtClean="0">
              <a:solidFill>
                <a:srgbClr val="FF0000"/>
              </a:solidFill>
            </a:endParaRPr>
          </a:p>
          <a:p>
            <a:endParaRPr lang="en-US" altLang="zh-TW" sz="2800" b="1" dirty="0">
              <a:solidFill>
                <a:srgbClr val="FF0000"/>
              </a:solidFill>
            </a:endParaRPr>
          </a:p>
          <a:p>
            <a:r>
              <a:rPr lang="zh-TW" altLang="en-US" sz="2800" b="1" dirty="0" smtClean="0">
                <a:solidFill>
                  <a:srgbClr val="FF0000"/>
                </a:solidFill>
              </a:rPr>
              <a:t>沒有指派物件</a:t>
            </a:r>
            <a:r>
              <a:rPr lang="en-US" altLang="zh-TW" sz="2800" b="1" dirty="0" smtClean="0">
                <a:solidFill>
                  <a:srgbClr val="FF0000"/>
                </a:solidFill>
              </a:rPr>
              <a:t>(C1=Circle</a:t>
            </a:r>
            <a:r>
              <a:rPr lang="en-US" altLang="zh-TW" sz="2800" b="1" dirty="0" smtClean="0">
                <a:solidFill>
                  <a:srgbClr val="FF0000"/>
                </a:solidFill>
              </a:rPr>
              <a:t>())</a:t>
            </a:r>
          </a:p>
          <a:p>
            <a:r>
              <a:rPr lang="zh-TW" altLang="en-US" sz="2800" b="1" dirty="0" smtClean="0">
                <a:solidFill>
                  <a:srgbClr val="FF0000"/>
                </a:solidFill>
              </a:rPr>
              <a:t>給</a:t>
            </a:r>
            <a:r>
              <a:rPr lang="zh-TW" altLang="en-US" sz="2800" b="1" dirty="0" smtClean="0">
                <a:solidFill>
                  <a:srgbClr val="FF0000"/>
                </a:solidFill>
              </a:rPr>
              <a:t>變數的情況下存取物件為</a:t>
            </a:r>
            <a:r>
              <a:rPr lang="zh-TW" altLang="en-US" sz="2800" b="1" dirty="0">
                <a:solidFill>
                  <a:srgbClr val="FF0000"/>
                </a:solidFill>
              </a:rPr>
              <a:t>匿名</a:t>
            </a:r>
            <a:r>
              <a:rPr lang="zh-TW" altLang="en-US" sz="2800" b="1" dirty="0" smtClean="0">
                <a:solidFill>
                  <a:srgbClr val="FF0000"/>
                </a:solidFill>
              </a:rPr>
              <a:t>物件</a:t>
            </a:r>
            <a:endParaRPr lang="en-US" altLang="zh-TW" sz="2800" b="1" dirty="0">
              <a:solidFill>
                <a:srgbClr val="FF0000"/>
              </a:solidFill>
            </a:endParaRPr>
          </a:p>
        </p:txBody>
      </p:sp>
    </p:spTree>
    <p:extLst>
      <p:ext uri="{BB962C8B-B14F-4D97-AF65-F5344CB8AC3E}">
        <p14:creationId xmlns:p14="http://schemas.microsoft.com/office/powerpoint/2010/main" val="1014228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183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34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2191999" cy="6857999"/>
          </a:xfrm>
        </p:spPr>
        <p:txBody>
          <a:bodyPr>
            <a:noAutofit/>
          </a:bodyPr>
          <a:lstStyle/>
          <a:p>
            <a:r>
              <a:rPr lang="zh-TW" altLang="en-US" sz="2400" b="1" dirty="0"/>
              <a:t>物件導向</a:t>
            </a:r>
            <a:r>
              <a:rPr lang="zh-TW" altLang="en-US" sz="2400" b="1" dirty="0" smtClean="0"/>
              <a:t>程式設計</a:t>
            </a:r>
            <a:r>
              <a:rPr lang="zh-TW" altLang="en-US" sz="2400" dirty="0" smtClean="0"/>
              <a:t>（</a:t>
            </a:r>
            <a:r>
              <a:rPr lang="zh-TW" altLang="en-US" sz="2400" dirty="0"/>
              <a:t>英語：</a:t>
            </a:r>
            <a:r>
              <a:rPr lang="en-US" altLang="zh-TW" sz="2400" dirty="0"/>
              <a:t>Object-oriented programming</a:t>
            </a:r>
            <a:r>
              <a:rPr lang="zh-TW" altLang="en-US" sz="2400" dirty="0"/>
              <a:t>，縮寫：</a:t>
            </a:r>
            <a:r>
              <a:rPr lang="en-US" altLang="zh-TW" sz="2400" dirty="0"/>
              <a:t>OOP</a:t>
            </a:r>
            <a:r>
              <a:rPr lang="zh-TW" altLang="en-US" sz="2400" dirty="0"/>
              <a:t>）是種具有物件概念的程式設計典範，同時也是一種程式開發的抽象方針。它可能包含資料、特性、程式碼與方法。</a:t>
            </a:r>
            <a:r>
              <a:rPr lang="zh-TW" altLang="en-US" sz="2400" b="1" dirty="0">
                <a:solidFill>
                  <a:srgbClr val="FF0000"/>
                </a:solidFill>
              </a:rPr>
              <a:t>物件則指的是類別（</a:t>
            </a:r>
            <a:r>
              <a:rPr lang="en-US" altLang="zh-TW" sz="2400" b="1" dirty="0">
                <a:solidFill>
                  <a:srgbClr val="FF0000"/>
                </a:solidFill>
              </a:rPr>
              <a:t>class</a:t>
            </a:r>
            <a:r>
              <a:rPr lang="zh-TW" altLang="en-US" sz="2400" b="1" dirty="0">
                <a:solidFill>
                  <a:srgbClr val="FF0000"/>
                </a:solidFill>
              </a:rPr>
              <a:t>）的實例</a:t>
            </a:r>
            <a:r>
              <a:rPr lang="zh-TW" altLang="en-US" sz="2400" dirty="0"/>
              <a:t>。</a:t>
            </a:r>
            <a:r>
              <a:rPr lang="zh-TW" altLang="en-US" sz="2400" b="1" dirty="0">
                <a:solidFill>
                  <a:srgbClr val="FF0000"/>
                </a:solidFill>
              </a:rPr>
              <a:t>它將物件作為程式的基本單元，將程式和資料封裝其中，以提高軟體的重用性、靈活性和擴充性</a:t>
            </a:r>
            <a:r>
              <a:rPr lang="zh-TW" altLang="en-US" sz="2400" dirty="0"/>
              <a:t>，物件裡的程式可以存取及經常修改物件相關連的資料。在物件導向程式程式設計裡，電腦程式會被設計成彼此相關的</a:t>
            </a:r>
            <a:r>
              <a:rPr lang="zh-TW" altLang="en-US" sz="2400" dirty="0" smtClean="0"/>
              <a:t>物件。</a:t>
            </a:r>
            <a:r>
              <a:rPr lang="zh-TW" altLang="en-US" sz="2400" dirty="0"/>
              <a:t/>
            </a:r>
            <a:br>
              <a:rPr lang="zh-TW" altLang="en-US" sz="2400" dirty="0"/>
            </a:br>
            <a:r>
              <a:rPr lang="zh-TW" altLang="en-US" sz="2400" dirty="0"/>
              <a:t>物件導向程式設計可以看作一種在程式中包含各種獨立而又互相呼叫的物件的思想，這與傳統的思想剛好相反：傳統的程式設計主張將程式看作一系列函式的集合，或者直接就是一系列對電腦下達的指令。物件導向程式設計中的每一個物件都應該能夠接受資料、處理資料並將資料傳達給其它物件，因此它們都可以被看作一個小型的「機器」，即物件。目前已經被證實的是，物件導向程式設計推廣了程式的靈活性和可維護性，並且在大型專案設計中廣為應用。此外，支持者聲稱物件導向程式設計要比以往的做法更加便於學習，因為它能夠讓人們更簡單地設計並維護程式，使得程式更加便於分析、設計、理解。反對者在某些領域對此予以否認</a:t>
            </a:r>
            <a:r>
              <a:rPr lang="zh-TW" altLang="en-US" sz="2400" dirty="0" smtClean="0"/>
              <a:t>。</a:t>
            </a:r>
            <a:r>
              <a:rPr lang="en-US" altLang="zh-TW" sz="2400" dirty="0" smtClean="0"/>
              <a:t/>
            </a:r>
            <a:br>
              <a:rPr lang="en-US" altLang="zh-TW" sz="2400" dirty="0" smtClean="0"/>
            </a:br>
            <a:r>
              <a:rPr lang="zh-TW" altLang="en-US" sz="2400" dirty="0"/>
              <a:t/>
            </a:r>
            <a:br>
              <a:rPr lang="zh-TW" altLang="en-US" sz="2400" dirty="0"/>
            </a:br>
            <a:r>
              <a:rPr lang="zh-TW" altLang="en-US" sz="2400" dirty="0"/>
              <a:t>當我們提到物件導向的時候，它不僅指一種程式設計方法。它更多意義上是一種程式開發方式。在這一方面，我們必須了解更多關於</a:t>
            </a:r>
            <a:r>
              <a:rPr lang="zh-TW" altLang="en-US" sz="2400" dirty="0" smtClean="0"/>
              <a:t>物件導向系統分析和</a:t>
            </a:r>
            <a:r>
              <a:rPr lang="zh-TW" altLang="en-US" sz="2400" dirty="0"/>
              <a:t>物件導向設計（</a:t>
            </a:r>
            <a:r>
              <a:rPr lang="en-US" altLang="zh-TW" sz="2400" dirty="0"/>
              <a:t>Object Oriented Design</a:t>
            </a:r>
            <a:r>
              <a:rPr lang="zh-TW" altLang="en-US" sz="2400" dirty="0"/>
              <a:t>，簡稱</a:t>
            </a:r>
            <a:r>
              <a:rPr lang="en-US" altLang="zh-TW" sz="2400" dirty="0"/>
              <a:t>OOD</a:t>
            </a:r>
            <a:r>
              <a:rPr lang="zh-TW" altLang="en-US" sz="2400" dirty="0"/>
              <a:t>）方面的知識。許多流行的程式語言是物件導向的，它們的風格就是會透由物件來創出實例。</a:t>
            </a:r>
          </a:p>
        </p:txBody>
      </p:sp>
    </p:spTree>
    <p:extLst>
      <p:ext uri="{BB962C8B-B14F-4D97-AF65-F5344CB8AC3E}">
        <p14:creationId xmlns:p14="http://schemas.microsoft.com/office/powerpoint/2010/main" val="14471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876822"/>
            <a:ext cx="12192000" cy="4524315"/>
          </a:xfrm>
          <a:prstGeom prst="rect">
            <a:avLst/>
          </a:prstGeom>
        </p:spPr>
        <p:txBody>
          <a:bodyPr wrap="square">
            <a:spAutoFit/>
          </a:bodyPr>
          <a:lstStyle/>
          <a:p>
            <a:r>
              <a:rPr lang="zh-TW" altLang="en-US" sz="3200" b="0" i="0" dirty="0" smtClean="0">
                <a:solidFill>
                  <a:srgbClr val="202122"/>
                </a:solidFill>
                <a:effectLst/>
                <a:latin typeface="Arial" panose="020B0604020202020204" pitchFamily="34" charset="0"/>
              </a:rPr>
              <a:t>物件導向程式程式設計的定義是使用「</a:t>
            </a:r>
            <a:r>
              <a:rPr lang="zh-TW" altLang="en-US" sz="3200" b="1" i="0" dirty="0" smtClean="0">
                <a:solidFill>
                  <a:srgbClr val="FF0000"/>
                </a:solidFill>
                <a:effectLst/>
                <a:latin typeface="Arial" panose="020B0604020202020204" pitchFamily="34" charset="0"/>
              </a:rPr>
              <a:t>物件</a:t>
            </a:r>
            <a:r>
              <a:rPr lang="zh-TW" altLang="en-US" sz="3200" b="0" i="0" dirty="0" smtClean="0">
                <a:solidFill>
                  <a:srgbClr val="202122"/>
                </a:solidFill>
                <a:effectLst/>
                <a:latin typeface="Arial" panose="020B0604020202020204" pitchFamily="34" charset="0"/>
              </a:rPr>
              <a:t>」來做設計，但並非所有的程式語言都直接支援「物件導向程式程式設計」相關技術與結構。</a:t>
            </a:r>
            <a:endParaRPr lang="en-US" altLang="zh-TW" sz="3200" b="0" i="0" dirty="0" smtClean="0">
              <a:solidFill>
                <a:srgbClr val="202122"/>
              </a:solidFill>
              <a:effectLst/>
              <a:latin typeface="Arial" panose="020B0604020202020204" pitchFamily="34" charset="0"/>
            </a:endParaRPr>
          </a:p>
          <a:p>
            <a:r>
              <a:rPr lang="zh-TW" altLang="en-US" sz="3200" b="0" i="0" dirty="0" smtClean="0">
                <a:solidFill>
                  <a:srgbClr val="202122"/>
                </a:solidFill>
                <a:effectLst/>
                <a:latin typeface="Arial" panose="020B0604020202020204" pitchFamily="34" charset="0"/>
              </a:rPr>
              <a:t>對於</a:t>
            </a:r>
            <a:r>
              <a:rPr lang="en-US" altLang="zh-TW" sz="3200" b="0" i="0" dirty="0" smtClean="0">
                <a:solidFill>
                  <a:srgbClr val="202122"/>
                </a:solidFill>
                <a:effectLst/>
                <a:latin typeface="Arial" panose="020B0604020202020204" pitchFamily="34" charset="0"/>
              </a:rPr>
              <a:t>OOP</a:t>
            </a:r>
            <a:r>
              <a:rPr lang="zh-TW" altLang="en-US" sz="3200" b="0" i="0" dirty="0" smtClean="0">
                <a:solidFill>
                  <a:srgbClr val="202122"/>
                </a:solidFill>
                <a:effectLst/>
                <a:latin typeface="Arial" panose="020B0604020202020204" pitchFamily="34" charset="0"/>
              </a:rPr>
              <a:t>的準確定義及其本意存在著不少爭論。</a:t>
            </a:r>
            <a:endParaRPr lang="en-US" altLang="zh-TW" sz="3200" b="0" i="0" dirty="0" smtClean="0">
              <a:solidFill>
                <a:srgbClr val="202122"/>
              </a:solidFill>
              <a:effectLst/>
              <a:latin typeface="Arial" panose="020B0604020202020204" pitchFamily="34" charset="0"/>
            </a:endParaRPr>
          </a:p>
          <a:p>
            <a:r>
              <a:rPr lang="zh-TW" altLang="en-US" sz="3200" b="0" i="0" dirty="0" smtClean="0">
                <a:solidFill>
                  <a:srgbClr val="202122"/>
                </a:solidFill>
                <a:effectLst/>
                <a:latin typeface="Arial" panose="020B0604020202020204" pitchFamily="34" charset="0"/>
              </a:rPr>
              <a:t>通常，</a:t>
            </a:r>
            <a:r>
              <a:rPr lang="en-US" altLang="zh-TW" sz="3200" b="0" i="0" dirty="0" smtClean="0">
                <a:solidFill>
                  <a:srgbClr val="202122"/>
                </a:solidFill>
                <a:effectLst/>
                <a:latin typeface="Arial" panose="020B0604020202020204" pitchFamily="34" charset="0"/>
              </a:rPr>
              <a:t>OOP</a:t>
            </a:r>
            <a:r>
              <a:rPr lang="zh-TW" altLang="en-US" sz="3200" b="0" i="0" dirty="0" smtClean="0">
                <a:solidFill>
                  <a:srgbClr val="202122"/>
                </a:solidFill>
                <a:effectLst/>
                <a:latin typeface="Arial" panose="020B0604020202020204" pitchFamily="34" charset="0"/>
              </a:rPr>
              <a:t>被理解為一種將程式分解為封裝資料及相關操作的模組而進行的程式設計方式。</a:t>
            </a:r>
            <a:endParaRPr lang="en-US" altLang="zh-TW" sz="3200" b="0" i="0" dirty="0" smtClean="0">
              <a:solidFill>
                <a:srgbClr val="202122"/>
              </a:solidFill>
              <a:effectLst/>
              <a:latin typeface="Arial" panose="020B0604020202020204" pitchFamily="34" charset="0"/>
            </a:endParaRPr>
          </a:p>
          <a:p>
            <a:r>
              <a:rPr lang="zh-TW" altLang="en-US" sz="3200" b="0" i="0" dirty="0" smtClean="0">
                <a:solidFill>
                  <a:srgbClr val="202122"/>
                </a:solidFill>
                <a:effectLst/>
                <a:latin typeface="Arial" panose="020B0604020202020204" pitchFamily="34" charset="0"/>
              </a:rPr>
              <a:t>有別於其它程式設計方式，</a:t>
            </a:r>
            <a:r>
              <a:rPr lang="en-US" altLang="zh-TW" sz="3200" b="0" i="0" dirty="0" smtClean="0">
                <a:solidFill>
                  <a:srgbClr val="202122"/>
                </a:solidFill>
                <a:effectLst/>
                <a:latin typeface="Arial" panose="020B0604020202020204" pitchFamily="34" charset="0"/>
              </a:rPr>
              <a:t>OOP</a:t>
            </a:r>
            <a:r>
              <a:rPr lang="zh-TW" altLang="en-US" sz="3200" b="0" i="0" dirty="0" smtClean="0">
                <a:solidFill>
                  <a:srgbClr val="202122"/>
                </a:solidFill>
                <a:effectLst/>
                <a:latin typeface="Arial" panose="020B0604020202020204" pitchFamily="34" charset="0"/>
              </a:rPr>
              <a:t>中的與某資料類型相關的一系列操作都被有機地封裝到該資料類型當中，而非散放於其外，因而</a:t>
            </a:r>
            <a:r>
              <a:rPr lang="en-US" altLang="zh-TW" sz="3200" b="0" i="0" dirty="0" smtClean="0">
                <a:solidFill>
                  <a:srgbClr val="202122"/>
                </a:solidFill>
                <a:effectLst/>
                <a:latin typeface="Arial" panose="020B0604020202020204" pitchFamily="34" charset="0"/>
              </a:rPr>
              <a:t>OOP</a:t>
            </a:r>
            <a:r>
              <a:rPr lang="zh-TW" altLang="en-US" sz="3200" b="0" i="0" dirty="0" smtClean="0">
                <a:solidFill>
                  <a:srgbClr val="202122"/>
                </a:solidFill>
                <a:effectLst/>
                <a:latin typeface="Arial" panose="020B0604020202020204" pitchFamily="34" charset="0"/>
              </a:rPr>
              <a:t>中的資料類型不僅有著狀態，還有著相關的行為。</a:t>
            </a:r>
            <a:endParaRPr lang="zh-TW" altLang="en-US" sz="3200" dirty="0"/>
          </a:p>
        </p:txBody>
      </p:sp>
      <p:sp>
        <p:nvSpPr>
          <p:cNvPr id="4" name="文字方塊 3"/>
          <p:cNvSpPr txBox="1"/>
          <p:nvPr/>
        </p:nvSpPr>
        <p:spPr>
          <a:xfrm>
            <a:off x="5490706" y="168936"/>
            <a:ext cx="1210588" cy="707886"/>
          </a:xfrm>
          <a:prstGeom prst="rect">
            <a:avLst/>
          </a:prstGeom>
          <a:noFill/>
        </p:spPr>
        <p:txBody>
          <a:bodyPr wrap="none" rtlCol="0">
            <a:spAutoFit/>
          </a:bodyPr>
          <a:lstStyle/>
          <a:p>
            <a:r>
              <a:rPr lang="zh-TW" altLang="en-US" sz="4000" b="1" dirty="0" smtClean="0">
                <a:solidFill>
                  <a:srgbClr val="FF0000"/>
                </a:solidFill>
              </a:rPr>
              <a:t>特點</a:t>
            </a:r>
            <a:endParaRPr lang="zh-TW" altLang="en-US" b="1" dirty="0">
              <a:solidFill>
                <a:srgbClr val="FF0000"/>
              </a:solidFill>
            </a:endParaRPr>
          </a:p>
        </p:txBody>
      </p:sp>
    </p:spTree>
    <p:extLst>
      <p:ext uri="{BB962C8B-B14F-4D97-AF65-F5344CB8AC3E}">
        <p14:creationId xmlns:p14="http://schemas.microsoft.com/office/powerpoint/2010/main" val="401577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a:t>
            </a:r>
            <a:r>
              <a:rPr lang="en-US" altLang="zh-TW" dirty="0" smtClean="0"/>
              <a:t>(class)</a:t>
            </a:r>
            <a:r>
              <a:rPr lang="zh-TW" altLang="en-US" dirty="0" smtClean="0"/>
              <a:t>與物件</a:t>
            </a:r>
            <a:r>
              <a:rPr lang="en-US" altLang="zh-TW" dirty="0" smtClean="0"/>
              <a:t>(object)</a:t>
            </a:r>
            <a:br>
              <a:rPr lang="en-US" altLang="zh-TW" dirty="0" smtClean="0"/>
            </a:br>
            <a:r>
              <a:rPr lang="zh-TW" altLang="en-US" dirty="0" smtClean="0"/>
              <a:t>類別圖</a:t>
            </a:r>
            <a:r>
              <a:rPr lang="en-US" altLang="zh-TW" dirty="0" smtClean="0"/>
              <a:t>(class diagram)</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410" y="1690688"/>
            <a:ext cx="5141180" cy="5167312"/>
          </a:xfrm>
          <a:prstGeom prst="rect">
            <a:avLst/>
          </a:prstGeom>
        </p:spPr>
      </p:pic>
    </p:spTree>
    <p:extLst>
      <p:ext uri="{BB962C8B-B14F-4D97-AF65-F5344CB8AC3E}">
        <p14:creationId xmlns:p14="http://schemas.microsoft.com/office/powerpoint/2010/main" val="2123687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物件導向封裝技術</a:t>
            </a:r>
            <a:r>
              <a:rPr lang="zh-TW" altLang="en-US" b="1" dirty="0" smtClean="0"/>
              <a:t>範例</a:t>
            </a:r>
            <a:endParaRPr lang="zh-TW" altLang="en-US" b="1" dirty="0"/>
          </a:p>
        </p:txBody>
      </p:sp>
      <p:sp>
        <p:nvSpPr>
          <p:cNvPr id="3" name="內容版面配置區 2"/>
          <p:cNvSpPr>
            <a:spLocks noGrp="1"/>
          </p:cNvSpPr>
          <p:nvPr>
            <p:ph idx="1"/>
          </p:nvPr>
        </p:nvSpPr>
        <p:spPr/>
        <p:txBody>
          <a:bodyPr/>
          <a:lstStyle/>
          <a:p>
            <a:r>
              <a:rPr lang="zh-TW" altLang="zh-TW" b="1" dirty="0" smtClean="0"/>
              <a:t>封裝是使用成員存取修飾子，來定義類別內部的資料成員和方法成員的存取限制，其目的用來保護類別內部的成員，免</a:t>
            </a:r>
            <a:r>
              <a:rPr lang="zh-HK" altLang="zh-TW" b="1" dirty="0" smtClean="0"/>
              <a:t>於受到</a:t>
            </a:r>
            <a:r>
              <a:rPr lang="zh-TW" altLang="zh-TW" b="1" dirty="0" smtClean="0"/>
              <a:t>外部程式</a:t>
            </a:r>
            <a:r>
              <a:rPr lang="zh-HK" altLang="zh-TW" b="1" dirty="0" smtClean="0"/>
              <a:t>的</a:t>
            </a:r>
            <a:r>
              <a:rPr lang="zh-TW" altLang="zh-TW" b="1" dirty="0" smtClean="0"/>
              <a:t>不當存取</a:t>
            </a:r>
            <a:r>
              <a:rPr lang="zh-TW" altLang="zh-TW" dirty="0" smtClean="0"/>
              <a:t>。</a:t>
            </a:r>
            <a:endParaRPr lang="en-US" altLang="zh-TW" dirty="0" smtClean="0"/>
          </a:p>
          <a:p>
            <a:pPr marL="0" indent="0">
              <a:buNone/>
            </a:pPr>
            <a:r>
              <a:rPr kumimoji="1" lang="en-US" altLang="zh-TW" b="1" dirty="0" smtClean="0">
                <a:latin typeface="Arial" panose="020B0604020202020204" pitchFamily="34" charset="0"/>
                <a:ea typeface="微軟正黑體" panose="020B0604030504040204" pitchFamily="34" charset="-120"/>
              </a:rPr>
              <a:t>1.</a:t>
            </a:r>
            <a:r>
              <a:rPr kumimoji="1" lang="zh-TW" altLang="en-US" b="1" dirty="0" smtClean="0">
                <a:latin typeface="Arial" panose="020B0604020202020204" pitchFamily="34" charset="0"/>
                <a:ea typeface="微軟正黑體" panose="020B0604030504040204" pitchFamily="34" charset="-120"/>
              </a:rPr>
              <a:t> </a:t>
            </a:r>
            <a:r>
              <a:rPr kumimoji="1" lang="en-US" altLang="zh-TW" b="1" dirty="0">
                <a:latin typeface="Arial" panose="020B0604020202020204" pitchFamily="34" charset="0"/>
                <a:ea typeface="微軟正黑體" panose="020B0604030504040204" pitchFamily="34" charset="-120"/>
              </a:rPr>
              <a:t>public (</a:t>
            </a:r>
            <a:r>
              <a:rPr kumimoji="1" lang="zh-TW" altLang="zh-TW" b="1" dirty="0">
                <a:latin typeface="Arial" panose="020B0604020202020204" pitchFamily="34" charset="0"/>
                <a:ea typeface="微軟正黑體" panose="020B0604030504040204" pitchFamily="34" charset="-120"/>
              </a:rPr>
              <a:t>公開</a:t>
            </a:r>
            <a:r>
              <a:rPr kumimoji="1" lang="en-US" altLang="zh-TW" b="1" dirty="0" smtClean="0">
                <a:latin typeface="Arial" panose="020B0604020202020204" pitchFamily="34" charset="0"/>
                <a:ea typeface="微軟正黑體" panose="020B0604030504040204" pitchFamily="34" charset="-120"/>
              </a:rPr>
              <a:t>)</a:t>
            </a:r>
            <a:r>
              <a:rPr kumimoji="1" lang="zh-TW" altLang="zh-TW" b="1" i="1" dirty="0">
                <a:solidFill>
                  <a:srgbClr val="FF0000"/>
                </a:solidFill>
                <a:latin typeface="Arial" panose="020B0604020202020204" pitchFamily="34" charset="0"/>
                <a:ea typeface="微軟正黑體" panose="020B0604030504040204" pitchFamily="34" charset="-120"/>
              </a:rPr>
              <a:t>允許給任何類別的</a:t>
            </a:r>
            <a:r>
              <a:rPr kumimoji="1" lang="zh-TW" altLang="zh-TW" b="1" i="1" dirty="0" smtClean="0">
                <a:solidFill>
                  <a:srgbClr val="FF0000"/>
                </a:solidFill>
                <a:latin typeface="Arial" panose="020B0604020202020204" pitchFamily="34" charset="0"/>
                <a:ea typeface="微軟正黑體" panose="020B0604030504040204" pitchFamily="34" charset="-120"/>
              </a:rPr>
              <a:t>程式呼叫</a:t>
            </a:r>
            <a:endParaRPr lang="zh-TW" altLang="en-US" b="1" i="1" dirty="0">
              <a:solidFill>
                <a:srgbClr val="FF0000"/>
              </a:solidFill>
            </a:endParaRPr>
          </a:p>
          <a:p>
            <a:pPr marL="0" indent="0">
              <a:buNone/>
            </a:pPr>
            <a:r>
              <a:rPr kumimoji="1" lang="en-US" altLang="zh-TW" b="1" dirty="0" smtClean="0">
                <a:latin typeface="Arial" panose="020B0604020202020204" pitchFamily="34" charset="0"/>
                <a:ea typeface="微軟正黑體" panose="020B0604030504040204" pitchFamily="34" charset="-120"/>
              </a:rPr>
              <a:t>2.</a:t>
            </a:r>
            <a:r>
              <a:rPr kumimoji="1" lang="zh-TW" altLang="en-US" b="1" dirty="0" smtClean="0">
                <a:latin typeface="Arial" panose="020B0604020202020204" pitchFamily="34" charset="0"/>
                <a:ea typeface="微軟正黑體" panose="020B0604030504040204" pitchFamily="34" charset="-120"/>
              </a:rPr>
              <a:t> </a:t>
            </a:r>
            <a:r>
              <a:rPr kumimoji="1" lang="en-US" altLang="zh-TW" b="1" dirty="0">
                <a:latin typeface="Arial" panose="020B0604020202020204" pitchFamily="34" charset="0"/>
                <a:ea typeface="微軟正黑體" panose="020B0604030504040204" pitchFamily="34" charset="-120"/>
              </a:rPr>
              <a:t>private (</a:t>
            </a:r>
            <a:r>
              <a:rPr kumimoji="1" lang="zh-TW" altLang="zh-TW" b="1" dirty="0">
                <a:latin typeface="Arial" panose="020B0604020202020204" pitchFamily="34" charset="0"/>
                <a:ea typeface="微軟正黑體" panose="020B0604030504040204" pitchFamily="34" charset="-120"/>
              </a:rPr>
              <a:t>私有</a:t>
            </a:r>
            <a:r>
              <a:rPr kumimoji="1" lang="en-US" altLang="zh-TW" b="1" dirty="0" smtClean="0">
                <a:latin typeface="Arial" panose="020B0604020202020204" pitchFamily="34" charset="0"/>
                <a:ea typeface="微軟正黑體" panose="020B0604030504040204" pitchFamily="34" charset="-120"/>
              </a:rPr>
              <a:t>)</a:t>
            </a:r>
            <a:r>
              <a:rPr kumimoji="1" lang="zh-TW" altLang="en-US" b="1" i="1" dirty="0" smtClean="0">
                <a:solidFill>
                  <a:srgbClr val="FF0000"/>
                </a:solidFill>
                <a:latin typeface="Arial" panose="020B0604020202020204" pitchFamily="34" charset="0"/>
                <a:ea typeface="微軟正黑體" panose="020B0604030504040204" pitchFamily="34" charset="-120"/>
              </a:rPr>
              <a:t>只</a:t>
            </a:r>
            <a:r>
              <a:rPr kumimoji="1" lang="zh-TW" altLang="zh-TW" b="1" i="1" dirty="0" smtClean="0">
                <a:solidFill>
                  <a:srgbClr val="FF0000"/>
                </a:solidFill>
                <a:latin typeface="Arial" panose="020B0604020202020204" pitchFamily="34" charset="0"/>
                <a:ea typeface="微軟正黑體" panose="020B0604030504040204" pitchFamily="34" charset="-120"/>
              </a:rPr>
              <a:t>允許自身</a:t>
            </a:r>
            <a:r>
              <a:rPr kumimoji="1" lang="zh-TW" altLang="zh-TW" b="1" i="1" dirty="0">
                <a:solidFill>
                  <a:srgbClr val="FF0000"/>
                </a:solidFill>
                <a:latin typeface="Arial" panose="020B0604020202020204" pitchFamily="34" charset="0"/>
                <a:ea typeface="微軟正黑體" panose="020B0604030504040204" pitchFamily="34" charset="-120"/>
              </a:rPr>
              <a:t>類別內的</a:t>
            </a:r>
            <a:r>
              <a:rPr kumimoji="1" lang="zh-TW" altLang="zh-TW" b="1" i="1" dirty="0" smtClean="0">
                <a:solidFill>
                  <a:srgbClr val="FF0000"/>
                </a:solidFill>
                <a:latin typeface="Arial" panose="020B0604020202020204" pitchFamily="34" charset="0"/>
                <a:ea typeface="微軟正黑體" panose="020B0604030504040204" pitchFamily="34" charset="-120"/>
              </a:rPr>
              <a:t>程式</a:t>
            </a:r>
            <a:r>
              <a:rPr kumimoji="1" lang="zh-TW" altLang="zh-TW" b="1" i="1" dirty="0">
                <a:solidFill>
                  <a:srgbClr val="FF0000"/>
                </a:solidFill>
                <a:latin typeface="Arial" panose="020B0604020202020204" pitchFamily="34" charset="0"/>
                <a:ea typeface="微軟正黑體" panose="020B0604030504040204" pitchFamily="34" charset="-120"/>
              </a:rPr>
              <a:t>呼叫</a:t>
            </a:r>
            <a:endParaRPr kumimoji="1" lang="en-US" altLang="zh-TW" b="1" i="1" dirty="0" smtClean="0">
              <a:solidFill>
                <a:srgbClr val="FF0000"/>
              </a:solidFill>
              <a:latin typeface="Arial" panose="020B0604020202020204" pitchFamily="34" charset="0"/>
              <a:ea typeface="微軟正黑體" panose="020B0604030504040204" pitchFamily="34" charset="-120"/>
            </a:endParaRPr>
          </a:p>
          <a:p>
            <a:pPr marL="0" indent="0">
              <a:buNone/>
            </a:pPr>
            <a:r>
              <a:rPr kumimoji="1" lang="en-US" altLang="zh-TW" b="1" dirty="0" smtClean="0">
                <a:latin typeface="Arial" panose="020B0604020202020204" pitchFamily="34" charset="0"/>
                <a:ea typeface="微軟正黑體" panose="020B0604030504040204" pitchFamily="34" charset="-120"/>
              </a:rPr>
              <a:t>3.</a:t>
            </a:r>
            <a:r>
              <a:rPr kumimoji="1" lang="zh-TW" altLang="en-US" b="1" dirty="0" smtClean="0">
                <a:latin typeface="Arial" panose="020B0604020202020204" pitchFamily="34" charset="0"/>
                <a:ea typeface="微軟正黑體" panose="020B0604030504040204" pitchFamily="34" charset="-120"/>
              </a:rPr>
              <a:t> </a:t>
            </a:r>
            <a:r>
              <a:rPr kumimoji="1" lang="en-US" altLang="zh-TW" b="1" dirty="0">
                <a:latin typeface="Arial" panose="020B0604020202020204" pitchFamily="34" charset="0"/>
                <a:ea typeface="微軟正黑體" panose="020B0604030504040204" pitchFamily="34" charset="-120"/>
              </a:rPr>
              <a:t>protected (</a:t>
            </a:r>
            <a:r>
              <a:rPr kumimoji="1" lang="zh-TW" altLang="zh-TW" b="1" dirty="0">
                <a:latin typeface="Arial" panose="020B0604020202020204" pitchFamily="34" charset="0"/>
                <a:ea typeface="微軟正黑體" panose="020B0604030504040204" pitchFamily="34" charset="-120"/>
              </a:rPr>
              <a:t>保護</a:t>
            </a:r>
            <a:r>
              <a:rPr kumimoji="1" lang="en-US" altLang="zh-TW" b="1" dirty="0" smtClean="0">
                <a:latin typeface="Arial" panose="020B0604020202020204" pitchFamily="34" charset="0"/>
                <a:ea typeface="微軟正黑體" panose="020B0604030504040204" pitchFamily="34" charset="-120"/>
              </a:rPr>
              <a:t>)</a:t>
            </a:r>
            <a:r>
              <a:rPr kumimoji="1" lang="zh-TW" altLang="en-US" b="1" i="1" dirty="0" smtClean="0">
                <a:solidFill>
                  <a:srgbClr val="FF0000"/>
                </a:solidFill>
                <a:latin typeface="Arial" panose="020B0604020202020204" pitchFamily="34" charset="0"/>
                <a:ea typeface="微軟正黑體" panose="020B0604030504040204" pitchFamily="34" charset="-120"/>
              </a:rPr>
              <a:t>只</a:t>
            </a:r>
            <a:r>
              <a:rPr kumimoji="1" lang="zh-TW" altLang="zh-TW" b="1" i="1" dirty="0" smtClean="0">
                <a:solidFill>
                  <a:srgbClr val="FF0000"/>
                </a:solidFill>
                <a:latin typeface="Arial" panose="020B0604020202020204" pitchFamily="34" charset="0"/>
                <a:ea typeface="微軟正黑體" panose="020B0604030504040204" pitchFamily="34" charset="-120"/>
              </a:rPr>
              <a:t>允許自身</a:t>
            </a:r>
            <a:r>
              <a:rPr kumimoji="1" lang="zh-TW" altLang="zh-TW" b="1" i="1" dirty="0">
                <a:solidFill>
                  <a:srgbClr val="FF0000"/>
                </a:solidFill>
                <a:latin typeface="Arial" panose="020B0604020202020204" pitchFamily="34" charset="0"/>
                <a:ea typeface="微軟正黑體" panose="020B0604030504040204" pitchFamily="34" charset="-120"/>
              </a:rPr>
              <a:t>類別或繼承自身類別的子類別呼叫</a:t>
            </a:r>
            <a:endParaRPr kumimoji="1" lang="en-US" altLang="zh-TW" b="1" i="1" dirty="0">
              <a:solidFill>
                <a:srgbClr val="FF0000"/>
              </a:solidFill>
              <a:latin typeface="Arial" panose="020B0604020202020204" pitchFamily="34" charset="0"/>
              <a:ea typeface="微軟正黑體" panose="020B0604030504040204" pitchFamily="34" charset="-120"/>
            </a:endParaRPr>
          </a:p>
          <a:p>
            <a:pPr marL="0" indent="0">
              <a:buNone/>
            </a:pPr>
            <a:endParaRPr lang="zh-TW" altLang="en-US" dirty="0"/>
          </a:p>
        </p:txBody>
      </p:sp>
    </p:spTree>
    <p:extLst>
      <p:ext uri="{BB962C8B-B14F-4D97-AF65-F5344CB8AC3E}">
        <p14:creationId xmlns:p14="http://schemas.microsoft.com/office/powerpoint/2010/main" val="332894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rgbClr val="FF0000"/>
                </a:solidFill>
              </a:rPr>
              <a:t>多型</a:t>
            </a:r>
            <a:r>
              <a:rPr lang="en-US" altLang="zh-TW" b="1" dirty="0">
                <a:solidFill>
                  <a:srgbClr val="FF0000"/>
                </a:solidFill>
              </a:rPr>
              <a:t>(Polymorphism</a:t>
            </a:r>
            <a:r>
              <a:rPr lang="en-US" altLang="zh-TW" b="1" dirty="0" smtClean="0">
                <a:solidFill>
                  <a:srgbClr val="FF0000"/>
                </a:solidFill>
              </a:rPr>
              <a:t>)</a:t>
            </a:r>
            <a:endParaRPr lang="zh-TW" altLang="en-US" dirty="0">
              <a:solidFill>
                <a:srgbClr val="FF0000"/>
              </a:solidFill>
            </a:endParaRPr>
          </a:p>
        </p:txBody>
      </p:sp>
      <p:sp>
        <p:nvSpPr>
          <p:cNvPr id="3" name="內容版面配置區 2"/>
          <p:cNvSpPr>
            <a:spLocks noGrp="1"/>
          </p:cNvSpPr>
          <p:nvPr>
            <p:ph idx="1"/>
          </p:nvPr>
        </p:nvSpPr>
        <p:spPr/>
        <p:txBody>
          <a:bodyPr/>
          <a:lstStyle/>
          <a:p>
            <a:pPr marL="285750" indent="-285750">
              <a:buFont typeface="Wingdings" panose="05000000000000000000" pitchFamily="2" charset="2"/>
              <a:buChar char="u"/>
            </a:pPr>
            <a:r>
              <a:rPr lang="zh-TW" altLang="en-US" dirty="0" smtClean="0"/>
              <a:t>所謂多型是要讓型態有更好的適用性，像是</a:t>
            </a:r>
            <a:r>
              <a:rPr lang="zh-TW" altLang="en-US" b="1" dirty="0" smtClean="0">
                <a:solidFill>
                  <a:srgbClr val="FF0000"/>
                </a:solidFill>
              </a:rPr>
              <a:t>不同型態的物件都能接收到同樣的訊息，各種型態的物件 </a:t>
            </a:r>
            <a:r>
              <a:rPr lang="en-US" altLang="zh-TW" b="1" dirty="0" smtClean="0">
                <a:solidFill>
                  <a:srgbClr val="FF0000"/>
                </a:solidFill>
              </a:rPr>
              <a:t>(object) </a:t>
            </a:r>
            <a:r>
              <a:rPr lang="zh-TW" altLang="en-US" b="1" dirty="0" smtClean="0">
                <a:solidFill>
                  <a:srgbClr val="FF0000"/>
                </a:solidFill>
              </a:rPr>
              <a:t>也都能做出各自的反應</a:t>
            </a:r>
            <a:r>
              <a:rPr lang="zh-TW" altLang="en-US" dirty="0" smtClean="0"/>
              <a:t>，其他程式語言可能會透過繼承 </a:t>
            </a:r>
            <a:r>
              <a:rPr lang="en-US" altLang="zh-TW" dirty="0" smtClean="0"/>
              <a:t>(inheritance) </a:t>
            </a:r>
            <a:r>
              <a:rPr lang="zh-TW" altLang="en-US" dirty="0" smtClean="0"/>
              <a:t>關係或實作介面來定義多型，導致有些人誤以為 </a:t>
            </a:r>
            <a:r>
              <a:rPr lang="en-US" altLang="zh-TW" dirty="0" smtClean="0"/>
              <a:t>Python </a:t>
            </a:r>
            <a:r>
              <a:rPr lang="zh-TW" altLang="en-US" dirty="0" smtClean="0"/>
              <a:t>沒有多型，事實上，多型在 </a:t>
            </a:r>
            <a:r>
              <a:rPr lang="en-US" altLang="zh-TW" dirty="0" smtClean="0"/>
              <a:t>Python </a:t>
            </a:r>
            <a:r>
              <a:rPr lang="zh-TW" altLang="en-US" dirty="0" smtClean="0"/>
              <a:t>裡頭無處不在。</a:t>
            </a:r>
            <a:endParaRPr lang="en-US" altLang="zh-TW" dirty="0" smtClean="0"/>
          </a:p>
          <a:p>
            <a:pPr marL="0" indent="0">
              <a:buNone/>
            </a:pPr>
            <a:endParaRPr lang="zh-TW" altLang="en-US" dirty="0"/>
          </a:p>
        </p:txBody>
      </p:sp>
    </p:spTree>
    <p:extLst>
      <p:ext uri="{BB962C8B-B14F-4D97-AF65-F5344CB8AC3E}">
        <p14:creationId xmlns:p14="http://schemas.microsoft.com/office/powerpoint/2010/main" val="220052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377863"/>
            <a:ext cx="12192000" cy="4278094"/>
          </a:xfrm>
          <a:prstGeom prst="rect">
            <a:avLst/>
          </a:prstGeom>
        </p:spPr>
        <p:txBody>
          <a:bodyPr wrap="square">
            <a:spAutoFit/>
          </a:bodyPr>
          <a:lstStyle/>
          <a:p>
            <a:pPr lvl="0" eaLnBrk="0" fontAlgn="base" hangingPunct="0">
              <a:spcBef>
                <a:spcPct val="0"/>
              </a:spcBef>
              <a:spcAft>
                <a:spcPct val="0"/>
              </a:spcAft>
            </a:pPr>
            <a:r>
              <a:rPr lang="zh-TW" altLang="zh-TW" sz="3600" b="1" dirty="0">
                <a:solidFill>
                  <a:srgbClr val="FF0000"/>
                </a:solidFill>
                <a:latin typeface="Arial" panose="020B0604020202020204" pitchFamily="34" charset="0"/>
                <a:ea typeface="Lora"/>
              </a:rPr>
              <a:t>使用物件導向程式設計就必須對類別</a:t>
            </a:r>
            <a:r>
              <a:rPr lang="zh-TW" altLang="zh-TW" sz="3600" b="1" dirty="0">
                <a:solidFill>
                  <a:srgbClr val="FF0000"/>
                </a:solidFill>
                <a:latin typeface="Times New Roman" panose="02020603050405020304" pitchFamily="18" charset="0"/>
                <a:ea typeface="Lora"/>
                <a:cs typeface="Times New Roman" panose="02020603050405020304" pitchFamily="18" charset="0"/>
              </a:rPr>
              <a:t>(Class)</a:t>
            </a:r>
            <a:r>
              <a:rPr lang="zh-TW" altLang="zh-TW" sz="3600" b="1" dirty="0">
                <a:solidFill>
                  <a:srgbClr val="FF0000"/>
                </a:solidFill>
                <a:ea typeface="Lora"/>
              </a:rPr>
              <a:t>及物件</a:t>
            </a:r>
            <a:r>
              <a:rPr lang="zh-TW" altLang="zh-TW" sz="3600" b="1" dirty="0">
                <a:solidFill>
                  <a:srgbClr val="FF0000"/>
                </a:solidFill>
                <a:latin typeface="Times New Roman" panose="02020603050405020304" pitchFamily="18" charset="0"/>
                <a:ea typeface="Lora"/>
                <a:cs typeface="Times New Roman" panose="02020603050405020304" pitchFamily="18" charset="0"/>
              </a:rPr>
              <a:t>(Object)</a:t>
            </a:r>
            <a:r>
              <a:rPr lang="zh-TW" altLang="zh-TW" sz="3600" b="1" dirty="0">
                <a:solidFill>
                  <a:srgbClr val="FF0000"/>
                </a:solidFill>
                <a:ea typeface="Lora"/>
              </a:rPr>
              <a:t>等有一些基本的了解，包含了：</a:t>
            </a:r>
            <a:endParaRPr kumimoji="0" lang="zh-TW" altLang="zh-TW" sz="1400" b="1" i="0" u="none" strike="noStrike" cap="none" normalizeH="0" baseline="0" dirty="0" smtClean="0">
              <a:ln>
                <a:noFill/>
              </a:ln>
              <a:solidFill>
                <a:srgbClr val="FF0000"/>
              </a:solidFill>
              <a:effectLst/>
              <a:latin typeface="Arial" panose="020B0604020202020204" pitchFamily="34" charset="0"/>
            </a:endParaRPr>
          </a:p>
          <a:p>
            <a:pPr marL="742950" lvl="0" indent="-742950" eaLnBrk="0" fontAlgn="base" hangingPunct="0">
              <a:spcBef>
                <a:spcPct val="0"/>
              </a:spcBef>
              <a:spcAft>
                <a:spcPct val="0"/>
              </a:spcAft>
              <a:buFont typeface="+mj-lt"/>
              <a:buAutoNum type="arabicPeriod"/>
            </a:pPr>
            <a:r>
              <a:rPr lang="zh-TW" altLang="zh-TW" sz="3600" b="1" dirty="0">
                <a:solidFill>
                  <a:srgbClr val="FF0000"/>
                </a:solidFill>
                <a:latin typeface="Arial" panose="020B0604020202020204" pitchFamily="34" charset="0"/>
                <a:ea typeface="Lora"/>
              </a:rPr>
              <a:t>類別</a:t>
            </a:r>
            <a:r>
              <a:rPr lang="zh-TW" altLang="zh-TW" sz="3600" b="1" dirty="0">
                <a:solidFill>
                  <a:srgbClr val="FF0000"/>
                </a:solidFill>
                <a:latin typeface="Times New Roman" panose="02020603050405020304" pitchFamily="18" charset="0"/>
                <a:ea typeface="Lora"/>
                <a:cs typeface="Times New Roman" panose="02020603050405020304" pitchFamily="18" charset="0"/>
              </a:rPr>
              <a:t>(Class)</a:t>
            </a:r>
            <a:endParaRPr lang="zh-TW" altLang="zh-TW" sz="3600" b="1" dirty="0">
              <a:solidFill>
                <a:srgbClr val="FF0000"/>
              </a:solidFill>
              <a:ea typeface="Lora"/>
            </a:endParaRPr>
          </a:p>
          <a:p>
            <a:pPr marL="742950" lvl="0" indent="-742950" eaLnBrk="0" fontAlgn="base" hangingPunct="0">
              <a:spcBef>
                <a:spcPct val="0"/>
              </a:spcBef>
              <a:spcAft>
                <a:spcPct val="0"/>
              </a:spcAft>
              <a:buFont typeface="+mj-lt"/>
              <a:buAutoNum type="arabicPeriod"/>
            </a:pPr>
            <a:r>
              <a:rPr lang="zh-TW" altLang="zh-TW" sz="3600" b="1" dirty="0">
                <a:solidFill>
                  <a:srgbClr val="FF0000"/>
                </a:solidFill>
                <a:latin typeface="Arial" panose="020B0604020202020204" pitchFamily="34" charset="0"/>
                <a:ea typeface="Lora"/>
              </a:rPr>
              <a:t>物件</a:t>
            </a:r>
            <a:r>
              <a:rPr lang="zh-TW" altLang="zh-TW" sz="3600" b="1" dirty="0">
                <a:solidFill>
                  <a:srgbClr val="FF0000"/>
                </a:solidFill>
                <a:latin typeface="Times New Roman" panose="02020603050405020304" pitchFamily="18" charset="0"/>
                <a:ea typeface="Lora"/>
                <a:cs typeface="Times New Roman" panose="02020603050405020304" pitchFamily="18" charset="0"/>
              </a:rPr>
              <a:t>(Object)</a:t>
            </a:r>
            <a:endParaRPr lang="zh-TW" altLang="zh-TW" sz="3600" b="1" dirty="0">
              <a:solidFill>
                <a:srgbClr val="FF0000"/>
              </a:solidFill>
              <a:ea typeface="Lora"/>
            </a:endParaRPr>
          </a:p>
          <a:p>
            <a:pPr marL="742950" lvl="0" indent="-742950" eaLnBrk="0" fontAlgn="base" hangingPunct="0">
              <a:spcBef>
                <a:spcPct val="0"/>
              </a:spcBef>
              <a:spcAft>
                <a:spcPct val="0"/>
              </a:spcAft>
              <a:buFont typeface="+mj-lt"/>
              <a:buAutoNum type="arabicPeriod"/>
            </a:pPr>
            <a:r>
              <a:rPr lang="zh-TW" altLang="zh-TW" sz="3600" b="1" dirty="0">
                <a:solidFill>
                  <a:srgbClr val="FF0000"/>
                </a:solidFill>
                <a:latin typeface="Arial" panose="020B0604020202020204" pitchFamily="34" charset="0"/>
                <a:ea typeface="Lora"/>
              </a:rPr>
              <a:t>屬性</a:t>
            </a:r>
            <a:r>
              <a:rPr lang="zh-TW" altLang="zh-TW" sz="3600" b="1" dirty="0">
                <a:solidFill>
                  <a:srgbClr val="FF0000"/>
                </a:solidFill>
                <a:latin typeface="Times New Roman" panose="02020603050405020304" pitchFamily="18" charset="0"/>
                <a:ea typeface="Lora"/>
                <a:cs typeface="Times New Roman" panose="02020603050405020304" pitchFamily="18" charset="0"/>
              </a:rPr>
              <a:t>(Attribute)</a:t>
            </a:r>
            <a:endParaRPr lang="zh-TW" altLang="zh-TW" sz="3600" b="1" dirty="0">
              <a:solidFill>
                <a:srgbClr val="FF0000"/>
              </a:solidFill>
              <a:ea typeface="Lora"/>
            </a:endParaRPr>
          </a:p>
          <a:p>
            <a:pPr marL="742950" lvl="0" indent="-742950" eaLnBrk="0" fontAlgn="base" hangingPunct="0">
              <a:spcBef>
                <a:spcPct val="0"/>
              </a:spcBef>
              <a:spcAft>
                <a:spcPct val="0"/>
              </a:spcAft>
              <a:buFont typeface="+mj-lt"/>
              <a:buAutoNum type="arabicPeriod"/>
            </a:pPr>
            <a:r>
              <a:rPr lang="zh-TW" altLang="zh-TW" sz="3600" b="1" dirty="0">
                <a:solidFill>
                  <a:srgbClr val="FF0000"/>
                </a:solidFill>
                <a:latin typeface="Arial" panose="020B0604020202020204" pitchFamily="34" charset="0"/>
                <a:ea typeface="Lora"/>
              </a:rPr>
              <a:t>建構式</a:t>
            </a:r>
            <a:r>
              <a:rPr lang="zh-TW" altLang="zh-TW" sz="3600" b="1" dirty="0">
                <a:solidFill>
                  <a:srgbClr val="FF0000"/>
                </a:solidFill>
                <a:latin typeface="Times New Roman" panose="02020603050405020304" pitchFamily="18" charset="0"/>
                <a:ea typeface="Lora"/>
                <a:cs typeface="Times New Roman" panose="02020603050405020304" pitchFamily="18" charset="0"/>
              </a:rPr>
              <a:t>(Constructor)</a:t>
            </a:r>
            <a:endParaRPr lang="zh-TW" altLang="zh-TW" sz="3600" b="1" dirty="0">
              <a:solidFill>
                <a:srgbClr val="FF0000"/>
              </a:solidFill>
              <a:ea typeface="Lora"/>
            </a:endParaRPr>
          </a:p>
          <a:p>
            <a:pPr marL="742950" lvl="0" indent="-742950" eaLnBrk="0" fontAlgn="base" hangingPunct="0">
              <a:spcBef>
                <a:spcPct val="0"/>
              </a:spcBef>
              <a:spcAft>
                <a:spcPct val="0"/>
              </a:spcAft>
              <a:buFont typeface="+mj-lt"/>
              <a:buAutoNum type="arabicPeriod"/>
            </a:pPr>
            <a:r>
              <a:rPr lang="zh-TW" altLang="zh-TW" sz="3600" b="1" dirty="0">
                <a:solidFill>
                  <a:srgbClr val="FF0000"/>
                </a:solidFill>
                <a:latin typeface="Arial" panose="020B0604020202020204" pitchFamily="34" charset="0"/>
                <a:ea typeface="Lora"/>
              </a:rPr>
              <a:t>方法</a:t>
            </a:r>
            <a:r>
              <a:rPr lang="zh-TW" altLang="zh-TW" sz="3600" b="1" dirty="0">
                <a:solidFill>
                  <a:srgbClr val="FF0000"/>
                </a:solidFill>
                <a:latin typeface="Times New Roman" panose="02020603050405020304" pitchFamily="18" charset="0"/>
                <a:ea typeface="Lora"/>
                <a:cs typeface="Times New Roman" panose="02020603050405020304" pitchFamily="18" charset="0"/>
              </a:rPr>
              <a:t>(Method)</a:t>
            </a:r>
            <a:endParaRPr lang="zh-TW" altLang="zh-TW" sz="3600" b="1" dirty="0">
              <a:solidFill>
                <a:srgbClr val="FF0000"/>
              </a:solidFill>
              <a:ea typeface="Lora"/>
            </a:endParaRPr>
          </a:p>
          <a:p>
            <a:pPr lvl="0" eaLnBrk="0" fontAlgn="base" hangingPunct="0">
              <a:spcBef>
                <a:spcPct val="0"/>
              </a:spcBef>
              <a:spcAft>
                <a:spcPct val="0"/>
              </a:spcAft>
            </a:pP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482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34" y="141756"/>
            <a:ext cx="9807879" cy="6578457"/>
          </a:xfrm>
          <a:prstGeom prst="rect">
            <a:avLst/>
          </a:prstGeom>
        </p:spPr>
      </p:pic>
      <p:sp>
        <p:nvSpPr>
          <p:cNvPr id="5" name="文字方塊 4"/>
          <p:cNvSpPr txBox="1"/>
          <p:nvPr/>
        </p:nvSpPr>
        <p:spPr>
          <a:xfrm>
            <a:off x="2417524" y="513567"/>
            <a:ext cx="1107996" cy="461665"/>
          </a:xfrm>
          <a:prstGeom prst="rect">
            <a:avLst/>
          </a:prstGeom>
          <a:noFill/>
        </p:spPr>
        <p:txBody>
          <a:bodyPr wrap="none" rtlCol="0">
            <a:spAutoFit/>
          </a:bodyPr>
          <a:lstStyle/>
          <a:p>
            <a:r>
              <a:rPr lang="zh-TW" altLang="en-US" sz="2400" b="1" dirty="0" smtClean="0">
                <a:solidFill>
                  <a:srgbClr val="FF0000"/>
                </a:solidFill>
              </a:rPr>
              <a:t>父類別</a:t>
            </a:r>
            <a:endParaRPr lang="zh-TW" altLang="en-US" b="1" dirty="0">
              <a:solidFill>
                <a:srgbClr val="FF0000"/>
              </a:solidFill>
            </a:endParaRPr>
          </a:p>
        </p:txBody>
      </p:sp>
      <p:sp>
        <p:nvSpPr>
          <p:cNvPr id="6" name="文字方塊 5"/>
          <p:cNvSpPr txBox="1"/>
          <p:nvPr/>
        </p:nvSpPr>
        <p:spPr>
          <a:xfrm>
            <a:off x="1309528" y="3747370"/>
            <a:ext cx="1107996" cy="461665"/>
          </a:xfrm>
          <a:prstGeom prst="rect">
            <a:avLst/>
          </a:prstGeom>
          <a:noFill/>
        </p:spPr>
        <p:txBody>
          <a:bodyPr wrap="none" rtlCol="0">
            <a:spAutoFit/>
          </a:bodyPr>
          <a:lstStyle/>
          <a:p>
            <a:r>
              <a:rPr lang="zh-TW" altLang="en-US" sz="2400" b="1" dirty="0">
                <a:solidFill>
                  <a:srgbClr val="FF0000"/>
                </a:solidFill>
              </a:rPr>
              <a:t>子</a:t>
            </a:r>
            <a:r>
              <a:rPr lang="zh-TW" altLang="en-US" sz="2400" b="1" dirty="0" smtClean="0">
                <a:solidFill>
                  <a:srgbClr val="FF0000"/>
                </a:solidFill>
              </a:rPr>
              <a:t>類別</a:t>
            </a:r>
            <a:endParaRPr lang="zh-TW" altLang="en-US" b="1" dirty="0">
              <a:solidFill>
                <a:srgbClr val="FF0000"/>
              </a:solidFill>
            </a:endParaRPr>
          </a:p>
        </p:txBody>
      </p:sp>
      <p:sp>
        <p:nvSpPr>
          <p:cNvPr id="7" name="文字方塊 6"/>
          <p:cNvSpPr txBox="1"/>
          <p:nvPr/>
        </p:nvSpPr>
        <p:spPr>
          <a:xfrm>
            <a:off x="6928982" y="3747369"/>
            <a:ext cx="1107996" cy="461665"/>
          </a:xfrm>
          <a:prstGeom prst="rect">
            <a:avLst/>
          </a:prstGeom>
          <a:noFill/>
        </p:spPr>
        <p:txBody>
          <a:bodyPr wrap="none" rtlCol="0">
            <a:spAutoFit/>
          </a:bodyPr>
          <a:lstStyle/>
          <a:p>
            <a:r>
              <a:rPr lang="zh-TW" altLang="en-US" sz="2400" b="1" dirty="0">
                <a:solidFill>
                  <a:srgbClr val="FF0000"/>
                </a:solidFill>
              </a:rPr>
              <a:t>子</a:t>
            </a:r>
            <a:r>
              <a:rPr lang="zh-TW" altLang="en-US" sz="2400" b="1" dirty="0" smtClean="0">
                <a:solidFill>
                  <a:srgbClr val="FF0000"/>
                </a:solidFill>
              </a:rPr>
              <a:t>類別</a:t>
            </a:r>
            <a:endParaRPr lang="zh-TW" altLang="en-US" b="1" dirty="0">
              <a:solidFill>
                <a:srgbClr val="FF0000"/>
              </a:solidFill>
            </a:endParaRPr>
          </a:p>
        </p:txBody>
      </p:sp>
      <p:sp>
        <p:nvSpPr>
          <p:cNvPr id="8" name="文字方塊 7"/>
          <p:cNvSpPr txBox="1"/>
          <p:nvPr/>
        </p:nvSpPr>
        <p:spPr>
          <a:xfrm>
            <a:off x="4545140" y="2969319"/>
            <a:ext cx="1723549" cy="461665"/>
          </a:xfrm>
          <a:prstGeom prst="rect">
            <a:avLst/>
          </a:prstGeom>
          <a:noFill/>
        </p:spPr>
        <p:txBody>
          <a:bodyPr wrap="none" rtlCol="0">
            <a:spAutoFit/>
          </a:bodyPr>
          <a:lstStyle/>
          <a:p>
            <a:r>
              <a:rPr lang="zh-TW" altLang="en-US" sz="2400" b="1" dirty="0" smtClean="0">
                <a:solidFill>
                  <a:srgbClr val="FF0000"/>
                </a:solidFill>
              </a:rPr>
              <a:t>繼承父類別</a:t>
            </a:r>
            <a:endParaRPr lang="zh-TW" altLang="en-US" b="1" dirty="0">
              <a:solidFill>
                <a:srgbClr val="FF0000"/>
              </a:solidFill>
            </a:endParaRPr>
          </a:p>
        </p:txBody>
      </p:sp>
      <p:sp>
        <p:nvSpPr>
          <p:cNvPr id="9" name="矩形 8"/>
          <p:cNvSpPr/>
          <p:nvPr/>
        </p:nvSpPr>
        <p:spPr>
          <a:xfrm>
            <a:off x="3525520" y="975232"/>
            <a:ext cx="1547521" cy="10289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535969" y="4580845"/>
            <a:ext cx="1633116" cy="7448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5744715" y="4672207"/>
            <a:ext cx="1883636" cy="1315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525519" y="2171219"/>
            <a:ext cx="1948355" cy="2946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535969" y="5442844"/>
            <a:ext cx="2155592" cy="6285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591630" y="4768580"/>
            <a:ext cx="742950" cy="369332"/>
          </a:xfrm>
          <a:prstGeom prst="rect">
            <a:avLst/>
          </a:prstGeom>
          <a:noFill/>
        </p:spPr>
        <p:txBody>
          <a:bodyPr wrap="square" rtlCol="0">
            <a:spAutoFit/>
          </a:bodyPr>
          <a:lstStyle/>
          <a:p>
            <a:r>
              <a:rPr lang="zh-TW" altLang="en-US" b="1" dirty="0" smtClean="0">
                <a:solidFill>
                  <a:srgbClr val="FF0000"/>
                </a:solidFill>
              </a:rPr>
              <a:t>屬性</a:t>
            </a:r>
            <a:endParaRPr lang="zh-TW" altLang="en-US" b="1" dirty="0">
              <a:solidFill>
                <a:srgbClr val="FF0000"/>
              </a:solidFill>
            </a:endParaRPr>
          </a:p>
        </p:txBody>
      </p:sp>
      <p:sp>
        <p:nvSpPr>
          <p:cNvPr id="15" name="文字方塊 14"/>
          <p:cNvSpPr txBox="1"/>
          <p:nvPr/>
        </p:nvSpPr>
        <p:spPr>
          <a:xfrm>
            <a:off x="2292263" y="1305032"/>
            <a:ext cx="1015505" cy="369332"/>
          </a:xfrm>
          <a:prstGeom prst="rect">
            <a:avLst/>
          </a:prstGeom>
          <a:noFill/>
        </p:spPr>
        <p:txBody>
          <a:bodyPr wrap="square" rtlCol="0">
            <a:spAutoFit/>
          </a:bodyPr>
          <a:lstStyle/>
          <a:p>
            <a:r>
              <a:rPr lang="zh-TW" altLang="en-US" b="1" dirty="0" smtClean="0">
                <a:solidFill>
                  <a:srgbClr val="FF0000"/>
                </a:solidFill>
              </a:rPr>
              <a:t>屬性</a:t>
            </a:r>
            <a:r>
              <a:rPr lang="en-US" altLang="zh-TW" b="1" dirty="0" smtClean="0">
                <a:solidFill>
                  <a:srgbClr val="FF0000"/>
                </a:solidFill>
              </a:rPr>
              <a:t>(</a:t>
            </a:r>
            <a:r>
              <a:rPr lang="zh-TW" altLang="en-US" b="1" dirty="0" smtClean="0">
                <a:solidFill>
                  <a:srgbClr val="FF0000"/>
                </a:solidFill>
              </a:rPr>
              <a:t>前</a:t>
            </a:r>
            <a:r>
              <a:rPr lang="en-US" altLang="zh-TW" b="1" dirty="0" smtClean="0">
                <a:solidFill>
                  <a:srgbClr val="FF0000"/>
                </a:solidFill>
              </a:rPr>
              <a:t>)</a:t>
            </a:r>
            <a:endParaRPr lang="zh-TW" altLang="en-US" b="1" dirty="0">
              <a:solidFill>
                <a:srgbClr val="FF0000"/>
              </a:solidFill>
            </a:endParaRPr>
          </a:p>
        </p:txBody>
      </p:sp>
      <p:sp>
        <p:nvSpPr>
          <p:cNvPr id="16" name="文字方塊 15"/>
          <p:cNvSpPr txBox="1"/>
          <p:nvPr/>
        </p:nvSpPr>
        <p:spPr>
          <a:xfrm>
            <a:off x="2292262" y="2133858"/>
            <a:ext cx="1015505" cy="369332"/>
          </a:xfrm>
          <a:prstGeom prst="rect">
            <a:avLst/>
          </a:prstGeom>
          <a:noFill/>
        </p:spPr>
        <p:txBody>
          <a:bodyPr wrap="square" rtlCol="0">
            <a:spAutoFit/>
          </a:bodyPr>
          <a:lstStyle/>
          <a:p>
            <a:r>
              <a:rPr lang="zh-TW" altLang="en-US" b="1" dirty="0">
                <a:solidFill>
                  <a:srgbClr val="FF0000"/>
                </a:solidFill>
              </a:rPr>
              <a:t>方法</a:t>
            </a:r>
            <a:r>
              <a:rPr lang="en-US" altLang="zh-TW" b="1" dirty="0" smtClean="0">
                <a:solidFill>
                  <a:srgbClr val="FF0000"/>
                </a:solidFill>
              </a:rPr>
              <a:t>(</a:t>
            </a:r>
            <a:r>
              <a:rPr lang="zh-TW" altLang="en-US" b="1" dirty="0">
                <a:solidFill>
                  <a:srgbClr val="FF0000"/>
                </a:solidFill>
              </a:rPr>
              <a:t>後</a:t>
            </a:r>
            <a:r>
              <a:rPr lang="en-US" altLang="zh-TW" b="1" dirty="0" smtClean="0">
                <a:solidFill>
                  <a:srgbClr val="FF0000"/>
                </a:solidFill>
              </a:rPr>
              <a:t>)</a:t>
            </a:r>
            <a:endParaRPr lang="zh-TW" altLang="en-US" b="1" dirty="0">
              <a:solidFill>
                <a:srgbClr val="FF0000"/>
              </a:solidFill>
            </a:endParaRPr>
          </a:p>
        </p:txBody>
      </p:sp>
      <p:sp>
        <p:nvSpPr>
          <p:cNvPr id="17" name="文字方塊 16"/>
          <p:cNvSpPr txBox="1"/>
          <p:nvPr/>
        </p:nvSpPr>
        <p:spPr>
          <a:xfrm>
            <a:off x="7893956" y="4811623"/>
            <a:ext cx="742950" cy="369332"/>
          </a:xfrm>
          <a:prstGeom prst="rect">
            <a:avLst/>
          </a:prstGeom>
          <a:noFill/>
        </p:spPr>
        <p:txBody>
          <a:bodyPr wrap="square" rtlCol="0">
            <a:spAutoFit/>
          </a:bodyPr>
          <a:lstStyle/>
          <a:p>
            <a:r>
              <a:rPr lang="zh-TW" altLang="en-US" b="1" dirty="0" smtClean="0">
                <a:solidFill>
                  <a:srgbClr val="FF0000"/>
                </a:solidFill>
              </a:rPr>
              <a:t>屬性</a:t>
            </a:r>
            <a:endParaRPr lang="zh-TW" altLang="en-US" b="1" dirty="0">
              <a:solidFill>
                <a:srgbClr val="FF0000"/>
              </a:solidFill>
            </a:endParaRPr>
          </a:p>
        </p:txBody>
      </p:sp>
      <p:sp>
        <p:nvSpPr>
          <p:cNvPr id="18" name="文字方塊 17"/>
          <p:cNvSpPr txBox="1"/>
          <p:nvPr/>
        </p:nvSpPr>
        <p:spPr>
          <a:xfrm>
            <a:off x="591630" y="5559730"/>
            <a:ext cx="742950" cy="369332"/>
          </a:xfrm>
          <a:prstGeom prst="rect">
            <a:avLst/>
          </a:prstGeom>
          <a:noFill/>
        </p:spPr>
        <p:txBody>
          <a:bodyPr wrap="square" rtlCol="0">
            <a:spAutoFit/>
          </a:bodyPr>
          <a:lstStyle/>
          <a:p>
            <a:r>
              <a:rPr lang="zh-TW" altLang="en-US" b="1" dirty="0" smtClean="0">
                <a:solidFill>
                  <a:srgbClr val="FF0000"/>
                </a:solidFill>
              </a:rPr>
              <a:t>方法</a:t>
            </a:r>
            <a:endParaRPr lang="zh-TW" altLang="en-US" b="1" dirty="0">
              <a:solidFill>
                <a:srgbClr val="FF0000"/>
              </a:solidFill>
            </a:endParaRPr>
          </a:p>
        </p:txBody>
      </p:sp>
    </p:spTree>
    <p:extLst>
      <p:ext uri="{BB962C8B-B14F-4D97-AF65-F5344CB8AC3E}">
        <p14:creationId xmlns:p14="http://schemas.microsoft.com/office/powerpoint/2010/main" val="1649012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544946" y="1197280"/>
            <a:ext cx="7091907" cy="3261986"/>
          </a:xfrm>
          <a:prstGeom prst="rect">
            <a:avLst/>
          </a:prstGeom>
        </p:spPr>
      </p:pic>
      <p:sp>
        <p:nvSpPr>
          <p:cNvPr id="5" name="文字方塊 4"/>
          <p:cNvSpPr txBox="1"/>
          <p:nvPr/>
        </p:nvSpPr>
        <p:spPr>
          <a:xfrm>
            <a:off x="710330" y="4795119"/>
            <a:ext cx="2867025" cy="523220"/>
          </a:xfrm>
          <a:prstGeom prst="rect">
            <a:avLst/>
          </a:prstGeom>
          <a:noFill/>
        </p:spPr>
        <p:txBody>
          <a:bodyPr wrap="square" rtlCol="0">
            <a:spAutoFit/>
          </a:bodyPr>
          <a:lstStyle/>
          <a:p>
            <a:r>
              <a:rPr lang="zh-TW" altLang="en-US" sz="2800" b="1" dirty="0" smtClean="0">
                <a:solidFill>
                  <a:srgbClr val="FF0000"/>
                </a:solidFill>
              </a:rPr>
              <a:t>定義類</a:t>
            </a:r>
            <a:r>
              <a:rPr lang="zh-TW" altLang="en-US" sz="2800" b="1" dirty="0">
                <a:solidFill>
                  <a:srgbClr val="FF0000"/>
                </a:solidFill>
              </a:rPr>
              <a:t>別</a:t>
            </a:r>
          </a:p>
        </p:txBody>
      </p:sp>
      <p:sp>
        <p:nvSpPr>
          <p:cNvPr id="6" name="文字方塊 5"/>
          <p:cNvSpPr txBox="1"/>
          <p:nvPr/>
        </p:nvSpPr>
        <p:spPr>
          <a:xfrm>
            <a:off x="544946" y="5335960"/>
            <a:ext cx="2628900" cy="1107996"/>
          </a:xfrm>
          <a:prstGeom prst="rect">
            <a:avLst/>
          </a:prstGeom>
          <a:noFill/>
        </p:spPr>
        <p:txBody>
          <a:bodyPr wrap="square" rtlCol="0">
            <a:spAutoFit/>
          </a:bodyPr>
          <a:lstStyle/>
          <a:p>
            <a:r>
              <a:rPr lang="en-US" altLang="zh-TW" sz="2400" b="1" dirty="0">
                <a:solidFill>
                  <a:srgbClr val="FF0000"/>
                </a:solidFill>
              </a:rPr>
              <a:t>class </a:t>
            </a:r>
            <a:r>
              <a:rPr lang="en-US" altLang="zh-TW" sz="2400" b="1" dirty="0" err="1">
                <a:solidFill>
                  <a:srgbClr val="FF0000"/>
                </a:solidFill>
              </a:rPr>
              <a:t>className</a:t>
            </a:r>
            <a:r>
              <a:rPr lang="en-US" altLang="zh-TW" sz="2400" b="1" dirty="0">
                <a:solidFill>
                  <a:srgbClr val="FF0000"/>
                </a:solidFill>
              </a:rPr>
              <a:t>:</a:t>
            </a:r>
          </a:p>
          <a:p>
            <a:r>
              <a:rPr lang="en-US" altLang="zh-TW" sz="2400" b="1" dirty="0">
                <a:solidFill>
                  <a:srgbClr val="FF0000"/>
                </a:solidFill>
              </a:rPr>
              <a:t>  statements</a:t>
            </a:r>
          </a:p>
          <a:p>
            <a:endParaRPr lang="zh-TW" altLang="en-US" dirty="0"/>
          </a:p>
        </p:txBody>
      </p:sp>
      <p:sp>
        <p:nvSpPr>
          <p:cNvPr id="7" name="文字方塊 6"/>
          <p:cNvSpPr txBox="1"/>
          <p:nvPr/>
        </p:nvSpPr>
        <p:spPr>
          <a:xfrm>
            <a:off x="2767729" y="5243627"/>
            <a:ext cx="5674813" cy="1200329"/>
          </a:xfrm>
          <a:prstGeom prst="rect">
            <a:avLst/>
          </a:prstGeom>
          <a:noFill/>
        </p:spPr>
        <p:txBody>
          <a:bodyPr wrap="square" rtlCol="0">
            <a:spAutoFit/>
          </a:bodyPr>
          <a:lstStyle/>
          <a:p>
            <a:r>
              <a:rPr lang="en-US" altLang="zh-TW" sz="2400" b="1" dirty="0" smtClean="0">
                <a:solidFill>
                  <a:srgbClr val="FF0000"/>
                </a:solidFill>
              </a:rPr>
              <a:t>class:</a:t>
            </a:r>
            <a:r>
              <a:rPr lang="zh-TW" altLang="en-US" sz="2400" b="1" dirty="0" smtClean="0">
                <a:solidFill>
                  <a:srgbClr val="FF0000"/>
                </a:solidFill>
              </a:rPr>
              <a:t>定義類別</a:t>
            </a:r>
            <a:endParaRPr lang="en-US" altLang="zh-TW" sz="2400" b="1" dirty="0" smtClean="0">
              <a:solidFill>
                <a:srgbClr val="FF0000"/>
              </a:solidFill>
            </a:endParaRPr>
          </a:p>
          <a:p>
            <a:r>
              <a:rPr lang="en-US" altLang="zh-TW" sz="2400" b="1" dirty="0" err="1" smtClean="0">
                <a:solidFill>
                  <a:srgbClr val="FF0000"/>
                </a:solidFill>
              </a:rPr>
              <a:t>ClassName</a:t>
            </a:r>
            <a:r>
              <a:rPr lang="en-US" altLang="zh-TW" sz="2400" b="1" dirty="0" smtClean="0">
                <a:solidFill>
                  <a:srgbClr val="FF0000"/>
                </a:solidFill>
              </a:rPr>
              <a:t>:</a:t>
            </a:r>
            <a:r>
              <a:rPr lang="zh-TW" altLang="en-US" sz="2400" b="1" dirty="0" smtClean="0">
                <a:solidFill>
                  <a:srgbClr val="FF0000"/>
                </a:solidFill>
              </a:rPr>
              <a:t>類別名稱</a:t>
            </a:r>
            <a:endParaRPr lang="en-US" altLang="zh-TW" sz="2400" b="1" dirty="0" smtClean="0">
              <a:solidFill>
                <a:srgbClr val="FF0000"/>
              </a:solidFill>
            </a:endParaRPr>
          </a:p>
          <a:p>
            <a:r>
              <a:rPr lang="en-US" altLang="zh-TW" sz="2400" b="1" dirty="0" smtClean="0">
                <a:solidFill>
                  <a:srgbClr val="FF0000"/>
                </a:solidFill>
              </a:rPr>
              <a:t>statements:</a:t>
            </a:r>
            <a:r>
              <a:rPr lang="zh-TW" altLang="en-US" sz="2400" b="1" dirty="0" smtClean="0">
                <a:solidFill>
                  <a:srgbClr val="FF0000"/>
                </a:solidFill>
              </a:rPr>
              <a:t>類別主體，可定義變數及函數</a:t>
            </a:r>
            <a:endParaRPr lang="en-US" altLang="zh-TW" sz="2400" b="1" dirty="0">
              <a:solidFill>
                <a:srgbClr val="FF0000"/>
              </a:solidFill>
            </a:endParaRPr>
          </a:p>
        </p:txBody>
      </p:sp>
    </p:spTree>
    <p:extLst>
      <p:ext uri="{BB962C8B-B14F-4D97-AF65-F5344CB8AC3E}">
        <p14:creationId xmlns:p14="http://schemas.microsoft.com/office/powerpoint/2010/main" val="3958425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534</Words>
  <Application>Microsoft Office PowerPoint</Application>
  <PresentationFormat>寬螢幕</PresentationFormat>
  <Paragraphs>51</Paragraphs>
  <Slides>14</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14</vt:i4>
      </vt:variant>
    </vt:vector>
  </HeadingPairs>
  <TitlesOfParts>
    <vt:vector size="23" baseType="lpstr">
      <vt:lpstr>Lora</vt:lpstr>
      <vt:lpstr>微軟正黑體</vt:lpstr>
      <vt:lpstr>新細明體</vt:lpstr>
      <vt:lpstr>Arial</vt:lpstr>
      <vt:lpstr>Calibri</vt:lpstr>
      <vt:lpstr>Calibri Light</vt:lpstr>
      <vt:lpstr>Times New Roman</vt:lpstr>
      <vt:lpstr>Wingdings</vt:lpstr>
      <vt:lpstr>Office 佈景主題</vt:lpstr>
      <vt:lpstr>Python 物件導向</vt:lpstr>
      <vt:lpstr>物件導向程式設計（英語：Object-oriented programming，縮寫：OOP）是種具有物件概念的程式設計典範，同時也是一種程式開發的抽象方針。它可能包含資料、特性、程式碼與方法。物件則指的是類別（class）的實例。它將物件作為程式的基本單元，將程式和資料封裝其中，以提高軟體的重用性、靈活性和擴充性，物件裡的程式可以存取及經常修改物件相關連的資料。在物件導向程式程式設計裡，電腦程式會被設計成彼此相關的物件。 物件導向程式設計可以看作一種在程式中包含各種獨立而又互相呼叫的物件的思想，這與傳統的思想剛好相反：傳統的程式設計主張將程式看作一系列函式的集合，或者直接就是一系列對電腦下達的指令。物件導向程式設計中的每一個物件都應該能夠接受資料、處理資料並將資料傳達給其它物件，因此它們都可以被看作一個小型的「機器」，即物件。目前已經被證實的是，物件導向程式設計推廣了程式的靈活性和可維護性，並且在大型專案設計中廣為應用。此外，支持者聲稱物件導向程式設計要比以往的做法更加便於學習，因為它能夠讓人們更簡單地設計並維護程式，使得程式更加便於分析、設計、理解。反對者在某些領域對此予以否認。  當我們提到物件導向的時候，它不僅指一種程式設計方法。它更多意義上是一種程式開發方式。在這一方面，我們必須了解更多關於物件導向系統分析和物件導向設計（Object Oriented Design，簡稱OOD）方面的知識。許多流行的程式語言是物件導向的，它們的風格就是會透由物件來創出實例。</vt:lpstr>
      <vt:lpstr>PowerPoint 簡報</vt:lpstr>
      <vt:lpstr>類別(class)與物件(object) 類別圖(class diagram)</vt:lpstr>
      <vt:lpstr>物件導向封裝技術範例</vt:lpstr>
      <vt:lpstr>多型(Polymorphism)</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物件導向</dc:title>
  <dc:creator>user</dc:creator>
  <cp:lastModifiedBy>user</cp:lastModifiedBy>
  <cp:revision>6</cp:revision>
  <dcterms:created xsi:type="dcterms:W3CDTF">2023-01-06T12:38:55Z</dcterms:created>
  <dcterms:modified xsi:type="dcterms:W3CDTF">2023-01-06T13:29:35Z</dcterms:modified>
</cp:coreProperties>
</file>