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4" r:id="rId6"/>
    <p:sldId id="266" r:id="rId7"/>
    <p:sldId id="260"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54" d="100"/>
          <a:sy n="54" d="100"/>
        </p:scale>
        <p:origin x="-173"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20259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90944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370351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1399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114844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366097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246984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42434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70807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370254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A7616D5-0F22-44F7-BD70-7417D9FA9A39}" type="datetimeFigureOut">
              <a:rPr lang="zh-TW" altLang="en-US" smtClean="0"/>
              <a:pPr/>
              <a:t>2023/1/8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156798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616D5-0F22-44F7-BD70-7417D9FA9A39}" type="datetimeFigureOut">
              <a:rPr lang="zh-TW" altLang="en-US" smtClean="0"/>
              <a:pPr/>
              <a:t>2023/1/8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958FB-F1E1-489C-9AA1-EE7E415AC61F}" type="slidenum">
              <a:rPr lang="zh-TW" altLang="en-US" smtClean="0"/>
              <a:pPr/>
              <a:t>‹#›</a:t>
            </a:fld>
            <a:endParaRPr lang="zh-TW" altLang="en-US"/>
          </a:p>
        </p:txBody>
      </p:sp>
    </p:spTree>
    <p:extLst>
      <p:ext uri="{BB962C8B-B14F-4D97-AF65-F5344CB8AC3E}">
        <p14:creationId xmlns="" xmlns:p14="http://schemas.microsoft.com/office/powerpoint/2010/main" val="3517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2341" y="2754098"/>
            <a:ext cx="10515600" cy="1325563"/>
          </a:xfrm>
        </p:spPr>
        <p:txBody>
          <a:bodyPr/>
          <a:lstStyle/>
          <a:p>
            <a:pPr algn="ctr"/>
            <a:r>
              <a:rPr lang="en-US" altLang="zh-TW" b="1" dirty="0" smtClean="0"/>
              <a:t>Python </a:t>
            </a:r>
            <a:r>
              <a:rPr lang="zh-TW" altLang="en-US" b="1" dirty="0" smtClean="0"/>
              <a:t>物件導向</a:t>
            </a:r>
            <a:endParaRPr lang="zh-TW" altLang="en-US" b="1" dirty="0"/>
          </a:p>
        </p:txBody>
      </p:sp>
      <p:sp>
        <p:nvSpPr>
          <p:cNvPr id="3" name="副標題 2"/>
          <p:cNvSpPr txBox="1">
            <a:spLocks/>
          </p:cNvSpPr>
          <p:nvPr/>
        </p:nvSpPr>
        <p:spPr>
          <a:xfrm>
            <a:off x="1524000" y="3784922"/>
            <a:ext cx="9144000" cy="1655762"/>
          </a:xfrm>
          <a:prstGeom prst="rect">
            <a:avLst/>
          </a:prstGeom>
        </p:spPr>
        <p:txBody>
          <a:bodyPr/>
          <a:lstStyle/>
          <a:p>
            <a:pPr marL="228600" marR="0" lvl="0" indent="-228600" algn="ctr" defTabSz="914400" rtl="0" eaLnBrk="1" fontAlgn="auto" latinLnBrk="0" hangingPunct="1">
              <a:lnSpc>
                <a:spcPct val="90000"/>
              </a:lnSpc>
              <a:spcBef>
                <a:spcPts val="1000"/>
              </a:spcBef>
              <a:spcAft>
                <a:spcPts val="0"/>
              </a:spcAft>
              <a:buClrTx/>
              <a:buSzTx/>
              <a:tabLst/>
              <a:defRPr/>
            </a:pPr>
            <a:r>
              <a:rPr kumimoji="0" lang="zh-TW" altLang="en-US" sz="2800" b="0" i="0" u="none" strike="noStrike" kern="1200" cap="none" spc="0" normalizeH="0" baseline="0" noProof="0" dirty="0" smtClean="0">
                <a:ln>
                  <a:noFill/>
                </a:ln>
                <a:solidFill>
                  <a:schemeClr val="tx1"/>
                </a:solidFill>
                <a:effectLst/>
                <a:uLnTx/>
                <a:uFillTx/>
                <a:latin typeface="+mn-lt"/>
                <a:ea typeface="+mn-ea"/>
                <a:cs typeface="+mn-cs"/>
              </a:rPr>
              <a:t>學生</a:t>
            </a: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:A100E111</a:t>
            </a:r>
            <a:r>
              <a:rPr kumimoji="0" lang="zh-TW" altLang="en-US" sz="2800" b="0" i="0" u="none" strike="noStrike" kern="1200" cap="none" spc="0" normalizeH="0" baseline="0" noProof="0" dirty="0" smtClean="0">
                <a:ln>
                  <a:noFill/>
                </a:ln>
                <a:solidFill>
                  <a:schemeClr val="tx1"/>
                </a:solidFill>
                <a:effectLst/>
                <a:uLnTx/>
                <a:uFillTx/>
                <a:latin typeface="+mn-lt"/>
                <a:ea typeface="+mn-ea"/>
                <a:cs typeface="+mn-cs"/>
              </a:rPr>
              <a:t>董宸維</a:t>
            </a:r>
            <a:endParaRPr kumimoji="0" lang="en-US" altLang="zh-TW"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ctr" defTabSz="914400" rtl="0" eaLnBrk="1" fontAlgn="auto" latinLnBrk="0" hangingPunct="1">
              <a:lnSpc>
                <a:spcPct val="90000"/>
              </a:lnSpc>
              <a:spcBef>
                <a:spcPts val="1000"/>
              </a:spcBef>
              <a:spcAft>
                <a:spcPts val="0"/>
              </a:spcAft>
              <a:buClrTx/>
              <a:buSzTx/>
              <a:tabLst/>
              <a:defRPr/>
            </a:pPr>
            <a:r>
              <a:rPr kumimoji="0" lang="zh-TW" altLang="en-US" sz="2800" b="0" i="0" u="none" strike="noStrike" kern="1200" cap="none" spc="0" normalizeH="0" baseline="0" noProof="0" dirty="0" smtClean="0">
                <a:ln>
                  <a:noFill/>
                </a:ln>
                <a:solidFill>
                  <a:schemeClr val="tx1"/>
                </a:solidFill>
                <a:effectLst/>
                <a:uLnTx/>
                <a:uFillTx/>
                <a:latin typeface="+mn-lt"/>
                <a:ea typeface="+mn-ea"/>
                <a:cs typeface="+mn-cs"/>
              </a:rPr>
              <a:t>老師</a:t>
            </a:r>
            <a:r>
              <a:rPr kumimoji="0" lang="en-US" altLang="zh-TW" sz="2800" b="0" i="0" u="none" strike="noStrike" kern="1200" cap="none" spc="0" normalizeH="0" baseline="0" noProof="0" dirty="0" smtClean="0">
                <a:ln>
                  <a:noFill/>
                </a:ln>
                <a:solidFill>
                  <a:schemeClr val="tx1"/>
                </a:solidFill>
                <a:effectLst/>
                <a:uLnTx/>
                <a:uFillTx/>
                <a:latin typeface="+mn-lt"/>
                <a:ea typeface="+mn-ea"/>
                <a:cs typeface="+mn-cs"/>
              </a:rPr>
              <a:t>:</a:t>
            </a:r>
            <a:r>
              <a:rPr kumimoji="0" lang="zh-TW" altLang="en-US" sz="2800" b="0" i="0" u="none" strike="noStrike" kern="1200" cap="none" spc="0" normalizeH="0" baseline="0" noProof="0" dirty="0" smtClean="0">
                <a:ln>
                  <a:noFill/>
                </a:ln>
                <a:solidFill>
                  <a:schemeClr val="tx1"/>
                </a:solidFill>
                <a:effectLst/>
                <a:uLnTx/>
                <a:uFillTx/>
                <a:latin typeface="+mn-lt"/>
                <a:ea typeface="+mn-ea"/>
                <a:cs typeface="+mn-cs"/>
              </a:rPr>
              <a:t>偉大的恩師龍大大</a:t>
            </a:r>
            <a:endParaRPr kumimoji="0" lang="zh-TW"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92433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0"/>
            <a:ext cx="6049223" cy="5769575"/>
          </a:xfrm>
          <a:prstGeom prst="rect">
            <a:avLst/>
          </a:prstGeom>
        </p:spPr>
      </p:pic>
      <p:sp>
        <p:nvSpPr>
          <p:cNvPr id="3" name="文字方塊 2"/>
          <p:cNvSpPr txBox="1"/>
          <p:nvPr/>
        </p:nvSpPr>
        <p:spPr>
          <a:xfrm>
            <a:off x="6475434" y="1198095"/>
            <a:ext cx="6010275" cy="3693319"/>
          </a:xfrm>
          <a:prstGeom prst="rect">
            <a:avLst/>
          </a:prstGeom>
          <a:noFill/>
        </p:spPr>
        <p:txBody>
          <a:bodyPr wrap="square" rtlCol="0">
            <a:spAutoFit/>
          </a:bodyPr>
          <a:lstStyle/>
          <a:p>
            <a:r>
              <a:rPr lang="en-US" altLang="zh-TW" dirty="0"/>
              <a:t>class Circle:</a:t>
            </a:r>
          </a:p>
          <a:p>
            <a:r>
              <a:rPr lang="en-US" altLang="zh-TW" dirty="0"/>
              <a:t>  PI = 3.14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a:solidFill>
                  <a:schemeClr val="accent6">
                    <a:lumMod val="50000"/>
                  </a:schemeClr>
                </a:solidFill>
              </a:rPr>
              <a:t>PI</a:t>
            </a:r>
            <a:r>
              <a:rPr lang="zh-TW" altLang="en-US" dirty="0">
                <a:solidFill>
                  <a:schemeClr val="accent6">
                    <a:lumMod val="50000"/>
                  </a:schemeClr>
                </a:solidFill>
              </a:rPr>
              <a:t>，預設值為</a:t>
            </a:r>
            <a:r>
              <a:rPr lang="en-US" altLang="zh-TW" dirty="0">
                <a:solidFill>
                  <a:schemeClr val="accent6">
                    <a:lumMod val="50000"/>
                  </a:schemeClr>
                </a:solidFill>
              </a:rPr>
              <a:t>3.14</a:t>
            </a:r>
            <a:endParaRPr lang="zh-TW" altLang="en-US" dirty="0">
              <a:solidFill>
                <a:schemeClr val="accent6">
                  <a:lumMod val="50000"/>
                </a:schemeClr>
              </a:solidFill>
            </a:endParaRPr>
          </a:p>
          <a:p>
            <a:r>
              <a:rPr lang="zh-TW" altLang="en-US" dirty="0"/>
              <a:t>  </a:t>
            </a:r>
            <a:r>
              <a:rPr lang="en-US" altLang="zh-TW" dirty="0"/>
              <a:t>radius = 1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a:solidFill>
                  <a:schemeClr val="accent6">
                    <a:lumMod val="50000"/>
                  </a:schemeClr>
                </a:solidFill>
              </a:rPr>
              <a:t>radius</a:t>
            </a:r>
            <a:r>
              <a:rPr lang="zh-TW" altLang="en-US" dirty="0">
                <a:solidFill>
                  <a:schemeClr val="accent6">
                    <a:lumMod val="50000"/>
                  </a:schemeClr>
                </a:solidFill>
              </a:rPr>
              <a:t>，預設值為</a:t>
            </a:r>
            <a:r>
              <a:rPr lang="en-US" altLang="zh-TW" dirty="0">
                <a:solidFill>
                  <a:schemeClr val="accent6">
                    <a:lumMod val="50000"/>
                  </a:schemeClr>
                </a:solidFill>
              </a:rPr>
              <a:t>1</a:t>
            </a:r>
            <a:endParaRPr lang="zh-TW" altLang="en-US" dirty="0">
              <a:solidFill>
                <a:schemeClr val="accent6">
                  <a:lumMod val="50000"/>
                </a:schemeClr>
              </a:solidFill>
            </a:endParaRPr>
          </a:p>
          <a:p>
            <a:r>
              <a:rPr lang="zh-TW" altLang="en-US" dirty="0"/>
              <a:t/>
            </a:r>
            <a:br>
              <a:rPr lang="zh-TW" altLang="en-US" dirty="0"/>
            </a:br>
            <a:r>
              <a:rPr lang="zh-TW" altLang="en-US" dirty="0"/>
              <a:t>  </a:t>
            </a:r>
            <a:r>
              <a:rPr lang="en-US" altLang="zh-TW" dirty="0" err="1"/>
              <a:t>def</a:t>
            </a:r>
            <a:r>
              <a:rPr lang="en-US" altLang="zh-TW" dirty="0"/>
              <a:t> </a:t>
            </a:r>
            <a:r>
              <a:rPr lang="en-US" altLang="zh-TW" dirty="0" err="1"/>
              <a:t>getArea</a:t>
            </a:r>
            <a:r>
              <a:rPr lang="en-US" altLang="zh-TW" dirty="0"/>
              <a:t>(self):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err="1">
                <a:solidFill>
                  <a:schemeClr val="accent6">
                    <a:lumMod val="50000"/>
                  </a:schemeClr>
                </a:solidFill>
              </a:rPr>
              <a:t>getArea</a:t>
            </a:r>
            <a:r>
              <a:rPr lang="zh-TW" altLang="en-US" dirty="0">
                <a:solidFill>
                  <a:schemeClr val="accent6">
                    <a:lumMod val="50000"/>
                  </a:schemeClr>
                </a:solidFill>
              </a:rPr>
              <a:t>的方法</a:t>
            </a:r>
          </a:p>
          <a:p>
            <a:r>
              <a:rPr lang="zh-TW" altLang="en-US" dirty="0"/>
              <a:t>    </a:t>
            </a:r>
            <a:r>
              <a:rPr lang="en-US" altLang="zh-TW" dirty="0"/>
              <a:t>return </a:t>
            </a:r>
            <a:r>
              <a:rPr lang="en-US" altLang="zh-TW" dirty="0" err="1"/>
              <a:t>self.PI</a:t>
            </a:r>
            <a:r>
              <a:rPr lang="en-US" altLang="zh-TW" dirty="0"/>
              <a:t>*</a:t>
            </a:r>
            <a:r>
              <a:rPr lang="en-US" altLang="zh-TW" dirty="0" err="1"/>
              <a:t>self.radius</a:t>
            </a:r>
            <a:r>
              <a:rPr lang="en-US" altLang="zh-TW" dirty="0"/>
              <a:t>*</a:t>
            </a:r>
            <a:r>
              <a:rPr lang="en-US" altLang="zh-TW" dirty="0" err="1"/>
              <a:t>self.radius</a:t>
            </a:r>
            <a:endParaRPr lang="en-US" altLang="zh-TW" dirty="0"/>
          </a:p>
          <a:p>
            <a:r>
              <a:rPr lang="en-US" altLang="zh-TW" dirty="0"/>
              <a:t/>
            </a:r>
            <a:br>
              <a:rPr lang="en-US" altLang="zh-TW" dirty="0"/>
            </a:br>
            <a:r>
              <a:rPr lang="en-US" altLang="zh-TW" dirty="0"/>
              <a:t>C1=Circle()   </a:t>
            </a:r>
            <a:r>
              <a:rPr lang="en-US" altLang="zh-TW" dirty="0">
                <a:solidFill>
                  <a:schemeClr val="accent6">
                    <a:lumMod val="50000"/>
                  </a:schemeClr>
                </a:solidFill>
              </a:rPr>
              <a:t>#</a:t>
            </a:r>
            <a:r>
              <a:rPr lang="zh-TW" altLang="en-US" dirty="0">
                <a:solidFill>
                  <a:schemeClr val="accent6">
                    <a:lumMod val="50000"/>
                  </a:schemeClr>
                </a:solidFill>
              </a:rPr>
              <a:t>建立物件指派給</a:t>
            </a:r>
            <a:r>
              <a:rPr lang="en-US" altLang="zh-TW" dirty="0">
                <a:solidFill>
                  <a:schemeClr val="accent6">
                    <a:lumMod val="50000"/>
                  </a:schemeClr>
                </a:solidFill>
              </a:rPr>
              <a:t>C1</a:t>
            </a:r>
          </a:p>
          <a:p>
            <a:r>
              <a:rPr lang="en-US" altLang="zh-TW" dirty="0"/>
              <a:t>print("</a:t>
            </a:r>
            <a:r>
              <a:rPr lang="zh-TW" altLang="en-US" dirty="0"/>
              <a:t>半徑為</a:t>
            </a:r>
            <a:r>
              <a:rPr lang="en-US" altLang="zh-TW" dirty="0"/>
              <a:t>",C1.radius,"</a:t>
            </a:r>
            <a:r>
              <a:rPr lang="zh-TW" altLang="en-US" dirty="0"/>
              <a:t>的圓面積為</a:t>
            </a:r>
            <a:r>
              <a:rPr lang="en-US" altLang="zh-TW" dirty="0"/>
              <a:t>",C1.getArea())</a:t>
            </a:r>
          </a:p>
          <a:p>
            <a:r>
              <a:rPr lang="en-US" altLang="zh-TW" dirty="0"/>
              <a:t/>
            </a:r>
            <a:br>
              <a:rPr lang="en-US" altLang="zh-TW" dirty="0"/>
            </a:br>
            <a:r>
              <a:rPr lang="en-US" altLang="zh-TW" dirty="0"/>
              <a:t>C2=C1         </a:t>
            </a:r>
            <a:r>
              <a:rPr lang="en-US" altLang="zh-TW" dirty="0">
                <a:solidFill>
                  <a:schemeClr val="accent6">
                    <a:lumMod val="50000"/>
                  </a:schemeClr>
                </a:solidFill>
              </a:rPr>
              <a:t>#</a:t>
            </a:r>
            <a:r>
              <a:rPr lang="zh-TW" altLang="en-US" dirty="0">
                <a:solidFill>
                  <a:schemeClr val="accent6">
                    <a:lumMod val="50000"/>
                  </a:schemeClr>
                </a:solidFill>
              </a:rPr>
              <a:t>使</a:t>
            </a:r>
            <a:r>
              <a:rPr lang="en-US" altLang="zh-TW" dirty="0">
                <a:solidFill>
                  <a:schemeClr val="accent6">
                    <a:lumMod val="50000"/>
                  </a:schemeClr>
                </a:solidFill>
              </a:rPr>
              <a:t>C2</a:t>
            </a:r>
            <a:r>
              <a:rPr lang="zh-TW" altLang="en-US" dirty="0">
                <a:solidFill>
                  <a:schemeClr val="accent6">
                    <a:lumMod val="50000"/>
                  </a:schemeClr>
                </a:solidFill>
              </a:rPr>
              <a:t>參照</a:t>
            </a:r>
            <a:r>
              <a:rPr lang="en-US" altLang="zh-TW" dirty="0">
                <a:solidFill>
                  <a:schemeClr val="accent6">
                    <a:lumMod val="50000"/>
                  </a:schemeClr>
                </a:solidFill>
              </a:rPr>
              <a:t>C1</a:t>
            </a:r>
            <a:r>
              <a:rPr lang="zh-TW" altLang="en-US" dirty="0">
                <a:solidFill>
                  <a:schemeClr val="accent6">
                    <a:lumMod val="50000"/>
                  </a:schemeClr>
                </a:solidFill>
              </a:rPr>
              <a:t>所參照的物件</a:t>
            </a:r>
          </a:p>
          <a:p>
            <a:r>
              <a:rPr lang="en-US" altLang="zh-TW" dirty="0"/>
              <a:t>C2.radius = 10   </a:t>
            </a:r>
            <a:r>
              <a:rPr lang="en-US" altLang="zh-TW" dirty="0">
                <a:solidFill>
                  <a:schemeClr val="accent6">
                    <a:lumMod val="50000"/>
                  </a:schemeClr>
                </a:solidFill>
              </a:rPr>
              <a:t>#C2</a:t>
            </a:r>
            <a:r>
              <a:rPr lang="zh-TW" altLang="en-US" dirty="0">
                <a:solidFill>
                  <a:schemeClr val="accent6">
                    <a:lumMod val="50000"/>
                  </a:schemeClr>
                </a:solidFill>
              </a:rPr>
              <a:t>的</a:t>
            </a:r>
            <a:r>
              <a:rPr lang="en-US" altLang="zh-TW" dirty="0">
                <a:solidFill>
                  <a:schemeClr val="accent6">
                    <a:lumMod val="50000"/>
                  </a:schemeClr>
                </a:solidFill>
              </a:rPr>
              <a:t>radius</a:t>
            </a:r>
            <a:r>
              <a:rPr lang="zh-TW" altLang="en-US" dirty="0">
                <a:solidFill>
                  <a:schemeClr val="accent6">
                    <a:lumMod val="50000"/>
                  </a:schemeClr>
                </a:solidFill>
              </a:rPr>
              <a:t>值設定為</a:t>
            </a:r>
            <a:r>
              <a:rPr lang="en-US" altLang="zh-TW" dirty="0">
                <a:solidFill>
                  <a:schemeClr val="accent6">
                    <a:lumMod val="50000"/>
                  </a:schemeClr>
                </a:solidFill>
              </a:rPr>
              <a:t>10</a:t>
            </a:r>
            <a:endParaRPr lang="zh-TW" altLang="en-US" dirty="0">
              <a:solidFill>
                <a:schemeClr val="accent6">
                  <a:lumMod val="50000"/>
                </a:schemeClr>
              </a:solidFill>
            </a:endParaRPr>
          </a:p>
          <a:p>
            <a:r>
              <a:rPr lang="en-US" altLang="zh-TW" dirty="0"/>
              <a:t>print("</a:t>
            </a:r>
            <a:r>
              <a:rPr lang="zh-TW" altLang="en-US" dirty="0"/>
              <a:t>半徑為</a:t>
            </a:r>
            <a:r>
              <a:rPr lang="en-US" altLang="zh-TW" dirty="0"/>
              <a:t>",C1.radius,"</a:t>
            </a:r>
            <a:r>
              <a:rPr lang="zh-TW" altLang="en-US" dirty="0"/>
              <a:t>的圓面積為</a:t>
            </a:r>
            <a:r>
              <a:rPr lang="en-US" altLang="zh-TW" dirty="0"/>
              <a:t>",C1.getArea</a:t>
            </a:r>
            <a:r>
              <a:rPr lang="en-US" altLang="zh-TW" dirty="0" smtClean="0"/>
              <a:t>())</a:t>
            </a:r>
            <a:endParaRPr lang="en-US" altLang="zh-TW" dirty="0"/>
          </a:p>
        </p:txBody>
      </p:sp>
    </p:spTree>
    <p:extLst>
      <p:ext uri="{BB962C8B-B14F-4D97-AF65-F5344CB8AC3E}">
        <p14:creationId xmlns="" xmlns:p14="http://schemas.microsoft.com/office/powerpoint/2010/main" val="3864044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166653"/>
            <a:ext cx="5824276" cy="6143986"/>
          </a:xfrm>
          <a:prstGeom prst="rect">
            <a:avLst/>
          </a:prstGeom>
        </p:spPr>
      </p:pic>
      <p:sp>
        <p:nvSpPr>
          <p:cNvPr id="3" name="文字方塊 2"/>
          <p:cNvSpPr txBox="1"/>
          <p:nvPr/>
        </p:nvSpPr>
        <p:spPr>
          <a:xfrm>
            <a:off x="6565726" y="2467366"/>
            <a:ext cx="4949869" cy="1015663"/>
          </a:xfrm>
          <a:prstGeom prst="rect">
            <a:avLst/>
          </a:prstGeom>
          <a:noFill/>
        </p:spPr>
        <p:txBody>
          <a:bodyPr wrap="square" rtlCol="0">
            <a:spAutoFit/>
          </a:bodyPr>
          <a:lstStyle/>
          <a:p>
            <a:r>
              <a:rPr lang="en-US" altLang="zh-TW" sz="6000" b="1" dirty="0" smtClean="0">
                <a:solidFill>
                  <a:srgbClr val="FF0000"/>
                </a:solidFill>
              </a:rPr>
              <a:t>__</a:t>
            </a:r>
            <a:r>
              <a:rPr lang="en-US" altLang="zh-TW" sz="6000" b="1" dirty="0" err="1" smtClean="0">
                <a:solidFill>
                  <a:srgbClr val="FF0000"/>
                </a:solidFill>
              </a:rPr>
              <a:t>init</a:t>
            </a:r>
            <a:r>
              <a:rPr lang="en-US" altLang="zh-TW" sz="6000" b="1" dirty="0" smtClean="0">
                <a:solidFill>
                  <a:srgbClr val="FF0000"/>
                </a:solidFill>
              </a:rPr>
              <a:t>__()</a:t>
            </a:r>
            <a:r>
              <a:rPr lang="zh-TW" altLang="en-US" sz="6000" b="1" dirty="0" smtClean="0">
                <a:solidFill>
                  <a:srgbClr val="FF0000"/>
                </a:solidFill>
              </a:rPr>
              <a:t>方法</a:t>
            </a:r>
            <a:endParaRPr lang="zh-TW" altLang="en-US" sz="6000" b="1" dirty="0">
              <a:solidFill>
                <a:srgbClr val="FF0000"/>
              </a:solidFill>
            </a:endParaRPr>
          </a:p>
        </p:txBody>
      </p:sp>
    </p:spTree>
    <p:extLst>
      <p:ext uri="{BB962C8B-B14F-4D97-AF65-F5344CB8AC3E}">
        <p14:creationId xmlns="" xmlns:p14="http://schemas.microsoft.com/office/powerpoint/2010/main" val="2213981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37786" y="311262"/>
            <a:ext cx="7151057" cy="5731763"/>
          </a:xfrm>
          <a:prstGeom prst="rect">
            <a:avLst/>
          </a:prstGeom>
        </p:spPr>
      </p:pic>
      <p:sp>
        <p:nvSpPr>
          <p:cNvPr id="3" name="文字方塊 2"/>
          <p:cNvSpPr txBox="1"/>
          <p:nvPr/>
        </p:nvSpPr>
        <p:spPr>
          <a:xfrm>
            <a:off x="6282586" y="1590545"/>
            <a:ext cx="5909414" cy="1815882"/>
          </a:xfrm>
          <a:prstGeom prst="rect">
            <a:avLst/>
          </a:prstGeom>
          <a:noFill/>
        </p:spPr>
        <p:txBody>
          <a:bodyPr wrap="square" rtlCol="0">
            <a:spAutoFit/>
          </a:bodyPr>
          <a:lstStyle/>
          <a:p>
            <a:r>
              <a:rPr lang="zh-TW" altLang="en-US" sz="2800" b="1" dirty="0" smtClean="0">
                <a:solidFill>
                  <a:srgbClr val="FF0000"/>
                </a:solidFill>
              </a:rPr>
              <a:t>匿名物件</a:t>
            </a:r>
            <a:endParaRPr lang="en-US" altLang="zh-TW" sz="2800" b="1" dirty="0" smtClean="0">
              <a:solidFill>
                <a:srgbClr val="FF0000"/>
              </a:solidFill>
            </a:endParaRPr>
          </a:p>
          <a:p>
            <a:endParaRPr lang="en-US" altLang="zh-TW" sz="2800" b="1" dirty="0">
              <a:solidFill>
                <a:srgbClr val="FF0000"/>
              </a:solidFill>
            </a:endParaRPr>
          </a:p>
          <a:p>
            <a:r>
              <a:rPr lang="zh-TW" altLang="en-US" sz="2800" b="1" dirty="0" smtClean="0">
                <a:solidFill>
                  <a:srgbClr val="FF0000"/>
                </a:solidFill>
              </a:rPr>
              <a:t>沒有指派物件</a:t>
            </a:r>
            <a:r>
              <a:rPr lang="en-US" altLang="zh-TW" sz="2800" b="1" dirty="0" smtClean="0">
                <a:solidFill>
                  <a:srgbClr val="FF0000"/>
                </a:solidFill>
              </a:rPr>
              <a:t>(C1=Circle())</a:t>
            </a:r>
          </a:p>
          <a:p>
            <a:r>
              <a:rPr lang="zh-TW" altLang="en-US" sz="2800" b="1" dirty="0" smtClean="0">
                <a:solidFill>
                  <a:srgbClr val="FF0000"/>
                </a:solidFill>
              </a:rPr>
              <a:t>給變數的情況下存取物件為</a:t>
            </a:r>
            <a:r>
              <a:rPr lang="zh-TW" altLang="en-US" sz="2800" b="1" dirty="0">
                <a:solidFill>
                  <a:srgbClr val="FF0000"/>
                </a:solidFill>
              </a:rPr>
              <a:t>匿名</a:t>
            </a:r>
            <a:r>
              <a:rPr lang="zh-TW" altLang="en-US" sz="2800" b="1" dirty="0" smtClean="0">
                <a:solidFill>
                  <a:srgbClr val="FF0000"/>
                </a:solidFill>
              </a:rPr>
              <a:t>物件</a:t>
            </a:r>
            <a:endParaRPr lang="en-US" altLang="zh-TW" sz="2800" b="1" dirty="0">
              <a:solidFill>
                <a:srgbClr val="FF0000"/>
              </a:solidFill>
            </a:endParaRPr>
          </a:p>
        </p:txBody>
      </p:sp>
    </p:spTree>
    <p:extLst>
      <p:ext uri="{BB962C8B-B14F-4D97-AF65-F5344CB8AC3E}">
        <p14:creationId xmlns="" xmlns:p14="http://schemas.microsoft.com/office/powerpoint/2010/main" val="1014228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500" y="1621966"/>
            <a:ext cx="6048375" cy="4840747"/>
          </a:xfrm>
          <a:prstGeom prst="rect">
            <a:avLst/>
          </a:prstGeom>
          <a:noFill/>
          <a:ln w="9525">
            <a:noFill/>
            <a:miter lim="800000"/>
            <a:headEnd/>
            <a:tailEnd/>
          </a:ln>
          <a:effectLst/>
        </p:spPr>
      </p:pic>
      <p:sp>
        <p:nvSpPr>
          <p:cNvPr id="3" name="文字方塊 2"/>
          <p:cNvSpPr txBox="1"/>
          <p:nvPr/>
        </p:nvSpPr>
        <p:spPr>
          <a:xfrm>
            <a:off x="1333500" y="447675"/>
            <a:ext cx="10496550" cy="1200329"/>
          </a:xfrm>
          <a:prstGeom prst="rect">
            <a:avLst/>
          </a:prstGeom>
          <a:noFill/>
        </p:spPr>
        <p:txBody>
          <a:bodyPr wrap="square" rtlCol="0">
            <a:spAutoFit/>
          </a:bodyPr>
          <a:lstStyle/>
          <a:p>
            <a:r>
              <a:rPr lang="zh-TW" altLang="en-US" sz="2400" b="1" dirty="0" smtClean="0">
                <a:solidFill>
                  <a:srgbClr val="FF0000"/>
                </a:solidFill>
              </a:rPr>
              <a:t>私有成員</a:t>
            </a:r>
            <a:endParaRPr lang="en-US" altLang="zh-TW" sz="2400" b="1" dirty="0" smtClean="0">
              <a:solidFill>
                <a:srgbClr val="FF0000"/>
              </a:solidFill>
            </a:endParaRPr>
          </a:p>
          <a:p>
            <a:endParaRPr lang="en-US" altLang="zh-TW" sz="2400" b="1" dirty="0">
              <a:solidFill>
                <a:srgbClr val="FF0000"/>
              </a:solidFill>
            </a:endParaRPr>
          </a:p>
          <a:p>
            <a:r>
              <a:rPr lang="zh-TW" altLang="en-US" sz="2400" b="1" dirty="0" smtClean="0">
                <a:solidFill>
                  <a:srgbClr val="FF0000"/>
                </a:solidFill>
              </a:rPr>
              <a:t>私有屬性的定義是在名稱前面加上兩個底線和後面不能加底線，如</a:t>
            </a:r>
            <a:r>
              <a:rPr lang="en-US" altLang="zh-TW" sz="2400" b="1" dirty="0" smtClean="0">
                <a:solidFill>
                  <a:srgbClr val="FF0000"/>
                </a:solidFill>
              </a:rPr>
              <a:t>:</a:t>
            </a:r>
            <a:r>
              <a:rPr lang="zh-TW" altLang="en-US" sz="2400" b="1" dirty="0" smtClean="0">
                <a:solidFill>
                  <a:srgbClr val="FF0000"/>
                </a:solidFill>
              </a:rPr>
              <a:t> </a:t>
            </a:r>
            <a:r>
              <a:rPr lang="en-US" altLang="zh-TW" sz="2400" b="1" dirty="0" smtClean="0">
                <a:solidFill>
                  <a:srgbClr val="FF0000"/>
                </a:solidFill>
              </a:rPr>
              <a:t>_</a:t>
            </a:r>
            <a:r>
              <a:rPr lang="zh-TW" altLang="en-US" sz="2400" b="1" dirty="0" smtClean="0">
                <a:solidFill>
                  <a:srgbClr val="FF0000"/>
                </a:solidFill>
              </a:rPr>
              <a:t> </a:t>
            </a:r>
            <a:r>
              <a:rPr lang="en-US" altLang="zh-TW" sz="2400" b="1" dirty="0" smtClean="0">
                <a:solidFill>
                  <a:srgbClr val="FF0000"/>
                </a:solidFill>
              </a:rPr>
              <a:t>_radius</a:t>
            </a:r>
            <a:endParaRPr lang="zh-TW" altLang="en-US" sz="2400" b="1" dirty="0">
              <a:solidFill>
                <a:srgbClr val="FF0000"/>
              </a:solidFill>
            </a:endParaRPr>
          </a:p>
        </p:txBody>
      </p:sp>
    </p:spTree>
    <p:extLst>
      <p:ext uri="{BB962C8B-B14F-4D97-AF65-F5344CB8AC3E}">
        <p14:creationId xmlns="" xmlns:p14="http://schemas.microsoft.com/office/powerpoint/2010/main" val="199118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85900" y="0"/>
            <a:ext cx="5276850" cy="6524625"/>
          </a:xfrm>
          <a:prstGeom prst="rect">
            <a:avLst/>
          </a:prstGeom>
          <a:noFill/>
          <a:ln w="9525">
            <a:noFill/>
            <a:miter lim="800000"/>
            <a:headEnd/>
            <a:tailEnd/>
          </a:ln>
          <a:effectLst/>
        </p:spPr>
      </p:pic>
      <p:sp>
        <p:nvSpPr>
          <p:cNvPr id="3" name="文字方塊 2"/>
          <p:cNvSpPr txBox="1"/>
          <p:nvPr/>
        </p:nvSpPr>
        <p:spPr>
          <a:xfrm>
            <a:off x="7003360" y="1369540"/>
            <a:ext cx="4445448" cy="2646878"/>
          </a:xfrm>
          <a:prstGeom prst="rect">
            <a:avLst/>
          </a:prstGeom>
          <a:noFill/>
        </p:spPr>
        <p:txBody>
          <a:bodyPr wrap="none" rtlCol="0">
            <a:spAutoFit/>
          </a:bodyPr>
          <a:lstStyle/>
          <a:p>
            <a:r>
              <a:rPr lang="zh-TW" altLang="en-US" sz="16600" b="1" dirty="0">
                <a:solidFill>
                  <a:srgbClr val="FF0000"/>
                </a:solidFill>
              </a:rPr>
              <a:t>習題</a:t>
            </a:r>
          </a:p>
        </p:txBody>
      </p:sp>
    </p:spTree>
    <p:extLst>
      <p:ext uri="{BB962C8B-B14F-4D97-AF65-F5344CB8AC3E}">
        <p14:creationId xmlns="" xmlns:p14="http://schemas.microsoft.com/office/powerpoint/2010/main" val="315534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71488" y="904875"/>
            <a:ext cx="7210425" cy="5200650"/>
          </a:xfrm>
          <a:prstGeom prst="rect">
            <a:avLst/>
          </a:prstGeom>
          <a:noFill/>
          <a:ln w="9525">
            <a:noFill/>
            <a:miter lim="800000"/>
            <a:headEnd/>
            <a:tailEnd/>
          </a:ln>
          <a:effectLst/>
        </p:spPr>
      </p:pic>
      <p:sp>
        <p:nvSpPr>
          <p:cNvPr id="3" name="文字方塊 2"/>
          <p:cNvSpPr txBox="1"/>
          <p:nvPr/>
        </p:nvSpPr>
        <p:spPr>
          <a:xfrm>
            <a:off x="7746552" y="1407640"/>
            <a:ext cx="4445448" cy="2646878"/>
          </a:xfrm>
          <a:prstGeom prst="rect">
            <a:avLst/>
          </a:prstGeom>
          <a:noFill/>
        </p:spPr>
        <p:txBody>
          <a:bodyPr wrap="none" rtlCol="0">
            <a:spAutoFit/>
          </a:bodyPr>
          <a:lstStyle/>
          <a:p>
            <a:r>
              <a:rPr lang="zh-TW" altLang="en-US" sz="16600" b="1" dirty="0" smtClean="0">
                <a:solidFill>
                  <a:srgbClr val="FF0000"/>
                </a:solidFill>
              </a:rPr>
              <a:t>錯誤</a:t>
            </a:r>
            <a:endParaRPr lang="zh-TW" altLang="en-US" sz="16600" b="1" dirty="0">
              <a:solidFill>
                <a:srgbClr val="FF0000"/>
              </a:solidFill>
            </a:endParaRPr>
          </a:p>
        </p:txBody>
      </p:sp>
    </p:spTree>
    <p:extLst>
      <p:ext uri="{BB962C8B-B14F-4D97-AF65-F5344CB8AC3E}">
        <p14:creationId xmlns="" xmlns:p14="http://schemas.microsoft.com/office/powerpoint/2010/main" val="199118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19200" y="487443"/>
            <a:ext cx="5105400" cy="5089446"/>
          </a:xfrm>
          <a:prstGeom prst="rect">
            <a:avLst/>
          </a:prstGeom>
          <a:noFill/>
          <a:ln w="9525">
            <a:noFill/>
            <a:miter lim="800000"/>
            <a:headEnd/>
            <a:tailEnd/>
          </a:ln>
          <a:effectLst/>
        </p:spPr>
      </p:pic>
      <p:sp>
        <p:nvSpPr>
          <p:cNvPr id="3" name="文字方塊 2"/>
          <p:cNvSpPr txBox="1"/>
          <p:nvPr/>
        </p:nvSpPr>
        <p:spPr>
          <a:xfrm>
            <a:off x="7746552" y="1407640"/>
            <a:ext cx="4445448" cy="2646878"/>
          </a:xfrm>
          <a:prstGeom prst="rect">
            <a:avLst/>
          </a:prstGeom>
          <a:noFill/>
        </p:spPr>
        <p:txBody>
          <a:bodyPr wrap="none" rtlCol="0">
            <a:spAutoFit/>
          </a:bodyPr>
          <a:lstStyle/>
          <a:p>
            <a:r>
              <a:rPr lang="zh-TW" altLang="en-US" sz="16600" b="1" smtClean="0">
                <a:solidFill>
                  <a:srgbClr val="FF0000"/>
                </a:solidFill>
              </a:rPr>
              <a:t>正確</a:t>
            </a:r>
            <a:endParaRPr lang="en-US" altLang="zh-TW" sz="16600" b="1" smtClean="0">
              <a:solidFill>
                <a:srgbClr val="FF0000"/>
              </a:solidFill>
            </a:endParaRPr>
          </a:p>
        </p:txBody>
      </p:sp>
    </p:spTree>
    <p:extLst>
      <p:ext uri="{BB962C8B-B14F-4D97-AF65-F5344CB8AC3E}">
        <p14:creationId xmlns="" xmlns:p14="http://schemas.microsoft.com/office/powerpoint/2010/main" val="199118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303520" y="1183901"/>
          <a:ext cx="1378634" cy="1097280"/>
        </p:xfrm>
        <a:graphic>
          <a:graphicData uri="http://schemas.openxmlformats.org/drawingml/2006/table">
            <a:tbl>
              <a:tblPr firstRow="1" bandRow="1">
                <a:tableStyleId>{5C22544A-7EE6-4342-B048-85BDC9FD1C3A}</a:tableStyleId>
              </a:tblPr>
              <a:tblGrid>
                <a:gridCol w="1378634"/>
              </a:tblGrid>
              <a:tr h="341576">
                <a:tc>
                  <a:txBody>
                    <a:bodyPr/>
                    <a:lstStyle/>
                    <a:p>
                      <a:r>
                        <a:rPr lang="en-US" altLang="zh-TW" dirty="0" smtClean="0"/>
                        <a:t>ID</a:t>
                      </a:r>
                      <a:endParaRPr lang="zh-TW" altLang="en-US" dirty="0"/>
                    </a:p>
                  </a:txBody>
                  <a:tcPr/>
                </a:tc>
              </a:tr>
              <a:tr h="341576">
                <a:tc>
                  <a:txBody>
                    <a:bodyPr/>
                    <a:lstStyle/>
                    <a:p>
                      <a:r>
                        <a:rPr lang="en-US" altLang="zh-TW" dirty="0" smtClean="0"/>
                        <a:t>name</a:t>
                      </a:r>
                      <a:endParaRPr lang="zh-TW" altLang="en-US" dirty="0"/>
                    </a:p>
                  </a:txBody>
                  <a:tcPr/>
                </a:tc>
              </a:tr>
              <a:tr h="341576">
                <a:tc>
                  <a:txBody>
                    <a:bodyPr/>
                    <a:lstStyle/>
                    <a:p>
                      <a:r>
                        <a:rPr lang="en-US" altLang="zh-TW" dirty="0" err="1" smtClean="0"/>
                        <a:t>getSalary</a:t>
                      </a:r>
                      <a:r>
                        <a:rPr lang="en-US" altLang="zh-TW" dirty="0" smtClean="0"/>
                        <a:t>()</a:t>
                      </a:r>
                      <a:endParaRPr lang="zh-TW" altLang="en-US" dirty="0"/>
                    </a:p>
                  </a:txBody>
                  <a:tcPr/>
                </a:tc>
              </a:tr>
            </a:tbl>
          </a:graphicData>
        </a:graphic>
      </p:graphicFrame>
      <p:sp>
        <p:nvSpPr>
          <p:cNvPr id="3" name="文字方塊 2"/>
          <p:cNvSpPr txBox="1"/>
          <p:nvPr/>
        </p:nvSpPr>
        <p:spPr>
          <a:xfrm>
            <a:off x="4698610" y="731521"/>
            <a:ext cx="2574387" cy="369332"/>
          </a:xfrm>
          <a:prstGeom prst="rect">
            <a:avLst/>
          </a:prstGeom>
          <a:noFill/>
        </p:spPr>
        <p:txBody>
          <a:bodyPr wrap="square" rtlCol="0">
            <a:spAutoFit/>
          </a:bodyPr>
          <a:lstStyle/>
          <a:p>
            <a:r>
              <a:rPr lang="zh-TW" altLang="en-US" b="1" dirty="0" smtClean="0"/>
              <a:t>父</a:t>
            </a:r>
            <a:r>
              <a:rPr lang="zh-TW" altLang="en-US" b="1" dirty="0" smtClean="0"/>
              <a:t>類別 </a:t>
            </a:r>
            <a:r>
              <a:rPr lang="en-US" altLang="zh-TW" b="1" dirty="0" smtClean="0"/>
              <a:t>class Employee:</a:t>
            </a:r>
            <a:endParaRPr lang="zh-TW" altLang="en-US" b="1" dirty="0"/>
          </a:p>
        </p:txBody>
      </p:sp>
      <p:sp>
        <p:nvSpPr>
          <p:cNvPr id="5" name="文字方塊 4"/>
          <p:cNvSpPr txBox="1"/>
          <p:nvPr/>
        </p:nvSpPr>
        <p:spPr>
          <a:xfrm>
            <a:off x="5387926" y="0"/>
            <a:ext cx="1195753" cy="646331"/>
          </a:xfrm>
          <a:prstGeom prst="rect">
            <a:avLst/>
          </a:prstGeom>
          <a:noFill/>
        </p:spPr>
        <p:txBody>
          <a:bodyPr wrap="square" rtlCol="0">
            <a:spAutoFit/>
          </a:bodyPr>
          <a:lstStyle/>
          <a:p>
            <a:r>
              <a:rPr lang="zh-TW" altLang="en-US" sz="3600" b="1" dirty="0" smtClean="0"/>
              <a:t>繼承</a:t>
            </a:r>
            <a:endParaRPr lang="en-US" altLang="zh-TW" sz="2400" b="1" dirty="0" smtClean="0"/>
          </a:p>
        </p:txBody>
      </p:sp>
      <p:graphicFrame>
        <p:nvGraphicFramePr>
          <p:cNvPr id="6" name="表格 5"/>
          <p:cNvGraphicFramePr>
            <a:graphicFrameLocks noGrp="1"/>
          </p:cNvGraphicFramePr>
          <p:nvPr/>
        </p:nvGraphicFramePr>
        <p:xfrm>
          <a:off x="7608277" y="4417126"/>
          <a:ext cx="1378634" cy="1097280"/>
        </p:xfrm>
        <a:graphic>
          <a:graphicData uri="http://schemas.openxmlformats.org/drawingml/2006/table">
            <a:tbl>
              <a:tblPr firstRow="1" bandRow="1">
                <a:tableStyleId>{5C22544A-7EE6-4342-B048-85BDC9FD1C3A}</a:tableStyleId>
              </a:tblPr>
              <a:tblGrid>
                <a:gridCol w="1378634"/>
              </a:tblGrid>
              <a:tr h="341576">
                <a:tc>
                  <a:txBody>
                    <a:bodyPr/>
                    <a:lstStyle/>
                    <a:p>
                      <a:r>
                        <a:rPr lang="en-US" altLang="zh-TW" dirty="0" smtClean="0"/>
                        <a:t>ID</a:t>
                      </a:r>
                      <a:endParaRPr lang="zh-TW" altLang="en-US" dirty="0"/>
                    </a:p>
                  </a:txBody>
                  <a:tcPr/>
                </a:tc>
              </a:tr>
              <a:tr h="341576">
                <a:tc>
                  <a:txBody>
                    <a:bodyPr/>
                    <a:lstStyle/>
                    <a:p>
                      <a:r>
                        <a:rPr lang="en-US" altLang="zh-TW" dirty="0" smtClean="0"/>
                        <a:t>name</a:t>
                      </a:r>
                      <a:endParaRPr lang="zh-TW" altLang="en-US" dirty="0"/>
                    </a:p>
                  </a:txBody>
                  <a:tcPr/>
                </a:tc>
              </a:tr>
              <a:tr h="341576">
                <a:tc>
                  <a:txBody>
                    <a:bodyPr/>
                    <a:lstStyle/>
                    <a:p>
                      <a:r>
                        <a:rPr lang="en-US" altLang="zh-TW" dirty="0" err="1" smtClean="0"/>
                        <a:t>getSalary</a:t>
                      </a:r>
                      <a:r>
                        <a:rPr lang="en-US" altLang="zh-TW" dirty="0" smtClean="0"/>
                        <a:t>()</a:t>
                      </a:r>
                      <a:endParaRPr lang="zh-TW" altLang="en-US" dirty="0"/>
                    </a:p>
                  </a:txBody>
                  <a:tcPr/>
                </a:tc>
              </a:tr>
            </a:tbl>
          </a:graphicData>
        </a:graphic>
      </p:graphicFrame>
      <p:graphicFrame>
        <p:nvGraphicFramePr>
          <p:cNvPr id="7" name="表格 6"/>
          <p:cNvGraphicFramePr>
            <a:graphicFrameLocks noGrp="1"/>
          </p:cNvGraphicFramePr>
          <p:nvPr/>
        </p:nvGraphicFramePr>
        <p:xfrm>
          <a:off x="1514622" y="4442917"/>
          <a:ext cx="1378634" cy="1097280"/>
        </p:xfrm>
        <a:graphic>
          <a:graphicData uri="http://schemas.openxmlformats.org/drawingml/2006/table">
            <a:tbl>
              <a:tblPr firstRow="1" bandRow="1">
                <a:tableStyleId>{5C22544A-7EE6-4342-B048-85BDC9FD1C3A}</a:tableStyleId>
              </a:tblPr>
              <a:tblGrid>
                <a:gridCol w="1378634"/>
              </a:tblGrid>
              <a:tr h="341576">
                <a:tc>
                  <a:txBody>
                    <a:bodyPr/>
                    <a:lstStyle/>
                    <a:p>
                      <a:r>
                        <a:rPr lang="en-US" altLang="zh-TW" dirty="0" smtClean="0"/>
                        <a:t>ID</a:t>
                      </a:r>
                      <a:endParaRPr lang="zh-TW" altLang="en-US" dirty="0"/>
                    </a:p>
                  </a:txBody>
                  <a:tcPr/>
                </a:tc>
              </a:tr>
              <a:tr h="341576">
                <a:tc>
                  <a:txBody>
                    <a:bodyPr/>
                    <a:lstStyle/>
                    <a:p>
                      <a:r>
                        <a:rPr lang="en-US" altLang="zh-TW" dirty="0" smtClean="0"/>
                        <a:t>name</a:t>
                      </a:r>
                      <a:endParaRPr lang="zh-TW" altLang="en-US" dirty="0"/>
                    </a:p>
                  </a:txBody>
                  <a:tcPr/>
                </a:tc>
              </a:tr>
              <a:tr h="341576">
                <a:tc>
                  <a:txBody>
                    <a:bodyPr/>
                    <a:lstStyle/>
                    <a:p>
                      <a:r>
                        <a:rPr lang="en-US" altLang="zh-TW" dirty="0" err="1" smtClean="0"/>
                        <a:t>getSalary</a:t>
                      </a:r>
                      <a:r>
                        <a:rPr lang="en-US" altLang="zh-TW" dirty="0" smtClean="0"/>
                        <a:t>()</a:t>
                      </a:r>
                      <a:endParaRPr lang="zh-TW" altLang="en-US" dirty="0"/>
                    </a:p>
                  </a:txBody>
                  <a:tcPr/>
                </a:tc>
              </a:tr>
            </a:tbl>
          </a:graphicData>
        </a:graphic>
      </p:graphicFrame>
      <p:graphicFrame>
        <p:nvGraphicFramePr>
          <p:cNvPr id="8" name="表格 7"/>
          <p:cNvGraphicFramePr>
            <a:graphicFrameLocks noGrp="1"/>
          </p:cNvGraphicFramePr>
          <p:nvPr/>
        </p:nvGraphicFramePr>
        <p:xfrm>
          <a:off x="2954215" y="4433537"/>
          <a:ext cx="1885071" cy="741680"/>
        </p:xfrm>
        <a:graphic>
          <a:graphicData uri="http://schemas.openxmlformats.org/drawingml/2006/table">
            <a:tbl>
              <a:tblPr firstRow="1" bandRow="1">
                <a:tableStyleId>{5C22544A-7EE6-4342-B048-85BDC9FD1C3A}</a:tableStyleId>
              </a:tblPr>
              <a:tblGrid>
                <a:gridCol w="1885071"/>
              </a:tblGrid>
              <a:tr h="370840">
                <a:tc>
                  <a:txBody>
                    <a:bodyPr/>
                    <a:lstStyle/>
                    <a:p>
                      <a:r>
                        <a:rPr lang="en-US" altLang="zh-TW" dirty="0" smtClean="0"/>
                        <a:t>bonus</a:t>
                      </a:r>
                      <a:endParaRPr lang="zh-TW" altLang="en-US" dirty="0"/>
                    </a:p>
                  </a:txBody>
                  <a:tcPr/>
                </a:tc>
              </a:tr>
              <a:tr h="370840">
                <a:tc>
                  <a:txBody>
                    <a:bodyPr/>
                    <a:lstStyle/>
                    <a:p>
                      <a:r>
                        <a:rPr lang="en-US" altLang="zh-TW" dirty="0" err="1" smtClean="0"/>
                        <a:t>showAttendance</a:t>
                      </a:r>
                      <a:r>
                        <a:rPr lang="en-US" altLang="zh-TW" dirty="0" smtClean="0"/>
                        <a:t>()</a:t>
                      </a:r>
                      <a:endParaRPr lang="zh-TW" altLang="en-US" dirty="0"/>
                    </a:p>
                  </a:txBody>
                  <a:tcPr/>
                </a:tc>
              </a:tr>
            </a:tbl>
          </a:graphicData>
        </a:graphic>
      </p:graphicFrame>
      <p:graphicFrame>
        <p:nvGraphicFramePr>
          <p:cNvPr id="9" name="表格 8"/>
          <p:cNvGraphicFramePr>
            <a:graphicFrameLocks noGrp="1"/>
          </p:cNvGraphicFramePr>
          <p:nvPr/>
        </p:nvGraphicFramePr>
        <p:xfrm>
          <a:off x="9043182" y="4431191"/>
          <a:ext cx="1606062" cy="741680"/>
        </p:xfrm>
        <a:graphic>
          <a:graphicData uri="http://schemas.openxmlformats.org/drawingml/2006/table">
            <a:tbl>
              <a:tblPr firstRow="1" bandRow="1">
                <a:tableStyleId>{5C22544A-7EE6-4342-B048-85BDC9FD1C3A}</a:tableStyleId>
              </a:tblPr>
              <a:tblGrid>
                <a:gridCol w="1606062"/>
              </a:tblGrid>
              <a:tr h="370840">
                <a:tc>
                  <a:txBody>
                    <a:bodyPr/>
                    <a:lstStyle/>
                    <a:p>
                      <a:r>
                        <a:rPr lang="en-US" altLang="zh-TW" dirty="0" err="1" smtClean="0"/>
                        <a:t>larget</a:t>
                      </a:r>
                      <a:endParaRPr lang="zh-TW" altLang="en-US" dirty="0"/>
                    </a:p>
                  </a:txBody>
                  <a:tcPr/>
                </a:tc>
              </a:tr>
              <a:tr h="370840">
                <a:tc>
                  <a:txBody>
                    <a:bodyPr/>
                    <a:lstStyle/>
                    <a:p>
                      <a:r>
                        <a:rPr lang="en-US" altLang="zh-TW" dirty="0" err="1" smtClean="0"/>
                        <a:t>showYearPlan</a:t>
                      </a:r>
                      <a:r>
                        <a:rPr lang="en-US" altLang="zh-TW" dirty="0" smtClean="0"/>
                        <a:t>()</a:t>
                      </a:r>
                      <a:endParaRPr lang="zh-TW" altLang="en-US" dirty="0"/>
                    </a:p>
                  </a:txBody>
                  <a:tcPr/>
                </a:tc>
              </a:tr>
            </a:tbl>
          </a:graphicData>
        </a:graphic>
      </p:graphicFrame>
      <p:sp>
        <p:nvSpPr>
          <p:cNvPr id="10" name="矩形 9"/>
          <p:cNvSpPr/>
          <p:nvPr/>
        </p:nvSpPr>
        <p:spPr>
          <a:xfrm>
            <a:off x="4726745" y="675249"/>
            <a:ext cx="2588455" cy="17584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7481668" y="4105421"/>
            <a:ext cx="3294184" cy="17584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388012" y="4103076"/>
            <a:ext cx="3591951" cy="17584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277816" y="3655256"/>
            <a:ext cx="3885028" cy="369332"/>
          </a:xfrm>
          <a:prstGeom prst="rect">
            <a:avLst/>
          </a:prstGeom>
          <a:noFill/>
        </p:spPr>
        <p:txBody>
          <a:bodyPr wrap="square" rtlCol="0">
            <a:spAutoFit/>
          </a:bodyPr>
          <a:lstStyle/>
          <a:p>
            <a:r>
              <a:rPr lang="zh-TW" altLang="en-US" b="1" dirty="0" smtClean="0"/>
              <a:t>子類別 </a:t>
            </a:r>
            <a:r>
              <a:rPr lang="en-US" altLang="zh-TW" b="1" dirty="0" smtClean="0"/>
              <a:t>class </a:t>
            </a:r>
            <a:r>
              <a:rPr lang="en-US" altLang="zh-TW" b="1" dirty="0" err="1" smtClean="0"/>
              <a:t>SalesPernson</a:t>
            </a:r>
            <a:r>
              <a:rPr lang="en-US" altLang="zh-TW" b="1" dirty="0" smtClean="0"/>
              <a:t>(Employee):</a:t>
            </a:r>
            <a:endParaRPr lang="zh-TW" altLang="en-US" b="1" dirty="0"/>
          </a:p>
        </p:txBody>
      </p:sp>
      <p:sp>
        <p:nvSpPr>
          <p:cNvPr id="14" name="文字方塊 13"/>
          <p:cNvSpPr txBox="1"/>
          <p:nvPr/>
        </p:nvSpPr>
        <p:spPr>
          <a:xfrm>
            <a:off x="7338646" y="3652912"/>
            <a:ext cx="3885028" cy="369332"/>
          </a:xfrm>
          <a:prstGeom prst="rect">
            <a:avLst/>
          </a:prstGeom>
          <a:noFill/>
        </p:spPr>
        <p:txBody>
          <a:bodyPr wrap="square" rtlCol="0">
            <a:spAutoFit/>
          </a:bodyPr>
          <a:lstStyle/>
          <a:p>
            <a:r>
              <a:rPr lang="zh-TW" altLang="en-US" b="1" dirty="0" smtClean="0"/>
              <a:t>子類別 </a:t>
            </a:r>
            <a:r>
              <a:rPr lang="en-US" altLang="zh-TW" b="1" dirty="0" smtClean="0"/>
              <a:t>class Manager(Employee):</a:t>
            </a:r>
            <a:endParaRPr lang="zh-TW" altLang="en-US" b="1" dirty="0"/>
          </a:p>
        </p:txBody>
      </p:sp>
      <p:cxnSp>
        <p:nvCxnSpPr>
          <p:cNvPr id="16" name="直線單箭頭接點 15"/>
          <p:cNvCxnSpPr>
            <a:stCxn id="13" idx="0"/>
          </p:cNvCxnSpPr>
          <p:nvPr/>
        </p:nvCxnSpPr>
        <p:spPr>
          <a:xfrm rot="5400000" flipH="1" flipV="1">
            <a:off x="3369402" y="2369045"/>
            <a:ext cx="1152000" cy="1450144"/>
          </a:xfrm>
          <a:prstGeom prst="straightConnector1">
            <a:avLst/>
          </a:prstGeom>
          <a:ln w="1016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0800000">
            <a:off x="7371471" y="2489983"/>
            <a:ext cx="1280160" cy="1139483"/>
          </a:xfrm>
          <a:prstGeom prst="straightConnector1">
            <a:avLst/>
          </a:prstGeom>
          <a:ln w="101600">
            <a:tailEnd type="arrow"/>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1953066" y="2543908"/>
            <a:ext cx="1831144" cy="369332"/>
          </a:xfrm>
          <a:prstGeom prst="rect">
            <a:avLst/>
          </a:prstGeom>
          <a:noFill/>
        </p:spPr>
        <p:txBody>
          <a:bodyPr wrap="square" rtlCol="0">
            <a:spAutoFit/>
          </a:bodyPr>
          <a:lstStyle/>
          <a:p>
            <a:r>
              <a:rPr lang="zh-TW" altLang="en-US" b="1" dirty="0" smtClean="0"/>
              <a:t>箭頭表示繼承自</a:t>
            </a:r>
            <a:endParaRPr lang="zh-TW" altLang="en-US" b="1" dirty="0"/>
          </a:p>
        </p:txBody>
      </p:sp>
      <p:sp>
        <p:nvSpPr>
          <p:cNvPr id="22" name="文字方塊 21"/>
          <p:cNvSpPr txBox="1"/>
          <p:nvPr/>
        </p:nvSpPr>
        <p:spPr>
          <a:xfrm>
            <a:off x="8182709" y="2668173"/>
            <a:ext cx="1831144" cy="369332"/>
          </a:xfrm>
          <a:prstGeom prst="rect">
            <a:avLst/>
          </a:prstGeom>
          <a:noFill/>
        </p:spPr>
        <p:txBody>
          <a:bodyPr wrap="square" rtlCol="0">
            <a:spAutoFit/>
          </a:bodyPr>
          <a:lstStyle/>
          <a:p>
            <a:r>
              <a:rPr lang="zh-TW" altLang="en-US" b="1" dirty="0" smtClean="0"/>
              <a:t>箭頭表示繼承自</a:t>
            </a:r>
            <a:endParaRPr lang="zh-TW" altLang="en-US" b="1" dirty="0"/>
          </a:p>
        </p:txBody>
      </p:sp>
    </p:spTree>
    <p:extLst>
      <p:ext uri="{BB962C8B-B14F-4D97-AF65-F5344CB8AC3E}">
        <p14:creationId xmlns="" xmlns:p14="http://schemas.microsoft.com/office/powerpoint/2010/main" val="199118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0" y="787791"/>
            <a:ext cx="12192000" cy="3539430"/>
          </a:xfrm>
          <a:prstGeom prst="rect">
            <a:avLst/>
          </a:prstGeom>
          <a:noFill/>
        </p:spPr>
        <p:txBody>
          <a:bodyPr wrap="square" rtlCol="0">
            <a:spAutoFit/>
          </a:bodyPr>
          <a:lstStyle/>
          <a:p>
            <a:r>
              <a:rPr lang="zh-TW" altLang="en-US" sz="3200" dirty="0" smtClean="0"/>
              <a:t>子類別繼承父類別寫法就是寫在子類別名稱的後面 </a:t>
            </a:r>
            <a:r>
              <a:rPr lang="en-US" altLang="zh-TW" sz="3200" dirty="0" smtClean="0"/>
              <a:t>class </a:t>
            </a:r>
            <a:r>
              <a:rPr lang="en-US" altLang="zh-TW" sz="3200" dirty="0" err="1" smtClean="0"/>
              <a:t>SalesPerson</a:t>
            </a:r>
            <a:r>
              <a:rPr lang="en-US" altLang="zh-TW" sz="3200" dirty="0" smtClean="0"/>
              <a:t>(</a:t>
            </a:r>
            <a:r>
              <a:rPr lang="en-US" altLang="zh-TW" sz="3200" dirty="0" smtClean="0">
                <a:solidFill>
                  <a:srgbClr val="FF0000"/>
                </a:solidFill>
              </a:rPr>
              <a:t>Employee</a:t>
            </a:r>
            <a:r>
              <a:rPr lang="en-US" altLang="zh-TW" sz="3200" dirty="0" smtClean="0"/>
              <a:t>)</a:t>
            </a:r>
          </a:p>
          <a:p>
            <a:r>
              <a:rPr lang="zh-TW" altLang="en-US" sz="3200" dirty="0" smtClean="0"/>
              <a:t>多重繼承的寫法一樣在</a:t>
            </a:r>
            <a:r>
              <a:rPr lang="zh-TW" altLang="en-US" sz="3200" dirty="0"/>
              <a:t>子類別名稱的</a:t>
            </a:r>
            <a:r>
              <a:rPr lang="zh-TW" altLang="en-US" sz="3200" dirty="0" smtClean="0"/>
              <a:t>後面</a:t>
            </a:r>
            <a:r>
              <a:rPr lang="zh-TW" altLang="en-US" sz="3200" dirty="0"/>
              <a:t>繼續</a:t>
            </a:r>
            <a:r>
              <a:rPr lang="zh-TW" altLang="en-US" sz="3200" dirty="0" smtClean="0"/>
              <a:t>加上父類別 </a:t>
            </a:r>
            <a:r>
              <a:rPr lang="en-US" altLang="zh-TW" sz="3200" dirty="0" smtClean="0"/>
              <a:t>class </a:t>
            </a:r>
            <a:r>
              <a:rPr lang="en-US" altLang="zh-TW" sz="3200" dirty="0" err="1" smtClean="0"/>
              <a:t>SalesPerson</a:t>
            </a:r>
            <a:r>
              <a:rPr lang="en-US" altLang="zh-TW" sz="3200" dirty="0" smtClean="0"/>
              <a:t>(</a:t>
            </a:r>
            <a:r>
              <a:rPr lang="en-US" altLang="zh-TW" sz="3200" dirty="0" smtClean="0">
                <a:solidFill>
                  <a:srgbClr val="FF0000"/>
                </a:solidFill>
              </a:rPr>
              <a:t>Employee1, Employee2</a:t>
            </a:r>
            <a:r>
              <a:rPr lang="en-US" altLang="zh-TW" sz="3200" dirty="0" smtClean="0"/>
              <a:t>)</a:t>
            </a:r>
          </a:p>
          <a:p>
            <a:r>
              <a:rPr lang="en-US" altLang="zh-TW" sz="3200" dirty="0" smtClean="0"/>
              <a:t>python</a:t>
            </a:r>
            <a:r>
              <a:rPr lang="zh-TW" altLang="en-US" sz="3200" dirty="0" smtClean="0"/>
              <a:t>、</a:t>
            </a:r>
            <a:r>
              <a:rPr lang="en-US" altLang="zh-TW" sz="3200" dirty="0" smtClean="0"/>
              <a:t>C++</a:t>
            </a:r>
            <a:r>
              <a:rPr lang="zh-TW" altLang="en-US" sz="3200" dirty="0" smtClean="0"/>
              <a:t>支援</a:t>
            </a:r>
            <a:r>
              <a:rPr lang="zh-TW" altLang="en-US" sz="3200" dirty="0"/>
              <a:t>多重</a:t>
            </a:r>
            <a:r>
              <a:rPr lang="zh-TW" altLang="en-US" sz="3200" dirty="0" smtClean="0"/>
              <a:t>繼承，但</a:t>
            </a:r>
            <a:r>
              <a:rPr lang="en-US" altLang="zh-TW" sz="3200" dirty="0" smtClean="0"/>
              <a:t>Java</a:t>
            </a:r>
            <a:r>
              <a:rPr lang="zh-TW" altLang="en-US" sz="3200" dirty="0" smtClean="0"/>
              <a:t>不支援</a:t>
            </a:r>
            <a:r>
              <a:rPr lang="zh-TW" altLang="en-US" sz="3200" dirty="0"/>
              <a:t>多重</a:t>
            </a:r>
            <a:r>
              <a:rPr lang="zh-TW" altLang="en-US" sz="3200" dirty="0" smtClean="0"/>
              <a:t>繼承</a:t>
            </a:r>
            <a:endParaRPr lang="en-US" altLang="zh-TW" sz="3200" dirty="0" smtClean="0"/>
          </a:p>
          <a:p>
            <a:r>
              <a:rPr lang="zh-TW" altLang="en-US" sz="3200" dirty="0" smtClean="0">
                <a:solidFill>
                  <a:srgbClr val="FF0000"/>
                </a:solidFill>
              </a:rPr>
              <a:t>紅色框內</a:t>
            </a:r>
            <a:r>
              <a:rPr lang="zh-TW" altLang="en-US" sz="3200" dirty="0" smtClean="0"/>
              <a:t>是因為繼承父類別而自動擁有的屬性及方法</a:t>
            </a:r>
            <a:r>
              <a:rPr lang="en-US" altLang="zh-TW" sz="3200" dirty="0" smtClean="0"/>
              <a:t>(</a:t>
            </a:r>
            <a:r>
              <a:rPr lang="zh-TW" altLang="en-US" sz="3200" dirty="0" smtClean="0"/>
              <a:t>可覆寫</a:t>
            </a:r>
            <a:r>
              <a:rPr lang="en-US" altLang="zh-TW" sz="3200" dirty="0" smtClean="0"/>
              <a:t>)</a:t>
            </a:r>
          </a:p>
          <a:p>
            <a:r>
              <a:rPr lang="zh-TW" altLang="en-US" sz="3200" dirty="0">
                <a:solidFill>
                  <a:srgbClr val="0070C0"/>
                </a:solidFill>
              </a:rPr>
              <a:t>藍</a:t>
            </a:r>
            <a:r>
              <a:rPr lang="zh-TW" altLang="en-US" sz="3200" dirty="0" smtClean="0">
                <a:solidFill>
                  <a:srgbClr val="0070C0"/>
                </a:solidFill>
              </a:rPr>
              <a:t>色</a:t>
            </a:r>
            <a:r>
              <a:rPr lang="zh-TW" altLang="en-US" sz="3200" dirty="0">
                <a:solidFill>
                  <a:srgbClr val="0070C0"/>
                </a:solidFill>
              </a:rPr>
              <a:t>框內</a:t>
            </a:r>
            <a:r>
              <a:rPr lang="zh-TW" altLang="en-US" sz="3200" dirty="0" smtClean="0"/>
              <a:t>是子類別自己新增的</a:t>
            </a:r>
            <a:r>
              <a:rPr lang="zh-TW" altLang="en-US" sz="3200" dirty="0"/>
              <a:t>屬性及</a:t>
            </a:r>
            <a:r>
              <a:rPr lang="zh-TW" altLang="en-US" sz="3200" dirty="0" smtClean="0"/>
              <a:t>方法</a:t>
            </a:r>
            <a:endParaRPr lang="en-US" altLang="zh-TW" sz="3200" dirty="0"/>
          </a:p>
        </p:txBody>
      </p:sp>
    </p:spTree>
    <p:extLst>
      <p:ext uri="{BB962C8B-B14F-4D97-AF65-F5344CB8AC3E}">
        <p14:creationId xmlns="" xmlns:p14="http://schemas.microsoft.com/office/powerpoint/2010/main" val="199118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944702" y="2782472"/>
            <a:ext cx="3647152" cy="923330"/>
          </a:xfrm>
          <a:prstGeom prst="rect">
            <a:avLst/>
          </a:prstGeom>
          <a:noFill/>
        </p:spPr>
        <p:txBody>
          <a:bodyPr wrap="none" rtlCol="0">
            <a:spAutoFit/>
          </a:bodyPr>
          <a:lstStyle/>
          <a:p>
            <a:r>
              <a:rPr lang="zh-TW" altLang="en-US" sz="5400" b="1" dirty="0" smtClean="0">
                <a:solidFill>
                  <a:srgbClr val="FF0000"/>
                </a:solidFill>
              </a:rPr>
              <a:t>定義子類別</a:t>
            </a:r>
            <a:endParaRPr lang="zh-TW" altLang="en-US" sz="5400" b="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217830" y="478302"/>
            <a:ext cx="7821563" cy="5391077"/>
          </a:xfrm>
          <a:prstGeom prst="rect">
            <a:avLst/>
          </a:prstGeom>
          <a:noFill/>
          <a:ln w="9525">
            <a:noFill/>
            <a:miter lim="800000"/>
            <a:headEnd/>
            <a:tailEnd/>
          </a:ln>
          <a:effectLst/>
        </p:spPr>
      </p:pic>
    </p:spTree>
    <p:extLst>
      <p:ext uri="{BB962C8B-B14F-4D97-AF65-F5344CB8AC3E}">
        <p14:creationId xmlns="" xmlns:p14="http://schemas.microsoft.com/office/powerpoint/2010/main" val="19911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1999" cy="6857999"/>
          </a:xfrm>
        </p:spPr>
        <p:txBody>
          <a:bodyPr>
            <a:noAutofit/>
          </a:bodyPr>
          <a:lstStyle/>
          <a:p>
            <a:r>
              <a:rPr lang="zh-TW" altLang="en-US" sz="2400" b="1" dirty="0"/>
              <a:t>物件導向</a:t>
            </a:r>
            <a:r>
              <a:rPr lang="zh-TW" altLang="en-US" sz="2400" b="1" dirty="0" smtClean="0"/>
              <a:t>程式設計</a:t>
            </a:r>
            <a:r>
              <a:rPr lang="zh-TW" altLang="en-US" sz="2400" dirty="0" smtClean="0"/>
              <a:t>（</a:t>
            </a:r>
            <a:r>
              <a:rPr lang="zh-TW" altLang="en-US" sz="2400" dirty="0"/>
              <a:t>英語：</a:t>
            </a:r>
            <a:r>
              <a:rPr lang="en-US" altLang="zh-TW" sz="2400" dirty="0"/>
              <a:t>Object-oriented programming</a:t>
            </a:r>
            <a:r>
              <a:rPr lang="zh-TW" altLang="en-US" sz="2400" dirty="0"/>
              <a:t>，縮寫：</a:t>
            </a:r>
            <a:r>
              <a:rPr lang="en-US" altLang="zh-TW" sz="2400" dirty="0"/>
              <a:t>OOP</a:t>
            </a:r>
            <a:r>
              <a:rPr lang="zh-TW" altLang="en-US" sz="2400" dirty="0"/>
              <a:t>）是種具有物件概念的程式設計典範，同時也是一種程式開發的抽象方針。它可能包含資料、特性、程式碼與方法。</a:t>
            </a:r>
            <a:r>
              <a:rPr lang="zh-TW" altLang="en-US" sz="2400" b="1" dirty="0">
                <a:solidFill>
                  <a:srgbClr val="FF0000"/>
                </a:solidFill>
              </a:rPr>
              <a:t>物件則指的是類別（</a:t>
            </a:r>
            <a:r>
              <a:rPr lang="en-US" altLang="zh-TW" sz="2400" b="1" dirty="0">
                <a:solidFill>
                  <a:srgbClr val="FF0000"/>
                </a:solidFill>
              </a:rPr>
              <a:t>class</a:t>
            </a:r>
            <a:r>
              <a:rPr lang="zh-TW" altLang="en-US" sz="2400" b="1" dirty="0">
                <a:solidFill>
                  <a:srgbClr val="FF0000"/>
                </a:solidFill>
              </a:rPr>
              <a:t>）的實例</a:t>
            </a:r>
            <a:r>
              <a:rPr lang="zh-TW" altLang="en-US" sz="2400" dirty="0"/>
              <a:t>。</a:t>
            </a:r>
            <a:r>
              <a:rPr lang="zh-TW" altLang="en-US" sz="2400" b="1" dirty="0">
                <a:solidFill>
                  <a:srgbClr val="FF0000"/>
                </a:solidFill>
              </a:rPr>
              <a:t>它將物件作為程式的基本單元，將程式和資料封裝其中，以提高軟體的重用性、靈活性和擴充性</a:t>
            </a:r>
            <a:r>
              <a:rPr lang="zh-TW" altLang="en-US" sz="2400" dirty="0"/>
              <a:t>，物件裡的程式可以存取及經常修改物件相關連的資料。在物件導向程式程式設計裡，電腦程式會被設計成彼此相關的</a:t>
            </a:r>
            <a:r>
              <a:rPr lang="zh-TW" altLang="en-US" sz="2400" dirty="0" smtClean="0"/>
              <a:t>物件。</a:t>
            </a:r>
            <a:r>
              <a:rPr lang="zh-TW" altLang="en-US" sz="2400" dirty="0"/>
              <a:t/>
            </a:r>
            <a:br>
              <a:rPr lang="zh-TW" altLang="en-US" sz="2400" dirty="0"/>
            </a:br>
            <a:r>
              <a:rPr lang="zh-TW" altLang="en-US" sz="2400" dirty="0"/>
              <a:t>物件導向程式設計可以看作一種在程式中包含各種獨立而又互相呼叫的物件的思想，這與傳統的思想剛好相反：傳統的程式設計主張將程式看作一系列函式的集合，或者直接就是一系列對電腦下達的指令。物件導向程式設計中的每一個物件都應該能夠接受資料、處理資料並將資料傳達給其它物件，因此它們都可以被看作一個小型的「機器」，即物件。目前已經被證實的是，物件導向程式設計推廣了程式的靈活性和可維護性，並且在大型專案設計中廣為應用。此外，支持者聲稱物件導向程式設計要比以往的做法更加便於學習，因為它能夠讓人們更簡單地設計並維護程式，使得程式更加便於分析、設計、理解。反對者在某些領域對此予以否認</a:t>
            </a:r>
            <a:r>
              <a:rPr lang="zh-TW" altLang="en-US" sz="2400" dirty="0" smtClean="0"/>
              <a:t>。</a:t>
            </a:r>
            <a:r>
              <a:rPr lang="en-US" altLang="zh-TW" sz="2400" dirty="0" smtClean="0"/>
              <a:t/>
            </a:r>
            <a:br>
              <a:rPr lang="en-US" altLang="zh-TW" sz="2400" dirty="0" smtClean="0"/>
            </a:br>
            <a:r>
              <a:rPr lang="zh-TW" altLang="en-US" sz="2400" dirty="0"/>
              <a:t/>
            </a:r>
            <a:br>
              <a:rPr lang="zh-TW" altLang="en-US" sz="2400" dirty="0"/>
            </a:br>
            <a:r>
              <a:rPr lang="zh-TW" altLang="en-US" sz="2400" dirty="0"/>
              <a:t>當我們提到物件導向的時候，它不僅指一種程式設計方法。它更多意義上是一種程式開發方式。在這一方面，我們必須了解更多關於</a:t>
            </a:r>
            <a:r>
              <a:rPr lang="zh-TW" altLang="en-US" sz="2400" dirty="0" smtClean="0"/>
              <a:t>物件導向系統分析和</a:t>
            </a:r>
            <a:r>
              <a:rPr lang="zh-TW" altLang="en-US" sz="2400" dirty="0"/>
              <a:t>物件導向設計（</a:t>
            </a:r>
            <a:r>
              <a:rPr lang="en-US" altLang="zh-TW" sz="2400" dirty="0"/>
              <a:t>Object Oriented Design</a:t>
            </a:r>
            <a:r>
              <a:rPr lang="zh-TW" altLang="en-US" sz="2400" dirty="0"/>
              <a:t>，簡稱</a:t>
            </a:r>
            <a:r>
              <a:rPr lang="en-US" altLang="zh-TW" sz="2400" dirty="0"/>
              <a:t>OOD</a:t>
            </a:r>
            <a:r>
              <a:rPr lang="zh-TW" altLang="en-US" sz="2400" dirty="0"/>
              <a:t>）方面的知識。許多流行的程式語言是物件導向的，它們的風格就是會透由物件來創出實例。</a:t>
            </a:r>
          </a:p>
        </p:txBody>
      </p:sp>
    </p:spTree>
    <p:extLst>
      <p:ext uri="{BB962C8B-B14F-4D97-AF65-F5344CB8AC3E}">
        <p14:creationId xmlns="" xmlns:p14="http://schemas.microsoft.com/office/powerpoint/2010/main" val="14471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03385" y="150209"/>
            <a:ext cx="4438797" cy="6707791"/>
          </a:xfrm>
          <a:prstGeom prst="rect">
            <a:avLst/>
          </a:prstGeom>
          <a:noFill/>
          <a:ln w="9525">
            <a:noFill/>
            <a:miter lim="800000"/>
            <a:headEnd/>
            <a:tailEnd/>
          </a:ln>
          <a:effectLst/>
        </p:spPr>
      </p:pic>
      <p:sp>
        <p:nvSpPr>
          <p:cNvPr id="3" name="文字方塊 2"/>
          <p:cNvSpPr txBox="1"/>
          <p:nvPr/>
        </p:nvSpPr>
        <p:spPr>
          <a:xfrm>
            <a:off x="5424707" y="306558"/>
            <a:ext cx="3170653" cy="1569660"/>
          </a:xfrm>
          <a:prstGeom prst="rect">
            <a:avLst/>
          </a:prstGeom>
          <a:noFill/>
        </p:spPr>
        <p:txBody>
          <a:bodyPr wrap="square" rtlCol="0">
            <a:spAutoFit/>
          </a:bodyPr>
          <a:lstStyle/>
          <a:p>
            <a:pPr algn="ctr"/>
            <a:r>
              <a:rPr lang="zh-TW" altLang="en-US" sz="3200" b="1" dirty="0" smtClean="0">
                <a:solidFill>
                  <a:srgbClr val="FF0000"/>
                </a:solidFill>
              </a:rPr>
              <a:t>鏈狀繼承</a:t>
            </a:r>
            <a:endParaRPr lang="en-US" altLang="zh-TW" sz="3200" b="1" dirty="0" smtClean="0">
              <a:solidFill>
                <a:srgbClr val="FF0000"/>
              </a:solidFill>
            </a:endParaRPr>
          </a:p>
          <a:p>
            <a:pPr algn="ctr"/>
            <a:endParaRPr lang="en-US" altLang="zh-TW" sz="3200" b="1" dirty="0">
              <a:solidFill>
                <a:srgbClr val="FF0000"/>
              </a:solidFill>
            </a:endParaRPr>
          </a:p>
          <a:p>
            <a:pPr algn="ctr"/>
            <a:r>
              <a:rPr lang="zh-TW" altLang="en-US" sz="3200" b="1" dirty="0" smtClean="0">
                <a:solidFill>
                  <a:srgbClr val="FF0000"/>
                </a:solidFill>
              </a:rPr>
              <a:t>像是連續繼承</a:t>
            </a:r>
            <a:endParaRPr lang="zh-TW" altLang="en-US" sz="3200" b="1" dirty="0">
              <a:solidFill>
                <a:srgbClr val="FF0000"/>
              </a:solidFill>
            </a:endParaRPr>
          </a:p>
        </p:txBody>
      </p:sp>
      <p:sp>
        <p:nvSpPr>
          <p:cNvPr id="4" name="矩形 3"/>
          <p:cNvSpPr/>
          <p:nvPr/>
        </p:nvSpPr>
        <p:spPr>
          <a:xfrm>
            <a:off x="9200271" y="801859"/>
            <a:ext cx="2174484" cy="107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a:t>
            </a:r>
            <a:endParaRPr lang="zh-TW" altLang="en-US" dirty="0"/>
          </a:p>
        </p:txBody>
      </p:sp>
      <p:sp>
        <p:nvSpPr>
          <p:cNvPr id="5" name="矩形 4"/>
          <p:cNvSpPr/>
          <p:nvPr/>
        </p:nvSpPr>
        <p:spPr>
          <a:xfrm>
            <a:off x="9186203" y="3043457"/>
            <a:ext cx="2174484" cy="107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a:t>
            </a:r>
            <a:endParaRPr lang="zh-TW" altLang="en-US" dirty="0"/>
          </a:p>
        </p:txBody>
      </p:sp>
      <p:sp>
        <p:nvSpPr>
          <p:cNvPr id="6" name="矩形 5"/>
          <p:cNvSpPr/>
          <p:nvPr/>
        </p:nvSpPr>
        <p:spPr>
          <a:xfrm>
            <a:off x="9186203" y="5214717"/>
            <a:ext cx="2174484" cy="107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a:t>
            </a:r>
            <a:endParaRPr lang="zh-TW" altLang="en-US" dirty="0"/>
          </a:p>
        </p:txBody>
      </p:sp>
      <p:cxnSp>
        <p:nvCxnSpPr>
          <p:cNvPr id="7" name="直線單箭頭接點 6"/>
          <p:cNvCxnSpPr>
            <a:stCxn id="6" idx="0"/>
            <a:endCxn id="5" idx="2"/>
          </p:cNvCxnSpPr>
          <p:nvPr/>
        </p:nvCxnSpPr>
        <p:spPr>
          <a:xfrm rot="5400000" flipH="1" flipV="1">
            <a:off x="9723413" y="4664685"/>
            <a:ext cx="1100064" cy="158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stCxn id="5" idx="0"/>
            <a:endCxn id="4" idx="2"/>
          </p:cNvCxnSpPr>
          <p:nvPr/>
        </p:nvCxnSpPr>
        <p:spPr>
          <a:xfrm rot="5400000" flipH="1" flipV="1">
            <a:off x="9695278" y="2451222"/>
            <a:ext cx="1170402" cy="140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9118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9145" y="448853"/>
            <a:ext cx="3794467" cy="5760275"/>
          </a:xfrm>
          <a:prstGeom prst="rect">
            <a:avLst/>
          </a:prstGeom>
          <a:noFill/>
          <a:ln w="9525">
            <a:noFill/>
            <a:miter lim="800000"/>
            <a:headEnd/>
            <a:tailEnd/>
          </a:ln>
          <a:effectLst/>
        </p:spPr>
      </p:pic>
      <p:sp>
        <p:nvSpPr>
          <p:cNvPr id="3" name="文字方塊 2"/>
          <p:cNvSpPr txBox="1"/>
          <p:nvPr/>
        </p:nvSpPr>
        <p:spPr>
          <a:xfrm>
            <a:off x="4862000" y="348762"/>
            <a:ext cx="2471870" cy="769441"/>
          </a:xfrm>
          <a:prstGeom prst="rect">
            <a:avLst/>
          </a:prstGeom>
          <a:noFill/>
        </p:spPr>
        <p:txBody>
          <a:bodyPr wrap="square" rtlCol="0">
            <a:spAutoFit/>
          </a:bodyPr>
          <a:lstStyle/>
          <a:p>
            <a:pPr algn="ctr"/>
            <a:r>
              <a:rPr lang="zh-TW" altLang="en-US" sz="4400" b="1" dirty="0" smtClean="0">
                <a:solidFill>
                  <a:srgbClr val="FF0000"/>
                </a:solidFill>
              </a:rPr>
              <a:t>多</a:t>
            </a:r>
            <a:r>
              <a:rPr lang="zh-TW" altLang="en-US" sz="4400" b="1" dirty="0">
                <a:solidFill>
                  <a:srgbClr val="FF0000"/>
                </a:solidFill>
              </a:rPr>
              <a:t>重</a:t>
            </a:r>
            <a:r>
              <a:rPr lang="zh-TW" altLang="en-US" sz="4400" b="1" dirty="0" smtClean="0">
                <a:solidFill>
                  <a:srgbClr val="FF0000"/>
                </a:solidFill>
              </a:rPr>
              <a:t>繼承</a:t>
            </a:r>
            <a:endParaRPr lang="en-US" altLang="zh-TW" sz="4400" b="1" dirty="0" smtClean="0">
              <a:solidFill>
                <a:srgbClr val="FF0000"/>
              </a:solidFill>
            </a:endParaRPr>
          </a:p>
        </p:txBody>
      </p:sp>
      <p:sp>
        <p:nvSpPr>
          <p:cNvPr id="4" name="矩形 3"/>
          <p:cNvSpPr/>
          <p:nvPr/>
        </p:nvSpPr>
        <p:spPr>
          <a:xfrm>
            <a:off x="6724357" y="1477108"/>
            <a:ext cx="2174484" cy="107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a:t>
            </a:r>
            <a:endParaRPr lang="zh-TW" altLang="en-US" dirty="0"/>
          </a:p>
        </p:txBody>
      </p:sp>
      <p:sp>
        <p:nvSpPr>
          <p:cNvPr id="5" name="矩形 4"/>
          <p:cNvSpPr/>
          <p:nvPr/>
        </p:nvSpPr>
        <p:spPr>
          <a:xfrm>
            <a:off x="9664504" y="1496011"/>
            <a:ext cx="2174484" cy="107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a:t>
            </a:r>
            <a:endParaRPr lang="zh-TW" altLang="en-US" dirty="0"/>
          </a:p>
        </p:txBody>
      </p:sp>
      <p:sp>
        <p:nvSpPr>
          <p:cNvPr id="6" name="矩形 5"/>
          <p:cNvSpPr/>
          <p:nvPr/>
        </p:nvSpPr>
        <p:spPr>
          <a:xfrm>
            <a:off x="8201464" y="3990828"/>
            <a:ext cx="2174484" cy="107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a:t>
            </a:r>
            <a:endParaRPr lang="zh-TW" altLang="en-US" dirty="0"/>
          </a:p>
        </p:txBody>
      </p:sp>
      <p:cxnSp>
        <p:nvCxnSpPr>
          <p:cNvPr id="7" name="直線單箭頭接點 6"/>
          <p:cNvCxnSpPr>
            <a:stCxn id="6" idx="0"/>
            <a:endCxn id="5" idx="2"/>
          </p:cNvCxnSpPr>
          <p:nvPr/>
        </p:nvCxnSpPr>
        <p:spPr>
          <a:xfrm rot="5400000" flipH="1" flipV="1">
            <a:off x="9308416" y="2547498"/>
            <a:ext cx="1423621" cy="1463040"/>
          </a:xfrm>
          <a:prstGeom prst="bentConnector3">
            <a:avLst>
              <a:gd name="adj1" fmla="val 50000"/>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6"/>
          <p:cNvCxnSpPr>
            <a:stCxn id="6" idx="0"/>
            <a:endCxn id="4" idx="2"/>
          </p:cNvCxnSpPr>
          <p:nvPr/>
        </p:nvCxnSpPr>
        <p:spPr>
          <a:xfrm rot="16200000" flipV="1">
            <a:off x="7828891" y="2531012"/>
            <a:ext cx="1442524" cy="1477107"/>
          </a:xfrm>
          <a:prstGeom prst="bentConnector3">
            <a:avLst>
              <a:gd name="adj1" fmla="val 50000"/>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91183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6457071" y="332056"/>
            <a:ext cx="5734929" cy="646331"/>
          </a:xfrm>
          <a:prstGeom prst="rect">
            <a:avLst/>
          </a:prstGeom>
          <a:noFill/>
        </p:spPr>
        <p:txBody>
          <a:bodyPr wrap="square" rtlCol="0">
            <a:spAutoFit/>
          </a:bodyPr>
          <a:lstStyle/>
          <a:p>
            <a:pPr algn="ctr"/>
            <a:r>
              <a:rPr lang="zh-TW" altLang="en-US" sz="3600" b="1" dirty="0" smtClean="0">
                <a:solidFill>
                  <a:srgbClr val="FF0000"/>
                </a:solidFill>
              </a:rPr>
              <a:t>覆蓋繼承自</a:t>
            </a:r>
            <a:r>
              <a:rPr lang="zh-TW" altLang="en-US" sz="3600" b="1" dirty="0">
                <a:solidFill>
                  <a:srgbClr val="FF0000"/>
                </a:solidFill>
              </a:rPr>
              <a:t>父</a:t>
            </a:r>
            <a:r>
              <a:rPr lang="zh-TW" altLang="en-US" sz="3600" b="1" dirty="0" smtClean="0">
                <a:solidFill>
                  <a:srgbClr val="FF0000"/>
                </a:solidFill>
              </a:rPr>
              <a:t>類別的方</a:t>
            </a:r>
            <a:r>
              <a:rPr lang="zh-TW" altLang="en-US" sz="3600" b="1" dirty="0">
                <a:solidFill>
                  <a:srgbClr val="FF0000"/>
                </a:solidFill>
              </a:rPr>
              <a:t>法</a:t>
            </a:r>
            <a:endParaRPr lang="en-US" altLang="zh-TW" sz="3600" b="1" dirty="0" smtClean="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0" y="0"/>
            <a:ext cx="6115050" cy="6524625"/>
          </a:xfrm>
          <a:prstGeom prst="rect">
            <a:avLst/>
          </a:prstGeom>
          <a:noFill/>
          <a:ln w="9525">
            <a:noFill/>
            <a:miter lim="800000"/>
            <a:headEnd/>
            <a:tailEnd/>
          </a:ln>
          <a:effectLst/>
        </p:spPr>
      </p:pic>
      <p:sp>
        <p:nvSpPr>
          <p:cNvPr id="4" name="文字方塊 3"/>
          <p:cNvSpPr txBox="1"/>
          <p:nvPr/>
        </p:nvSpPr>
        <p:spPr>
          <a:xfrm>
            <a:off x="7497932" y="3826414"/>
            <a:ext cx="4694068" cy="1323439"/>
          </a:xfrm>
          <a:prstGeom prst="rect">
            <a:avLst/>
          </a:prstGeom>
          <a:noFill/>
        </p:spPr>
        <p:txBody>
          <a:bodyPr wrap="square" rtlCol="0">
            <a:spAutoFit/>
          </a:bodyPr>
          <a:lstStyle/>
          <a:p>
            <a:r>
              <a:rPr lang="zh-TW" altLang="en-US" sz="2000" b="1" dirty="0" smtClean="0"/>
              <a:t>覆蓋的方法就是在子類別底下定義一個</a:t>
            </a:r>
            <a:endParaRPr lang="en-US" altLang="zh-TW" sz="2000" b="1" dirty="0" smtClean="0"/>
          </a:p>
          <a:p>
            <a:r>
              <a:rPr lang="zh-TW" altLang="en-US" sz="2000" b="1" dirty="0" smtClean="0"/>
              <a:t>跟父類別完全一模一樣的名子</a:t>
            </a:r>
            <a:r>
              <a:rPr lang="en-US" altLang="zh-TW" sz="2000" b="1" dirty="0" smtClean="0">
                <a:solidFill>
                  <a:srgbClr val="FF0000"/>
                </a:solidFill>
              </a:rPr>
              <a:t>(</a:t>
            </a:r>
            <a:r>
              <a:rPr lang="en-US" altLang="zh-TW" sz="2000" b="1" dirty="0" err="1" smtClean="0">
                <a:solidFill>
                  <a:srgbClr val="FF0000"/>
                </a:solidFill>
              </a:rPr>
              <a:t>getSalary</a:t>
            </a:r>
            <a:r>
              <a:rPr lang="en-US" altLang="zh-TW" sz="2000" b="1" dirty="0" smtClean="0">
                <a:solidFill>
                  <a:srgbClr val="FF0000"/>
                </a:solidFill>
              </a:rPr>
              <a:t>)</a:t>
            </a:r>
            <a:endParaRPr lang="en-US" altLang="zh-TW" sz="2000" b="1" dirty="0" smtClean="0">
              <a:solidFill>
                <a:srgbClr val="FF0000"/>
              </a:solidFill>
            </a:endParaRPr>
          </a:p>
          <a:p>
            <a:r>
              <a:rPr lang="zh-TW" altLang="en-US" sz="2000" b="1" dirty="0" smtClean="0"/>
              <a:t>並且在後面加入自己想要的屬性</a:t>
            </a:r>
            <a:r>
              <a:rPr lang="en-US" altLang="zh-TW" sz="2000" b="1" dirty="0" smtClean="0">
                <a:solidFill>
                  <a:srgbClr val="FF0000"/>
                </a:solidFill>
              </a:rPr>
              <a:t>(</a:t>
            </a:r>
            <a:r>
              <a:rPr lang="en-US" altLang="zh-TW" sz="2000" b="1" dirty="0" err="1" smtClean="0">
                <a:solidFill>
                  <a:srgbClr val="FF0000"/>
                </a:solidFill>
              </a:rPr>
              <a:t>bouns</a:t>
            </a:r>
            <a:r>
              <a:rPr lang="en-US" altLang="zh-TW" sz="2000" b="1" dirty="0" smtClean="0">
                <a:solidFill>
                  <a:srgbClr val="FF0000"/>
                </a:solidFill>
              </a:rPr>
              <a:t>)</a:t>
            </a:r>
          </a:p>
          <a:p>
            <a:r>
              <a:rPr lang="zh-TW" altLang="en-US" sz="2000" b="1" dirty="0" smtClean="0"/>
              <a:t>以及變更計算方法</a:t>
            </a:r>
            <a:r>
              <a:rPr lang="en-US" altLang="zh-TW" sz="2000" b="1" dirty="0" smtClean="0">
                <a:solidFill>
                  <a:srgbClr val="FF0000"/>
                </a:solidFill>
              </a:rPr>
              <a:t>(hours*</a:t>
            </a:r>
            <a:r>
              <a:rPr lang="en-US" altLang="zh-TW" sz="2000" b="1" dirty="0" err="1" smtClean="0">
                <a:solidFill>
                  <a:srgbClr val="FF0000"/>
                </a:solidFill>
              </a:rPr>
              <a:t>payrate+bonus</a:t>
            </a:r>
            <a:r>
              <a:rPr lang="en-US" altLang="zh-TW" sz="2000" b="1" dirty="0" smtClean="0">
                <a:solidFill>
                  <a:srgbClr val="FF0000"/>
                </a:solidFill>
              </a:rPr>
              <a:t>)</a:t>
            </a:r>
          </a:p>
        </p:txBody>
      </p:sp>
      <p:cxnSp>
        <p:nvCxnSpPr>
          <p:cNvPr id="5" name="直線單箭頭接點 4"/>
          <p:cNvCxnSpPr>
            <a:stCxn id="6" idx="3"/>
            <a:endCxn id="4" idx="1"/>
          </p:cNvCxnSpPr>
          <p:nvPr/>
        </p:nvCxnSpPr>
        <p:spPr>
          <a:xfrm>
            <a:off x="4557932" y="4417255"/>
            <a:ext cx="2940000" cy="7087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33046" y="4093698"/>
            <a:ext cx="3924886" cy="64711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199118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95421" y="0"/>
            <a:ext cx="5289452" cy="6765379"/>
          </a:xfrm>
          <a:prstGeom prst="rect">
            <a:avLst/>
          </a:prstGeom>
          <a:noFill/>
          <a:ln w="9525">
            <a:noFill/>
            <a:miter lim="800000"/>
            <a:headEnd/>
            <a:tailEnd/>
          </a:ln>
          <a:effectLst/>
        </p:spPr>
      </p:pic>
      <p:sp>
        <p:nvSpPr>
          <p:cNvPr id="3" name="矩形 2"/>
          <p:cNvSpPr/>
          <p:nvPr/>
        </p:nvSpPr>
        <p:spPr>
          <a:xfrm>
            <a:off x="5805535" y="205713"/>
            <a:ext cx="4023089" cy="646331"/>
          </a:xfrm>
          <a:prstGeom prst="rect">
            <a:avLst/>
          </a:prstGeom>
        </p:spPr>
        <p:txBody>
          <a:bodyPr wrap="none">
            <a:spAutoFit/>
          </a:bodyPr>
          <a:lstStyle/>
          <a:p>
            <a:r>
              <a:rPr lang="en-US" sz="3600" b="1" dirty="0" err="1" smtClean="0">
                <a:solidFill>
                  <a:srgbClr val="FF0000"/>
                </a:solidFill>
              </a:rPr>
              <a:t>self.__name</a:t>
            </a:r>
            <a:r>
              <a:rPr lang="en-US" sz="3600" b="1" dirty="0" smtClean="0">
                <a:solidFill>
                  <a:srgbClr val="FF0000"/>
                </a:solidFill>
              </a:rPr>
              <a:t> = name</a:t>
            </a:r>
            <a:endParaRPr lang="en-US" sz="3600" b="1" dirty="0">
              <a:solidFill>
                <a:srgbClr val="FF0000"/>
              </a:solidFill>
            </a:endParaRPr>
          </a:p>
        </p:txBody>
      </p:sp>
      <p:sp>
        <p:nvSpPr>
          <p:cNvPr id="4" name="文字方塊 3"/>
          <p:cNvSpPr txBox="1"/>
          <p:nvPr/>
        </p:nvSpPr>
        <p:spPr>
          <a:xfrm>
            <a:off x="7516234" y="1346762"/>
            <a:ext cx="4075544" cy="461665"/>
          </a:xfrm>
          <a:prstGeom prst="rect">
            <a:avLst/>
          </a:prstGeom>
          <a:noFill/>
        </p:spPr>
        <p:txBody>
          <a:bodyPr wrap="square" rtlCol="0">
            <a:spAutoFit/>
          </a:bodyPr>
          <a:lstStyle/>
          <a:p>
            <a:r>
              <a:rPr lang="en-US" altLang="zh-TW" sz="2400" b="1" dirty="0">
                <a:solidFill>
                  <a:srgbClr val="FF0000"/>
                </a:solidFill>
              </a:rPr>
              <a:t>s</a:t>
            </a:r>
            <a:r>
              <a:rPr lang="en-US" altLang="zh-TW" sz="2400" b="1" dirty="0" smtClean="0">
                <a:solidFill>
                  <a:srgbClr val="FF0000"/>
                </a:solidFill>
              </a:rPr>
              <a:t>uper().</a:t>
            </a:r>
            <a:r>
              <a:rPr lang="zh-TW" altLang="en-US" sz="2400" b="1" dirty="0" smtClean="0">
                <a:solidFill>
                  <a:srgbClr val="FF0000"/>
                </a:solidFill>
              </a:rPr>
              <a:t>呼叫父類別的建構值</a:t>
            </a:r>
            <a:endParaRPr lang="zh-TW" altLang="en-US" sz="2400" b="1" dirty="0">
              <a:solidFill>
                <a:srgbClr val="FF0000"/>
              </a:solidFill>
            </a:endParaRPr>
          </a:p>
        </p:txBody>
      </p:sp>
      <p:sp>
        <p:nvSpPr>
          <p:cNvPr id="5" name="矩形 4"/>
          <p:cNvSpPr/>
          <p:nvPr/>
        </p:nvSpPr>
        <p:spPr>
          <a:xfrm>
            <a:off x="6650363" y="782487"/>
            <a:ext cx="3621504" cy="523220"/>
          </a:xfrm>
          <a:prstGeom prst="rect">
            <a:avLst/>
          </a:prstGeom>
        </p:spPr>
        <p:txBody>
          <a:bodyPr wrap="none">
            <a:spAutoFit/>
          </a:bodyPr>
          <a:lstStyle/>
          <a:p>
            <a:r>
              <a:rPr lang="en-US" sz="2800" b="1" dirty="0" smtClean="0">
                <a:solidFill>
                  <a:srgbClr val="FF0000"/>
                </a:solidFill>
              </a:rPr>
              <a:t>super().__init__(name)</a:t>
            </a:r>
            <a:endParaRPr lang="en-US" sz="2800" b="1" dirty="0">
              <a:solidFill>
                <a:srgbClr val="FF0000"/>
              </a:solidFill>
            </a:endParaRPr>
          </a:p>
        </p:txBody>
      </p:sp>
      <p:sp>
        <p:nvSpPr>
          <p:cNvPr id="13" name="弧形 12"/>
          <p:cNvSpPr/>
          <p:nvPr/>
        </p:nvSpPr>
        <p:spPr>
          <a:xfrm>
            <a:off x="9622302" y="393895"/>
            <a:ext cx="745587" cy="548640"/>
          </a:xfrm>
          <a:prstGeom prst="arc">
            <a:avLst>
              <a:gd name="adj1" fmla="val 13133987"/>
              <a:gd name="adj2" fmla="val 42639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5" name="直線單箭頭接點 14"/>
          <p:cNvCxnSpPr>
            <a:stCxn id="13" idx="2"/>
          </p:cNvCxnSpPr>
          <p:nvPr/>
        </p:nvCxnSpPr>
        <p:spPr>
          <a:xfrm rot="5400000">
            <a:off x="10075178" y="795737"/>
            <a:ext cx="369170" cy="20577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8" name="弧形 17"/>
          <p:cNvSpPr/>
          <p:nvPr/>
        </p:nvSpPr>
        <p:spPr>
          <a:xfrm>
            <a:off x="9101797" y="1069145"/>
            <a:ext cx="2600180" cy="504092"/>
          </a:xfrm>
          <a:prstGeom prst="arc">
            <a:avLst>
              <a:gd name="adj1" fmla="val 14372068"/>
              <a:gd name="adj2" fmla="val 21524743"/>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9" name="直線單箭頭接點 18"/>
          <p:cNvCxnSpPr>
            <a:stCxn id="18" idx="2"/>
          </p:cNvCxnSpPr>
          <p:nvPr/>
        </p:nvCxnSpPr>
        <p:spPr>
          <a:xfrm rot="5400000">
            <a:off x="11381861" y="1402008"/>
            <a:ext cx="421006" cy="20280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797036" y="2540269"/>
            <a:ext cx="3808222" cy="584775"/>
          </a:xfrm>
          <a:prstGeom prst="rect">
            <a:avLst/>
          </a:prstGeom>
        </p:spPr>
        <p:txBody>
          <a:bodyPr wrap="none">
            <a:spAutoFit/>
          </a:bodyPr>
          <a:lstStyle/>
          <a:p>
            <a:r>
              <a:rPr lang="en-US" sz="3200" b="1" dirty="0" smtClean="0">
                <a:solidFill>
                  <a:srgbClr val="00B050"/>
                </a:solidFill>
              </a:rPr>
              <a:t>return hours*</a:t>
            </a:r>
            <a:r>
              <a:rPr lang="en-US" sz="3200" b="1" dirty="0" err="1" smtClean="0">
                <a:solidFill>
                  <a:srgbClr val="00B050"/>
                </a:solidFill>
              </a:rPr>
              <a:t>payrate</a:t>
            </a:r>
            <a:endParaRPr lang="en-US" sz="3200" b="1" dirty="0">
              <a:solidFill>
                <a:srgbClr val="00B050"/>
              </a:solidFill>
            </a:endParaRPr>
          </a:p>
        </p:txBody>
      </p:sp>
      <p:sp>
        <p:nvSpPr>
          <p:cNvPr id="27" name="矩形 26"/>
          <p:cNvSpPr/>
          <p:nvPr/>
        </p:nvSpPr>
        <p:spPr>
          <a:xfrm>
            <a:off x="6147910" y="3259082"/>
            <a:ext cx="6044090" cy="523220"/>
          </a:xfrm>
          <a:prstGeom prst="rect">
            <a:avLst/>
          </a:prstGeom>
        </p:spPr>
        <p:txBody>
          <a:bodyPr wrap="none">
            <a:spAutoFit/>
          </a:bodyPr>
          <a:lstStyle/>
          <a:p>
            <a:r>
              <a:rPr lang="en-US" sz="2800" b="1" dirty="0" smtClean="0">
                <a:solidFill>
                  <a:srgbClr val="00B050"/>
                </a:solidFill>
              </a:rPr>
              <a:t>return super().</a:t>
            </a:r>
            <a:r>
              <a:rPr lang="en-US" sz="2800" b="1" dirty="0" err="1" smtClean="0">
                <a:solidFill>
                  <a:srgbClr val="00B050"/>
                </a:solidFill>
              </a:rPr>
              <a:t>getSalary</a:t>
            </a:r>
            <a:r>
              <a:rPr lang="en-US" sz="2800" b="1" dirty="0" smtClean="0">
                <a:solidFill>
                  <a:srgbClr val="00B050"/>
                </a:solidFill>
              </a:rPr>
              <a:t>(</a:t>
            </a:r>
            <a:r>
              <a:rPr lang="en-US" sz="2800" b="1" dirty="0" err="1" smtClean="0">
                <a:solidFill>
                  <a:srgbClr val="00B050"/>
                </a:solidFill>
              </a:rPr>
              <a:t>hours,payrate</a:t>
            </a:r>
            <a:r>
              <a:rPr lang="en-US" altLang="zh-TW" sz="2800" b="1" dirty="0" smtClean="0">
                <a:solidFill>
                  <a:srgbClr val="00B050"/>
                </a:solidFill>
              </a:rPr>
              <a:t>)</a:t>
            </a:r>
            <a:endParaRPr lang="en-US" sz="2800" b="1" dirty="0">
              <a:solidFill>
                <a:srgbClr val="00B050"/>
              </a:solidFill>
            </a:endParaRPr>
          </a:p>
        </p:txBody>
      </p:sp>
      <p:sp>
        <p:nvSpPr>
          <p:cNvPr id="28" name="文字方塊 27"/>
          <p:cNvSpPr txBox="1"/>
          <p:nvPr/>
        </p:nvSpPr>
        <p:spPr>
          <a:xfrm>
            <a:off x="8158659" y="4314235"/>
            <a:ext cx="4033341" cy="461665"/>
          </a:xfrm>
          <a:prstGeom prst="rect">
            <a:avLst/>
          </a:prstGeom>
          <a:noFill/>
        </p:spPr>
        <p:txBody>
          <a:bodyPr wrap="square" rtlCol="0">
            <a:spAutoFit/>
          </a:bodyPr>
          <a:lstStyle/>
          <a:p>
            <a:r>
              <a:rPr lang="en-US" altLang="zh-TW" sz="2400" b="1" dirty="0">
                <a:solidFill>
                  <a:srgbClr val="00B050"/>
                </a:solidFill>
              </a:rPr>
              <a:t>super().</a:t>
            </a:r>
            <a:r>
              <a:rPr lang="zh-TW" altLang="en-US" sz="2400" b="1" dirty="0" smtClean="0">
                <a:solidFill>
                  <a:srgbClr val="00B050"/>
                </a:solidFill>
              </a:rPr>
              <a:t>呼叫父類別的建構值</a:t>
            </a:r>
            <a:endParaRPr lang="zh-TW" altLang="en-US" sz="2400" b="1" dirty="0">
              <a:solidFill>
                <a:srgbClr val="00B050"/>
              </a:solidFill>
            </a:endParaRPr>
          </a:p>
        </p:txBody>
      </p:sp>
      <p:sp>
        <p:nvSpPr>
          <p:cNvPr id="30" name="弧形 29"/>
          <p:cNvSpPr/>
          <p:nvPr/>
        </p:nvSpPr>
        <p:spPr>
          <a:xfrm>
            <a:off x="9451146" y="2768991"/>
            <a:ext cx="745587" cy="548640"/>
          </a:xfrm>
          <a:prstGeom prst="arc">
            <a:avLst>
              <a:gd name="adj1" fmla="val 13133987"/>
              <a:gd name="adj2" fmla="val 42639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1" name="直線單箭頭接點 30"/>
          <p:cNvCxnSpPr>
            <a:stCxn id="30" idx="2"/>
          </p:cNvCxnSpPr>
          <p:nvPr/>
        </p:nvCxnSpPr>
        <p:spPr>
          <a:xfrm rot="5400000">
            <a:off x="9904022" y="3170833"/>
            <a:ext cx="369170" cy="20577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rot="5400000">
            <a:off x="10156876" y="4018670"/>
            <a:ext cx="642423" cy="46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609014" y="5256014"/>
            <a:ext cx="4358501" cy="646331"/>
          </a:xfrm>
          <a:prstGeom prst="rect">
            <a:avLst/>
          </a:prstGeom>
        </p:spPr>
        <p:txBody>
          <a:bodyPr wrap="none">
            <a:spAutoFit/>
          </a:bodyPr>
          <a:lstStyle/>
          <a:p>
            <a:r>
              <a:rPr lang="en-US" sz="3600" b="1" dirty="0" smtClean="0">
                <a:solidFill>
                  <a:srgbClr val="00B0F0"/>
                </a:solidFill>
              </a:rPr>
              <a:t>E2.getSalary(120,150</a:t>
            </a:r>
            <a:r>
              <a:rPr lang="en-US" sz="3600" b="1" dirty="0" smtClean="0">
                <a:solidFill>
                  <a:srgbClr val="00B0F0"/>
                </a:solidFill>
              </a:rPr>
              <a:t>)</a:t>
            </a:r>
            <a:endParaRPr lang="en-US" sz="3600" b="1" dirty="0">
              <a:solidFill>
                <a:srgbClr val="00B0F0"/>
              </a:solidFill>
            </a:endParaRPr>
          </a:p>
        </p:txBody>
      </p:sp>
      <p:sp>
        <p:nvSpPr>
          <p:cNvPr id="35" name="文字方塊 34"/>
          <p:cNvSpPr txBox="1"/>
          <p:nvPr/>
        </p:nvSpPr>
        <p:spPr>
          <a:xfrm>
            <a:off x="7033846" y="6035921"/>
            <a:ext cx="5158154" cy="461665"/>
          </a:xfrm>
          <a:prstGeom prst="rect">
            <a:avLst/>
          </a:prstGeom>
          <a:noFill/>
        </p:spPr>
        <p:txBody>
          <a:bodyPr wrap="square" rtlCol="0">
            <a:spAutoFit/>
          </a:bodyPr>
          <a:lstStyle/>
          <a:p>
            <a:r>
              <a:rPr lang="zh-TW" altLang="en-US" sz="2400" b="1" dirty="0" smtClean="0">
                <a:solidFill>
                  <a:srgbClr val="00B0F0"/>
                </a:solidFill>
              </a:rPr>
              <a:t>該區塊執行時會包含</a:t>
            </a:r>
            <a:r>
              <a:rPr lang="en-US" altLang="zh-TW" sz="2400" b="1" dirty="0" err="1" smtClean="0">
                <a:solidFill>
                  <a:srgbClr val="00B0F0"/>
                </a:solidFill>
              </a:rPr>
              <a:t>bouns</a:t>
            </a:r>
            <a:r>
              <a:rPr lang="zh-TW" altLang="en-US" sz="2400" b="1" dirty="0" smtClean="0">
                <a:solidFill>
                  <a:srgbClr val="00B0F0"/>
                </a:solidFill>
              </a:rPr>
              <a:t>執行進去</a:t>
            </a:r>
            <a:endParaRPr lang="zh-TW" altLang="en-US" sz="2400" b="1" dirty="0">
              <a:solidFill>
                <a:srgbClr val="00B0F0"/>
              </a:solidFill>
            </a:endParaRPr>
          </a:p>
        </p:txBody>
      </p:sp>
    </p:spTree>
    <p:extLst>
      <p:ext uri="{BB962C8B-B14F-4D97-AF65-F5344CB8AC3E}">
        <p14:creationId xmlns="" xmlns:p14="http://schemas.microsoft.com/office/powerpoint/2010/main" val="199118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360985" y="0"/>
            <a:ext cx="3165669" cy="385598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4640433"/>
            <a:ext cx="5767163" cy="2217567"/>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508506" y="4614127"/>
            <a:ext cx="5683494" cy="2243873"/>
          </a:xfrm>
          <a:prstGeom prst="rect">
            <a:avLst/>
          </a:prstGeom>
          <a:noFill/>
          <a:ln w="9525">
            <a:noFill/>
            <a:miter lim="800000"/>
            <a:headEnd/>
            <a:tailEnd/>
          </a:ln>
          <a:effectLst/>
        </p:spPr>
      </p:pic>
      <p:cxnSp>
        <p:nvCxnSpPr>
          <p:cNvPr id="5" name="直線單箭頭接點 4"/>
          <p:cNvCxnSpPr>
            <a:stCxn id="6148" idx="0"/>
          </p:cNvCxnSpPr>
          <p:nvPr/>
        </p:nvCxnSpPr>
        <p:spPr>
          <a:xfrm rot="16200000" flipV="1">
            <a:off x="8086580" y="3350454"/>
            <a:ext cx="717376" cy="180997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6147" idx="0"/>
          </p:cNvCxnSpPr>
          <p:nvPr/>
        </p:nvCxnSpPr>
        <p:spPr>
          <a:xfrm rot="5400000" flipH="1" flipV="1">
            <a:off x="3222308" y="3515825"/>
            <a:ext cx="785882" cy="146333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1939694" y="3762125"/>
            <a:ext cx="1569660" cy="369332"/>
          </a:xfrm>
          <a:prstGeom prst="rect">
            <a:avLst/>
          </a:prstGeom>
          <a:noFill/>
        </p:spPr>
        <p:txBody>
          <a:bodyPr wrap="none" rtlCol="0">
            <a:spAutoFit/>
          </a:bodyPr>
          <a:lstStyle/>
          <a:p>
            <a:r>
              <a:rPr lang="zh-TW" altLang="en-US" b="1" dirty="0" smtClean="0"/>
              <a:t>繼承自父類別</a:t>
            </a:r>
            <a:endParaRPr lang="zh-TW" altLang="en-US" b="1" dirty="0"/>
          </a:p>
        </p:txBody>
      </p:sp>
      <p:sp>
        <p:nvSpPr>
          <p:cNvPr id="15" name="文字方塊 14"/>
          <p:cNvSpPr txBox="1"/>
          <p:nvPr/>
        </p:nvSpPr>
        <p:spPr>
          <a:xfrm>
            <a:off x="8523374" y="3776194"/>
            <a:ext cx="1569660" cy="369332"/>
          </a:xfrm>
          <a:prstGeom prst="rect">
            <a:avLst/>
          </a:prstGeom>
          <a:noFill/>
        </p:spPr>
        <p:txBody>
          <a:bodyPr wrap="none" rtlCol="0">
            <a:spAutoFit/>
          </a:bodyPr>
          <a:lstStyle/>
          <a:p>
            <a:r>
              <a:rPr lang="zh-TW" altLang="en-US" b="1" dirty="0" smtClean="0"/>
              <a:t>繼承自父類別</a:t>
            </a:r>
            <a:endParaRPr lang="zh-TW" altLang="en-US" b="1" dirty="0"/>
          </a:p>
        </p:txBody>
      </p:sp>
      <p:sp>
        <p:nvSpPr>
          <p:cNvPr id="16" name="文字方塊 15"/>
          <p:cNvSpPr txBox="1"/>
          <p:nvPr/>
        </p:nvSpPr>
        <p:spPr>
          <a:xfrm>
            <a:off x="3430869" y="188932"/>
            <a:ext cx="877163" cy="369332"/>
          </a:xfrm>
          <a:prstGeom prst="rect">
            <a:avLst/>
          </a:prstGeom>
          <a:noFill/>
        </p:spPr>
        <p:txBody>
          <a:bodyPr wrap="none" rtlCol="0">
            <a:spAutoFit/>
          </a:bodyPr>
          <a:lstStyle/>
          <a:p>
            <a:r>
              <a:rPr lang="zh-TW" altLang="en-US" b="1" dirty="0" smtClean="0"/>
              <a:t>父類別</a:t>
            </a:r>
            <a:endParaRPr lang="zh-TW" altLang="en-US" b="1" dirty="0"/>
          </a:p>
        </p:txBody>
      </p:sp>
    </p:spTree>
    <p:extLst>
      <p:ext uri="{BB962C8B-B14F-4D97-AF65-F5344CB8AC3E}">
        <p14:creationId xmlns="" xmlns:p14="http://schemas.microsoft.com/office/powerpoint/2010/main" val="199118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294229" y="1435053"/>
            <a:ext cx="5648178" cy="4155904"/>
          </a:xfrm>
          <a:prstGeom prst="rect">
            <a:avLst/>
          </a:prstGeom>
          <a:noFill/>
          <a:ln w="9525">
            <a:noFill/>
            <a:miter lim="800000"/>
            <a:headEnd/>
            <a:tailEnd/>
          </a:ln>
          <a:effectLst/>
        </p:spPr>
      </p:pic>
      <p:sp>
        <p:nvSpPr>
          <p:cNvPr id="3" name="文字方塊 2"/>
          <p:cNvSpPr txBox="1"/>
          <p:nvPr/>
        </p:nvSpPr>
        <p:spPr>
          <a:xfrm>
            <a:off x="7876261" y="2988403"/>
            <a:ext cx="2031325" cy="646331"/>
          </a:xfrm>
          <a:prstGeom prst="rect">
            <a:avLst/>
          </a:prstGeom>
          <a:noFill/>
        </p:spPr>
        <p:txBody>
          <a:bodyPr wrap="none" rtlCol="0">
            <a:spAutoFit/>
          </a:bodyPr>
          <a:lstStyle/>
          <a:p>
            <a:r>
              <a:rPr lang="zh-TW" altLang="en-US" sz="3600" b="1" dirty="0" smtClean="0">
                <a:solidFill>
                  <a:srgbClr val="FF0000"/>
                </a:solidFill>
              </a:rPr>
              <a:t>執行結果</a:t>
            </a:r>
            <a:endParaRPr lang="zh-TW" altLang="en-US" b="1" dirty="0">
              <a:solidFill>
                <a:srgbClr val="FF0000"/>
              </a:solidFill>
            </a:endParaRPr>
          </a:p>
        </p:txBody>
      </p:sp>
    </p:spTree>
    <p:extLst>
      <p:ext uri="{BB962C8B-B14F-4D97-AF65-F5344CB8AC3E}">
        <p14:creationId xmlns="" xmlns:p14="http://schemas.microsoft.com/office/powerpoint/2010/main" val="19911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876822"/>
            <a:ext cx="12192000" cy="4524315"/>
          </a:xfrm>
          <a:prstGeom prst="rect">
            <a:avLst/>
          </a:prstGeom>
        </p:spPr>
        <p:txBody>
          <a:bodyPr wrap="square">
            <a:spAutoFit/>
          </a:bodyPr>
          <a:lstStyle/>
          <a:p>
            <a:r>
              <a:rPr lang="zh-TW" altLang="en-US" sz="3200" b="0" i="0" dirty="0" smtClean="0">
                <a:solidFill>
                  <a:srgbClr val="202122"/>
                </a:solidFill>
                <a:effectLst/>
                <a:latin typeface="Arial" panose="020B0604020202020204" pitchFamily="34" charset="0"/>
              </a:rPr>
              <a:t>物件導向程式程式設計的定義是使用「</a:t>
            </a:r>
            <a:r>
              <a:rPr lang="zh-TW" altLang="en-US" sz="3200" b="1" i="0" dirty="0" smtClean="0">
                <a:solidFill>
                  <a:srgbClr val="FF0000"/>
                </a:solidFill>
                <a:effectLst/>
                <a:latin typeface="Arial" panose="020B0604020202020204" pitchFamily="34" charset="0"/>
              </a:rPr>
              <a:t>物件</a:t>
            </a:r>
            <a:r>
              <a:rPr lang="zh-TW" altLang="en-US" sz="3200" b="0" i="0" dirty="0" smtClean="0">
                <a:solidFill>
                  <a:srgbClr val="202122"/>
                </a:solidFill>
                <a:effectLst/>
                <a:latin typeface="Arial" panose="020B0604020202020204" pitchFamily="34" charset="0"/>
              </a:rPr>
              <a:t>」來做設計，但並非所有的程式語言都直接支援「物件導向程式程式設計」相關技術與結構。</a:t>
            </a:r>
            <a:endParaRPr lang="en-US" altLang="zh-TW" sz="3200" b="0" i="0" dirty="0" smtClean="0">
              <a:solidFill>
                <a:srgbClr val="202122"/>
              </a:solidFill>
              <a:effectLst/>
              <a:latin typeface="Arial" panose="020B0604020202020204" pitchFamily="34" charset="0"/>
            </a:endParaRPr>
          </a:p>
          <a:p>
            <a:r>
              <a:rPr lang="zh-TW" altLang="en-US" sz="3200" b="0" i="0" dirty="0" smtClean="0">
                <a:solidFill>
                  <a:srgbClr val="202122"/>
                </a:solidFill>
                <a:effectLst/>
                <a:latin typeface="Arial" panose="020B0604020202020204" pitchFamily="34" charset="0"/>
              </a:rPr>
              <a:t>對於</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的準確定義及其本意存在著不少爭論。</a:t>
            </a:r>
            <a:endParaRPr lang="en-US" altLang="zh-TW" sz="3200" b="0" i="0" dirty="0" smtClean="0">
              <a:solidFill>
                <a:srgbClr val="202122"/>
              </a:solidFill>
              <a:effectLst/>
              <a:latin typeface="Arial" panose="020B0604020202020204" pitchFamily="34" charset="0"/>
            </a:endParaRPr>
          </a:p>
          <a:p>
            <a:r>
              <a:rPr lang="zh-TW" altLang="en-US" sz="3200" b="0" i="0" dirty="0" smtClean="0">
                <a:solidFill>
                  <a:srgbClr val="202122"/>
                </a:solidFill>
                <a:effectLst/>
                <a:latin typeface="Arial" panose="020B0604020202020204" pitchFamily="34" charset="0"/>
              </a:rPr>
              <a:t>通常，</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被理解為一種將程式分解為封裝資料及相關操作的模組而進行的程式設計方式。</a:t>
            </a:r>
            <a:endParaRPr lang="en-US" altLang="zh-TW" sz="3200" b="0" i="0" dirty="0" smtClean="0">
              <a:solidFill>
                <a:srgbClr val="202122"/>
              </a:solidFill>
              <a:effectLst/>
              <a:latin typeface="Arial" panose="020B0604020202020204" pitchFamily="34" charset="0"/>
            </a:endParaRPr>
          </a:p>
          <a:p>
            <a:r>
              <a:rPr lang="zh-TW" altLang="en-US" sz="3200" b="0" i="0" dirty="0" smtClean="0">
                <a:solidFill>
                  <a:srgbClr val="202122"/>
                </a:solidFill>
                <a:effectLst/>
                <a:latin typeface="Arial" panose="020B0604020202020204" pitchFamily="34" charset="0"/>
              </a:rPr>
              <a:t>有別於其它程式設計方式，</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中的與某資料類型相關的一系列操作都被有機地封裝到該資料類型當中，而非散放於其外，因而</a:t>
            </a:r>
            <a:r>
              <a:rPr lang="en-US" altLang="zh-TW" sz="3200" b="0" i="0" dirty="0" smtClean="0">
                <a:solidFill>
                  <a:srgbClr val="202122"/>
                </a:solidFill>
                <a:effectLst/>
                <a:latin typeface="Arial" panose="020B0604020202020204" pitchFamily="34" charset="0"/>
              </a:rPr>
              <a:t>OOP</a:t>
            </a:r>
            <a:r>
              <a:rPr lang="zh-TW" altLang="en-US" sz="3200" b="0" i="0" dirty="0" smtClean="0">
                <a:solidFill>
                  <a:srgbClr val="202122"/>
                </a:solidFill>
                <a:effectLst/>
                <a:latin typeface="Arial" panose="020B0604020202020204" pitchFamily="34" charset="0"/>
              </a:rPr>
              <a:t>中的資料類型不僅有著狀態，還有著相關的行為。</a:t>
            </a:r>
            <a:endParaRPr lang="zh-TW" altLang="en-US" sz="3200" dirty="0"/>
          </a:p>
        </p:txBody>
      </p:sp>
      <p:sp>
        <p:nvSpPr>
          <p:cNvPr id="4" name="文字方塊 3"/>
          <p:cNvSpPr txBox="1"/>
          <p:nvPr/>
        </p:nvSpPr>
        <p:spPr>
          <a:xfrm>
            <a:off x="5490706" y="168936"/>
            <a:ext cx="1210588" cy="707886"/>
          </a:xfrm>
          <a:prstGeom prst="rect">
            <a:avLst/>
          </a:prstGeom>
          <a:noFill/>
        </p:spPr>
        <p:txBody>
          <a:bodyPr wrap="none" rtlCol="0">
            <a:spAutoFit/>
          </a:bodyPr>
          <a:lstStyle/>
          <a:p>
            <a:r>
              <a:rPr lang="zh-TW" altLang="en-US" sz="4000" b="1" dirty="0" smtClean="0">
                <a:solidFill>
                  <a:srgbClr val="FF0000"/>
                </a:solidFill>
              </a:rPr>
              <a:t>特點</a:t>
            </a:r>
            <a:endParaRPr lang="zh-TW" altLang="en-US" b="1" dirty="0">
              <a:solidFill>
                <a:srgbClr val="FF0000"/>
              </a:solidFill>
            </a:endParaRPr>
          </a:p>
        </p:txBody>
      </p:sp>
    </p:spTree>
    <p:extLst>
      <p:ext uri="{BB962C8B-B14F-4D97-AF65-F5344CB8AC3E}">
        <p14:creationId xmlns="" xmlns:p14="http://schemas.microsoft.com/office/powerpoint/2010/main" val="401577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a:t>
            </a:r>
            <a:r>
              <a:rPr lang="en-US" altLang="zh-TW" dirty="0" smtClean="0"/>
              <a:t>(class)</a:t>
            </a:r>
            <a:r>
              <a:rPr lang="zh-TW" altLang="en-US" dirty="0" smtClean="0"/>
              <a:t>與物件</a:t>
            </a:r>
            <a:r>
              <a:rPr lang="en-US" altLang="zh-TW" dirty="0" smtClean="0"/>
              <a:t>(object)</a:t>
            </a:r>
            <a:br>
              <a:rPr lang="en-US" altLang="zh-TW" dirty="0" smtClean="0"/>
            </a:br>
            <a:r>
              <a:rPr lang="zh-TW" altLang="en-US" dirty="0" smtClean="0"/>
              <a:t>類別圖</a:t>
            </a:r>
            <a:r>
              <a:rPr lang="en-US" altLang="zh-TW" dirty="0" smtClean="0"/>
              <a:t>(class diagram)</a:t>
            </a:r>
            <a:endParaRPr lang="zh-TW" altLang="en-US" dirty="0"/>
          </a:p>
        </p:txBody>
      </p:sp>
      <p:pic>
        <p:nvPicPr>
          <p:cNvPr id="3" name="圖片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25410" y="1690688"/>
            <a:ext cx="5141180" cy="5167312"/>
          </a:xfrm>
          <a:prstGeom prst="rect">
            <a:avLst/>
          </a:prstGeom>
        </p:spPr>
      </p:pic>
    </p:spTree>
    <p:extLst>
      <p:ext uri="{BB962C8B-B14F-4D97-AF65-F5344CB8AC3E}">
        <p14:creationId xmlns="" xmlns:p14="http://schemas.microsoft.com/office/powerpoint/2010/main" val="212368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物件導向封裝技術範例</a:t>
            </a:r>
            <a:endParaRPr lang="zh-TW" altLang="en-US" b="1" dirty="0"/>
          </a:p>
        </p:txBody>
      </p:sp>
      <p:sp>
        <p:nvSpPr>
          <p:cNvPr id="3" name="內容版面配置區 2"/>
          <p:cNvSpPr>
            <a:spLocks noGrp="1"/>
          </p:cNvSpPr>
          <p:nvPr>
            <p:ph idx="1"/>
          </p:nvPr>
        </p:nvSpPr>
        <p:spPr/>
        <p:txBody>
          <a:bodyPr/>
          <a:lstStyle/>
          <a:p>
            <a:r>
              <a:rPr lang="zh-TW" altLang="zh-TW" b="1" dirty="0" smtClean="0"/>
              <a:t>封裝是使用成員存取修飾子，來定義類別內部的資料成員和方法成員的存取限制，其目的用來保護類別內部的成員，免</a:t>
            </a:r>
            <a:r>
              <a:rPr lang="zh-HK" altLang="zh-TW" b="1" dirty="0" smtClean="0"/>
              <a:t>於受到</a:t>
            </a:r>
            <a:r>
              <a:rPr lang="zh-TW" altLang="zh-TW" b="1" dirty="0" smtClean="0"/>
              <a:t>外部程式</a:t>
            </a:r>
            <a:r>
              <a:rPr lang="zh-HK" altLang="zh-TW" b="1" dirty="0" smtClean="0"/>
              <a:t>的</a:t>
            </a:r>
            <a:r>
              <a:rPr lang="zh-TW" altLang="zh-TW" b="1" dirty="0" smtClean="0"/>
              <a:t>不當存取</a:t>
            </a:r>
            <a:r>
              <a:rPr lang="zh-TW" altLang="zh-TW" dirty="0" smtClean="0"/>
              <a:t>。</a:t>
            </a:r>
            <a:endParaRPr lang="en-US" altLang="zh-TW" dirty="0" smtClean="0"/>
          </a:p>
          <a:p>
            <a:pPr marL="0" indent="0">
              <a:buNone/>
            </a:pPr>
            <a:r>
              <a:rPr kumimoji="1" lang="en-US" altLang="zh-TW" b="1" dirty="0" smtClean="0">
                <a:latin typeface="Arial" panose="020B0604020202020204" pitchFamily="34" charset="0"/>
                <a:ea typeface="微軟正黑體" panose="020B0604030504040204" pitchFamily="34" charset="-120"/>
              </a:rPr>
              <a:t>1.</a:t>
            </a:r>
            <a:r>
              <a:rPr kumimoji="1" lang="zh-TW" altLang="en-US" b="1" dirty="0" smtClean="0">
                <a:latin typeface="Arial" panose="020B0604020202020204" pitchFamily="34" charset="0"/>
                <a:ea typeface="微軟正黑體" panose="020B0604030504040204" pitchFamily="34" charset="-120"/>
              </a:rPr>
              <a:t> </a:t>
            </a:r>
            <a:r>
              <a:rPr kumimoji="1" lang="en-US" altLang="zh-TW" b="1" dirty="0">
                <a:latin typeface="Arial" panose="020B0604020202020204" pitchFamily="34" charset="0"/>
                <a:ea typeface="微軟正黑體" panose="020B0604030504040204" pitchFamily="34" charset="-120"/>
              </a:rPr>
              <a:t>public (</a:t>
            </a:r>
            <a:r>
              <a:rPr kumimoji="1" lang="zh-TW" altLang="zh-TW" b="1" dirty="0">
                <a:latin typeface="Arial" panose="020B0604020202020204" pitchFamily="34" charset="0"/>
                <a:ea typeface="微軟正黑體" panose="020B0604030504040204" pitchFamily="34" charset="-120"/>
              </a:rPr>
              <a:t>公開</a:t>
            </a:r>
            <a:r>
              <a:rPr kumimoji="1" lang="en-US" altLang="zh-TW" b="1" dirty="0" smtClean="0">
                <a:latin typeface="Arial" panose="020B0604020202020204" pitchFamily="34" charset="0"/>
                <a:ea typeface="微軟正黑體" panose="020B0604030504040204" pitchFamily="34" charset="-120"/>
              </a:rPr>
              <a:t>)</a:t>
            </a:r>
            <a:r>
              <a:rPr kumimoji="1" lang="zh-TW" altLang="zh-TW" b="1" i="1" dirty="0">
                <a:solidFill>
                  <a:srgbClr val="FF0000"/>
                </a:solidFill>
                <a:latin typeface="Arial" panose="020B0604020202020204" pitchFamily="34" charset="0"/>
                <a:ea typeface="微軟正黑體" panose="020B0604030504040204" pitchFamily="34" charset="-120"/>
              </a:rPr>
              <a:t>允許給任何類別的</a:t>
            </a:r>
            <a:r>
              <a:rPr kumimoji="1" lang="zh-TW" altLang="zh-TW" b="1" i="1" dirty="0" smtClean="0">
                <a:solidFill>
                  <a:srgbClr val="FF0000"/>
                </a:solidFill>
                <a:latin typeface="Arial" panose="020B0604020202020204" pitchFamily="34" charset="0"/>
                <a:ea typeface="微軟正黑體" panose="020B0604030504040204" pitchFamily="34" charset="-120"/>
              </a:rPr>
              <a:t>程式呼叫</a:t>
            </a:r>
            <a:endParaRPr lang="zh-TW" altLang="en-US" b="1" i="1" dirty="0">
              <a:solidFill>
                <a:srgbClr val="FF0000"/>
              </a:solidFill>
            </a:endParaRPr>
          </a:p>
          <a:p>
            <a:pPr marL="0" indent="0">
              <a:buNone/>
            </a:pPr>
            <a:r>
              <a:rPr kumimoji="1" lang="en-US" altLang="zh-TW" b="1" dirty="0" smtClean="0">
                <a:latin typeface="Arial" panose="020B0604020202020204" pitchFamily="34" charset="0"/>
                <a:ea typeface="微軟正黑體" panose="020B0604030504040204" pitchFamily="34" charset="-120"/>
              </a:rPr>
              <a:t>2.</a:t>
            </a:r>
            <a:r>
              <a:rPr kumimoji="1" lang="zh-TW" altLang="en-US" b="1" dirty="0" smtClean="0">
                <a:latin typeface="Arial" panose="020B0604020202020204" pitchFamily="34" charset="0"/>
                <a:ea typeface="微軟正黑體" panose="020B0604030504040204" pitchFamily="34" charset="-120"/>
              </a:rPr>
              <a:t> </a:t>
            </a:r>
            <a:r>
              <a:rPr kumimoji="1" lang="en-US" altLang="zh-TW" b="1" dirty="0">
                <a:latin typeface="Arial" panose="020B0604020202020204" pitchFamily="34" charset="0"/>
                <a:ea typeface="微軟正黑體" panose="020B0604030504040204" pitchFamily="34" charset="-120"/>
              </a:rPr>
              <a:t>private (</a:t>
            </a:r>
            <a:r>
              <a:rPr kumimoji="1" lang="zh-TW" altLang="zh-TW" b="1" dirty="0">
                <a:latin typeface="Arial" panose="020B0604020202020204" pitchFamily="34" charset="0"/>
                <a:ea typeface="微軟正黑體" panose="020B0604030504040204" pitchFamily="34" charset="-120"/>
              </a:rPr>
              <a:t>私有</a:t>
            </a:r>
            <a:r>
              <a:rPr kumimoji="1" lang="en-US" altLang="zh-TW" b="1" dirty="0" smtClean="0">
                <a:latin typeface="Arial" panose="020B0604020202020204" pitchFamily="34" charset="0"/>
                <a:ea typeface="微軟正黑體" panose="020B0604030504040204" pitchFamily="34" charset="-120"/>
              </a:rPr>
              <a:t>)</a:t>
            </a:r>
            <a:r>
              <a:rPr kumimoji="1" lang="zh-TW" altLang="en-US" b="1" i="1" dirty="0" smtClean="0">
                <a:solidFill>
                  <a:srgbClr val="FF0000"/>
                </a:solidFill>
                <a:latin typeface="Arial" panose="020B0604020202020204" pitchFamily="34" charset="0"/>
                <a:ea typeface="微軟正黑體" panose="020B0604030504040204" pitchFamily="34" charset="-120"/>
              </a:rPr>
              <a:t>只</a:t>
            </a:r>
            <a:r>
              <a:rPr kumimoji="1" lang="zh-TW" altLang="zh-TW" b="1" i="1" dirty="0" smtClean="0">
                <a:solidFill>
                  <a:srgbClr val="FF0000"/>
                </a:solidFill>
                <a:latin typeface="Arial" panose="020B0604020202020204" pitchFamily="34" charset="0"/>
                <a:ea typeface="微軟正黑體" panose="020B0604030504040204" pitchFamily="34" charset="-120"/>
              </a:rPr>
              <a:t>允許自身</a:t>
            </a:r>
            <a:r>
              <a:rPr kumimoji="1" lang="zh-TW" altLang="zh-TW" b="1" i="1" dirty="0">
                <a:solidFill>
                  <a:srgbClr val="FF0000"/>
                </a:solidFill>
                <a:latin typeface="Arial" panose="020B0604020202020204" pitchFamily="34" charset="0"/>
                <a:ea typeface="微軟正黑體" panose="020B0604030504040204" pitchFamily="34" charset="-120"/>
              </a:rPr>
              <a:t>類別內的</a:t>
            </a:r>
            <a:r>
              <a:rPr kumimoji="1" lang="zh-TW" altLang="zh-TW" b="1" i="1" dirty="0" smtClean="0">
                <a:solidFill>
                  <a:srgbClr val="FF0000"/>
                </a:solidFill>
                <a:latin typeface="Arial" panose="020B0604020202020204" pitchFamily="34" charset="0"/>
                <a:ea typeface="微軟正黑體" panose="020B0604030504040204" pitchFamily="34" charset="-120"/>
              </a:rPr>
              <a:t>程式</a:t>
            </a:r>
            <a:r>
              <a:rPr kumimoji="1" lang="zh-TW" altLang="zh-TW" b="1" i="1" dirty="0">
                <a:solidFill>
                  <a:srgbClr val="FF0000"/>
                </a:solidFill>
                <a:latin typeface="Arial" panose="020B0604020202020204" pitchFamily="34" charset="0"/>
                <a:ea typeface="微軟正黑體" panose="020B0604030504040204" pitchFamily="34" charset="-120"/>
              </a:rPr>
              <a:t>呼叫</a:t>
            </a:r>
            <a:endParaRPr kumimoji="1" lang="en-US" altLang="zh-TW" b="1" i="1" dirty="0" smtClean="0">
              <a:solidFill>
                <a:srgbClr val="FF0000"/>
              </a:solidFill>
              <a:latin typeface="Arial" panose="020B0604020202020204" pitchFamily="34" charset="0"/>
              <a:ea typeface="微軟正黑體" panose="020B0604030504040204" pitchFamily="34" charset="-120"/>
            </a:endParaRPr>
          </a:p>
          <a:p>
            <a:pPr marL="0" indent="0">
              <a:buNone/>
            </a:pPr>
            <a:r>
              <a:rPr kumimoji="1" lang="en-US" altLang="zh-TW" b="1" dirty="0" smtClean="0">
                <a:latin typeface="Arial" panose="020B0604020202020204" pitchFamily="34" charset="0"/>
                <a:ea typeface="微軟正黑體" panose="020B0604030504040204" pitchFamily="34" charset="-120"/>
              </a:rPr>
              <a:t>3.</a:t>
            </a:r>
            <a:r>
              <a:rPr kumimoji="1" lang="zh-TW" altLang="en-US" b="1" dirty="0" smtClean="0">
                <a:latin typeface="Arial" panose="020B0604020202020204" pitchFamily="34" charset="0"/>
                <a:ea typeface="微軟正黑體" panose="020B0604030504040204" pitchFamily="34" charset="-120"/>
              </a:rPr>
              <a:t> </a:t>
            </a:r>
            <a:r>
              <a:rPr kumimoji="1" lang="en-US" altLang="zh-TW" b="1" dirty="0">
                <a:latin typeface="Arial" panose="020B0604020202020204" pitchFamily="34" charset="0"/>
                <a:ea typeface="微軟正黑體" panose="020B0604030504040204" pitchFamily="34" charset="-120"/>
              </a:rPr>
              <a:t>protected (</a:t>
            </a:r>
            <a:r>
              <a:rPr kumimoji="1" lang="zh-TW" altLang="zh-TW" b="1" dirty="0">
                <a:latin typeface="Arial" panose="020B0604020202020204" pitchFamily="34" charset="0"/>
                <a:ea typeface="微軟正黑體" panose="020B0604030504040204" pitchFamily="34" charset="-120"/>
              </a:rPr>
              <a:t>保護</a:t>
            </a:r>
            <a:r>
              <a:rPr kumimoji="1" lang="en-US" altLang="zh-TW" b="1" dirty="0" smtClean="0">
                <a:latin typeface="Arial" panose="020B0604020202020204" pitchFamily="34" charset="0"/>
                <a:ea typeface="微軟正黑體" panose="020B0604030504040204" pitchFamily="34" charset="-120"/>
              </a:rPr>
              <a:t>)</a:t>
            </a:r>
            <a:r>
              <a:rPr kumimoji="1" lang="zh-TW" altLang="en-US" b="1" i="1" dirty="0" smtClean="0">
                <a:solidFill>
                  <a:srgbClr val="FF0000"/>
                </a:solidFill>
                <a:latin typeface="Arial" panose="020B0604020202020204" pitchFamily="34" charset="0"/>
                <a:ea typeface="微軟正黑體" panose="020B0604030504040204" pitchFamily="34" charset="-120"/>
              </a:rPr>
              <a:t>只</a:t>
            </a:r>
            <a:r>
              <a:rPr kumimoji="1" lang="zh-TW" altLang="zh-TW" b="1" i="1" dirty="0" smtClean="0">
                <a:solidFill>
                  <a:srgbClr val="FF0000"/>
                </a:solidFill>
                <a:latin typeface="Arial" panose="020B0604020202020204" pitchFamily="34" charset="0"/>
                <a:ea typeface="微軟正黑體" panose="020B0604030504040204" pitchFamily="34" charset="-120"/>
              </a:rPr>
              <a:t>允許自身</a:t>
            </a:r>
            <a:r>
              <a:rPr kumimoji="1" lang="zh-TW" altLang="zh-TW" b="1" i="1" dirty="0">
                <a:solidFill>
                  <a:srgbClr val="FF0000"/>
                </a:solidFill>
                <a:latin typeface="Arial" panose="020B0604020202020204" pitchFamily="34" charset="0"/>
                <a:ea typeface="微軟正黑體" panose="020B0604030504040204" pitchFamily="34" charset="-120"/>
              </a:rPr>
              <a:t>類別或繼承自身類別的子類別呼叫</a:t>
            </a:r>
            <a:endParaRPr kumimoji="1" lang="en-US" altLang="zh-TW" b="1" i="1" dirty="0">
              <a:solidFill>
                <a:srgbClr val="FF0000"/>
              </a:solidFill>
              <a:latin typeface="Arial" panose="020B0604020202020204" pitchFamily="34" charset="0"/>
              <a:ea typeface="微軟正黑體" panose="020B0604030504040204" pitchFamily="34" charset="-120"/>
            </a:endParaRPr>
          </a:p>
          <a:p>
            <a:pPr marL="0" indent="0">
              <a:buNone/>
            </a:pPr>
            <a:endParaRPr lang="zh-TW" altLang="en-US" dirty="0"/>
          </a:p>
        </p:txBody>
      </p:sp>
    </p:spTree>
    <p:extLst>
      <p:ext uri="{BB962C8B-B14F-4D97-AF65-F5344CB8AC3E}">
        <p14:creationId xmlns="" xmlns:p14="http://schemas.microsoft.com/office/powerpoint/2010/main" val="332894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solidFill>
                  <a:srgbClr val="FF0000"/>
                </a:solidFill>
              </a:rPr>
              <a:t>多型</a:t>
            </a:r>
            <a:r>
              <a:rPr lang="en-US" altLang="zh-TW" b="1" dirty="0">
                <a:solidFill>
                  <a:srgbClr val="FF0000"/>
                </a:solidFill>
              </a:rPr>
              <a:t>(Polymorphism</a:t>
            </a:r>
            <a:r>
              <a:rPr lang="en-US" altLang="zh-TW" b="1" dirty="0" smtClean="0">
                <a:solidFill>
                  <a:srgbClr val="FF0000"/>
                </a:solidFill>
              </a:rPr>
              <a:t>)</a:t>
            </a:r>
            <a:endParaRPr lang="zh-TW" altLang="en-US" dirty="0">
              <a:solidFill>
                <a:srgbClr val="FF0000"/>
              </a:solidFill>
            </a:endParaRPr>
          </a:p>
        </p:txBody>
      </p:sp>
      <p:sp>
        <p:nvSpPr>
          <p:cNvPr id="3" name="內容版面配置區 2"/>
          <p:cNvSpPr>
            <a:spLocks noGrp="1"/>
          </p:cNvSpPr>
          <p:nvPr>
            <p:ph idx="1"/>
          </p:nvPr>
        </p:nvSpPr>
        <p:spPr/>
        <p:txBody>
          <a:bodyPr/>
          <a:lstStyle/>
          <a:p>
            <a:pPr marL="285750" indent="-285750">
              <a:buFont typeface="Wingdings" panose="05000000000000000000" pitchFamily="2" charset="2"/>
              <a:buChar char="u"/>
            </a:pPr>
            <a:r>
              <a:rPr lang="zh-TW" altLang="en-US" dirty="0" smtClean="0"/>
              <a:t>所謂多型是要讓型態有更好的適用性，像是</a:t>
            </a:r>
            <a:r>
              <a:rPr lang="zh-TW" altLang="en-US" b="1" dirty="0" smtClean="0">
                <a:solidFill>
                  <a:srgbClr val="FF0000"/>
                </a:solidFill>
              </a:rPr>
              <a:t>不同型態的物件都能接收到同樣的訊息，各種型態的物件 </a:t>
            </a:r>
            <a:r>
              <a:rPr lang="en-US" altLang="zh-TW" b="1" dirty="0" smtClean="0">
                <a:solidFill>
                  <a:srgbClr val="FF0000"/>
                </a:solidFill>
              </a:rPr>
              <a:t>(object) </a:t>
            </a:r>
            <a:r>
              <a:rPr lang="zh-TW" altLang="en-US" b="1" dirty="0" smtClean="0">
                <a:solidFill>
                  <a:srgbClr val="FF0000"/>
                </a:solidFill>
              </a:rPr>
              <a:t>也都能做出各自的反應</a:t>
            </a:r>
            <a:r>
              <a:rPr lang="zh-TW" altLang="en-US" dirty="0" smtClean="0"/>
              <a:t>，其他程式語言可能會透過繼承 </a:t>
            </a:r>
            <a:r>
              <a:rPr lang="en-US" altLang="zh-TW" dirty="0" smtClean="0"/>
              <a:t>(inheritance) </a:t>
            </a:r>
            <a:r>
              <a:rPr lang="zh-TW" altLang="en-US" dirty="0" smtClean="0"/>
              <a:t>關係或實作介面來定義多型，導致有些人誤以為 </a:t>
            </a:r>
            <a:r>
              <a:rPr lang="en-US" altLang="zh-TW" dirty="0" smtClean="0"/>
              <a:t>Python </a:t>
            </a:r>
            <a:r>
              <a:rPr lang="zh-TW" altLang="en-US" dirty="0" smtClean="0"/>
              <a:t>沒有多型，事實上，多型在 </a:t>
            </a:r>
            <a:r>
              <a:rPr lang="en-US" altLang="zh-TW" dirty="0" smtClean="0"/>
              <a:t>Python </a:t>
            </a:r>
            <a:r>
              <a:rPr lang="zh-TW" altLang="en-US" dirty="0" smtClean="0"/>
              <a:t>裡頭無處不在。</a:t>
            </a:r>
            <a:endParaRPr lang="en-US" altLang="zh-TW" dirty="0" smtClean="0"/>
          </a:p>
          <a:p>
            <a:pPr marL="0" indent="0">
              <a:buNone/>
            </a:pPr>
            <a:endParaRPr lang="zh-TW" altLang="en-US" dirty="0"/>
          </a:p>
        </p:txBody>
      </p:sp>
    </p:spTree>
    <p:extLst>
      <p:ext uri="{BB962C8B-B14F-4D97-AF65-F5344CB8AC3E}">
        <p14:creationId xmlns="" xmlns:p14="http://schemas.microsoft.com/office/powerpoint/2010/main" val="220052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377863"/>
            <a:ext cx="12192000" cy="4278094"/>
          </a:xfrm>
          <a:prstGeom prst="rect">
            <a:avLst/>
          </a:prstGeom>
        </p:spPr>
        <p:txBody>
          <a:bodyPr wrap="square">
            <a:spAutoFit/>
          </a:bodyPr>
          <a:lstStyle/>
          <a:p>
            <a:pPr lvl="0" eaLnBrk="0" fontAlgn="base" hangingPunct="0">
              <a:spcBef>
                <a:spcPct val="0"/>
              </a:spcBef>
              <a:spcAft>
                <a:spcPct val="0"/>
              </a:spcAft>
            </a:pPr>
            <a:r>
              <a:rPr lang="zh-TW" altLang="zh-TW" sz="3600" b="1" dirty="0">
                <a:solidFill>
                  <a:srgbClr val="FF0000"/>
                </a:solidFill>
                <a:latin typeface="Arial" panose="020B0604020202020204" pitchFamily="34" charset="0"/>
                <a:ea typeface="Lora"/>
              </a:rPr>
              <a:t>使用物件導向程式設計就必須對類別</a:t>
            </a:r>
            <a:r>
              <a:rPr lang="zh-TW" altLang="zh-TW" sz="3600" b="1" dirty="0">
                <a:solidFill>
                  <a:srgbClr val="FF0000"/>
                </a:solidFill>
                <a:latin typeface="Times New Roman" panose="02020603050405020304" pitchFamily="18" charset="0"/>
                <a:ea typeface="Lora"/>
                <a:cs typeface="Times New Roman" panose="02020603050405020304" pitchFamily="18" charset="0"/>
              </a:rPr>
              <a:t>(Class)</a:t>
            </a:r>
            <a:r>
              <a:rPr lang="zh-TW" altLang="zh-TW" sz="3600" b="1" dirty="0">
                <a:solidFill>
                  <a:srgbClr val="FF0000"/>
                </a:solidFill>
                <a:ea typeface="Lora"/>
              </a:rPr>
              <a:t>及物件</a:t>
            </a:r>
            <a:r>
              <a:rPr lang="zh-TW" altLang="zh-TW" sz="3600" b="1" dirty="0">
                <a:solidFill>
                  <a:srgbClr val="FF0000"/>
                </a:solidFill>
                <a:latin typeface="Times New Roman" panose="02020603050405020304" pitchFamily="18" charset="0"/>
                <a:ea typeface="Lora"/>
                <a:cs typeface="Times New Roman" panose="02020603050405020304" pitchFamily="18" charset="0"/>
              </a:rPr>
              <a:t>(Object)</a:t>
            </a:r>
            <a:r>
              <a:rPr lang="zh-TW" altLang="zh-TW" sz="3600" b="1" dirty="0">
                <a:solidFill>
                  <a:srgbClr val="FF0000"/>
                </a:solidFill>
                <a:ea typeface="Lora"/>
              </a:rPr>
              <a:t>等有一些基本的了解，包含了：</a:t>
            </a:r>
            <a:endParaRPr kumimoji="0" lang="zh-TW" altLang="zh-TW" sz="1400" b="1" i="0" u="none" strike="noStrike" cap="none" normalizeH="0" baseline="0" dirty="0" smtClean="0">
              <a:ln>
                <a:noFill/>
              </a:ln>
              <a:solidFill>
                <a:srgbClr val="FF0000"/>
              </a:solidFill>
              <a:effectLst/>
              <a:latin typeface="Arial" panose="020B0604020202020204" pitchFamily="34" charset="0"/>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類別</a:t>
            </a:r>
            <a:r>
              <a:rPr lang="zh-TW" altLang="zh-TW" sz="3600" b="1" dirty="0">
                <a:solidFill>
                  <a:srgbClr val="FF0000"/>
                </a:solidFill>
                <a:latin typeface="Times New Roman" panose="02020603050405020304" pitchFamily="18" charset="0"/>
                <a:ea typeface="Lora"/>
                <a:cs typeface="Times New Roman" panose="02020603050405020304" pitchFamily="18" charset="0"/>
              </a:rPr>
              <a:t>(Class)</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物件</a:t>
            </a:r>
            <a:r>
              <a:rPr lang="zh-TW" altLang="zh-TW" sz="3600" b="1" dirty="0">
                <a:solidFill>
                  <a:srgbClr val="FF0000"/>
                </a:solidFill>
                <a:latin typeface="Times New Roman" panose="02020603050405020304" pitchFamily="18" charset="0"/>
                <a:ea typeface="Lora"/>
                <a:cs typeface="Times New Roman" panose="02020603050405020304" pitchFamily="18" charset="0"/>
              </a:rPr>
              <a:t>(Object)</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屬性</a:t>
            </a:r>
            <a:r>
              <a:rPr lang="zh-TW" altLang="zh-TW" sz="3600" b="1" dirty="0">
                <a:solidFill>
                  <a:srgbClr val="FF0000"/>
                </a:solidFill>
                <a:latin typeface="Times New Roman" panose="02020603050405020304" pitchFamily="18" charset="0"/>
                <a:ea typeface="Lora"/>
                <a:cs typeface="Times New Roman" panose="02020603050405020304" pitchFamily="18" charset="0"/>
              </a:rPr>
              <a:t>(Attribute)</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建構式</a:t>
            </a:r>
            <a:r>
              <a:rPr lang="zh-TW" altLang="zh-TW" sz="3600" b="1" dirty="0">
                <a:solidFill>
                  <a:srgbClr val="FF0000"/>
                </a:solidFill>
                <a:latin typeface="Times New Roman" panose="02020603050405020304" pitchFamily="18" charset="0"/>
                <a:ea typeface="Lora"/>
                <a:cs typeface="Times New Roman" panose="02020603050405020304" pitchFamily="18" charset="0"/>
              </a:rPr>
              <a:t>(Constructor)</a:t>
            </a:r>
            <a:endParaRPr lang="zh-TW" altLang="zh-TW" sz="3600" b="1" dirty="0">
              <a:solidFill>
                <a:srgbClr val="FF0000"/>
              </a:solidFill>
              <a:ea typeface="Lora"/>
            </a:endParaRPr>
          </a:p>
          <a:p>
            <a:pPr marL="742950" lvl="0" indent="-742950" eaLnBrk="0" fontAlgn="base" hangingPunct="0">
              <a:spcBef>
                <a:spcPct val="0"/>
              </a:spcBef>
              <a:spcAft>
                <a:spcPct val="0"/>
              </a:spcAft>
              <a:buFont typeface="+mj-lt"/>
              <a:buAutoNum type="arabicPeriod"/>
            </a:pPr>
            <a:r>
              <a:rPr lang="zh-TW" altLang="zh-TW" sz="3600" b="1" dirty="0">
                <a:solidFill>
                  <a:srgbClr val="FF0000"/>
                </a:solidFill>
                <a:latin typeface="Arial" panose="020B0604020202020204" pitchFamily="34" charset="0"/>
                <a:ea typeface="Lora"/>
              </a:rPr>
              <a:t>方法</a:t>
            </a:r>
            <a:r>
              <a:rPr lang="zh-TW" altLang="zh-TW" sz="3600" b="1" dirty="0">
                <a:solidFill>
                  <a:srgbClr val="FF0000"/>
                </a:solidFill>
                <a:latin typeface="Times New Roman" panose="02020603050405020304" pitchFamily="18" charset="0"/>
                <a:ea typeface="Lora"/>
                <a:cs typeface="Times New Roman" panose="02020603050405020304" pitchFamily="18" charset="0"/>
              </a:rPr>
              <a:t>(Method)</a:t>
            </a:r>
            <a:endParaRPr lang="zh-TW" altLang="zh-TW" sz="3600" b="1" dirty="0">
              <a:solidFill>
                <a:srgbClr val="FF0000"/>
              </a:solidFill>
              <a:ea typeface="Lora"/>
            </a:endParaRPr>
          </a:p>
          <a:p>
            <a:pPr lvl="0" eaLnBrk="0" fontAlgn="base" hangingPunct="0">
              <a:spcBef>
                <a:spcPct val="0"/>
              </a:spcBef>
              <a:spcAft>
                <a:spcPct val="0"/>
              </a:spcAft>
            </a:pPr>
            <a:endParaRPr kumimoji="0" lang="zh-TW" altLang="zh-TW"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19482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7134" y="141756"/>
            <a:ext cx="9807879" cy="6578457"/>
          </a:xfrm>
          <a:prstGeom prst="rect">
            <a:avLst/>
          </a:prstGeom>
        </p:spPr>
      </p:pic>
      <p:sp>
        <p:nvSpPr>
          <p:cNvPr id="5" name="文字方塊 4"/>
          <p:cNvSpPr txBox="1"/>
          <p:nvPr/>
        </p:nvSpPr>
        <p:spPr>
          <a:xfrm>
            <a:off x="2417524" y="513567"/>
            <a:ext cx="1107996" cy="461665"/>
          </a:xfrm>
          <a:prstGeom prst="rect">
            <a:avLst/>
          </a:prstGeom>
          <a:noFill/>
        </p:spPr>
        <p:txBody>
          <a:bodyPr wrap="none" rtlCol="0">
            <a:spAutoFit/>
          </a:bodyPr>
          <a:lstStyle/>
          <a:p>
            <a:r>
              <a:rPr lang="zh-TW" altLang="en-US" sz="2400" b="1" dirty="0" smtClean="0">
                <a:solidFill>
                  <a:srgbClr val="FF0000"/>
                </a:solidFill>
              </a:rPr>
              <a:t>父類別</a:t>
            </a:r>
            <a:endParaRPr lang="zh-TW" altLang="en-US" b="1" dirty="0">
              <a:solidFill>
                <a:srgbClr val="FF0000"/>
              </a:solidFill>
            </a:endParaRPr>
          </a:p>
        </p:txBody>
      </p:sp>
      <p:sp>
        <p:nvSpPr>
          <p:cNvPr id="6" name="文字方塊 5"/>
          <p:cNvSpPr txBox="1"/>
          <p:nvPr/>
        </p:nvSpPr>
        <p:spPr>
          <a:xfrm>
            <a:off x="1309528" y="3747370"/>
            <a:ext cx="1107996" cy="461665"/>
          </a:xfrm>
          <a:prstGeom prst="rect">
            <a:avLst/>
          </a:prstGeom>
          <a:noFill/>
        </p:spPr>
        <p:txBody>
          <a:bodyPr wrap="none" rtlCol="0">
            <a:spAutoFit/>
          </a:bodyPr>
          <a:lstStyle/>
          <a:p>
            <a:r>
              <a:rPr lang="zh-TW" altLang="en-US" sz="2400" b="1" dirty="0">
                <a:solidFill>
                  <a:srgbClr val="FF0000"/>
                </a:solidFill>
              </a:rPr>
              <a:t>子</a:t>
            </a:r>
            <a:r>
              <a:rPr lang="zh-TW" altLang="en-US" sz="2400" b="1" dirty="0" smtClean="0">
                <a:solidFill>
                  <a:srgbClr val="FF0000"/>
                </a:solidFill>
              </a:rPr>
              <a:t>類別</a:t>
            </a:r>
            <a:endParaRPr lang="zh-TW" altLang="en-US" b="1" dirty="0">
              <a:solidFill>
                <a:srgbClr val="FF0000"/>
              </a:solidFill>
            </a:endParaRPr>
          </a:p>
        </p:txBody>
      </p:sp>
      <p:sp>
        <p:nvSpPr>
          <p:cNvPr id="7" name="文字方塊 6"/>
          <p:cNvSpPr txBox="1"/>
          <p:nvPr/>
        </p:nvSpPr>
        <p:spPr>
          <a:xfrm>
            <a:off x="6928982" y="3747369"/>
            <a:ext cx="1107996" cy="461665"/>
          </a:xfrm>
          <a:prstGeom prst="rect">
            <a:avLst/>
          </a:prstGeom>
          <a:noFill/>
        </p:spPr>
        <p:txBody>
          <a:bodyPr wrap="none" rtlCol="0">
            <a:spAutoFit/>
          </a:bodyPr>
          <a:lstStyle/>
          <a:p>
            <a:r>
              <a:rPr lang="zh-TW" altLang="en-US" sz="2400" b="1" dirty="0">
                <a:solidFill>
                  <a:srgbClr val="FF0000"/>
                </a:solidFill>
              </a:rPr>
              <a:t>子</a:t>
            </a:r>
            <a:r>
              <a:rPr lang="zh-TW" altLang="en-US" sz="2400" b="1" dirty="0" smtClean="0">
                <a:solidFill>
                  <a:srgbClr val="FF0000"/>
                </a:solidFill>
              </a:rPr>
              <a:t>類別</a:t>
            </a:r>
            <a:endParaRPr lang="zh-TW" altLang="en-US" b="1" dirty="0">
              <a:solidFill>
                <a:srgbClr val="FF0000"/>
              </a:solidFill>
            </a:endParaRPr>
          </a:p>
        </p:txBody>
      </p:sp>
      <p:sp>
        <p:nvSpPr>
          <p:cNvPr id="8" name="文字方塊 7"/>
          <p:cNvSpPr txBox="1"/>
          <p:nvPr/>
        </p:nvSpPr>
        <p:spPr>
          <a:xfrm>
            <a:off x="4545140" y="2969319"/>
            <a:ext cx="1723549" cy="461665"/>
          </a:xfrm>
          <a:prstGeom prst="rect">
            <a:avLst/>
          </a:prstGeom>
          <a:noFill/>
        </p:spPr>
        <p:txBody>
          <a:bodyPr wrap="none" rtlCol="0">
            <a:spAutoFit/>
          </a:bodyPr>
          <a:lstStyle/>
          <a:p>
            <a:r>
              <a:rPr lang="zh-TW" altLang="en-US" sz="2400" b="1" dirty="0" smtClean="0">
                <a:solidFill>
                  <a:srgbClr val="FF0000"/>
                </a:solidFill>
              </a:rPr>
              <a:t>繼承父類別</a:t>
            </a:r>
            <a:endParaRPr lang="zh-TW" altLang="en-US" b="1" dirty="0">
              <a:solidFill>
                <a:srgbClr val="FF0000"/>
              </a:solidFill>
            </a:endParaRPr>
          </a:p>
        </p:txBody>
      </p:sp>
      <p:sp>
        <p:nvSpPr>
          <p:cNvPr id="9" name="矩形 8"/>
          <p:cNvSpPr/>
          <p:nvPr/>
        </p:nvSpPr>
        <p:spPr>
          <a:xfrm>
            <a:off x="3525520" y="975232"/>
            <a:ext cx="1547521" cy="1028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535969" y="4580845"/>
            <a:ext cx="1633116" cy="7448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744715" y="4672207"/>
            <a:ext cx="1883636" cy="1315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525519" y="2171219"/>
            <a:ext cx="1948355" cy="294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535969" y="5442844"/>
            <a:ext cx="2155592" cy="628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591630" y="4768580"/>
            <a:ext cx="742950" cy="369332"/>
          </a:xfrm>
          <a:prstGeom prst="rect">
            <a:avLst/>
          </a:prstGeom>
          <a:noFill/>
        </p:spPr>
        <p:txBody>
          <a:bodyPr wrap="square" rtlCol="0">
            <a:spAutoFit/>
          </a:bodyPr>
          <a:lstStyle/>
          <a:p>
            <a:r>
              <a:rPr lang="zh-TW" altLang="en-US" b="1" dirty="0" smtClean="0">
                <a:solidFill>
                  <a:srgbClr val="FF0000"/>
                </a:solidFill>
              </a:rPr>
              <a:t>屬性</a:t>
            </a:r>
            <a:endParaRPr lang="zh-TW" altLang="en-US" b="1" dirty="0">
              <a:solidFill>
                <a:srgbClr val="FF0000"/>
              </a:solidFill>
            </a:endParaRPr>
          </a:p>
        </p:txBody>
      </p:sp>
      <p:sp>
        <p:nvSpPr>
          <p:cNvPr id="15" name="文字方塊 14"/>
          <p:cNvSpPr txBox="1"/>
          <p:nvPr/>
        </p:nvSpPr>
        <p:spPr>
          <a:xfrm>
            <a:off x="2292263" y="1305032"/>
            <a:ext cx="1015505" cy="369332"/>
          </a:xfrm>
          <a:prstGeom prst="rect">
            <a:avLst/>
          </a:prstGeom>
          <a:noFill/>
        </p:spPr>
        <p:txBody>
          <a:bodyPr wrap="square" rtlCol="0">
            <a:spAutoFit/>
          </a:bodyPr>
          <a:lstStyle/>
          <a:p>
            <a:r>
              <a:rPr lang="zh-TW" altLang="en-US" b="1" dirty="0" smtClean="0">
                <a:solidFill>
                  <a:srgbClr val="FF0000"/>
                </a:solidFill>
              </a:rPr>
              <a:t>屬性</a:t>
            </a:r>
            <a:r>
              <a:rPr lang="en-US" altLang="zh-TW" b="1" dirty="0" smtClean="0">
                <a:solidFill>
                  <a:srgbClr val="FF0000"/>
                </a:solidFill>
              </a:rPr>
              <a:t>(</a:t>
            </a:r>
            <a:r>
              <a:rPr lang="zh-TW" altLang="en-US" b="1" dirty="0" smtClean="0">
                <a:solidFill>
                  <a:srgbClr val="FF0000"/>
                </a:solidFill>
              </a:rPr>
              <a:t>前</a:t>
            </a:r>
            <a:r>
              <a:rPr lang="en-US" altLang="zh-TW" b="1" dirty="0" smtClean="0">
                <a:solidFill>
                  <a:srgbClr val="FF0000"/>
                </a:solidFill>
              </a:rPr>
              <a:t>)</a:t>
            </a:r>
            <a:endParaRPr lang="zh-TW" altLang="en-US" b="1" dirty="0">
              <a:solidFill>
                <a:srgbClr val="FF0000"/>
              </a:solidFill>
            </a:endParaRPr>
          </a:p>
        </p:txBody>
      </p:sp>
      <p:sp>
        <p:nvSpPr>
          <p:cNvPr id="16" name="文字方塊 15"/>
          <p:cNvSpPr txBox="1"/>
          <p:nvPr/>
        </p:nvSpPr>
        <p:spPr>
          <a:xfrm>
            <a:off x="2292262" y="2133858"/>
            <a:ext cx="1015505" cy="369332"/>
          </a:xfrm>
          <a:prstGeom prst="rect">
            <a:avLst/>
          </a:prstGeom>
          <a:noFill/>
        </p:spPr>
        <p:txBody>
          <a:bodyPr wrap="square" rtlCol="0">
            <a:spAutoFit/>
          </a:bodyPr>
          <a:lstStyle/>
          <a:p>
            <a:r>
              <a:rPr lang="zh-TW" altLang="en-US" b="1" dirty="0">
                <a:solidFill>
                  <a:srgbClr val="FF0000"/>
                </a:solidFill>
              </a:rPr>
              <a:t>方法</a:t>
            </a:r>
            <a:r>
              <a:rPr lang="en-US" altLang="zh-TW" b="1" dirty="0" smtClean="0">
                <a:solidFill>
                  <a:srgbClr val="FF0000"/>
                </a:solidFill>
              </a:rPr>
              <a:t>(</a:t>
            </a:r>
            <a:r>
              <a:rPr lang="zh-TW" altLang="en-US" b="1" dirty="0">
                <a:solidFill>
                  <a:srgbClr val="FF0000"/>
                </a:solidFill>
              </a:rPr>
              <a:t>後</a:t>
            </a:r>
            <a:r>
              <a:rPr lang="en-US" altLang="zh-TW" b="1" dirty="0" smtClean="0">
                <a:solidFill>
                  <a:srgbClr val="FF0000"/>
                </a:solidFill>
              </a:rPr>
              <a:t>)</a:t>
            </a:r>
            <a:endParaRPr lang="zh-TW" altLang="en-US" b="1" dirty="0">
              <a:solidFill>
                <a:srgbClr val="FF0000"/>
              </a:solidFill>
            </a:endParaRPr>
          </a:p>
        </p:txBody>
      </p:sp>
      <p:sp>
        <p:nvSpPr>
          <p:cNvPr id="17" name="文字方塊 16"/>
          <p:cNvSpPr txBox="1"/>
          <p:nvPr/>
        </p:nvSpPr>
        <p:spPr>
          <a:xfrm>
            <a:off x="7893956" y="4811623"/>
            <a:ext cx="742950" cy="369332"/>
          </a:xfrm>
          <a:prstGeom prst="rect">
            <a:avLst/>
          </a:prstGeom>
          <a:noFill/>
        </p:spPr>
        <p:txBody>
          <a:bodyPr wrap="square" rtlCol="0">
            <a:spAutoFit/>
          </a:bodyPr>
          <a:lstStyle/>
          <a:p>
            <a:r>
              <a:rPr lang="zh-TW" altLang="en-US" b="1" dirty="0" smtClean="0">
                <a:solidFill>
                  <a:srgbClr val="FF0000"/>
                </a:solidFill>
              </a:rPr>
              <a:t>屬性</a:t>
            </a:r>
            <a:endParaRPr lang="zh-TW" altLang="en-US" b="1" dirty="0">
              <a:solidFill>
                <a:srgbClr val="FF0000"/>
              </a:solidFill>
            </a:endParaRPr>
          </a:p>
        </p:txBody>
      </p:sp>
      <p:sp>
        <p:nvSpPr>
          <p:cNvPr id="18" name="文字方塊 17"/>
          <p:cNvSpPr txBox="1"/>
          <p:nvPr/>
        </p:nvSpPr>
        <p:spPr>
          <a:xfrm>
            <a:off x="591630" y="5559730"/>
            <a:ext cx="742950" cy="369332"/>
          </a:xfrm>
          <a:prstGeom prst="rect">
            <a:avLst/>
          </a:prstGeom>
          <a:noFill/>
        </p:spPr>
        <p:txBody>
          <a:bodyPr wrap="square" rtlCol="0">
            <a:spAutoFit/>
          </a:bodyPr>
          <a:lstStyle/>
          <a:p>
            <a:r>
              <a:rPr lang="zh-TW" altLang="en-US" b="1" dirty="0" smtClean="0">
                <a:solidFill>
                  <a:srgbClr val="FF0000"/>
                </a:solidFill>
              </a:rPr>
              <a:t>方法</a:t>
            </a:r>
            <a:endParaRPr lang="zh-TW" altLang="en-US" b="1" dirty="0">
              <a:solidFill>
                <a:srgbClr val="FF0000"/>
              </a:solidFill>
            </a:endParaRPr>
          </a:p>
        </p:txBody>
      </p:sp>
    </p:spTree>
    <p:extLst>
      <p:ext uri="{BB962C8B-B14F-4D97-AF65-F5344CB8AC3E}">
        <p14:creationId xmlns="" xmlns:p14="http://schemas.microsoft.com/office/powerpoint/2010/main" val="1649012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44946" y="1197280"/>
            <a:ext cx="7091907" cy="3261986"/>
          </a:xfrm>
          <a:prstGeom prst="rect">
            <a:avLst/>
          </a:prstGeom>
        </p:spPr>
      </p:pic>
      <p:sp>
        <p:nvSpPr>
          <p:cNvPr id="5" name="文字方塊 4"/>
          <p:cNvSpPr txBox="1"/>
          <p:nvPr/>
        </p:nvSpPr>
        <p:spPr>
          <a:xfrm>
            <a:off x="710330" y="4795119"/>
            <a:ext cx="2867025" cy="523220"/>
          </a:xfrm>
          <a:prstGeom prst="rect">
            <a:avLst/>
          </a:prstGeom>
          <a:noFill/>
        </p:spPr>
        <p:txBody>
          <a:bodyPr wrap="square" rtlCol="0">
            <a:spAutoFit/>
          </a:bodyPr>
          <a:lstStyle/>
          <a:p>
            <a:r>
              <a:rPr lang="zh-TW" altLang="en-US" sz="2800" b="1" dirty="0" smtClean="0">
                <a:solidFill>
                  <a:srgbClr val="FF0000"/>
                </a:solidFill>
              </a:rPr>
              <a:t>定義類</a:t>
            </a:r>
            <a:r>
              <a:rPr lang="zh-TW" altLang="en-US" sz="2800" b="1" dirty="0">
                <a:solidFill>
                  <a:srgbClr val="FF0000"/>
                </a:solidFill>
              </a:rPr>
              <a:t>別</a:t>
            </a:r>
          </a:p>
        </p:txBody>
      </p:sp>
      <p:sp>
        <p:nvSpPr>
          <p:cNvPr id="6" name="文字方塊 5"/>
          <p:cNvSpPr txBox="1"/>
          <p:nvPr/>
        </p:nvSpPr>
        <p:spPr>
          <a:xfrm>
            <a:off x="544946" y="5335960"/>
            <a:ext cx="2628900" cy="1107996"/>
          </a:xfrm>
          <a:prstGeom prst="rect">
            <a:avLst/>
          </a:prstGeom>
          <a:noFill/>
        </p:spPr>
        <p:txBody>
          <a:bodyPr wrap="square" rtlCol="0">
            <a:spAutoFit/>
          </a:bodyPr>
          <a:lstStyle/>
          <a:p>
            <a:r>
              <a:rPr lang="en-US" altLang="zh-TW" sz="2400" b="1" dirty="0">
                <a:solidFill>
                  <a:srgbClr val="FF0000"/>
                </a:solidFill>
              </a:rPr>
              <a:t>class </a:t>
            </a:r>
            <a:r>
              <a:rPr lang="en-US" altLang="zh-TW" sz="2400" b="1" dirty="0" err="1">
                <a:solidFill>
                  <a:srgbClr val="FF0000"/>
                </a:solidFill>
              </a:rPr>
              <a:t>className</a:t>
            </a:r>
            <a:r>
              <a:rPr lang="en-US" altLang="zh-TW" sz="2400" b="1" dirty="0">
                <a:solidFill>
                  <a:srgbClr val="FF0000"/>
                </a:solidFill>
              </a:rPr>
              <a:t>:</a:t>
            </a:r>
          </a:p>
          <a:p>
            <a:r>
              <a:rPr lang="en-US" altLang="zh-TW" sz="2400" b="1" dirty="0">
                <a:solidFill>
                  <a:srgbClr val="FF0000"/>
                </a:solidFill>
              </a:rPr>
              <a:t>  statements</a:t>
            </a:r>
          </a:p>
          <a:p>
            <a:endParaRPr lang="zh-TW" altLang="en-US" dirty="0"/>
          </a:p>
        </p:txBody>
      </p:sp>
      <p:sp>
        <p:nvSpPr>
          <p:cNvPr id="7" name="文字方塊 6"/>
          <p:cNvSpPr txBox="1"/>
          <p:nvPr/>
        </p:nvSpPr>
        <p:spPr>
          <a:xfrm>
            <a:off x="2767729" y="5243627"/>
            <a:ext cx="5674813" cy="1200329"/>
          </a:xfrm>
          <a:prstGeom prst="rect">
            <a:avLst/>
          </a:prstGeom>
          <a:noFill/>
        </p:spPr>
        <p:txBody>
          <a:bodyPr wrap="square" rtlCol="0">
            <a:spAutoFit/>
          </a:bodyPr>
          <a:lstStyle/>
          <a:p>
            <a:r>
              <a:rPr lang="en-US" altLang="zh-TW" sz="2400" b="1" dirty="0" smtClean="0">
                <a:solidFill>
                  <a:srgbClr val="FF0000"/>
                </a:solidFill>
              </a:rPr>
              <a:t>class:</a:t>
            </a:r>
            <a:r>
              <a:rPr lang="zh-TW" altLang="en-US" sz="2400" b="1" dirty="0" smtClean="0">
                <a:solidFill>
                  <a:srgbClr val="FF0000"/>
                </a:solidFill>
              </a:rPr>
              <a:t>定義類別</a:t>
            </a:r>
            <a:endParaRPr lang="en-US" altLang="zh-TW" sz="2400" b="1" dirty="0" smtClean="0">
              <a:solidFill>
                <a:srgbClr val="FF0000"/>
              </a:solidFill>
            </a:endParaRPr>
          </a:p>
          <a:p>
            <a:r>
              <a:rPr lang="en-US" altLang="zh-TW" sz="2400" b="1" dirty="0" err="1" smtClean="0">
                <a:solidFill>
                  <a:srgbClr val="FF0000"/>
                </a:solidFill>
              </a:rPr>
              <a:t>ClassName</a:t>
            </a:r>
            <a:r>
              <a:rPr lang="en-US" altLang="zh-TW" sz="2400" b="1" dirty="0" smtClean="0">
                <a:solidFill>
                  <a:srgbClr val="FF0000"/>
                </a:solidFill>
              </a:rPr>
              <a:t>:</a:t>
            </a:r>
            <a:r>
              <a:rPr lang="zh-TW" altLang="en-US" sz="2400" b="1" dirty="0" smtClean="0">
                <a:solidFill>
                  <a:srgbClr val="FF0000"/>
                </a:solidFill>
              </a:rPr>
              <a:t>類別名稱</a:t>
            </a:r>
            <a:endParaRPr lang="en-US" altLang="zh-TW" sz="2400" b="1" dirty="0" smtClean="0">
              <a:solidFill>
                <a:srgbClr val="FF0000"/>
              </a:solidFill>
            </a:endParaRPr>
          </a:p>
          <a:p>
            <a:r>
              <a:rPr lang="en-US" altLang="zh-TW" sz="2400" b="1" dirty="0" smtClean="0">
                <a:solidFill>
                  <a:srgbClr val="FF0000"/>
                </a:solidFill>
              </a:rPr>
              <a:t>statements:</a:t>
            </a:r>
            <a:r>
              <a:rPr lang="zh-TW" altLang="en-US" sz="2400" b="1" dirty="0" smtClean="0">
                <a:solidFill>
                  <a:srgbClr val="FF0000"/>
                </a:solidFill>
              </a:rPr>
              <a:t>類別主體，可定義變數及函數</a:t>
            </a:r>
            <a:endParaRPr lang="en-US" altLang="zh-TW" sz="2400" b="1" dirty="0">
              <a:solidFill>
                <a:srgbClr val="FF0000"/>
              </a:solidFill>
            </a:endParaRPr>
          </a:p>
        </p:txBody>
      </p:sp>
    </p:spTree>
    <p:extLst>
      <p:ext uri="{BB962C8B-B14F-4D97-AF65-F5344CB8AC3E}">
        <p14:creationId xmlns="" xmlns:p14="http://schemas.microsoft.com/office/powerpoint/2010/main" val="3958425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815</Words>
  <Application>Microsoft Office PowerPoint</Application>
  <PresentationFormat>自訂</PresentationFormat>
  <Paragraphs>111</Paragraphs>
  <Slides>25</Slides>
  <Notes>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Office 佈景主題</vt:lpstr>
      <vt:lpstr>Python 物件導向</vt:lpstr>
      <vt:lpstr>物件導向程式設計（英語：Object-oriented programming，縮寫：OOP）是種具有物件概念的程式設計典範，同時也是一種程式開發的抽象方針。它可能包含資料、特性、程式碼與方法。物件則指的是類別（class）的實例。它將物件作為程式的基本單元，將程式和資料封裝其中，以提高軟體的重用性、靈活性和擴充性，物件裡的程式可以存取及經常修改物件相關連的資料。在物件導向程式程式設計裡，電腦程式會被設計成彼此相關的物件。 物件導向程式設計可以看作一種在程式中包含各種獨立而又互相呼叫的物件的思想，這與傳統的思想剛好相反：傳統的程式設計主張將程式看作一系列函式的集合，或者直接就是一系列對電腦下達的指令。物件導向程式設計中的每一個物件都應該能夠接受資料、處理資料並將資料傳達給其它物件，因此它們都可以被看作一個小型的「機器」，即物件。目前已經被證實的是，物件導向程式設計推廣了程式的靈活性和可維護性，並且在大型專案設計中廣為應用。此外，支持者聲稱物件導向程式設計要比以往的做法更加便於學習，因為它能夠讓人們更簡單地設計並維護程式，使得程式更加便於分析、設計、理解。反對者在某些領域對此予以否認。  當我們提到物件導向的時候，它不僅指一種程式設計方法。它更多意義上是一種程式開發方式。在這一方面，我們必須了解更多關於物件導向系統分析和物件導向設計（Object Oriented Design，簡稱OOD）方面的知識。許多流行的程式語言是物件導向的，它們的風格就是會透由物件來創出實例。</vt:lpstr>
      <vt:lpstr>投影片 3</vt:lpstr>
      <vt:lpstr>類別(class)與物件(object) 類別圖(class diagram)</vt:lpstr>
      <vt:lpstr>物件導向封裝技術範例</vt:lpstr>
      <vt:lpstr>多型(Polymorphism)</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物件導向</dc:title>
  <dc:creator>user</dc:creator>
  <cp:lastModifiedBy>user</cp:lastModifiedBy>
  <cp:revision>20</cp:revision>
  <dcterms:created xsi:type="dcterms:W3CDTF">2023-01-06T12:38:55Z</dcterms:created>
  <dcterms:modified xsi:type="dcterms:W3CDTF">2023-01-08T16:51:42Z</dcterms:modified>
</cp:coreProperties>
</file>