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5B21-465C-4649-A26D-0C63E5DC40E9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1AF-123E-4B30-A73E-52C280F028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34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5B21-465C-4649-A26D-0C63E5DC40E9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1AF-123E-4B30-A73E-52C280F028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6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5B21-465C-4649-A26D-0C63E5DC40E9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1AF-123E-4B30-A73E-52C280F028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56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5B21-465C-4649-A26D-0C63E5DC40E9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1AF-123E-4B30-A73E-52C280F028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6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5B21-465C-4649-A26D-0C63E5DC40E9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1AF-123E-4B30-A73E-52C280F028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54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5B21-465C-4649-A26D-0C63E5DC40E9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1AF-123E-4B30-A73E-52C280F028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9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5B21-465C-4649-A26D-0C63E5DC40E9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1AF-123E-4B30-A73E-52C280F028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59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5B21-465C-4649-A26D-0C63E5DC40E9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1AF-123E-4B30-A73E-52C280F028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73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5B21-465C-4649-A26D-0C63E5DC40E9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1AF-123E-4B30-A73E-52C280F028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42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5B21-465C-4649-A26D-0C63E5DC40E9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1AF-123E-4B30-A73E-52C280F028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46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5B21-465C-4649-A26D-0C63E5DC40E9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1AF-123E-4B30-A73E-52C280F028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78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95B21-465C-4649-A26D-0C63E5DC40E9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E81AF-123E-4B30-A73E-52C280F028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9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astman.net/py-scraping-analysis-book/ch1/connect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9600" dirty="0" smtClean="0"/>
              <a:t>Python</a:t>
            </a:r>
            <a:r>
              <a:rPr lang="zh-TW" altLang="en-US" sz="9600" dirty="0" smtClean="0"/>
              <a:t>股票爬蟲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027345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275008"/>
            <a:ext cx="10682287" cy="233040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68300" y="2793397"/>
            <a:ext cx="807785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3200" b="1" dirty="0">
                <a:solidFill>
                  <a:srgbClr val="FF0000"/>
                </a:solidFill>
                <a:latin typeface="Arial Unicode MS"/>
                <a:ea typeface="ui-monospace"/>
              </a:rPr>
              <a:t>import bs</a:t>
            </a:r>
            <a:r>
              <a:rPr lang="zh-TW" altLang="zh-TW" sz="3200" b="1" dirty="0" smtClean="0">
                <a:solidFill>
                  <a:srgbClr val="FF0000"/>
                </a:solidFill>
                <a:latin typeface="Arial Unicode MS"/>
                <a:ea typeface="ui-monospace"/>
              </a:rPr>
              <a:t>4</a:t>
            </a:r>
            <a:endParaRPr lang="en-US" altLang="zh-TW" sz="3200" b="1" dirty="0" smtClean="0">
              <a:solidFill>
                <a:srgbClr val="FF0000"/>
              </a:solidFill>
              <a:latin typeface="Arial Unicode MS"/>
              <a:ea typeface="ui-monospac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3200" b="1" dirty="0" smtClean="0">
                <a:solidFill>
                  <a:srgbClr val="FF0000"/>
                </a:solidFill>
                <a:latin typeface="Arial Unicode MS"/>
                <a:ea typeface="ui-monospace"/>
              </a:rPr>
              <a:t>html </a:t>
            </a:r>
            <a:r>
              <a:rPr lang="zh-TW" altLang="zh-TW" sz="3200" b="1" dirty="0">
                <a:solidFill>
                  <a:srgbClr val="FF0000"/>
                </a:solidFill>
                <a:latin typeface="Arial Unicode MS"/>
                <a:ea typeface="ui-monospace"/>
              </a:rPr>
              <a:t>= open('connect.html',encoding ='utf8').read(</a:t>
            </a:r>
            <a:r>
              <a:rPr lang="zh-TW" altLang="zh-TW" sz="3200" b="1" dirty="0" smtClean="0">
                <a:solidFill>
                  <a:srgbClr val="FF0000"/>
                </a:solidFill>
                <a:latin typeface="Arial Unicode MS"/>
                <a:ea typeface="ui-monospace"/>
              </a:rPr>
              <a:t>)</a:t>
            </a:r>
            <a:endParaRPr lang="en-US" altLang="zh-TW" sz="3200" b="1" dirty="0" smtClean="0">
              <a:solidFill>
                <a:srgbClr val="FF0000"/>
              </a:solidFill>
              <a:latin typeface="Arial Unicode MS"/>
              <a:ea typeface="ui-monospac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3200" b="1" dirty="0" smtClean="0">
                <a:solidFill>
                  <a:srgbClr val="FF0000"/>
                </a:solidFill>
                <a:latin typeface="Arial Unicode MS"/>
                <a:ea typeface="ui-monospace"/>
              </a:rPr>
              <a:t>html</a:t>
            </a:r>
            <a:r>
              <a:rPr kumimoji="0" lang="zh-TW" altLang="zh-TW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zh-TW" altLang="zh-TW" sz="6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642992" y="2931090"/>
            <a:ext cx="1979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</a:rPr>
              <a:t>載入這個方法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446152" y="3478380"/>
            <a:ext cx="1979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</a:rPr>
              <a:t>打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開及讀取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438558" y="3878490"/>
            <a:ext cx="1979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</a:rPr>
              <a:t>顯示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400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84050" cy="523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32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5469" y="917904"/>
            <a:ext cx="504657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from bs4 import BeautifulSoup</a:t>
            </a:r>
            <a:endParaRPr kumimoji="0" lang="en-US" altLang="zh-TW" sz="3200" b="0" i="0" u="none" strike="noStrike" cap="none" normalizeH="0" baseline="0" dirty="0" smtClean="0">
              <a:ln>
                <a:noFill/>
              </a:ln>
              <a:solidFill>
                <a:srgbClr val="24292F"/>
              </a:solidFill>
              <a:effectLst/>
              <a:latin typeface="Arial Unicode MS"/>
              <a:ea typeface="ui-monospac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soup = BeautifulSoup(html) </a:t>
            </a:r>
            <a:endParaRPr kumimoji="0" lang="en-US" altLang="zh-TW" sz="3200" b="0" i="0" u="none" strike="noStrike" cap="none" normalizeH="0" baseline="0" dirty="0" smtClean="0">
              <a:ln>
                <a:noFill/>
              </a:ln>
              <a:solidFill>
                <a:srgbClr val="24292F"/>
              </a:solidFill>
              <a:effectLst/>
              <a:latin typeface="Arial Unicode MS"/>
              <a:ea typeface="ui-monospac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soup</a:t>
            </a: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zh-TW" altLang="zh-TW" sz="3600" dirty="0"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868553"/>
            <a:ext cx="8542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i="0" dirty="0" smtClean="0">
                <a:solidFill>
                  <a:srgbClr val="FF0000"/>
                </a:solidFill>
                <a:effectLst/>
                <a:latin typeface="-apple-system"/>
              </a:rPr>
              <a:t>使用</a:t>
            </a:r>
            <a:r>
              <a:rPr lang="en-US" altLang="zh-TW" sz="2800" b="1" i="0" dirty="0" err="1" smtClean="0">
                <a:solidFill>
                  <a:srgbClr val="FF0000"/>
                </a:solidFill>
                <a:effectLst/>
                <a:latin typeface="-apple-system"/>
              </a:rPr>
              <a:t>BeautifulSoup</a:t>
            </a:r>
            <a:r>
              <a:rPr lang="zh-TW" altLang="en-US" sz="2800" b="1" i="0" dirty="0" smtClean="0">
                <a:solidFill>
                  <a:srgbClr val="FF0000"/>
                </a:solidFill>
                <a:effectLst/>
                <a:latin typeface="-apple-system"/>
              </a:rPr>
              <a:t>去解析</a:t>
            </a:r>
            <a:r>
              <a:rPr lang="en-US" altLang="zh-TW" sz="2800" b="1" i="0" dirty="0" smtClean="0">
                <a:solidFill>
                  <a:srgbClr val="FF0000"/>
                </a:solidFill>
                <a:effectLst/>
                <a:latin typeface="-apple-system"/>
              </a:rPr>
              <a:t>html</a:t>
            </a:r>
            <a:r>
              <a:rPr lang="zh-TW" altLang="en-US" sz="2800" b="1" i="0" dirty="0" smtClean="0">
                <a:solidFill>
                  <a:srgbClr val="FF0000"/>
                </a:solidFill>
                <a:effectLst/>
                <a:latin typeface="-apple-system"/>
              </a:rPr>
              <a:t>語法 </a:t>
            </a:r>
            <a:r>
              <a:rPr lang="en-US" altLang="zh-TW" sz="2800" b="1" i="0" dirty="0" smtClean="0">
                <a:solidFill>
                  <a:srgbClr val="FF0000"/>
                </a:solidFill>
                <a:effectLst/>
                <a:latin typeface="-apple-system"/>
              </a:rPr>
              <a:t>==&gt; </a:t>
            </a:r>
            <a:r>
              <a:rPr lang="zh-TW" altLang="en-US" sz="2800" b="1" i="0" dirty="0" smtClean="0">
                <a:solidFill>
                  <a:srgbClr val="FF0000"/>
                </a:solidFill>
                <a:effectLst/>
                <a:latin typeface="-apple-system"/>
              </a:rPr>
              <a:t>漂漂亮亮的顯示</a:t>
            </a:r>
            <a:endParaRPr lang="zh-TW" altLang="en-US" sz="28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20595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25" y="180521"/>
            <a:ext cx="11570352" cy="200485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80371" y="2325656"/>
            <a:ext cx="1031727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400" b="1" dirty="0">
                <a:solidFill>
                  <a:srgbClr val="FF0000"/>
                </a:solidFill>
                <a:latin typeface="Arial Unicode MS"/>
                <a:ea typeface="ui-monospace"/>
              </a:rPr>
              <a:t>import </a:t>
            </a:r>
            <a:r>
              <a:rPr lang="zh-TW" altLang="zh-TW" sz="2400" b="1" dirty="0" smtClean="0">
                <a:solidFill>
                  <a:srgbClr val="FF0000"/>
                </a:solidFill>
                <a:latin typeface="Arial Unicode MS"/>
                <a:ea typeface="ui-monospace"/>
              </a:rPr>
              <a:t>requests</a:t>
            </a:r>
            <a:endParaRPr lang="en-US" altLang="zh-TW" sz="2400" b="1" dirty="0" smtClean="0">
              <a:solidFill>
                <a:srgbClr val="FF0000"/>
              </a:solidFill>
              <a:latin typeface="Arial Unicode MS"/>
              <a:ea typeface="ui-monospac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400" b="1" dirty="0" smtClean="0">
                <a:solidFill>
                  <a:srgbClr val="FF0000"/>
                </a:solidFill>
                <a:latin typeface="Arial Unicode MS"/>
                <a:ea typeface="ui-monospace"/>
              </a:rPr>
              <a:t>from </a:t>
            </a:r>
            <a:r>
              <a:rPr lang="zh-TW" altLang="zh-TW" sz="2400" b="1" dirty="0">
                <a:solidFill>
                  <a:srgbClr val="FF0000"/>
                </a:solidFill>
                <a:latin typeface="Arial Unicode MS"/>
                <a:ea typeface="ui-monospace"/>
              </a:rPr>
              <a:t>bs4 import BeautifulSoup </a:t>
            </a:r>
            <a:endParaRPr lang="en-US" altLang="zh-TW" sz="2400" b="1" dirty="0" smtClean="0">
              <a:solidFill>
                <a:srgbClr val="FF0000"/>
              </a:solidFill>
              <a:latin typeface="Arial Unicode MS"/>
              <a:ea typeface="ui-monospac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400" b="1" dirty="0" smtClean="0">
                <a:solidFill>
                  <a:srgbClr val="FF0000"/>
                </a:solidFill>
                <a:latin typeface="Arial Unicode MS"/>
                <a:ea typeface="ui-monospace"/>
              </a:rPr>
              <a:t># 取得</a:t>
            </a:r>
            <a:endParaRPr lang="en-US" altLang="zh-TW" sz="2400" b="1" dirty="0" smtClean="0">
              <a:solidFill>
                <a:srgbClr val="FF0000"/>
              </a:solidFill>
              <a:latin typeface="Arial Unicode MS"/>
              <a:ea typeface="ui-monospac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400" b="1" dirty="0" smtClean="0">
                <a:solidFill>
                  <a:srgbClr val="FF0000"/>
                </a:solidFill>
                <a:latin typeface="Arial Unicode MS"/>
                <a:ea typeface="ui-monospace"/>
              </a:rPr>
              <a:t>reponse </a:t>
            </a:r>
            <a:r>
              <a:rPr lang="zh-TW" altLang="zh-TW" sz="2400" b="1" dirty="0">
                <a:solidFill>
                  <a:srgbClr val="FF0000"/>
                </a:solidFill>
                <a:latin typeface="Arial Unicode MS"/>
                <a:ea typeface="ui-monospace"/>
              </a:rPr>
              <a:t>req=requests.get('https://fubon-ebrokerdj.fbs.com.tw/z/zg/zg_A_0_5.djhtm') </a:t>
            </a:r>
            <a:endParaRPr lang="en-US" altLang="zh-TW" sz="2400" b="1" dirty="0" smtClean="0">
              <a:solidFill>
                <a:srgbClr val="FF0000"/>
              </a:solidFill>
              <a:latin typeface="Arial Unicode MS"/>
              <a:ea typeface="ui-monospac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400" b="1" dirty="0" smtClean="0">
                <a:solidFill>
                  <a:srgbClr val="FF0000"/>
                </a:solidFill>
                <a:latin typeface="Arial Unicode MS"/>
                <a:ea typeface="ui-monospace"/>
              </a:rPr>
              <a:t># </a:t>
            </a:r>
            <a:r>
              <a:rPr lang="zh-TW" altLang="zh-TW" sz="2400" b="1" dirty="0">
                <a:solidFill>
                  <a:srgbClr val="FF0000"/>
                </a:solidFill>
                <a:latin typeface="Arial Unicode MS"/>
                <a:ea typeface="ui-monospace"/>
              </a:rPr>
              <a:t>取得網頁原始碼文字 </a:t>
            </a:r>
            <a:endParaRPr lang="en-US" altLang="zh-TW" sz="2400" b="1" dirty="0" smtClean="0">
              <a:solidFill>
                <a:srgbClr val="FF0000"/>
              </a:solidFill>
              <a:latin typeface="Arial Unicode MS"/>
              <a:ea typeface="ui-monospac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400" b="1" dirty="0" smtClean="0">
                <a:solidFill>
                  <a:srgbClr val="FF0000"/>
                </a:solidFill>
                <a:latin typeface="Arial Unicode MS"/>
                <a:ea typeface="ui-monospace"/>
              </a:rPr>
              <a:t>html</a:t>
            </a:r>
            <a:r>
              <a:rPr lang="zh-TW" altLang="zh-TW" sz="2400" b="1" dirty="0">
                <a:solidFill>
                  <a:srgbClr val="FF0000"/>
                </a:solidFill>
                <a:latin typeface="Arial Unicode MS"/>
                <a:ea typeface="ui-monospace"/>
              </a:rPr>
              <a:t>=req</a:t>
            </a:r>
            <a:r>
              <a:rPr lang="zh-TW" altLang="zh-TW" sz="2400" b="1" dirty="0" smtClean="0">
                <a:solidFill>
                  <a:srgbClr val="FF0000"/>
                </a:solidFill>
                <a:latin typeface="Arial Unicode MS"/>
                <a:ea typeface="ui-monospace"/>
              </a:rPr>
              <a:t>.text</a:t>
            </a:r>
            <a:endParaRPr lang="en-US" altLang="zh-TW" sz="2400" b="1" dirty="0" smtClean="0">
              <a:solidFill>
                <a:srgbClr val="FF0000"/>
              </a:solidFill>
              <a:latin typeface="Arial Unicode MS"/>
              <a:ea typeface="ui-monospac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400" b="1" dirty="0" smtClean="0">
                <a:solidFill>
                  <a:srgbClr val="FF0000"/>
                </a:solidFill>
                <a:latin typeface="Arial Unicode MS"/>
                <a:ea typeface="ui-monospace"/>
              </a:rPr>
              <a:t> </a:t>
            </a:r>
            <a:r>
              <a:rPr lang="zh-TW" altLang="zh-TW" sz="2400" b="1" dirty="0">
                <a:solidFill>
                  <a:srgbClr val="FF0000"/>
                </a:solidFill>
                <a:latin typeface="Arial Unicode MS"/>
                <a:ea typeface="ui-monospace"/>
              </a:rPr>
              <a:t># 將網頁原始碼</a:t>
            </a:r>
            <a:r>
              <a:rPr lang="zh-TW" altLang="zh-TW" sz="2400" b="1" dirty="0" smtClean="0">
                <a:solidFill>
                  <a:srgbClr val="FF0000"/>
                </a:solidFill>
                <a:latin typeface="Arial Unicode MS"/>
                <a:ea typeface="ui-monospace"/>
              </a:rPr>
              <a:t>轉為</a:t>
            </a:r>
            <a:endParaRPr lang="en-US" altLang="zh-TW" sz="2400" b="1" dirty="0" smtClean="0">
              <a:solidFill>
                <a:srgbClr val="FF0000"/>
              </a:solidFill>
              <a:latin typeface="Arial Unicode MS"/>
              <a:ea typeface="ui-monospac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400" b="1" dirty="0" smtClean="0">
                <a:solidFill>
                  <a:srgbClr val="FF0000"/>
                </a:solidFill>
                <a:latin typeface="Arial Unicode MS"/>
                <a:ea typeface="ui-monospace"/>
              </a:rPr>
              <a:t>Beautiful </a:t>
            </a:r>
            <a:r>
              <a:rPr lang="zh-TW" altLang="zh-TW" sz="2400" b="1" dirty="0">
                <a:solidFill>
                  <a:srgbClr val="FF0000"/>
                </a:solidFill>
                <a:latin typeface="Arial Unicode MS"/>
                <a:ea typeface="ui-monospace"/>
              </a:rPr>
              <a:t>Soup soup=BeautifulSoup(html,'html.parser'</a:t>
            </a:r>
            <a:r>
              <a:rPr lang="zh-TW" altLang="zh-TW" sz="2400" b="1" dirty="0" smtClean="0">
                <a:solidFill>
                  <a:srgbClr val="FF0000"/>
                </a:solidFill>
                <a:latin typeface="Arial Unicode MS"/>
                <a:ea typeface="ui-monospace"/>
              </a:rPr>
              <a:t>)</a:t>
            </a:r>
            <a:endParaRPr lang="en-US" altLang="zh-TW" sz="2400" b="1" dirty="0" smtClean="0">
              <a:solidFill>
                <a:srgbClr val="FF0000"/>
              </a:solidFill>
              <a:latin typeface="Arial Unicode MS"/>
              <a:ea typeface="ui-monospac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400" b="1" dirty="0" smtClean="0">
                <a:solidFill>
                  <a:srgbClr val="FF0000"/>
                </a:solidFill>
                <a:latin typeface="Arial Unicode MS"/>
                <a:ea typeface="ui-monospace"/>
              </a:rPr>
              <a:t> </a:t>
            </a:r>
            <a:r>
              <a:rPr lang="zh-TW" altLang="zh-TW" sz="2400" b="1" dirty="0">
                <a:solidFill>
                  <a:srgbClr val="FF0000"/>
                </a:solidFill>
                <a:latin typeface="Arial Unicode MS"/>
                <a:ea typeface="ui-monospace"/>
              </a:rPr>
              <a:t># 取出所有的商品</a:t>
            </a:r>
            <a:r>
              <a:rPr lang="zh-TW" altLang="zh-TW" sz="2400" b="1" dirty="0" smtClean="0">
                <a:solidFill>
                  <a:srgbClr val="FF0000"/>
                </a:solidFill>
                <a:latin typeface="Arial Unicode MS"/>
                <a:ea typeface="ui-monospace"/>
              </a:rPr>
              <a:t>欄位</a:t>
            </a:r>
            <a:endParaRPr lang="en-US" altLang="zh-TW" sz="2400" b="1" dirty="0" smtClean="0">
              <a:solidFill>
                <a:srgbClr val="FF0000"/>
              </a:solidFill>
              <a:latin typeface="Arial Unicode MS"/>
              <a:ea typeface="ui-monospac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400" b="1" dirty="0" smtClean="0">
                <a:solidFill>
                  <a:srgbClr val="FF0000"/>
                </a:solidFill>
                <a:latin typeface="Arial Unicode MS"/>
                <a:ea typeface="ui-monospace"/>
              </a:rPr>
              <a:t> </a:t>
            </a:r>
            <a:r>
              <a:rPr lang="zh-TW" altLang="zh-TW" sz="2400" b="1" dirty="0">
                <a:solidFill>
                  <a:srgbClr val="FF0000"/>
                </a:solidFill>
                <a:latin typeface="Arial Unicode MS"/>
                <a:ea typeface="ui-monospace"/>
              </a:rPr>
              <a:t>product=[ i.text.strip() for i in soup.find_all('td',class_='t3t1')] </a:t>
            </a:r>
            <a:endParaRPr lang="en-US" altLang="zh-TW" sz="2400" b="1" dirty="0" smtClean="0">
              <a:solidFill>
                <a:srgbClr val="FF0000"/>
              </a:solidFill>
              <a:latin typeface="Arial Unicode MS"/>
              <a:ea typeface="ui-monospac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400" b="1" dirty="0" smtClean="0">
                <a:solidFill>
                  <a:srgbClr val="FF0000"/>
                </a:solidFill>
                <a:latin typeface="Arial Unicode MS"/>
                <a:ea typeface="ui-monospace"/>
              </a:rPr>
              <a:t># </a:t>
            </a:r>
            <a:r>
              <a:rPr lang="zh-TW" altLang="zh-TW" sz="2400" b="1" dirty="0">
                <a:solidFill>
                  <a:srgbClr val="FF0000"/>
                </a:solidFill>
                <a:latin typeface="Arial Unicode MS"/>
                <a:ea typeface="ui-monospace"/>
              </a:rPr>
              <a:t>顯示 print(product)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zh-TW" altLang="zh-TW" sz="5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823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84" y="350729"/>
            <a:ext cx="7820080" cy="306163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52684" y="3519814"/>
            <a:ext cx="5699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要先了解隻料的配對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r>
              <a:rPr lang="zh-TW" altLang="en-US" sz="2400" b="1" dirty="0" smtClean="0">
                <a:solidFill>
                  <a:srgbClr val="FF0000"/>
                </a:solidFill>
              </a:rPr>
              <a:t>再看想要取得甚麼資料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610" y="2550481"/>
            <a:ext cx="7250690" cy="153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5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653644"/>
            <a:ext cx="11002962" cy="55852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45515" y="-163458"/>
            <a:ext cx="76993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600" b="1" i="0" dirty="0" smtClean="0">
                <a:solidFill>
                  <a:srgbClr val="FF0000"/>
                </a:solidFill>
                <a:effectLst/>
                <a:latin typeface="-apple-system"/>
              </a:rPr>
              <a:t>按 </a:t>
            </a:r>
            <a:r>
              <a:rPr lang="en-US" altLang="zh-TW" sz="6600" b="1" i="0" dirty="0" smtClean="0">
                <a:solidFill>
                  <a:srgbClr val="FF0000"/>
                </a:solidFill>
                <a:effectLst/>
                <a:latin typeface="-apple-system"/>
              </a:rPr>
              <a:t>F12 == &gt; network</a:t>
            </a:r>
          </a:p>
        </p:txBody>
      </p:sp>
    </p:spTree>
    <p:extLst>
      <p:ext uri="{BB962C8B-B14F-4D97-AF65-F5344CB8AC3E}">
        <p14:creationId xmlns:p14="http://schemas.microsoft.com/office/powerpoint/2010/main" val="25822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22" y="302699"/>
            <a:ext cx="4858794" cy="655530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42138" y="191586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6000" b="1" i="0" dirty="0" smtClean="0">
                <a:solidFill>
                  <a:srgbClr val="FF0000"/>
                </a:solidFill>
                <a:effectLst/>
                <a:latin typeface="-apple-system"/>
              </a:rPr>
              <a:t>再執行</a:t>
            </a:r>
            <a:r>
              <a:rPr lang="en-US" altLang="zh-TW" sz="6000" b="1" i="0" dirty="0" smtClean="0">
                <a:solidFill>
                  <a:srgbClr val="FF0000"/>
                </a:solidFill>
                <a:effectLst/>
                <a:latin typeface="-apple-system"/>
              </a:rPr>
              <a:t>refresh</a:t>
            </a:r>
            <a:endParaRPr lang="en-US" altLang="zh-TW" sz="60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963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12" y="423165"/>
            <a:ext cx="11899726" cy="175636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641536" y="3306964"/>
            <a:ext cx="691727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000" b="1" i="0" dirty="0" smtClean="0">
                <a:solidFill>
                  <a:srgbClr val="FF0000"/>
                </a:solidFill>
                <a:effectLst/>
                <a:latin typeface="-apple-system"/>
              </a:rPr>
              <a:t>使用</a:t>
            </a:r>
            <a:r>
              <a:rPr lang="en-US" altLang="zh-TW" sz="6000" b="1" i="0" dirty="0" smtClean="0">
                <a:solidFill>
                  <a:srgbClr val="FF0000"/>
                </a:solidFill>
                <a:effectLst/>
                <a:latin typeface="-apple-system"/>
              </a:rPr>
              <a:t>HTML GET</a:t>
            </a:r>
            <a:r>
              <a:rPr lang="zh-TW" altLang="en-US" sz="6000" b="1" i="0" dirty="0" smtClean="0">
                <a:solidFill>
                  <a:srgbClr val="FF0000"/>
                </a:solidFill>
                <a:effectLst/>
                <a:latin typeface="-apple-system"/>
              </a:rPr>
              <a:t>方法</a:t>
            </a:r>
            <a:endParaRPr lang="zh-TW" altLang="en-US" sz="60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3325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52816" y="271461"/>
            <a:ext cx="11391900" cy="189554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04853" y="2818449"/>
            <a:ext cx="86966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7200" b="1" i="0" dirty="0" smtClean="0">
                <a:solidFill>
                  <a:srgbClr val="FF0000"/>
                </a:solidFill>
                <a:effectLst/>
                <a:latin typeface="-apple-system"/>
              </a:rPr>
              <a:t>使用</a:t>
            </a:r>
            <a:r>
              <a:rPr lang="en-US" altLang="zh-TW" sz="7200" b="1" i="0" dirty="0" smtClean="0">
                <a:solidFill>
                  <a:srgbClr val="FF0000"/>
                </a:solidFill>
                <a:effectLst/>
                <a:latin typeface="-apple-system"/>
              </a:rPr>
              <a:t>HTML POST</a:t>
            </a:r>
            <a:r>
              <a:rPr lang="zh-TW" altLang="en-US" sz="7200" b="1" i="0" dirty="0" smtClean="0">
                <a:solidFill>
                  <a:srgbClr val="FF0000"/>
                </a:solidFill>
                <a:effectLst/>
                <a:latin typeface="-apple-system"/>
              </a:rPr>
              <a:t>方法</a:t>
            </a:r>
            <a:endParaRPr lang="zh-TW" altLang="en-US" sz="72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1686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33" y="445978"/>
            <a:ext cx="7953375" cy="48387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1033" y="5098186"/>
            <a:ext cx="1139126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600" b="1" i="0" dirty="0" smtClean="0">
                <a:solidFill>
                  <a:srgbClr val="FF0000"/>
                </a:solidFill>
                <a:effectLst/>
                <a:latin typeface="-apple-system"/>
              </a:rPr>
              <a:t>使用</a:t>
            </a:r>
            <a:r>
              <a:rPr lang="en-US" altLang="zh-TW" sz="6600" b="1" i="0" dirty="0" smtClean="0">
                <a:solidFill>
                  <a:srgbClr val="FF0000"/>
                </a:solidFill>
                <a:effectLst/>
                <a:latin typeface="-apple-system"/>
              </a:rPr>
              <a:t>HTML POST</a:t>
            </a:r>
            <a:r>
              <a:rPr lang="zh-TW" altLang="en-US" sz="6600" b="1" i="0" dirty="0" smtClean="0">
                <a:solidFill>
                  <a:srgbClr val="FF0000"/>
                </a:solidFill>
                <a:effectLst/>
                <a:latin typeface="-apple-system"/>
              </a:rPr>
              <a:t>方法抓到這個</a:t>
            </a:r>
            <a:endParaRPr lang="zh-TW" altLang="en-US" sz="66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92478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45" y="610187"/>
            <a:ext cx="7600950" cy="25812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0520" y="3619402"/>
            <a:ext cx="116241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0" i="0" dirty="0" smtClean="0">
                <a:solidFill>
                  <a:srgbClr val="FF0000"/>
                </a:solidFill>
                <a:effectLst/>
                <a:latin typeface="-apple-system"/>
              </a:rPr>
              <a:t>!</a:t>
            </a:r>
            <a:r>
              <a:rPr lang="en-US" altLang="zh-TW" sz="3200" b="0" i="0" dirty="0" err="1" smtClean="0">
                <a:solidFill>
                  <a:srgbClr val="FF0000"/>
                </a:solidFill>
                <a:effectLst/>
                <a:latin typeface="-apple-system"/>
              </a:rPr>
              <a:t>wget</a:t>
            </a:r>
            <a:r>
              <a:rPr lang="en-US" altLang="zh-TW" sz="3200" b="0" i="0" dirty="0" smtClean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altLang="zh-TW" sz="3200" b="0" i="0" u="none" strike="noStrike" dirty="0" smtClean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http://blog.castman.net/py-scraping-analysis-book/ch1/connect.html</a:t>
            </a:r>
            <a:endParaRPr lang="en-US" altLang="zh-TW" sz="32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455102" y="4447451"/>
            <a:ext cx="74279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800" dirty="0" smtClean="0">
                <a:solidFill>
                  <a:srgbClr val="FF0000"/>
                </a:solidFill>
              </a:rPr>
              <a:t>載入這個網址</a:t>
            </a:r>
            <a:endParaRPr lang="zh-TW" altLang="en-US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98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008" y="928271"/>
            <a:ext cx="4451307" cy="131297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100594" y="3281819"/>
            <a:ext cx="8469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b="1" dirty="0" smtClean="0">
                <a:solidFill>
                  <a:srgbClr val="FF0000"/>
                </a:solidFill>
              </a:rPr>
              <a:t>ls</a:t>
            </a:r>
            <a:r>
              <a:rPr lang="zh-TW" altLang="en-US" sz="7200" b="1" dirty="0" smtClean="0">
                <a:solidFill>
                  <a:srgbClr val="FF0000"/>
                </a:solidFill>
              </a:rPr>
              <a:t>查看是否載入成功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49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61" y="97461"/>
            <a:ext cx="10247312" cy="43287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2761" y="4426211"/>
            <a:ext cx="660148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0" b="1" i="0" dirty="0" smtClean="0">
                <a:solidFill>
                  <a:srgbClr val="FF0000"/>
                </a:solidFill>
                <a:effectLst/>
                <a:latin typeface="-apple-system"/>
              </a:rPr>
              <a:t>cat connect.html</a:t>
            </a:r>
            <a:endParaRPr lang="en-US" altLang="zh-TW" sz="80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42761" y="5749650"/>
            <a:ext cx="7766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 smtClean="0">
                <a:solidFill>
                  <a:srgbClr val="FF0000"/>
                </a:solidFill>
              </a:rPr>
              <a:t>讀取</a:t>
            </a:r>
            <a:r>
              <a:rPr lang="en-US" altLang="zh-TW" sz="5400" b="1" dirty="0" smtClean="0">
                <a:solidFill>
                  <a:srgbClr val="FF0000"/>
                </a:solidFill>
                <a:latin typeface="-apple-system"/>
              </a:rPr>
              <a:t>connect.html</a:t>
            </a:r>
            <a:r>
              <a:rPr lang="zh-TW" altLang="en-US" sz="5400" b="1" dirty="0" smtClean="0">
                <a:solidFill>
                  <a:srgbClr val="FF0000"/>
                </a:solidFill>
                <a:latin typeface="-apple-system"/>
              </a:rPr>
              <a:t>這個檔案</a:t>
            </a:r>
            <a:endParaRPr lang="en-US" altLang="zh-TW" b="1" dirty="0">
              <a:solidFill>
                <a:srgbClr val="FF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5422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218</Words>
  <Application>Microsoft Office PowerPoint</Application>
  <PresentationFormat>寬螢幕</PresentationFormat>
  <Paragraphs>34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-apple-system</vt:lpstr>
      <vt:lpstr>Arial Unicode MS</vt:lpstr>
      <vt:lpstr>ui-monospace</vt:lpstr>
      <vt:lpstr>新細明體</vt:lpstr>
      <vt:lpstr>Arial</vt:lpstr>
      <vt:lpstr>Calibri</vt:lpstr>
      <vt:lpstr>Calibri Light</vt:lpstr>
      <vt:lpstr>Office 佈景主題</vt:lpstr>
      <vt:lpstr>Python股票爬蟲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</cp:revision>
  <dcterms:created xsi:type="dcterms:W3CDTF">2022-12-19T12:19:19Z</dcterms:created>
  <dcterms:modified xsi:type="dcterms:W3CDTF">2022-12-19T12:59:49Z</dcterms:modified>
</cp:coreProperties>
</file>