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21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7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7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24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89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95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4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01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4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74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88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11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77" y="401094"/>
            <a:ext cx="84201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6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b="1" i="1" dirty="0" smtClean="0">
                <a:solidFill>
                  <a:srgbClr val="FF0000"/>
                </a:solidFill>
              </a:rPr>
              <a:t>(" </a:t>
            </a:r>
            <a:r>
              <a:rPr lang="zh-TW" altLang="en-US" b="1" i="1" dirty="0" smtClean="0">
                <a:solidFill>
                  <a:srgbClr val="FF0000"/>
                </a:solidFill>
              </a:rPr>
              <a:t>傳值呼叫中</a:t>
            </a:r>
            <a:r>
              <a:rPr lang="en-US" altLang="zh-TW" b="1" i="1" dirty="0" smtClean="0">
                <a:solidFill>
                  <a:srgbClr val="FF0000"/>
                </a:solidFill>
              </a:rPr>
              <a:t>\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tx</a:t>
            </a:r>
            <a:r>
              <a:rPr lang="en-US" altLang="zh-TW" b="1" i="1" dirty="0" smtClean="0">
                <a:solidFill>
                  <a:srgbClr val="FF0000"/>
                </a:solidFill>
              </a:rPr>
              <a:t>=" + x + "\ty=" + y </a:t>
            </a:r>
            <a:r>
              <a:rPr lang="en-US" altLang="zh-TW" b="1" i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由於質被</a:t>
            </a:r>
            <a:r>
              <a:rPr lang="zh-TW" altLang="en-US" b="1" i="1" dirty="0">
                <a:solidFill>
                  <a:srgbClr val="FF0000"/>
                </a:solidFill>
              </a:rPr>
              <a:t>改變所以印</a:t>
            </a:r>
            <a:r>
              <a:rPr lang="zh-TW" altLang="en-US" b="1" i="1" dirty="0" smtClean="0">
                <a:solidFill>
                  <a:srgbClr val="FF0000"/>
                </a:solidFill>
              </a:rPr>
              <a:t>出來是</a:t>
            </a:r>
            <a:r>
              <a:rPr lang="en-US" altLang="zh-TW" b="1" i="1" dirty="0">
                <a:solidFill>
                  <a:srgbClr val="FF0000"/>
                </a:solidFill>
              </a:rPr>
              <a:t>a = </a:t>
            </a:r>
            <a:r>
              <a:rPr lang="en-US" altLang="zh-TW" b="1" i="1" dirty="0" smtClean="0">
                <a:solidFill>
                  <a:srgbClr val="FF0000"/>
                </a:solidFill>
              </a:rPr>
              <a:t>15, </a:t>
            </a:r>
            <a:r>
              <a:rPr lang="en-US" altLang="zh-TW" b="1" i="1" dirty="0">
                <a:solidFill>
                  <a:srgbClr val="FF0000"/>
                </a:solidFill>
              </a:rPr>
              <a:t>b = </a:t>
            </a:r>
            <a:r>
              <a:rPr lang="en-US" altLang="zh-TW" b="1" i="1" dirty="0" smtClean="0">
                <a:solidFill>
                  <a:srgbClr val="FF0000"/>
                </a:solidFill>
              </a:rPr>
              <a:t>10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2125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b="1" i="1" dirty="0" smtClean="0">
                <a:solidFill>
                  <a:srgbClr val="FF0000"/>
                </a:solidFill>
              </a:rPr>
              <a:t>(" </a:t>
            </a:r>
            <a:r>
              <a:rPr lang="zh-TW" altLang="en-US" b="1" i="1" dirty="0" smtClean="0">
                <a:solidFill>
                  <a:srgbClr val="FF0000"/>
                </a:solidFill>
              </a:rPr>
              <a:t>傳值呼叫後</a:t>
            </a:r>
            <a:r>
              <a:rPr lang="en-US" altLang="zh-TW" b="1" i="1" dirty="0" smtClean="0">
                <a:solidFill>
                  <a:srgbClr val="FF0000"/>
                </a:solidFill>
              </a:rPr>
              <a:t>\ta=" + a + "\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tb</a:t>
            </a:r>
            <a:r>
              <a:rPr lang="en-US" altLang="zh-TW" b="1" i="1" dirty="0" smtClean="0">
                <a:solidFill>
                  <a:srgbClr val="FF0000"/>
                </a:solidFill>
              </a:rPr>
              <a:t>=" + b </a:t>
            </a:r>
            <a:r>
              <a:rPr lang="en-US" altLang="zh-TW" b="1" i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質沒有被改變所以印出來還是</a:t>
            </a:r>
            <a:r>
              <a:rPr lang="en-US" altLang="zh-TW" b="1" i="1" dirty="0">
                <a:solidFill>
                  <a:srgbClr val="FF0000"/>
                </a:solidFill>
              </a:rPr>
              <a:t>a = 10, b = 15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2130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5250"/>
            <a:ext cx="85344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6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r>
              <a:rPr lang="en-US" altLang="zh-TW" dirty="0"/>
              <a:t> </a:t>
            </a:r>
            <a:r>
              <a:rPr lang="en-US" altLang="zh-TW" dirty="0" smtClean="0"/>
              <a:t>{</a:t>
            </a:r>
          </a:p>
          <a:p>
            <a:r>
              <a:rPr lang="zh-TW" altLang="en-US" b="1" i="1" dirty="0">
                <a:solidFill>
                  <a:srgbClr val="FF0000"/>
                </a:solidFill>
              </a:rPr>
              <a:t>宣告一個類別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50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b="1" i="1" dirty="0" err="1">
                <a:solidFill>
                  <a:srgbClr val="FF0000"/>
                </a:solidFill>
              </a:rPr>
              <a:t>int</a:t>
            </a:r>
            <a:r>
              <a:rPr lang="en-US" altLang="zh-TW" b="1" i="1" dirty="0">
                <a:solidFill>
                  <a:srgbClr val="FF0000"/>
                </a:solidFill>
              </a:rPr>
              <a:t> a, b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宣告整數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a,b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66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8229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r>
              <a:rPr lang="en-US" altLang="zh-TW" b="1" i="1" dirty="0">
                <a:solidFill>
                  <a:srgbClr val="FF0000"/>
                </a:solidFill>
              </a:rPr>
              <a:t>()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建立</a:t>
            </a:r>
            <a:r>
              <a:rPr lang="zh-TW" altLang="en-US" b="1" i="1" dirty="0" smtClean="0">
                <a:solidFill>
                  <a:srgbClr val="FF0000"/>
                </a:solidFill>
              </a:rPr>
              <a:t>一個預設建構子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753644" y="0"/>
            <a:ext cx="217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()</a:t>
            </a:r>
            <a:r>
              <a:rPr lang="zh-TW" altLang="en-US" b="1" i="1" dirty="0" smtClean="0">
                <a:solidFill>
                  <a:srgbClr val="FF0000"/>
                </a:solidFill>
              </a:rPr>
              <a:t>沒有寫入任何參數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>
            <a:stCxn id="2" idx="2"/>
          </p:cNvCxnSpPr>
          <p:nvPr/>
        </p:nvCxnSpPr>
        <p:spPr>
          <a:xfrm flipH="1">
            <a:off x="1503125" y="369332"/>
            <a:ext cx="1340284" cy="607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600604" y="607698"/>
            <a:ext cx="195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建構子</a:t>
            </a:r>
            <a:r>
              <a:rPr lang="en-US" altLang="zh-TW" b="1" i="1" dirty="0" smtClean="0">
                <a:solidFill>
                  <a:srgbClr val="FF0000"/>
                </a:solidFill>
              </a:rPr>
              <a:t>constructor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4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a = 10;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b = 15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宣告 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a = 10, b = </a:t>
            </a:r>
            <a:r>
              <a:rPr lang="en-US" altLang="zh-TW" b="1" i="1" dirty="0" smtClean="0">
                <a:solidFill>
                  <a:srgbClr val="FF0000"/>
                </a:solidFill>
              </a:rPr>
              <a:t>15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31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r>
              <a:rPr lang="en-US" altLang="zh-TW" b="1" i="1" dirty="0">
                <a:solidFill>
                  <a:srgbClr val="FF0000"/>
                </a:solidFill>
              </a:rPr>
              <a:t>()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r>
              <a:rPr lang="en-US" altLang="zh-TW" dirty="0"/>
              <a:t> </a:t>
            </a:r>
            <a:r>
              <a:rPr lang="en-US" altLang="zh-TW" b="1" i="1" dirty="0" err="1">
                <a:solidFill>
                  <a:srgbClr val="00B0F0"/>
                </a:solidFill>
              </a:rPr>
              <a:t>obj</a:t>
            </a:r>
            <a:r>
              <a:rPr lang="en-US" altLang="zh-TW" b="1" i="1" dirty="0">
                <a:solidFill>
                  <a:srgbClr val="00B0F0"/>
                </a:solidFill>
              </a:rPr>
              <a:t> =</a:t>
            </a:r>
            <a:r>
              <a:rPr lang="en-US" altLang="zh-TW" dirty="0"/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new 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r>
              <a:rPr lang="en-US" altLang="zh-TW" b="1" i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使用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Obj</a:t>
            </a:r>
            <a:r>
              <a:rPr lang="en-US" altLang="zh-TW" b="1" i="1" dirty="0" smtClean="0">
                <a:solidFill>
                  <a:srgbClr val="FF0000"/>
                </a:solidFill>
              </a:rPr>
              <a:t>()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</a:t>
            </a:r>
            <a:r>
              <a:rPr lang="zh-TW" altLang="en-US" b="1" i="1" dirty="0">
                <a:solidFill>
                  <a:srgbClr val="FF0000"/>
                </a:solidFill>
              </a:rPr>
              <a:t>類別</a:t>
            </a:r>
            <a:r>
              <a:rPr lang="zh-TW" altLang="en-US" b="1" i="1" dirty="0" smtClean="0">
                <a:solidFill>
                  <a:srgbClr val="FF0000"/>
                </a:solidFill>
              </a:rPr>
              <a:t>套件</a:t>
            </a:r>
            <a:r>
              <a:rPr lang="zh-TW" altLang="en-US" b="1" i="1" dirty="0" smtClean="0">
                <a:solidFill>
                  <a:srgbClr val="FFC000"/>
                </a:solidFill>
              </a:rPr>
              <a:t>資料傳入 </a:t>
            </a:r>
            <a:r>
              <a:rPr lang="en-US" altLang="zh-TW" b="1" i="1" dirty="0" err="1" smtClean="0">
                <a:solidFill>
                  <a:srgbClr val="00B0F0"/>
                </a:solidFill>
              </a:rPr>
              <a:t>obj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1315233" y="1177447"/>
            <a:ext cx="2217107" cy="192900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8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b="1" i="1" dirty="0">
                <a:solidFill>
                  <a:srgbClr val="FF0000"/>
                </a:solidFill>
              </a:rPr>
              <a:t>(" </a:t>
            </a:r>
            <a:r>
              <a:rPr lang="zh-TW" altLang="en-US" b="1" i="1" dirty="0">
                <a:solidFill>
                  <a:srgbClr val="FF0000"/>
                </a:solidFill>
              </a:rPr>
              <a:t>參考呼叫前</a:t>
            </a:r>
            <a:r>
              <a:rPr lang="en-US" altLang="zh-TW" b="1" i="1" dirty="0">
                <a:solidFill>
                  <a:srgbClr val="FF0000"/>
                </a:solidFill>
              </a:rPr>
              <a:t>\t a = " + </a:t>
            </a:r>
            <a:r>
              <a:rPr lang="en-US" altLang="zh-TW" b="1" i="1" dirty="0" err="1">
                <a:solidFill>
                  <a:srgbClr val="FF0000"/>
                </a:solidFill>
              </a:rPr>
              <a:t>obj.a</a:t>
            </a:r>
            <a:r>
              <a:rPr lang="en-US" altLang="zh-TW" b="1" i="1" dirty="0">
                <a:solidFill>
                  <a:srgbClr val="FF0000"/>
                </a:solidFill>
              </a:rPr>
              <a:t> + "\</a:t>
            </a:r>
            <a:r>
              <a:rPr lang="en-US" altLang="zh-TW" b="1" i="1" dirty="0" err="1">
                <a:solidFill>
                  <a:srgbClr val="FF0000"/>
                </a:solidFill>
              </a:rPr>
              <a:t>tb</a:t>
            </a:r>
            <a:r>
              <a:rPr lang="en-US" altLang="zh-TW" b="1" i="1" dirty="0">
                <a:solidFill>
                  <a:srgbClr val="FF0000"/>
                </a:solidFill>
              </a:rPr>
              <a:t> = " + </a:t>
            </a:r>
            <a:r>
              <a:rPr lang="en-US" altLang="zh-TW" b="1" i="1" dirty="0" err="1">
                <a:solidFill>
                  <a:srgbClr val="FF0000"/>
                </a:solidFill>
              </a:rPr>
              <a:t>obj.b</a:t>
            </a:r>
            <a:r>
              <a:rPr lang="en-US" altLang="zh-TW" b="1" i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呼叫出來的質會是</a:t>
            </a:r>
            <a:r>
              <a:rPr lang="en-US" altLang="zh-TW" b="1" i="1" dirty="0">
                <a:solidFill>
                  <a:srgbClr val="FF0000"/>
                </a:solidFill>
              </a:rPr>
              <a:t>a = 10, b = </a:t>
            </a:r>
            <a:r>
              <a:rPr lang="en-US" altLang="zh-TW" b="1" i="1" dirty="0" smtClean="0">
                <a:solidFill>
                  <a:srgbClr val="FF0000"/>
                </a:solidFill>
              </a:rPr>
              <a:t>15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244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byRef</a:t>
            </a:r>
            <a:r>
              <a:rPr lang="en-US" altLang="zh-TW" b="1" i="1" dirty="0">
                <a:solidFill>
                  <a:srgbClr val="FF0000"/>
                </a:solidFill>
              </a:rPr>
              <a:t>(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r>
              <a:rPr lang="en-US" altLang="zh-TW" b="1" i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呼叫副程式代</a:t>
            </a:r>
            <a:r>
              <a:rPr lang="zh-TW" altLang="en-US" b="1" i="1" dirty="0" smtClean="0">
                <a:solidFill>
                  <a:srgbClr val="FF0000"/>
                </a:solidFill>
              </a:rPr>
              <a:t>入</a:t>
            </a:r>
            <a:r>
              <a:rPr lang="en-US" altLang="zh-TW" b="1" i="1" dirty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obj</a:t>
            </a:r>
            <a:r>
              <a:rPr lang="en-US" altLang="zh-TW" b="1" i="1" dirty="0" smtClean="0">
                <a:solidFill>
                  <a:srgbClr val="FF0000"/>
                </a:solidFill>
              </a:rPr>
              <a:t>)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的質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623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a = 10, b = 15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a = 10, b = 15</a:t>
            </a:r>
            <a:endParaRPr lang="en-US" altLang="zh-TW" dirty="0" smtClean="0"/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382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byRef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Obj</a:t>
            </a:r>
            <a:r>
              <a:rPr lang="en-US" altLang="zh-TW" b="1" i="1" dirty="0" smtClean="0">
                <a:solidFill>
                  <a:srgbClr val="FF0000"/>
                </a:solidFill>
              </a:rPr>
              <a:t> p)</a:t>
            </a:r>
            <a:r>
              <a:rPr lang="en-US" altLang="zh-TW" dirty="0" smtClean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byRef</a:t>
            </a:r>
            <a:r>
              <a:rPr lang="en-US" altLang="zh-TW" b="1" i="1" dirty="0">
                <a:solidFill>
                  <a:srgbClr val="FF0000"/>
                </a:solidFill>
              </a:rPr>
              <a:t>(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r>
              <a:rPr lang="en-US" altLang="zh-TW" b="1" i="1" dirty="0">
                <a:solidFill>
                  <a:srgbClr val="FF0000"/>
                </a:solidFill>
              </a:rPr>
              <a:t> p</a:t>
            </a:r>
            <a:r>
              <a:rPr lang="en-US" altLang="zh-TW" b="1" i="1" dirty="0" smtClean="0">
                <a:solidFill>
                  <a:srgbClr val="FF0000"/>
                </a:solidFill>
              </a:rPr>
              <a:t>)</a:t>
            </a:r>
            <a:r>
              <a:rPr lang="zh-TW" altLang="en-US" b="1" i="1" dirty="0" smtClean="0">
                <a:solidFill>
                  <a:srgbClr val="FF0000"/>
                </a:solidFill>
              </a:rPr>
              <a:t>是</a:t>
            </a:r>
            <a:r>
              <a:rPr lang="zh-TW" altLang="en-US" b="1" i="1" dirty="0">
                <a:solidFill>
                  <a:srgbClr val="FF0000"/>
                </a:solidFill>
              </a:rPr>
              <a:t>代</a:t>
            </a:r>
            <a:r>
              <a:rPr lang="zh-TW" altLang="en-US" b="1" i="1" dirty="0" smtClean="0">
                <a:solidFill>
                  <a:srgbClr val="FF0000"/>
                </a:solidFill>
              </a:rPr>
              <a:t>入</a:t>
            </a:r>
            <a:r>
              <a:rPr lang="en-US" altLang="zh-TW" b="1" i="1" dirty="0">
                <a:solidFill>
                  <a:srgbClr val="FF0000"/>
                </a:solidFill>
              </a:rPr>
              <a:t>a = 10, b = </a:t>
            </a:r>
            <a:r>
              <a:rPr lang="en-US" altLang="zh-TW" b="1" i="1" dirty="0" smtClean="0">
                <a:solidFill>
                  <a:srgbClr val="FF0000"/>
                </a:solidFill>
              </a:rPr>
              <a:t>15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6538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int</a:t>
            </a:r>
            <a:r>
              <a:rPr lang="en-US" altLang="zh-TW" b="1" i="1" dirty="0">
                <a:solidFill>
                  <a:srgbClr val="FF0000"/>
                </a:solidFill>
              </a:rPr>
              <a:t> t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宣告一個整數 </a:t>
            </a:r>
            <a:r>
              <a:rPr lang="en-US" altLang="zh-TW" b="1" i="1" dirty="0" smtClean="0">
                <a:solidFill>
                  <a:srgbClr val="FF0000"/>
                </a:solidFill>
              </a:rPr>
              <a:t>t</a:t>
            </a:r>
            <a:endParaRPr lang="en-US" altLang="zh-TW" dirty="0"/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52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t = </a:t>
            </a:r>
            <a:r>
              <a:rPr lang="en-US" altLang="zh-TW" b="1" i="1" dirty="0" err="1">
                <a:solidFill>
                  <a:srgbClr val="FF0000"/>
                </a:solidFill>
              </a:rPr>
              <a:t>p.a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t </a:t>
            </a:r>
            <a:r>
              <a:rPr lang="en-US" altLang="zh-TW" b="1" i="1" dirty="0">
                <a:solidFill>
                  <a:srgbClr val="FF0000"/>
                </a:solidFill>
              </a:rPr>
              <a:t>=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p.a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--&gt;</a:t>
            </a:r>
            <a:r>
              <a:rPr lang="en-US" altLang="zh-TW" b="1" i="1" dirty="0">
                <a:solidFill>
                  <a:srgbClr val="FF0000"/>
                </a:solidFill>
                <a:sym typeface="Wingdings" panose="05000000000000000000" pitchFamily="2" charset="2"/>
              </a:rPr>
              <a:t>t = </a:t>
            </a:r>
            <a:r>
              <a:rPr lang="en-US" altLang="zh-TW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23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p.a</a:t>
            </a:r>
            <a:r>
              <a:rPr lang="en-US" altLang="zh-TW" b="1" i="1" dirty="0">
                <a:solidFill>
                  <a:srgbClr val="FF0000"/>
                </a:solidFill>
              </a:rPr>
              <a:t> = </a:t>
            </a:r>
            <a:r>
              <a:rPr lang="en-US" altLang="zh-TW" b="1" i="1" dirty="0" err="1">
                <a:solidFill>
                  <a:srgbClr val="FF0000"/>
                </a:solidFill>
              </a:rPr>
              <a:t>p.b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p.a</a:t>
            </a:r>
            <a:r>
              <a:rPr lang="en-US" altLang="zh-TW" b="1" i="1" dirty="0" smtClean="0">
                <a:solidFill>
                  <a:srgbClr val="FF0000"/>
                </a:solidFill>
              </a:rPr>
              <a:t> =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p.b</a:t>
            </a:r>
            <a:r>
              <a:rPr lang="en-US" altLang="zh-TW" b="1" i="1" dirty="0" smtClean="0">
                <a:solidFill>
                  <a:srgbClr val="FF0000"/>
                </a:solidFill>
              </a:rPr>
              <a:t> --&gt;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p.a</a:t>
            </a:r>
            <a:r>
              <a:rPr lang="en-US" altLang="zh-TW" b="1" i="1" dirty="0" smtClean="0">
                <a:solidFill>
                  <a:srgbClr val="FF0000"/>
                </a:solidFill>
              </a:rPr>
              <a:t> = 15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646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p.b</a:t>
            </a:r>
            <a:r>
              <a:rPr lang="en-US" altLang="zh-TW" b="1" i="1" dirty="0">
                <a:solidFill>
                  <a:srgbClr val="FF0000"/>
                </a:solidFill>
              </a:rPr>
              <a:t> = t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p.b</a:t>
            </a:r>
            <a:r>
              <a:rPr lang="en-US" altLang="zh-TW" b="1" i="1" dirty="0" smtClean="0">
                <a:solidFill>
                  <a:srgbClr val="FF0000"/>
                </a:solidFill>
              </a:rPr>
              <a:t> = t </a:t>
            </a:r>
            <a:r>
              <a:rPr lang="en-US" altLang="zh-TW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--&gt; </a:t>
            </a:r>
            <a:r>
              <a:rPr lang="en-US" altLang="zh-TW" b="1" i="1" dirty="0" err="1">
                <a:solidFill>
                  <a:srgbClr val="FF0000"/>
                </a:solidFill>
              </a:rPr>
              <a:t>p.b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= 10</a:t>
            </a:r>
            <a:endParaRPr lang="en-US" altLang="zh-TW" dirty="0"/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222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b="1" i="1" dirty="0">
                <a:solidFill>
                  <a:srgbClr val="FF0000"/>
                </a:solidFill>
              </a:rPr>
              <a:t>(" </a:t>
            </a:r>
            <a:r>
              <a:rPr lang="zh-TW" altLang="en-US" b="1" i="1" dirty="0">
                <a:solidFill>
                  <a:srgbClr val="FF0000"/>
                </a:solidFill>
              </a:rPr>
              <a:t>參考呼叫後</a:t>
            </a:r>
            <a:r>
              <a:rPr lang="en-US" altLang="zh-TW" b="1" i="1" dirty="0">
                <a:solidFill>
                  <a:srgbClr val="FF0000"/>
                </a:solidFill>
              </a:rPr>
              <a:t>\t a = " + </a:t>
            </a:r>
            <a:r>
              <a:rPr lang="en-US" altLang="zh-TW" b="1" i="1" dirty="0" err="1">
                <a:solidFill>
                  <a:srgbClr val="FF0000"/>
                </a:solidFill>
              </a:rPr>
              <a:t>obj.a</a:t>
            </a:r>
            <a:r>
              <a:rPr lang="en-US" altLang="zh-TW" b="1" i="1" dirty="0">
                <a:solidFill>
                  <a:srgbClr val="FF0000"/>
                </a:solidFill>
              </a:rPr>
              <a:t> + "\</a:t>
            </a:r>
            <a:r>
              <a:rPr lang="en-US" altLang="zh-TW" b="1" i="1" dirty="0" err="1">
                <a:solidFill>
                  <a:srgbClr val="FF0000"/>
                </a:solidFill>
              </a:rPr>
              <a:t>tb</a:t>
            </a:r>
            <a:r>
              <a:rPr lang="en-US" altLang="zh-TW" b="1" i="1" dirty="0">
                <a:solidFill>
                  <a:srgbClr val="FF0000"/>
                </a:solidFill>
              </a:rPr>
              <a:t> = " + </a:t>
            </a:r>
            <a:r>
              <a:rPr lang="en-US" altLang="zh-TW" b="1" i="1" dirty="0" err="1">
                <a:solidFill>
                  <a:srgbClr val="FF0000"/>
                </a:solidFill>
              </a:rPr>
              <a:t>obj.b</a:t>
            </a:r>
            <a:r>
              <a:rPr lang="en-US" altLang="zh-TW" b="1" i="1" smtClean="0">
                <a:solidFill>
                  <a:srgbClr val="FF0000"/>
                </a:solidFill>
              </a:rPr>
              <a:t>);</a:t>
            </a:r>
          </a:p>
          <a:p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723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6133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9538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1554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5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(“ </a:t>
            </a:r>
            <a:r>
              <a:rPr lang="zh-TW" altLang="en-US" dirty="0" smtClean="0"/>
              <a:t>傳值呼叫</a:t>
            </a:r>
            <a:r>
              <a:rPr lang="zh-TW" altLang="en-US" dirty="0" smtClean="0"/>
              <a:t>前</a:t>
            </a:r>
            <a:r>
              <a:rPr lang="en-US" altLang="zh-TW" b="1" i="1" dirty="0" smtClean="0">
                <a:solidFill>
                  <a:srgbClr val="FF0000"/>
                </a:solidFill>
              </a:rPr>
              <a:t>\t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a=” </a:t>
            </a:r>
            <a:r>
              <a:rPr lang="en-US" altLang="zh-TW" dirty="0" smtClean="0"/>
              <a:t>+ a + </a:t>
            </a:r>
            <a:r>
              <a:rPr lang="en-US" altLang="zh-TW" dirty="0" smtClean="0"/>
              <a:t>“</a:t>
            </a:r>
            <a:r>
              <a:rPr lang="en-US" altLang="zh-TW" b="1" i="1" dirty="0" smtClean="0">
                <a:solidFill>
                  <a:srgbClr val="FF0000"/>
                </a:solidFill>
              </a:rPr>
              <a:t>\t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b</a:t>
            </a:r>
            <a:r>
              <a:rPr lang="en-US" altLang="zh-TW" dirty="0" smtClean="0"/>
              <a:t>=" + b 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r>
              <a:rPr lang="en-US" altLang="zh-TW" b="1" i="1" dirty="0" smtClean="0">
                <a:solidFill>
                  <a:srgbClr val="FF0000"/>
                </a:solidFill>
              </a:rPr>
              <a:t>/t</a:t>
            </a:r>
            <a:r>
              <a:rPr lang="zh-TW" altLang="en-US" b="1" i="1" dirty="0" smtClean="0">
                <a:solidFill>
                  <a:srgbClr val="FF0000"/>
                </a:solidFill>
              </a:rPr>
              <a:t>空四格的意思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</a:t>
            </a:r>
            <a:r>
              <a:rPr lang="en-US" altLang="zh-TW" dirty="0" smtClean="0"/>
              <a:t>);</a:t>
            </a:r>
            <a:endParaRPr lang="en-US" altLang="zh-TW" dirty="0" smtClean="0"/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8060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648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1317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122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402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746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909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3497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662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73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46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byVal</a:t>
            </a:r>
            <a:r>
              <a:rPr lang="en-US" altLang="zh-TW" b="1" i="1" dirty="0" smtClean="0">
                <a:solidFill>
                  <a:srgbClr val="FF0000"/>
                </a:solidFill>
              </a:rPr>
              <a:t>(a, b</a:t>
            </a:r>
            <a:r>
              <a:rPr lang="en-US" altLang="zh-TW" b="1" i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呼叫副程式代入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(10,15)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0505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0832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281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248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012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464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445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4250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0667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058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01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byVal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x,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y)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進入這裡顯示</a:t>
            </a:r>
            <a:r>
              <a:rPr lang="en-US" altLang="zh-TW" b="1" i="1" dirty="0" smtClean="0">
                <a:solidFill>
                  <a:srgbClr val="FF0000"/>
                </a:solidFill>
              </a:rPr>
              <a:t>x=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a,y</a:t>
            </a:r>
            <a:r>
              <a:rPr lang="en-US" altLang="zh-TW" b="1" i="1" dirty="0" smtClean="0">
                <a:solidFill>
                  <a:srgbClr val="FF0000"/>
                </a:solidFill>
              </a:rPr>
              <a:t>=b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72609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8657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819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0478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1419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05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t</a:t>
            </a:r>
            <a:r>
              <a:rPr lang="en-US" altLang="zh-TW" dirty="0" smtClean="0"/>
              <a:t>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</a:t>
            </a:r>
            <a:r>
              <a:rPr lang="zh-TW" altLang="en-US" dirty="0" smtClean="0"/>
              <a:t>互換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宣告一個整數 </a:t>
            </a:r>
            <a:r>
              <a:rPr lang="en-US" altLang="zh-TW" b="1" i="1" dirty="0" smtClean="0">
                <a:solidFill>
                  <a:srgbClr val="FF0000"/>
                </a:solidFill>
              </a:rPr>
              <a:t>t</a:t>
            </a:r>
            <a:endParaRPr lang="zh-TW" altLang="en-US" b="1" i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5545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b="1" i="1" dirty="0" smtClean="0">
                <a:solidFill>
                  <a:srgbClr val="FF0000"/>
                </a:solidFill>
              </a:rPr>
              <a:t>t = x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t = x </a:t>
            </a:r>
            <a:r>
              <a:rPr lang="en-US" altLang="zh-TW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--&gt;t = 10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9402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smtClean="0">
                <a:solidFill>
                  <a:srgbClr val="FF0000"/>
                </a:solidFill>
              </a:rPr>
              <a:t>x = y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x </a:t>
            </a:r>
            <a:r>
              <a:rPr lang="en-US" altLang="zh-TW" b="1" i="1" dirty="0">
                <a:solidFill>
                  <a:srgbClr val="FF0000"/>
                </a:solidFill>
              </a:rPr>
              <a:t>= </a:t>
            </a:r>
            <a:r>
              <a:rPr lang="en-US" altLang="zh-TW" b="1" i="1" dirty="0" smtClean="0">
                <a:solidFill>
                  <a:srgbClr val="FF0000"/>
                </a:solidFill>
              </a:rPr>
              <a:t>y --&gt; x = 15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0141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smtClean="0">
                <a:solidFill>
                  <a:srgbClr val="FF0000"/>
                </a:solidFill>
              </a:rPr>
              <a:t>y = t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y </a:t>
            </a:r>
            <a:r>
              <a:rPr lang="en-US" altLang="zh-TW" b="1" i="1" dirty="0">
                <a:solidFill>
                  <a:srgbClr val="FF0000"/>
                </a:solidFill>
              </a:rPr>
              <a:t>= </a:t>
            </a:r>
            <a:r>
              <a:rPr lang="en-US" altLang="zh-TW" b="1" i="1" dirty="0" smtClean="0">
                <a:solidFill>
                  <a:srgbClr val="FF0000"/>
                </a:solidFill>
              </a:rPr>
              <a:t>t --&gt; y = 10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3434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179</Words>
  <Application>Microsoft Office PowerPoint</Application>
  <PresentationFormat>寬螢幕</PresentationFormat>
  <Paragraphs>1202</Paragraphs>
  <Slides>54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0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2022-04-27T11:56:22Z</dcterms:created>
  <dcterms:modified xsi:type="dcterms:W3CDTF">2022-04-27T13:19:46Z</dcterms:modified>
</cp:coreProperties>
</file>