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311" r:id="rId3"/>
    <p:sldId id="312" r:id="rId4"/>
    <p:sldId id="31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14" r:id="rId13"/>
    <p:sldId id="315" r:id="rId14"/>
    <p:sldId id="316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17" r:id="rId26"/>
    <p:sldId id="318" r:id="rId27"/>
    <p:sldId id="319" r:id="rId28"/>
    <p:sldId id="320" r:id="rId29"/>
    <p:sldId id="302" r:id="rId30"/>
    <p:sldId id="303" r:id="rId31"/>
    <p:sldId id="304" r:id="rId32"/>
    <p:sldId id="305" r:id="rId33"/>
    <p:sldId id="321" r:id="rId34"/>
    <p:sldId id="306" r:id="rId35"/>
    <p:sldId id="307" r:id="rId36"/>
    <p:sldId id="308" r:id="rId37"/>
    <p:sldId id="309" r:id="rId38"/>
    <p:sldId id="32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80618" y="1169989"/>
            <a:ext cx="6419849" cy="4994275"/>
            <a:chOff x="4334933" y="1169931"/>
            <a:chExt cx="4814835" cy="4993802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0FBA5057-1C0F-47B7-9F58-A159312ED966}"/>
                </a:ext>
              </a:extLst>
            </p:cNvPr>
            <p:cNvCxnSpPr/>
            <p:nvPr/>
          </p:nvCxnSpPr>
          <p:spPr>
            <a:xfrm flipH="1">
              <a:off x="6009727" y="1169931"/>
              <a:ext cx="3133691" cy="3135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8">
              <a:extLst>
                <a:ext uri="{FF2B5EF4-FFF2-40B4-BE49-F238E27FC236}">
                  <a16:creationId xmlns:a16="http://schemas.microsoft.com/office/drawing/2014/main" id="{833EC155-8A82-42C7-8E68-B071AFE53027}"/>
                </a:ext>
              </a:extLst>
            </p:cNvPr>
            <p:cNvCxnSpPr/>
            <p:nvPr/>
          </p:nvCxnSpPr>
          <p:spPr>
            <a:xfrm flipH="1">
              <a:off x="4334933" y="1349301"/>
              <a:ext cx="4814835" cy="481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0">
              <a:extLst>
                <a:ext uri="{FF2B5EF4-FFF2-40B4-BE49-F238E27FC236}">
                  <a16:creationId xmlns:a16="http://schemas.microsoft.com/office/drawing/2014/main" id="{8EBB8154-4D2A-4C14-8F6D-F3C23D5AF432}"/>
                </a:ext>
              </a:extLst>
            </p:cNvPr>
            <p:cNvCxnSpPr/>
            <p:nvPr/>
          </p:nvCxnSpPr>
          <p:spPr>
            <a:xfrm flipH="1">
              <a:off x="5225510" y="1469940"/>
              <a:ext cx="3911558" cy="3911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1">
              <a:extLst>
                <a:ext uri="{FF2B5EF4-FFF2-40B4-BE49-F238E27FC236}">
                  <a16:creationId xmlns:a16="http://schemas.microsoft.com/office/drawing/2014/main" id="{CEAF7A7B-F066-4B17-A93B-93755B6EE8A0}"/>
                </a:ext>
              </a:extLst>
            </p:cNvPr>
            <p:cNvCxnSpPr/>
            <p:nvPr/>
          </p:nvCxnSpPr>
          <p:spPr>
            <a:xfrm flipH="1">
              <a:off x="5304885" y="1308030"/>
              <a:ext cx="3838534" cy="38397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2">
              <a:extLst>
                <a:ext uri="{FF2B5EF4-FFF2-40B4-BE49-F238E27FC236}">
                  <a16:creationId xmlns:a16="http://schemas.microsoft.com/office/drawing/2014/main" id="{9D2B0365-0A85-4D49-89B5-43E5382B4F60}"/>
                </a:ext>
              </a:extLst>
            </p:cNvPr>
            <p:cNvCxnSpPr/>
            <p:nvPr/>
          </p:nvCxnSpPr>
          <p:spPr>
            <a:xfrm flipH="1">
              <a:off x="5706518" y="1769949"/>
              <a:ext cx="3430550" cy="34302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1" y="533401"/>
            <a:ext cx="8206284" cy="3124201"/>
          </a:xfrm>
        </p:spPr>
        <p:txBody>
          <a:bodyPr anchor="b"/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3843868"/>
            <a:ext cx="6605667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61D7B7D-7BF4-4D5F-B401-90102F98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4D7D05-C42F-4507-9881-120D6373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116136-053C-4596-BC57-25408514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0AEE491-7681-4071-AB2C-727413F79A2C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5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11200" y="533400"/>
            <a:ext cx="107696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16003" y="3843867"/>
            <a:ext cx="9708443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0BDF715-0B77-498C-8481-752530E16B71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D035D52-D308-4BE3-B7FD-C6E9C9FC649E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33400"/>
            <a:ext cx="10769600" cy="2895600"/>
          </a:xfrm>
        </p:spPr>
        <p:txBody>
          <a:bodyPr/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114800"/>
            <a:ext cx="8511403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F89353-4810-4DF1-ABD6-8446F8289849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20F8820-92BE-4AB1-AE52-BB443DC5FA3C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10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04800" y="7112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0261600" y="27686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1" y="533400"/>
            <a:ext cx="9146383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2401" y="3429000"/>
            <a:ext cx="8536623" cy="482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4301070"/>
            <a:ext cx="8509815" cy="171873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8A82B9-D87F-48E8-977B-DC927E2353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6A85D2-D86E-45B2-8F14-5816D4B7D8CF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8FE2DC-8057-4C2D-83FA-71D00FA8FC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A480B7-5F27-494E-A93B-7414FD35D2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C625FB-AA38-4BBA-A5EE-EDE6CDAB1220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7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3429000"/>
            <a:ext cx="8509815" cy="16974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5132981"/>
            <a:ext cx="8511403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0678C2E-0087-4D74-993A-8BA2262EC8E2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FAD0DD-2A3E-4729-9535-4F971E0E6050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33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04800" y="7112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0261600" y="27686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2" y="533400"/>
            <a:ext cx="9146381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201" y="3886200"/>
            <a:ext cx="8509815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953000"/>
            <a:ext cx="8509813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0C6E68-ACA1-448A-B926-70EA3A2E05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A6BD08E-6CE1-46C0-B399-96014BD65855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349A10-21D5-4D4D-AA3F-DBBAF31AD9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DDB587-03E4-4B0B-A25F-978FD9E36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9DFECB-66FD-4891-9002-BB876E677A4E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63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33400"/>
            <a:ext cx="10034211" cy="2895600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201" y="3928534"/>
            <a:ext cx="8509815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766736"/>
            <a:ext cx="8509813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4EA5B4-EA25-426A-B4D2-526E9EB53572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EA00E5A-6923-425A-9468-1C1B9481F9A4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114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1" y="533401"/>
            <a:ext cx="8739823" cy="376767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AA38-8E59-40A9-B535-2368F601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D725-BB41-4508-B103-79A24AC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870E-90CB-43CA-99FD-C0497AB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A39CAA2-AD6F-4B0C-8817-A691FCD488F5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899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5208" y="533400"/>
            <a:ext cx="2725592" cy="44196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0"/>
            <a:ext cx="7800016" cy="5486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8B8F-112D-4194-9409-E50DA45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82C2-E47A-435B-8CC4-23508EF6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7C84-C8A4-4DDE-BFCF-CCB9BE3C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5D2330D-7CC2-4E8E-A48F-452AD169D6CF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69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1" y="533400"/>
            <a:ext cx="8739823" cy="376767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5DED1CB-F042-42BD-92D0-9A4A46179531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C346A9E-2C5B-4912-AAB1-DF9E39139752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17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981200"/>
            <a:ext cx="8536624" cy="2319867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4487334"/>
            <a:ext cx="8536623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C171-B785-4BA7-8694-6330B135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38E9-853A-4A2B-B61F-1A4F3616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FDF2-26F3-437B-8DF3-B713B2BF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884035-5BFF-446A-923F-C6D13017781E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31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11201" y="533401"/>
            <a:ext cx="5266623" cy="37676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216483" y="533400"/>
            <a:ext cx="5264317" cy="37592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BE329E0-C1D8-483A-B099-117471287DC0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981B888-0AE9-44D5-92B3-6CFB69967669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9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533400"/>
            <a:ext cx="4955821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199" y="1143001"/>
            <a:ext cx="5260623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3355" y="566738"/>
            <a:ext cx="50187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483" y="1143000"/>
            <a:ext cx="5275607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C7CD7C-DB70-4B90-A1DE-49041EF7C6B6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FF5547-EFF7-4670-AF5E-35CD05271304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91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9CF5F-446B-4AD4-AB04-811F5C12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C63FB-84DA-4230-AEC3-35E5511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7B7EA-6567-47D4-B129-67549D5C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FC6A03A-DD27-4F84-B755-41D5BFC98EFC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53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AE393-6FC8-4185-ADB0-E1411D57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9550A-A799-441C-9E1D-1E74486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2E329-E3AE-4D19-ACDA-55E9C8D6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3E266EA-5E9F-4C93-B533-C84B8F3D0355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9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89" y="533400"/>
            <a:ext cx="4267200" cy="152400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533400"/>
            <a:ext cx="5918340" cy="54864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89" y="2209803"/>
            <a:ext cx="4267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A5D6-1F6F-4D9C-B183-ED33905A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376F6-1FBE-4250-890F-CB0816D0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A448-990E-4E8C-8454-A431E6A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1CAFC27-68AA-47F8-B2C9-030DE25E69F0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57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0" y="1447800"/>
            <a:ext cx="4751011" cy="1143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16000" y="914400"/>
            <a:ext cx="4374632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704" y="2743200"/>
            <a:ext cx="4752297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B5B442A-8692-45C3-A247-52E86A4970BC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FE7C682-82A8-4CAE-8EC3-5E1E1A092C2F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67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4D4EF"/>
            </a:gs>
            <a:gs pos="10001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8894234" y="3894138"/>
            <a:ext cx="3293533" cy="26590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746" y="3259666"/>
              <a:ext cx="912188" cy="9118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5724"/>
              <a:ext cx="2981857" cy="29828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1737" y="3581511"/>
              <a:ext cx="1897197" cy="1896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130" y="3433998"/>
              <a:ext cx="1740055" cy="1739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388" y="3985732"/>
              <a:ext cx="1264798" cy="1264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0" y="4495800"/>
            <a:ext cx="873971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533400"/>
            <a:ext cx="8739717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0" y="6172201"/>
            <a:ext cx="16023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2D167A6-4561-4F81-89A6-D38416FB1B25}" type="datetimeFigureOut">
              <a:rPr lang="en-US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172201"/>
            <a:ext cx="77491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5317" y="5578476"/>
            <a:ext cx="114300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0780183-EDF2-4D83-9947-18F99EE0A529}" type="slidenum">
              <a:rPr lang="en-US" altLang="zh-TW" smtClean="0">
                <a:solidFill>
                  <a:srgbClr val="146194">
                    <a:lumMod val="50000"/>
                  </a:srgbClr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146194">
                  <a:lumMod val="50000"/>
                </a:srgb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04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  <a:ea typeface="微軟正黑體" panose="020B0604030504040204" pitchFamily="34" charset="-12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  <a:ea typeface="微軟正黑體" panose="020B0604030504040204" pitchFamily="34" charset="-12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  <a:ea typeface="微軟正黑體" panose="020B0604030504040204" pitchFamily="34" charset="-12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  <a:ea typeface="微軟正黑體" panose="020B0604030504040204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B14E9-0432-4868-9157-F75D0293B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7710488" cy="3124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/>
              <a:t>JAVA</a:t>
            </a:r>
            <a:r>
              <a:rPr lang="zh-TW" altLang="en-US" b="1" dirty="0"/>
              <a:t>例外處理開發報告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2057400" y="3998478"/>
            <a:ext cx="9144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 smtClean="0">
                <a:solidFill>
                  <a:srgbClr val="92D050"/>
                </a:solidFill>
              </a:rPr>
              <a:t>學生</a:t>
            </a:r>
            <a:r>
              <a:rPr lang="en-US" altLang="zh-TW" sz="4000" b="1" dirty="0" smtClean="0">
                <a:solidFill>
                  <a:srgbClr val="92D050"/>
                </a:solidFill>
              </a:rPr>
              <a:t>:A100E111</a:t>
            </a:r>
            <a:r>
              <a:rPr lang="zh-TW" altLang="en-US" sz="4000" b="1" dirty="0" smtClean="0">
                <a:solidFill>
                  <a:srgbClr val="92D050"/>
                </a:solidFill>
              </a:rPr>
              <a:t>董宸維</a:t>
            </a:r>
            <a:endParaRPr lang="en-US" altLang="zh-TW" sz="4000" b="1" dirty="0" smtClean="0">
              <a:solidFill>
                <a:srgbClr val="92D050"/>
              </a:solidFill>
            </a:endParaRPr>
          </a:p>
          <a:p>
            <a:r>
              <a:rPr lang="zh-TW" altLang="en-US" sz="4000" b="1" dirty="0" smtClean="0">
                <a:solidFill>
                  <a:srgbClr val="92D050"/>
                </a:solidFill>
              </a:rPr>
              <a:t>老師</a:t>
            </a:r>
            <a:r>
              <a:rPr lang="en-US" altLang="zh-TW" sz="4000" b="1" dirty="0" smtClean="0">
                <a:solidFill>
                  <a:srgbClr val="92D050"/>
                </a:solidFill>
              </a:rPr>
              <a:t>:</a:t>
            </a:r>
            <a:r>
              <a:rPr lang="zh-TW" altLang="en-US" sz="4000" b="1" dirty="0" smtClean="0">
                <a:solidFill>
                  <a:srgbClr val="92D050"/>
                </a:solidFill>
              </a:rPr>
              <a:t>偉大的恩師龍大大</a:t>
            </a:r>
            <a:endParaRPr lang="zh-TW" altLang="en-U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8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619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int[] myarray = new int[10];</a:t>
            </a:r>
          </a:p>
          <a:p>
            <a:r>
              <a:rPr lang="zh-TW" altLang="en-US" dirty="0" smtClean="0"/>
              <a:t>	   try {</a:t>
            </a:r>
          </a:p>
          <a:p>
            <a:r>
              <a:rPr lang="zh-TW" altLang="en-US" dirty="0" smtClean="0"/>
              <a:t>	       myarray[9] = 250;</a:t>
            </a:r>
          </a:p>
          <a:p>
            <a:r>
              <a:rPr lang="zh-TW" altLang="en-US" dirty="0" smtClean="0"/>
              <a:t>	       </a:t>
            </a:r>
            <a:r>
              <a:rPr lang="zh-TW" altLang="en-US" b="1" dirty="0" smtClean="0">
                <a:solidFill>
                  <a:srgbClr val="FF0000"/>
                </a:solidFill>
              </a:rPr>
              <a:t>//myarray[10] = 250;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		</a:t>
            </a:r>
            <a:r>
              <a:rPr lang="zh-TW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r>
              <a:rPr lang="zh-TW" altLang="en-US" b="1" dirty="0" smtClean="0">
                <a:solidFill>
                  <a:srgbClr val="FF0000"/>
                </a:solidFill>
              </a:rPr>
              <a:t>個字串</a:t>
            </a:r>
            <a:r>
              <a:rPr lang="en-US" altLang="zh-TW" b="1" dirty="0" smtClean="0">
                <a:solidFill>
                  <a:srgbClr val="FF0000"/>
                </a:solidFill>
              </a:rPr>
              <a:t>=250</a:t>
            </a:r>
            <a:r>
              <a:rPr lang="zh-TW" altLang="en-US" b="1" dirty="0" smtClean="0">
                <a:solidFill>
                  <a:srgbClr val="FF0000"/>
                </a:solidFill>
              </a:rPr>
              <a:t>錯誤寫法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catch(ArrayIndexOutOfBoundsException e) {</a:t>
            </a:r>
          </a:p>
          <a:p>
            <a:r>
              <a:rPr lang="zh-TW" altLang="en-US" dirty="0" smtClean="0"/>
              <a:t>	       System.out.println("例外內容：" + e.toString());</a:t>
            </a:r>
          </a:p>
          <a:p>
            <a:r>
              <a:rPr lang="zh-TW" altLang="en-US" dirty="0" smtClean="0"/>
              <a:t>	       System.out.println("也就是：超出陣列索引範圍");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System.out.println("程式最後一行執行完畢");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7044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int[] myarray = new int[10];</a:t>
            </a:r>
          </a:p>
          <a:p>
            <a:r>
              <a:rPr lang="zh-TW" altLang="en-US" dirty="0" smtClean="0"/>
              <a:t>	   try {</a:t>
            </a:r>
          </a:p>
          <a:p>
            <a:r>
              <a:rPr lang="zh-TW" altLang="en-US" dirty="0" smtClean="0"/>
              <a:t>	       myarray[9] = 250;</a:t>
            </a:r>
          </a:p>
          <a:p>
            <a:r>
              <a:rPr lang="zh-TW" altLang="en-US" dirty="0" smtClean="0"/>
              <a:t>	       //myarray[10] = 250;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catch(</a:t>
            </a:r>
            <a:r>
              <a:rPr lang="zh-TW" altLang="en-US" b="1" dirty="0" smtClean="0">
                <a:solidFill>
                  <a:srgbClr val="FF0000"/>
                </a:solidFill>
              </a:rPr>
              <a:t>ArrayIndexOutOfBoundsException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e</a:t>
            </a:r>
            <a:r>
              <a:rPr lang="zh-TW" altLang="en-US" dirty="0" smtClean="0"/>
              <a:t>) {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		</a:t>
            </a:r>
            <a:r>
              <a:rPr lang="zh-TW" altLang="en-US" b="1" dirty="0" smtClean="0">
                <a:solidFill>
                  <a:srgbClr val="FF0000"/>
                </a:solidFill>
              </a:rPr>
              <a:t>字串例外方法</a:t>
            </a:r>
            <a:r>
              <a:rPr lang="zh-TW" altLang="en-US" b="1" dirty="0" smtClean="0">
                <a:solidFill>
                  <a:srgbClr val="00B050"/>
                </a:solidFill>
              </a:rPr>
              <a:t>宣告</a:t>
            </a:r>
            <a:r>
              <a:rPr lang="en-US" altLang="zh-TW" b="1" dirty="0" smtClean="0">
                <a:solidFill>
                  <a:srgbClr val="00B050"/>
                </a:solidFill>
              </a:rPr>
              <a:t>e</a:t>
            </a:r>
            <a:endParaRPr lang="zh-TW" altLang="en-US" b="1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	       System.out.println("例外內容：" + </a:t>
            </a:r>
            <a:r>
              <a:rPr lang="zh-TW" altLang="en-US" b="1" dirty="0" smtClean="0">
                <a:solidFill>
                  <a:srgbClr val="00B050"/>
                </a:solidFill>
              </a:rPr>
              <a:t>e.toString</a:t>
            </a:r>
            <a:r>
              <a:rPr lang="zh-TW" altLang="en-US" dirty="0" smtClean="0"/>
              <a:t>());</a:t>
            </a:r>
            <a:endParaRPr lang="en-US" altLang="zh-TW" dirty="0" smtClean="0"/>
          </a:p>
          <a:p>
            <a:r>
              <a:rPr lang="en-US" altLang="zh-TW" dirty="0" smtClean="0"/>
              <a:t>					</a:t>
            </a:r>
            <a:r>
              <a:rPr lang="en-US" altLang="zh-TW" b="1" dirty="0" smtClean="0">
                <a:solidFill>
                  <a:srgbClr val="00B050"/>
                </a:solidFill>
              </a:rPr>
              <a:t>e</a:t>
            </a:r>
            <a:r>
              <a:rPr lang="zh-TW" altLang="en-US" b="1" dirty="0" smtClean="0">
                <a:solidFill>
                  <a:srgbClr val="00B050"/>
                </a:solidFill>
              </a:rPr>
              <a:t>執行</a:t>
            </a:r>
            <a:r>
              <a:rPr lang="en-US" altLang="zh-TW" b="1" dirty="0" smtClean="0">
                <a:solidFill>
                  <a:srgbClr val="00B050"/>
                </a:solidFill>
              </a:rPr>
              <a:t>.</a:t>
            </a:r>
            <a:r>
              <a:rPr lang="zh-TW" altLang="en-US" b="1" dirty="0" smtClean="0">
                <a:solidFill>
                  <a:srgbClr val="00B050"/>
                </a:solidFill>
              </a:rPr>
              <a:t> toString方法</a:t>
            </a:r>
            <a:endParaRPr lang="zh-TW" altLang="en-US" b="1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	       System.out.println("也就是：超出陣列索引範圍");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System.out.println("程式最後一行執行完畢");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DF4A1BE-E779-48CC-B8D5-B19E512BB6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5188" y="620714"/>
            <a:ext cx="7821612" cy="7953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b="1" dirty="0">
                <a:solidFill>
                  <a:srgbClr val="FFFF00"/>
                </a:solidFill>
              </a:rPr>
              <a:t>例外處理</a:t>
            </a:r>
            <a:r>
              <a:rPr lang="en-US" altLang="zh-TW" b="1" dirty="0">
                <a:solidFill>
                  <a:srgbClr val="FFFF00"/>
                </a:solidFill>
              </a:rPr>
              <a:t>1:</a:t>
            </a:r>
            <a:r>
              <a:rPr lang="en-US" altLang="zh-TW" b="1" dirty="0"/>
              <a:t>try… catch…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8FC558D-4BFC-4DEB-AA55-A10A13549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751" y="1555751"/>
            <a:ext cx="8208963" cy="3889375"/>
          </a:xfrm>
        </p:spPr>
        <p:txBody>
          <a:bodyPr rtlCol="0"/>
          <a:lstStyle/>
          <a:p>
            <a:pPr fontAlgn="auto">
              <a:lnSpc>
                <a:spcPct val="115000"/>
              </a:lnSpc>
              <a:defRPr/>
            </a:pPr>
            <a:r>
              <a:rPr lang="zh-TW" altLang="zh-TW" sz="2200" dirty="0">
                <a:solidFill>
                  <a:schemeClr val="tx1"/>
                </a:solidFill>
              </a:rPr>
              <a:t>在</a:t>
            </a:r>
            <a:r>
              <a:rPr lang="en-US" altLang="zh-TW" sz="2200" dirty="0">
                <a:solidFill>
                  <a:schemeClr val="tx1"/>
                </a:solidFill>
              </a:rPr>
              <a:t>Java</a:t>
            </a:r>
            <a:r>
              <a:rPr lang="zh-TW" altLang="zh-TW" sz="2200" dirty="0">
                <a:solidFill>
                  <a:schemeClr val="tx1"/>
                </a:solidFill>
              </a:rPr>
              <a:t>中我們可以使用處理例外的方式，來解決程式執行階段所發生的錯誤，並在可能發生錯誤的程式區塊預先使用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r>
              <a:rPr lang="zh-TW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敘述</a:t>
            </a:r>
            <a:r>
              <a:rPr lang="zh-TW" altLang="zh-TW" sz="2200" dirty="0">
                <a:solidFill>
                  <a:schemeClr val="tx1"/>
                </a:solidFill>
              </a:rPr>
              <a:t>來檢查，再用</a:t>
            </a:r>
            <a:r>
              <a:rPr lang="en-US" altLang="zh-TW" sz="2200" dirty="0">
                <a:solidFill>
                  <a:srgbClr val="FFFF00"/>
                </a:solidFill>
              </a:rPr>
              <a:t>catch</a:t>
            </a:r>
            <a:r>
              <a:rPr lang="zh-TW" altLang="zh-TW" sz="2200" dirty="0">
                <a:solidFill>
                  <a:srgbClr val="FFFF00"/>
                </a:solidFill>
              </a:rPr>
              <a:t>敘述</a:t>
            </a:r>
            <a:r>
              <a:rPr lang="zh-TW" altLang="zh-TW" sz="2200" dirty="0">
                <a:solidFill>
                  <a:schemeClr val="tx1"/>
                </a:solidFill>
              </a:rPr>
              <a:t>來捕捉錯誤的例外內容。</a:t>
            </a:r>
            <a:endParaRPr lang="en-US" altLang="zh-TW" sz="2200" dirty="0">
              <a:solidFill>
                <a:schemeClr val="tx1"/>
              </a:solidFill>
            </a:endParaRPr>
          </a:p>
          <a:p>
            <a:pPr fontAlgn="auto">
              <a:lnSpc>
                <a:spcPct val="115000"/>
              </a:lnSpc>
              <a:defRPr/>
            </a:pPr>
            <a:endParaRPr lang="en-US" altLang="zh-TW" sz="2200" dirty="0">
              <a:solidFill>
                <a:schemeClr val="tx1"/>
              </a:solidFill>
            </a:endParaRPr>
          </a:p>
          <a:p>
            <a:pPr fontAlgn="auto">
              <a:lnSpc>
                <a:spcPct val="115000"/>
              </a:lnSpc>
              <a:defRPr/>
            </a:pPr>
            <a:endParaRPr lang="en-US" altLang="zh-TW" sz="2200" dirty="0">
              <a:solidFill>
                <a:schemeClr val="tx1"/>
              </a:solidFill>
            </a:endParaRPr>
          </a:p>
          <a:p>
            <a:pPr fontAlgn="auto">
              <a:lnSpc>
                <a:spcPct val="115000"/>
              </a:lnSpc>
              <a:defRPr/>
            </a:pPr>
            <a:r>
              <a:rPr lang="zh-TW" altLang="zh-TW" sz="2200" dirty="0">
                <a:solidFill>
                  <a:schemeClr val="tx1"/>
                </a:solidFill>
              </a:rPr>
              <a:t>必要時，還可加入</a:t>
            </a:r>
            <a:r>
              <a:rPr lang="en-US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r>
              <a:rPr lang="zh-TW" altLang="zh-TW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敘述</a:t>
            </a:r>
            <a:r>
              <a:rPr lang="zh-TW" altLang="zh-TW" sz="2200" dirty="0">
                <a:solidFill>
                  <a:schemeClr val="tx1"/>
                </a:solidFill>
              </a:rPr>
              <a:t>來補充說明或關閉資源。</a:t>
            </a:r>
          </a:p>
        </p:txBody>
      </p:sp>
    </p:spTree>
    <p:extLst>
      <p:ext uri="{BB962C8B-B14F-4D97-AF65-F5344CB8AC3E}">
        <p14:creationId xmlns:p14="http://schemas.microsoft.com/office/powerpoint/2010/main" val="17974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auto">
          <a:xfrm>
            <a:off x="1919289" y="739776"/>
            <a:ext cx="81994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try… catch…			</a:t>
            </a:r>
            <a:endParaRPr kumimoji="1" lang="zh-TW" altLang="en-US" b="1">
              <a:solidFill>
                <a:srgbClr val="000099"/>
              </a:solidFill>
              <a:latin typeface="Arial" panose="020B060402020202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6C05E6-5C29-463D-AD08-DB14C2893094}"/>
              </a:ext>
            </a:extLst>
          </p:cNvPr>
          <p:cNvSpPr/>
          <p:nvPr/>
        </p:nvSpPr>
        <p:spPr>
          <a:xfrm>
            <a:off x="1919288" y="1412875"/>
            <a:ext cx="8424862" cy="1784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defRPr/>
            </a:pPr>
            <a:r>
              <a:rPr kumimoji="1" lang="zh-TW" altLang="zh-TW" sz="2200" b="1" dirty="0"/>
              <a:t>當例外情形發生時，為了讓產生例外的程式不中斷，而且能夠繼續往下執行，並同時將造成錯誤的例外攔截下來，建立相對的錯誤處理程式，進行補救。</a:t>
            </a:r>
            <a:endParaRPr kumimoji="1" lang="en-US" altLang="zh-TW" sz="2200" b="1" dirty="0"/>
          </a:p>
          <a:p>
            <a:pPr fontAlgn="ctr">
              <a:defRPr/>
            </a:pPr>
            <a:endParaRPr kumimoji="1" lang="en-US" altLang="zh-TW" sz="2200" b="1" dirty="0"/>
          </a:p>
          <a:p>
            <a:pPr fontAlgn="ctr">
              <a:defRPr/>
            </a:pPr>
            <a:r>
              <a:rPr kumimoji="1" lang="zh-TW" altLang="zh-TW" sz="2200" b="1" dirty="0"/>
              <a:t>在</a:t>
            </a:r>
            <a:r>
              <a:rPr kumimoji="1" lang="en-US" altLang="zh-TW" sz="2200" b="1" dirty="0"/>
              <a:t>Java</a:t>
            </a:r>
            <a:r>
              <a:rPr kumimoji="1" lang="zh-TW" altLang="zh-TW" sz="2200" b="1" dirty="0"/>
              <a:t>中使用</a:t>
            </a:r>
            <a:r>
              <a:rPr kumimoji="1" lang="en-US" altLang="zh-TW" sz="2200" b="1" dirty="0"/>
              <a:t>try… catch… </a:t>
            </a:r>
            <a:r>
              <a:rPr kumimoji="1" lang="zh-TW" altLang="zh-TW" sz="2200" b="1" dirty="0"/>
              <a:t>敘述來解決例外處理，其語法如下：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3573463"/>
            <a:ext cx="7704137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48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67A63F-05AF-4F31-88D7-93CAA86C07E0}"/>
              </a:ext>
            </a:extLst>
          </p:cNvPr>
          <p:cNvSpPr/>
          <p:nvPr/>
        </p:nvSpPr>
        <p:spPr>
          <a:xfrm>
            <a:off x="1774825" y="958851"/>
            <a:ext cx="864235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  <a:defRPr/>
            </a:pPr>
            <a:r>
              <a:rPr kumimoji="1" lang="zh-TW" altLang="zh-TW" sz="2200" b="1" dirty="0"/>
              <a:t>由</a:t>
            </a:r>
            <a:r>
              <a:rPr kumimoji="1" lang="en-US" altLang="zh-TW" sz="2200" b="1" dirty="0"/>
              <a:t>try... </a:t>
            </a:r>
            <a:r>
              <a:rPr kumimoji="1" lang="zh-TW" altLang="zh-TW" sz="2200" b="1" dirty="0"/>
              <a:t>敘述所包圍的程式區塊內容，是可能會發生例外情況的程式區塊，如：檢查除數是否為零</a:t>
            </a:r>
            <a:r>
              <a:rPr kumimoji="1" lang="en-US" altLang="zh-TW" sz="2200" b="1" dirty="0"/>
              <a:t>(</a:t>
            </a:r>
            <a:r>
              <a:rPr kumimoji="1" lang="zh-TW" altLang="zh-TW" sz="2200" b="1" dirty="0"/>
              <a:t>除數不可為</a:t>
            </a:r>
            <a:r>
              <a:rPr kumimoji="1" lang="en-US" altLang="zh-TW" sz="2200" b="1" dirty="0"/>
              <a:t>0)</a:t>
            </a:r>
            <a:r>
              <a:rPr kumimoji="1" lang="zh-TW" altLang="zh-TW" sz="2200" b="1" dirty="0"/>
              <a:t>，或指定資料給陣列索引超過範圍</a:t>
            </a:r>
            <a:r>
              <a:rPr kumimoji="1" lang="en-US" altLang="zh-TW" sz="2200" b="1" dirty="0"/>
              <a:t>…</a:t>
            </a:r>
            <a:r>
              <a:rPr kumimoji="1" lang="zh-TW" altLang="zh-TW" sz="2200" b="1" dirty="0"/>
              <a:t>等例外情形的檢查。</a:t>
            </a:r>
            <a:endParaRPr kumimoji="1" lang="en-US" altLang="zh-TW" sz="2200" b="1" dirty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kumimoji="1" lang="en-US" altLang="zh-TW" sz="2200" b="1" dirty="0"/>
              <a:t>catch... </a:t>
            </a:r>
            <a:r>
              <a:rPr kumimoji="1" lang="zh-TW" altLang="zh-TW" sz="2200" b="1" dirty="0"/>
              <a:t>敘述的小括號內是</a:t>
            </a:r>
            <a:r>
              <a:rPr kumimoji="1" lang="zh-TW" altLang="zh-TW" sz="2200" b="1" dirty="0">
                <a:solidFill>
                  <a:srgbClr val="FFFF00"/>
                </a:solidFill>
              </a:rPr>
              <a:t>例外的類別</a:t>
            </a:r>
            <a:r>
              <a:rPr kumimoji="1" lang="zh-TW" altLang="zh-TW" sz="2200" b="1" dirty="0"/>
              <a:t>，當然這個例外類別是與</a:t>
            </a:r>
            <a:r>
              <a:rPr kumimoji="1" lang="en-US" altLang="zh-TW" sz="2200" b="1" dirty="0"/>
              <a:t>try... </a:t>
            </a:r>
            <a:r>
              <a:rPr kumimoji="1" lang="zh-TW" altLang="zh-TW" sz="2200" b="1" dirty="0"/>
              <a:t>敘述內程式區塊所要檢查的例外情形是相同的。</a:t>
            </a:r>
            <a:endParaRPr kumimoji="1" lang="en-US" altLang="zh-TW" sz="2200" b="1" dirty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kumimoji="1" lang="zh-TW" altLang="zh-TW" sz="2200" b="1" dirty="0"/>
              <a:t>當</a:t>
            </a:r>
            <a:r>
              <a:rPr kumimoji="1" lang="en-US" altLang="zh-TW" sz="2200" b="1" dirty="0"/>
              <a:t>try</a:t>
            </a:r>
            <a:r>
              <a:rPr kumimoji="1" lang="zh-TW" altLang="zh-TW" sz="2200" b="1" dirty="0"/>
              <a:t>程式區塊內發生了例外情形時，接下來搜尋有沒有這種類型的</a:t>
            </a:r>
            <a:r>
              <a:rPr kumimoji="1" lang="en-US" altLang="zh-TW" sz="2200" b="1" dirty="0"/>
              <a:t>catch</a:t>
            </a:r>
            <a:r>
              <a:rPr kumimoji="1" lang="zh-TW" altLang="zh-TW" sz="2200" b="1" dirty="0"/>
              <a:t>程式區塊，若有找到則執行該程式區塊內的後續處理。</a:t>
            </a:r>
            <a:endParaRPr kumimoji="1" lang="en-US" altLang="zh-TW" sz="2200" b="1" dirty="0"/>
          </a:p>
        </p:txBody>
      </p:sp>
    </p:spTree>
    <p:extLst>
      <p:ext uri="{BB962C8B-B14F-4D97-AF65-F5344CB8AC3E}">
        <p14:creationId xmlns:p14="http://schemas.microsoft.com/office/powerpoint/2010/main" val="149503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23"/>
            <a:ext cx="6962775" cy="64198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4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67550" cy="66770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>
                <a:solidFill>
                  <a:srgbClr val="FF0000"/>
                </a:solidFill>
              </a:rPr>
              <a:t>錯誤</a:t>
            </a:r>
            <a:r>
              <a:rPr lang="zh-TW" altLang="en-US" sz="9600" b="1" i="1" dirty="0" smtClean="0">
                <a:solidFill>
                  <a:srgbClr val="FF0000"/>
                </a:solidFill>
              </a:rPr>
              <a:t>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0" cy="65627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>
                <a:solidFill>
                  <a:srgbClr val="FF0000"/>
                </a:solidFill>
              </a:rPr>
              <a:t>錯誤</a:t>
            </a:r>
            <a:r>
              <a:rPr lang="zh-TW" altLang="en-US" sz="9600" b="1" i="1" dirty="0" smtClean="0">
                <a:solidFill>
                  <a:srgbClr val="FF0000"/>
                </a:solidFill>
              </a:rPr>
              <a:t>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6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10"/>
            <a:ext cx="6991350" cy="66389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>
                <a:solidFill>
                  <a:srgbClr val="FF0000"/>
                </a:solidFill>
              </a:rPr>
              <a:t>錯誤</a:t>
            </a:r>
            <a:r>
              <a:rPr lang="zh-TW" altLang="en-US" sz="9600" b="1" i="1" dirty="0" smtClean="0">
                <a:solidFill>
                  <a:srgbClr val="FF0000"/>
                </a:solidFill>
              </a:rPr>
              <a:t>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9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567"/>
            <a:ext cx="6953250" cy="67818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>
                <a:solidFill>
                  <a:srgbClr val="FF0000"/>
                </a:solidFill>
              </a:rPr>
              <a:t>錯誤</a:t>
            </a:r>
            <a:r>
              <a:rPr lang="zh-TW" altLang="en-US" sz="9600" b="1" i="1" dirty="0" smtClean="0">
                <a:solidFill>
                  <a:srgbClr val="FF0000"/>
                </a:solidFill>
              </a:rPr>
              <a:t>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1A2C-7D4E-4D20-A3C0-3B6712D9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4" y="333375"/>
            <a:ext cx="6554787" cy="1524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3414713" y="2420938"/>
            <a:ext cx="4572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3600"/>
              <a:t>例外</a:t>
            </a:r>
          </a:p>
          <a:p>
            <a:r>
              <a:rPr lang="zh-TW" altLang="en-US" sz="3600"/>
              <a:t>例外處理</a:t>
            </a:r>
            <a:r>
              <a:rPr lang="en-US" altLang="zh-TW" sz="3600"/>
              <a:t>1</a:t>
            </a:r>
          </a:p>
          <a:p>
            <a:r>
              <a:rPr lang="zh-TW" altLang="en-US" sz="3600"/>
              <a:t>例外處理</a:t>
            </a:r>
            <a:r>
              <a:rPr lang="en-US" altLang="zh-TW" sz="3600"/>
              <a:t>2</a:t>
            </a:r>
          </a:p>
          <a:p>
            <a:r>
              <a:rPr lang="zh-TW" altLang="en-US" sz="3600"/>
              <a:t>例外處理</a:t>
            </a:r>
            <a:r>
              <a:rPr lang="en-US" altLang="zh-TW" sz="3600"/>
              <a:t>3</a:t>
            </a:r>
          </a:p>
          <a:p>
            <a:r>
              <a:rPr lang="zh-TW" altLang="en-US" sz="3600"/>
              <a:t>例外處理</a:t>
            </a:r>
            <a:r>
              <a:rPr lang="en-US" altLang="zh-TW" sz="3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064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775308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MultiException1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int[] myarray = new int[10];</a:t>
            </a:r>
          </a:p>
          <a:p>
            <a:r>
              <a:rPr lang="zh-TW" altLang="en-US" dirty="0" smtClean="0"/>
              <a:t>	    try {</a:t>
            </a:r>
          </a:p>
          <a:p>
            <a:r>
              <a:rPr lang="zh-TW" altLang="en-US" dirty="0" smtClean="0"/>
              <a:t>	    int test = 120 / 2;</a:t>
            </a:r>
          </a:p>
          <a:p>
            <a:r>
              <a:rPr lang="zh-TW" altLang="en-US" dirty="0" smtClean="0"/>
              <a:t>	    myarray[1] = 120;</a:t>
            </a:r>
          </a:p>
          <a:p>
            <a:r>
              <a:rPr lang="zh-TW" altLang="en-US" dirty="0" smtClean="0"/>
              <a:t>	    int n = Integer.parseInt("45");  //字串無法轉換成整數"你好嗎"</a:t>
            </a:r>
          </a:p>
          <a:p>
            <a:r>
              <a:rPr lang="zh-TW" altLang="en-US" dirty="0" smtClean="0"/>
              <a:t>	    }		</a:t>
            </a:r>
          </a:p>
          <a:p>
            <a:r>
              <a:rPr lang="zh-TW" altLang="en-US" dirty="0" smtClean="0"/>
              <a:t>	    catch (ArrayIndexOutOfBoundsException e) {</a:t>
            </a:r>
          </a:p>
          <a:p>
            <a:r>
              <a:rPr lang="zh-TW" altLang="en-US" dirty="0" smtClean="0"/>
              <a:t>	        System.out.println("例外內容1：" + e.toString());</a:t>
            </a:r>
          </a:p>
          <a:p>
            <a:r>
              <a:rPr lang="zh-TW" altLang="en-US" dirty="0" smtClean="0"/>
              <a:t>	        System.out.println("也就是：超出陣列索引範圍的例外發生");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catch(ArithmeticException e) {</a:t>
            </a:r>
          </a:p>
          <a:p>
            <a:r>
              <a:rPr lang="zh-TW" altLang="en-US" dirty="0" smtClean="0"/>
              <a:t>	        System.out.println("例外內容2：" + e.toString());</a:t>
            </a:r>
          </a:p>
          <a:p>
            <a:r>
              <a:rPr lang="zh-TW" altLang="en-US" dirty="0" smtClean="0"/>
              <a:t>	        System.out.println("也就是：數學運算錯誤，如除數為0!");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catch(Exception e) {</a:t>
            </a:r>
          </a:p>
          <a:p>
            <a:r>
              <a:rPr lang="zh-TW" altLang="en-US" dirty="0" smtClean="0"/>
              <a:t>	        System.out.println("例外內容3：" + e.toString());</a:t>
            </a:r>
          </a:p>
          <a:p>
            <a:r>
              <a:rPr lang="zh-TW" altLang="en-US" dirty="0" smtClean="0"/>
              <a:t>	        System.out.println("例外發生!");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System.out.println("程式正確執行完畢!!");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3510" y="861743"/>
            <a:ext cx="2155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宣告整數的字串</a:t>
            </a:r>
            <a:r>
              <a:rPr lang="en-US" altLang="zh-TW" b="1" dirty="0" smtClean="0">
                <a:solidFill>
                  <a:srgbClr val="FF0000"/>
                </a:solidFill>
              </a:rPr>
              <a:t>0-9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776596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MultiException1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int[] myarray = new int[10];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try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	    int test = 120 / 2;</a:t>
            </a:r>
          </a:p>
          <a:p>
            <a:r>
              <a:rPr lang="zh-TW" altLang="en-US" dirty="0" smtClean="0"/>
              <a:t>	    myarray[1] = 120;</a:t>
            </a:r>
          </a:p>
          <a:p>
            <a:r>
              <a:rPr lang="zh-TW" altLang="en-US" dirty="0" smtClean="0"/>
              <a:t>	    int n = Integer.parseInt("45");  //字串無法轉換成整數"你好嗎"</a:t>
            </a:r>
          </a:p>
          <a:p>
            <a:r>
              <a:rPr lang="zh-TW" altLang="en-US" dirty="0" smtClean="0"/>
              <a:t>	    }		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catch (ArrayIndexOutOfBoundsException e)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	        System.out.println("例外內容1：" + e.toString());</a:t>
            </a:r>
          </a:p>
          <a:p>
            <a:r>
              <a:rPr lang="zh-TW" altLang="en-US" dirty="0" smtClean="0"/>
              <a:t>	        System.out.println("也就是：超出陣列索引範圍的例外發生");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    catch(ArithmeticException e)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	        System.out.println("例外內容2：" + e.toString());</a:t>
            </a:r>
          </a:p>
          <a:p>
            <a:r>
              <a:rPr lang="zh-TW" altLang="en-US" dirty="0" smtClean="0"/>
              <a:t>	        System.out.println("也就是：數學運算錯誤，如除數為0!");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catch(Exception e)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	        System.out.println("例外內容3：" + e.toString());</a:t>
            </a:r>
          </a:p>
          <a:p>
            <a:r>
              <a:rPr lang="zh-TW" altLang="en-US" dirty="0" smtClean="0"/>
              <a:t>	        System.out.println("例外發生!");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System.out.println("程式正確執行完畢!!");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6220" y="1455313"/>
            <a:ext cx="6444717" cy="7984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88772" y="2818327"/>
            <a:ext cx="6377188" cy="5688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88771" y="3928237"/>
            <a:ext cx="6106733" cy="5688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88772" y="4971545"/>
            <a:ext cx="5290128" cy="5688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45464" y="1085981"/>
            <a:ext cx="9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先執行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09124" y="2451142"/>
            <a:ext cx="192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再決定</a:t>
            </a:r>
            <a:r>
              <a:rPr lang="zh-TW" altLang="en-US" b="1" dirty="0" smtClean="0">
                <a:solidFill>
                  <a:srgbClr val="FF0000"/>
                </a:solidFill>
              </a:rPr>
              <a:t>是否進入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59875" y="3584483"/>
            <a:ext cx="185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再</a:t>
            </a:r>
            <a:r>
              <a:rPr lang="zh-TW" altLang="en-US" b="1">
                <a:solidFill>
                  <a:srgbClr val="FF0000"/>
                </a:solidFill>
              </a:rPr>
              <a:t>決定</a:t>
            </a:r>
            <a:r>
              <a:rPr lang="zh-TW" altLang="en-US" b="1" smtClean="0">
                <a:solidFill>
                  <a:srgbClr val="FF0000"/>
                </a:solidFill>
              </a:rPr>
              <a:t>是否進入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7897" y="4691838"/>
            <a:ext cx="184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再決定</a:t>
            </a:r>
            <a:r>
              <a:rPr lang="zh-TW" altLang="en-US" b="1" dirty="0" smtClean="0">
                <a:solidFill>
                  <a:srgbClr val="FF0000"/>
                </a:solidFill>
              </a:rPr>
              <a:t>是否進入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6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8216721" cy="67403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MultiException1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int[] myarray = new int[10];</a:t>
            </a:r>
          </a:p>
          <a:p>
            <a:r>
              <a:rPr lang="zh-TW" altLang="en-US" dirty="0" smtClean="0"/>
              <a:t>	    try {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int test = 120 / 2;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	    myarray[1] = 120;</a:t>
            </a:r>
          </a:p>
          <a:p>
            <a:r>
              <a:rPr lang="zh-TW" altLang="en-US" dirty="0" smtClean="0"/>
              <a:t>	    int n = Integer.parseInt("45");  //字串無法轉換成整數"你好嗎"</a:t>
            </a:r>
          </a:p>
          <a:p>
            <a:r>
              <a:rPr lang="zh-TW" altLang="en-US" dirty="0" smtClean="0"/>
              <a:t>	    }		</a:t>
            </a:r>
          </a:p>
          <a:p>
            <a:r>
              <a:rPr lang="zh-TW" altLang="en-US" dirty="0" smtClean="0"/>
              <a:t>	    catch (ArrayIndexOutOfBoundsException e) {</a:t>
            </a:r>
          </a:p>
          <a:p>
            <a:r>
              <a:rPr lang="zh-TW" altLang="en-US" dirty="0" smtClean="0"/>
              <a:t>	        System.out.println("例外內容1：" + e.toString());</a:t>
            </a:r>
          </a:p>
          <a:p>
            <a:r>
              <a:rPr lang="zh-TW" altLang="en-US" dirty="0" smtClean="0"/>
              <a:t>	        System.out.println("也就是：超出陣列索引範圍的例外發生");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catch(</a:t>
            </a:r>
            <a:r>
              <a:rPr lang="zh-TW" altLang="en-US" b="1" dirty="0" smtClean="0">
                <a:solidFill>
                  <a:srgbClr val="FF0000"/>
                </a:solidFill>
              </a:rPr>
              <a:t>ArithmeticException</a:t>
            </a:r>
            <a:r>
              <a:rPr lang="zh-TW" altLang="en-US" dirty="0" smtClean="0"/>
              <a:t> e) {</a:t>
            </a:r>
          </a:p>
          <a:p>
            <a:r>
              <a:rPr lang="zh-TW" altLang="en-US" dirty="0" smtClean="0"/>
              <a:t>	        System.out.println("例外內容2：" + e.toString());</a:t>
            </a:r>
          </a:p>
          <a:p>
            <a:r>
              <a:rPr lang="zh-TW" altLang="en-US" dirty="0" smtClean="0"/>
              <a:t>	        System.out.println("也就是：數學運算錯誤，如除數為0!");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catch(Exception e) {</a:t>
            </a:r>
          </a:p>
          <a:p>
            <a:r>
              <a:rPr lang="zh-TW" altLang="en-US" dirty="0" smtClean="0"/>
              <a:t>	        System.out.println("例外內容3：" + e.toString());</a:t>
            </a:r>
          </a:p>
          <a:p>
            <a:r>
              <a:rPr lang="zh-TW" altLang="en-US" dirty="0" smtClean="0"/>
              <a:t>	        System.out.println("例外發生!");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System.out.println("程式正確執行完畢!!");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39198" y="1106441"/>
            <a:ext cx="29725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宣告一個整數變數</a:t>
            </a:r>
            <a:r>
              <a:rPr lang="en-US" altLang="zh-TW" b="1" dirty="0" smtClean="0">
                <a:solidFill>
                  <a:srgbClr val="FF0000"/>
                </a:solidFill>
              </a:rPr>
              <a:t>120</a:t>
            </a:r>
            <a:r>
              <a:rPr lang="zh-TW" altLang="en-US" b="1" dirty="0" smtClean="0">
                <a:solidFill>
                  <a:srgbClr val="FF0000"/>
                </a:solidFill>
              </a:rPr>
              <a:t>除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7536" y="1372741"/>
            <a:ext cx="442146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如果寫</a:t>
            </a:r>
            <a:r>
              <a:rPr lang="en-US" altLang="zh-TW" b="1" dirty="0" smtClean="0">
                <a:solidFill>
                  <a:srgbClr val="FF0000"/>
                </a:solidFill>
              </a:rPr>
              <a:t>120</a:t>
            </a:r>
            <a:r>
              <a:rPr lang="zh-TW" altLang="en-US" b="1" dirty="0" smtClean="0">
                <a:solidFill>
                  <a:srgbClr val="FF0000"/>
                </a:solidFill>
              </a:rPr>
              <a:t>除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會發生錯誤 </a:t>
            </a:r>
            <a:r>
              <a:rPr lang="en-US" altLang="zh-TW" b="1" dirty="0" smtClean="0">
                <a:solidFill>
                  <a:srgbClr val="FF0000"/>
                </a:solidFill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</a:rPr>
              <a:t> 錯誤會進入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2871990" y="1742073"/>
            <a:ext cx="2768956" cy="190264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08422" y="3275389"/>
            <a:ext cx="170894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數學運算錯誤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2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7933386" cy="67403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MultiException1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int[] myarray = new int[10];</a:t>
            </a:r>
          </a:p>
          <a:p>
            <a:r>
              <a:rPr lang="zh-TW" altLang="en-US" dirty="0" smtClean="0"/>
              <a:t>	    try {</a:t>
            </a:r>
          </a:p>
          <a:p>
            <a:r>
              <a:rPr lang="zh-TW" altLang="en-US" dirty="0" smtClean="0"/>
              <a:t>	    int test = 120 / 2;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myarray[1] = 120;</a:t>
            </a:r>
          </a:p>
          <a:p>
            <a:r>
              <a:rPr lang="zh-TW" altLang="en-US" dirty="0" smtClean="0"/>
              <a:t>	    int n = Integer.parseInt("45");  //字串無法轉換成整數"你好嗎"</a:t>
            </a:r>
          </a:p>
          <a:p>
            <a:r>
              <a:rPr lang="zh-TW" altLang="en-US" dirty="0" smtClean="0"/>
              <a:t>	    }		</a:t>
            </a:r>
          </a:p>
          <a:p>
            <a:r>
              <a:rPr lang="zh-TW" altLang="en-US" dirty="0" smtClean="0"/>
              <a:t>	    catch </a:t>
            </a:r>
            <a:r>
              <a:rPr lang="zh-TW" altLang="en-US" b="1" dirty="0" smtClean="0">
                <a:solidFill>
                  <a:srgbClr val="FF0000"/>
                </a:solidFill>
              </a:rPr>
              <a:t>(ArrayIndexOutOfBoundsException e</a:t>
            </a:r>
            <a:r>
              <a:rPr lang="zh-TW" altLang="en-US" dirty="0" smtClean="0"/>
              <a:t>) {</a:t>
            </a:r>
          </a:p>
          <a:p>
            <a:r>
              <a:rPr lang="zh-TW" altLang="en-US" dirty="0" smtClean="0"/>
              <a:t>	        System.out.println("例外內容1：" + e.toString());</a:t>
            </a:r>
          </a:p>
          <a:p>
            <a:r>
              <a:rPr lang="zh-TW" altLang="en-US" dirty="0" smtClean="0"/>
              <a:t>	        System.out.println("也就是：超出陣列索引範圍的例外發生");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catch(ArithmeticException e) {</a:t>
            </a:r>
          </a:p>
          <a:p>
            <a:r>
              <a:rPr lang="zh-TW" altLang="en-US" dirty="0" smtClean="0"/>
              <a:t>	        System.out.println("例外內容2：" + e.toString());</a:t>
            </a:r>
          </a:p>
          <a:p>
            <a:r>
              <a:rPr lang="zh-TW" altLang="en-US" dirty="0" smtClean="0"/>
              <a:t>	        System.out.println("也就是：數學運算錯誤，如除數為0!");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catch(Exception e) {</a:t>
            </a:r>
          </a:p>
          <a:p>
            <a:r>
              <a:rPr lang="zh-TW" altLang="en-US" dirty="0" smtClean="0"/>
              <a:t>	        System.out.println("例外內容3：" + e.toString());</a:t>
            </a:r>
          </a:p>
          <a:p>
            <a:r>
              <a:rPr lang="zh-TW" altLang="en-US" dirty="0" smtClean="0"/>
              <a:t>	        System.out.println("例外發生!");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System.out.println("程式正確執行完畢!!");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00274" y="1621596"/>
            <a:ext cx="25616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有一個整數陣列</a:t>
            </a:r>
            <a:r>
              <a:rPr lang="en-US" altLang="zh-TW" b="1" dirty="0" smtClean="0">
                <a:solidFill>
                  <a:srgbClr val="FF0000"/>
                </a:solidFill>
              </a:rPr>
              <a:t>1 =120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19560" y="1316659"/>
            <a:ext cx="52847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如果寫成陣列</a:t>
            </a:r>
            <a:r>
              <a:rPr lang="en-US" altLang="zh-TW" b="1" dirty="0" smtClean="0">
                <a:solidFill>
                  <a:srgbClr val="FF0000"/>
                </a:solidFill>
              </a:rPr>
              <a:t>10 =120</a:t>
            </a:r>
            <a:r>
              <a:rPr lang="zh-TW" altLang="en-US" b="1" dirty="0" smtClean="0">
                <a:solidFill>
                  <a:srgbClr val="FF0000"/>
                </a:solidFill>
              </a:rPr>
              <a:t>會發生錯誤 </a:t>
            </a:r>
            <a:r>
              <a:rPr lang="en-US" altLang="zh-TW" b="1" dirty="0" smtClean="0">
                <a:solidFill>
                  <a:srgbClr val="FF0000"/>
                </a:solidFill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</a:rPr>
              <a:t> 錯誤後會進入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3773510" y="1712890"/>
            <a:ext cx="3193960" cy="82424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61533" y="2295865"/>
            <a:ext cx="334856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超出陣列索引範圍的例外發生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7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7946265" cy="67403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MultiException1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int[] myarray = new int[10];</a:t>
            </a:r>
          </a:p>
          <a:p>
            <a:r>
              <a:rPr lang="zh-TW" altLang="en-US" dirty="0" smtClean="0"/>
              <a:t>	    try {</a:t>
            </a:r>
          </a:p>
          <a:p>
            <a:r>
              <a:rPr lang="zh-TW" altLang="en-US" dirty="0" smtClean="0"/>
              <a:t>	    int test = 120 / 2;</a:t>
            </a:r>
          </a:p>
          <a:p>
            <a:r>
              <a:rPr lang="zh-TW" altLang="en-US" dirty="0" smtClean="0"/>
              <a:t>	    myarray[1] = 120;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int n = Integer.parseInt("45");  </a:t>
            </a:r>
            <a:endParaRPr lang="zh-TW" altLang="en-US" dirty="0" smtClean="0"/>
          </a:p>
          <a:p>
            <a:r>
              <a:rPr lang="zh-TW" altLang="en-US" dirty="0" smtClean="0"/>
              <a:t>	    }		</a:t>
            </a:r>
          </a:p>
          <a:p>
            <a:r>
              <a:rPr lang="zh-TW" altLang="en-US" dirty="0" smtClean="0"/>
              <a:t>	    catch (ArrayIndexOutOfBoundsException e) {</a:t>
            </a:r>
          </a:p>
          <a:p>
            <a:r>
              <a:rPr lang="zh-TW" altLang="en-US" dirty="0" smtClean="0"/>
              <a:t>	        System.out.println("例外內容1：" + e.toString());</a:t>
            </a:r>
          </a:p>
          <a:p>
            <a:r>
              <a:rPr lang="zh-TW" altLang="en-US" dirty="0" smtClean="0"/>
              <a:t>	        System.out.println("也就是：超出陣列索引範圍的例外發生");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catch(ArithmeticException e) {</a:t>
            </a:r>
          </a:p>
          <a:p>
            <a:r>
              <a:rPr lang="zh-TW" altLang="en-US" dirty="0" smtClean="0"/>
              <a:t>	        System.out.println("例外內容2：" + e.toString());</a:t>
            </a:r>
          </a:p>
          <a:p>
            <a:r>
              <a:rPr lang="zh-TW" altLang="en-US" dirty="0" smtClean="0"/>
              <a:t>	        System.out.println("也就是：數學運算錯誤，如除數為0!");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00B0F0"/>
                </a:solidFill>
              </a:rPr>
              <a:t>catch(Exception e)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	        System.out.println("例外內容3：" + e.toString());</a:t>
            </a:r>
          </a:p>
          <a:p>
            <a:r>
              <a:rPr lang="zh-TW" altLang="en-US" dirty="0" smtClean="0"/>
              <a:t>	        System.out.println("例外發生!");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System.out.println("程式正確執行完畢!!");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4759" y="1660233"/>
            <a:ext cx="440892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宣告一個整數代入</a:t>
            </a:r>
            <a:r>
              <a:rPr lang="zh-TW" altLang="en-US" b="1" dirty="0" smtClean="0">
                <a:solidFill>
                  <a:srgbClr val="FF0000"/>
                </a:solidFill>
              </a:rPr>
              <a:t>Integer.parseInt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633" y="2168221"/>
            <a:ext cx="484710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Integer.parseInt</a:t>
            </a:r>
            <a:r>
              <a:rPr lang="en-US" altLang="zh-TW" b="1" dirty="0" smtClean="0">
                <a:solidFill>
                  <a:srgbClr val="00B050"/>
                </a:solidFill>
              </a:rPr>
              <a:t>()</a:t>
            </a:r>
            <a:r>
              <a:rPr lang="zh-TW" altLang="en-US" b="1" dirty="0" smtClean="0">
                <a:solidFill>
                  <a:srgbClr val="00B050"/>
                </a:solidFill>
              </a:rPr>
              <a:t>方法把數字字串轉成正整數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6152" y="1914227"/>
            <a:ext cx="355316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"</a:t>
            </a:r>
            <a:r>
              <a:rPr lang="zh-TW" altLang="en-US" b="1" dirty="0" smtClean="0">
                <a:solidFill>
                  <a:srgbClr val="FFFF00"/>
                </a:solidFill>
              </a:rPr>
              <a:t>你好嗎"字串無法轉換成整數  </a:t>
            </a:r>
            <a:r>
              <a:rPr lang="en-US" altLang="zh-TW" b="1" dirty="0" smtClean="0">
                <a:solidFill>
                  <a:srgbClr val="00B0F0"/>
                </a:solidFill>
              </a:rPr>
              <a:t>, </a:t>
            </a:r>
            <a:endParaRPr lang="zh-TW" altLang="en-US" b="1" dirty="0" smtClean="0">
              <a:solidFill>
                <a:srgbClr val="00B0F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75776" y="2352887"/>
            <a:ext cx="3554569" cy="246381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62785" y="4454264"/>
            <a:ext cx="680523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例外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196975"/>
            <a:ext cx="79565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0A90CCFB-451A-463E-8619-CE51F2F048B0}"/>
              </a:ext>
            </a:extLst>
          </p:cNvPr>
          <p:cNvSpPr/>
          <p:nvPr/>
        </p:nvSpPr>
        <p:spPr>
          <a:xfrm>
            <a:off x="3432175" y="3429001"/>
            <a:ext cx="3455988" cy="360363"/>
          </a:xfrm>
          <a:prstGeom prst="ellipse">
            <a:avLst/>
          </a:prstGeom>
          <a:noFill/>
          <a:ln>
            <a:solidFill>
              <a:srgbClr val="FB1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16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 txBox="1">
            <a:spLocks noChangeArrowheads="1"/>
          </p:cNvSpPr>
          <p:nvPr/>
        </p:nvSpPr>
        <p:spPr bwMode="auto">
          <a:xfrm>
            <a:off x="2187575" y="476250"/>
            <a:ext cx="819943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="1">
                <a:solidFill>
                  <a:srgbClr val="FFFF00"/>
                </a:solidFill>
              </a:rPr>
              <a:t>例外處理</a:t>
            </a:r>
            <a:r>
              <a:rPr lang="en-US" altLang="zh-TW" b="1">
                <a:solidFill>
                  <a:srgbClr val="FFFF00"/>
                </a:solidFill>
              </a:rPr>
              <a:t>2:</a:t>
            </a:r>
            <a:r>
              <a:rPr lang="en-US" altLang="zh-TW" b="1"/>
              <a:t>try… catch…catch… catch… </a:t>
            </a:r>
            <a:endParaRPr lang="zh-TW" altLang="en-US" b="1"/>
          </a:p>
          <a:p>
            <a:pPr eaLnBrk="1" hangingPunct="1"/>
            <a:r>
              <a:rPr kumimoji="1" lang="zh-TW" altLang="zh-TW" sz="3200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多個</a:t>
            </a:r>
            <a:r>
              <a:rPr kumimoji="1" lang="en-US" altLang="zh-TW" sz="3200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catch</a:t>
            </a:r>
            <a:r>
              <a:rPr kumimoji="1" lang="zh-TW" altLang="zh-TW" sz="3200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敘述</a:t>
            </a:r>
            <a:r>
              <a:rPr kumimoji="1" lang="en-US" altLang="zh-TW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			</a:t>
            </a:r>
            <a:endParaRPr kumimoji="1" lang="zh-TW" altLang="en-US" b="1">
              <a:solidFill>
                <a:srgbClr val="000099"/>
              </a:solidFill>
              <a:latin typeface="Arial" panose="020B060402020202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9E161B-F534-4087-8FC5-9A05941EA9C3}"/>
              </a:ext>
            </a:extLst>
          </p:cNvPr>
          <p:cNvSpPr/>
          <p:nvPr/>
        </p:nvSpPr>
        <p:spPr>
          <a:xfrm>
            <a:off x="1947864" y="1700213"/>
            <a:ext cx="7920037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TW" altLang="zh-TW" sz="2200" b="1" dirty="0"/>
              <a:t>在某些情況下，一段程式碼會發生兩個以上的例外，也就是在</a:t>
            </a:r>
            <a:r>
              <a:rPr kumimoji="1" lang="en-US" altLang="zh-TW" sz="2200" b="1" dirty="0"/>
              <a:t>try</a:t>
            </a:r>
            <a:r>
              <a:rPr kumimoji="1" lang="zh-TW" altLang="zh-TW" sz="2200" b="1" dirty="0"/>
              <a:t>程式區塊中所要檢驗的程式敘述可能發生的例外情形不止一種。要處理這情形同樣是使用</a:t>
            </a:r>
            <a:r>
              <a:rPr kumimoji="1" lang="en-US" altLang="zh-TW" sz="2200" b="1" dirty="0"/>
              <a:t>try…catch…</a:t>
            </a:r>
            <a:r>
              <a:rPr kumimoji="1" lang="zh-TW" altLang="zh-TW" sz="2200" b="1" dirty="0"/>
              <a:t>的方式，我們可使用兩個或更多個</a:t>
            </a:r>
            <a:r>
              <a:rPr kumimoji="1" lang="en-US" altLang="zh-TW" sz="2200" b="1" dirty="0"/>
              <a:t>catch</a:t>
            </a:r>
            <a:r>
              <a:rPr kumimoji="1" lang="zh-TW" altLang="zh-TW" sz="2200" b="1" dirty="0"/>
              <a:t>來檢查不同型態的例外情形，即一個</a:t>
            </a:r>
            <a:r>
              <a:rPr kumimoji="1" lang="en-US" altLang="zh-TW" sz="2200" b="1" dirty="0"/>
              <a:t>try</a:t>
            </a:r>
            <a:r>
              <a:rPr kumimoji="1" lang="zh-TW" altLang="zh-TW" sz="2200" b="1" dirty="0"/>
              <a:t>配合多個</a:t>
            </a:r>
            <a:r>
              <a:rPr kumimoji="1" lang="en-US" altLang="zh-TW" sz="2200" b="1" dirty="0"/>
              <a:t>catch</a:t>
            </a:r>
            <a:r>
              <a:rPr kumimoji="1" lang="zh-TW" altLang="zh-TW" sz="2200" b="1" dirty="0"/>
              <a:t>程式區塊的情形。</a:t>
            </a:r>
            <a:endParaRPr kumimoji="1" lang="en-US" altLang="zh-TW" sz="2200" b="1" dirty="0"/>
          </a:p>
          <a:p>
            <a:pPr>
              <a:defRPr/>
            </a:pPr>
            <a:endParaRPr kumimoji="1" lang="en-US" altLang="zh-TW" sz="2200" b="1" dirty="0"/>
          </a:p>
          <a:p>
            <a:pPr>
              <a:defRPr/>
            </a:pPr>
            <a:endParaRPr kumimoji="1" lang="en-US" altLang="zh-TW" sz="2200" b="1" dirty="0"/>
          </a:p>
          <a:p>
            <a:pPr>
              <a:defRPr/>
            </a:pPr>
            <a:r>
              <a:rPr kumimoji="1" lang="zh-TW" altLang="zh-TW" sz="2200" b="1" dirty="0"/>
              <a:t>當其中一個例外發生時，符合例外情況的</a:t>
            </a:r>
            <a:r>
              <a:rPr kumimoji="1" lang="en-US" altLang="zh-TW" sz="2200" b="1" dirty="0"/>
              <a:t>catch</a:t>
            </a:r>
            <a:r>
              <a:rPr kumimoji="1" lang="zh-TW" altLang="zh-TW" sz="2200" b="1" dirty="0"/>
              <a:t>…敘述就會接收執行，而其他的</a:t>
            </a:r>
            <a:r>
              <a:rPr kumimoji="1" lang="en-US" altLang="zh-TW" sz="2200" b="1" dirty="0"/>
              <a:t>catch…</a:t>
            </a:r>
            <a:r>
              <a:rPr kumimoji="1" lang="zh-TW" altLang="zh-TW" sz="2200" b="1" dirty="0"/>
              <a:t>敘述就會被跳過，繼續執行</a:t>
            </a:r>
            <a:r>
              <a:rPr kumimoji="1" lang="en-US" altLang="zh-TW" sz="2200" b="1" dirty="0"/>
              <a:t>try…catch…</a:t>
            </a:r>
            <a:r>
              <a:rPr kumimoji="1" lang="zh-TW" altLang="zh-TW" sz="2200" b="1" dirty="0"/>
              <a:t>程式區塊後面的程式碼。</a:t>
            </a:r>
          </a:p>
        </p:txBody>
      </p:sp>
    </p:spTree>
    <p:extLst>
      <p:ext uri="{BB962C8B-B14F-4D97-AF65-F5344CB8AC3E}">
        <p14:creationId xmlns:p14="http://schemas.microsoft.com/office/powerpoint/2010/main" val="3592486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941B9A-9308-472B-AC1E-875A4C0D4C69}"/>
              </a:ext>
            </a:extLst>
          </p:cNvPr>
          <p:cNvSpPr/>
          <p:nvPr/>
        </p:nvSpPr>
        <p:spPr>
          <a:xfrm>
            <a:off x="2208213" y="582613"/>
            <a:ext cx="8064500" cy="2800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TW" altLang="zh-TW" sz="2200" b="1" dirty="0"/>
              <a:t>因為在</a:t>
            </a:r>
            <a:r>
              <a:rPr kumimoji="1" lang="en-US" altLang="zh-TW" sz="2200" b="1" dirty="0"/>
              <a:t>Java</a:t>
            </a:r>
            <a:r>
              <a:rPr kumimoji="1" lang="zh-TW" altLang="zh-TW" sz="2200" b="1" dirty="0"/>
              <a:t>中例外都是由</a:t>
            </a:r>
            <a:r>
              <a:rPr kumimoji="1" lang="en-US" altLang="zh-TW" sz="2200" b="1" dirty="0"/>
              <a:t>Exception</a:t>
            </a:r>
            <a:r>
              <a:rPr kumimoji="1" lang="zh-TW" altLang="zh-TW" sz="2200" b="1" dirty="0"/>
              <a:t>類別繼承而來的，因此使用</a:t>
            </a:r>
            <a:r>
              <a:rPr kumimoji="1" lang="en-US" altLang="zh-TW" sz="2200" b="1" dirty="0"/>
              <a:t> catch (Exception e) {…} </a:t>
            </a:r>
            <a:r>
              <a:rPr kumimoji="1" lang="zh-TW" altLang="zh-TW" sz="2200" b="1" dirty="0"/>
              <a:t>也可以捕捉到陣列索引超出範圍、算術運算</a:t>
            </a:r>
            <a:r>
              <a:rPr kumimoji="1" lang="en-US" altLang="zh-TW" sz="2200" b="1" dirty="0"/>
              <a:t>…</a:t>
            </a:r>
            <a:r>
              <a:rPr kumimoji="1" lang="zh-TW" altLang="zh-TW" sz="2200" b="1" dirty="0"/>
              <a:t>等其它所有的例外情形。</a:t>
            </a:r>
            <a:endParaRPr kumimoji="1" lang="en-US" altLang="zh-TW" sz="2200" b="1" dirty="0"/>
          </a:p>
          <a:p>
            <a:pPr>
              <a:defRPr/>
            </a:pPr>
            <a:endParaRPr kumimoji="1" lang="en-US" altLang="zh-TW" sz="2200" b="1" dirty="0"/>
          </a:p>
          <a:p>
            <a:pPr>
              <a:defRPr/>
            </a:pPr>
            <a:endParaRPr kumimoji="1" lang="en-US" altLang="zh-TW" sz="2200" b="1" dirty="0"/>
          </a:p>
          <a:p>
            <a:pPr>
              <a:defRPr/>
            </a:pPr>
            <a:r>
              <a:rPr kumimoji="1" lang="zh-TW" altLang="zh-TW" sz="2200" b="1" dirty="0"/>
              <a:t>但要注意的是：若要使用</a:t>
            </a:r>
            <a:r>
              <a:rPr kumimoji="1" lang="en-US" altLang="zh-TW" sz="2200" b="1" dirty="0"/>
              <a:t>catch(Exception e){…}</a:t>
            </a:r>
            <a:r>
              <a:rPr kumimoji="1" lang="zh-TW" altLang="zh-TW" sz="2200" b="1" dirty="0"/>
              <a:t>來捕捉例外一定要放在</a:t>
            </a:r>
            <a:r>
              <a:rPr kumimoji="1" lang="en-US" altLang="zh-TW" sz="2200" b="1" dirty="0"/>
              <a:t>try</a:t>
            </a:r>
            <a:r>
              <a:rPr kumimoji="1" lang="zh-TW" altLang="zh-TW" sz="2200" b="1" dirty="0"/>
              <a:t>的最後一個</a:t>
            </a:r>
            <a:r>
              <a:rPr kumimoji="1" lang="en-US" altLang="zh-TW" sz="2200" b="1" dirty="0"/>
              <a:t>catch</a:t>
            </a:r>
            <a:r>
              <a:rPr kumimoji="1" lang="zh-TW" altLang="zh-TW" sz="2200" b="1" dirty="0"/>
              <a:t>的敘述區塊，否則程式編譯時會出現例外已經可以捕捉的訊息，結果發生程式無法編譯的情形。</a:t>
            </a:r>
          </a:p>
        </p:txBody>
      </p:sp>
    </p:spTree>
    <p:extLst>
      <p:ext uri="{BB962C8B-B14F-4D97-AF65-F5344CB8AC3E}">
        <p14:creationId xmlns:p14="http://schemas.microsoft.com/office/powerpoint/2010/main" val="326590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1947864" y="620714"/>
            <a:ext cx="81994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3200" b="1">
                <a:solidFill>
                  <a:srgbClr val="FFFF00"/>
                </a:solidFill>
              </a:rPr>
              <a:t>例外處理</a:t>
            </a:r>
            <a:r>
              <a:rPr lang="en-US" altLang="zh-TW" sz="3200" b="1">
                <a:solidFill>
                  <a:srgbClr val="FFFF00"/>
                </a:solidFill>
              </a:rPr>
              <a:t>3: </a:t>
            </a:r>
            <a:r>
              <a:rPr lang="en-US" altLang="zh-TW" sz="3200" b="1"/>
              <a:t>try… catch… finally…</a:t>
            </a:r>
            <a:r>
              <a:rPr kumimoji="1" lang="en-US" altLang="zh-TW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endParaRPr kumimoji="1" lang="zh-TW" altLang="en-US" b="1">
              <a:solidFill>
                <a:srgbClr val="000099"/>
              </a:solidFill>
              <a:latin typeface="Arial" panose="020B060402020202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42D544-1EEC-44C7-9A76-3A3CD2FB87F0}"/>
              </a:ext>
            </a:extLst>
          </p:cNvPr>
          <p:cNvSpPr/>
          <p:nvPr/>
        </p:nvSpPr>
        <p:spPr>
          <a:xfrm>
            <a:off x="1947863" y="1268413"/>
            <a:ext cx="8515350" cy="1784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TW" altLang="zh-TW" sz="2200" b="1" dirty="0"/>
              <a:t>例外處理有時也會加上</a:t>
            </a:r>
            <a:r>
              <a:rPr kumimoji="1" lang="en-US" altLang="zh-TW" sz="2200" b="1" dirty="0">
                <a:solidFill>
                  <a:srgbClr val="FF0000"/>
                </a:solidFill>
              </a:rPr>
              <a:t>finally</a:t>
            </a:r>
            <a:r>
              <a:rPr kumimoji="1" lang="zh-TW" altLang="zh-TW" sz="2200" b="1" dirty="0">
                <a:solidFill>
                  <a:srgbClr val="FF0000"/>
                </a:solidFill>
              </a:rPr>
              <a:t>程式</a:t>
            </a:r>
            <a:r>
              <a:rPr kumimoji="1" lang="zh-TW" altLang="zh-TW" sz="2200" b="1" dirty="0"/>
              <a:t>區塊，它會在</a:t>
            </a:r>
            <a:r>
              <a:rPr kumimoji="1" lang="en-US" altLang="zh-TW" sz="2200" b="1" dirty="0"/>
              <a:t>try…catch…</a:t>
            </a:r>
            <a:r>
              <a:rPr kumimoji="1" lang="zh-TW" altLang="zh-TW" sz="2200" b="1" dirty="0"/>
              <a:t>程式區塊完成之後執行，不管是否有符合的</a:t>
            </a:r>
            <a:r>
              <a:rPr kumimoji="1" lang="en-US" altLang="zh-TW" sz="2200" b="1" dirty="0"/>
              <a:t>catch</a:t>
            </a:r>
            <a:r>
              <a:rPr kumimoji="1" lang="zh-TW" altLang="zh-TW" sz="2200" b="1" dirty="0"/>
              <a:t>例外情況發生，</a:t>
            </a:r>
            <a:r>
              <a:rPr kumimoji="1" lang="en-US" altLang="zh-TW" sz="2200" b="1" dirty="0"/>
              <a:t>finally</a:t>
            </a:r>
            <a:r>
              <a:rPr kumimoji="1" lang="zh-TW" altLang="zh-TW" sz="2200" b="1" dirty="0"/>
              <a:t>程式區塊都會被執行。</a:t>
            </a:r>
            <a:endParaRPr kumimoji="1" lang="en-US" altLang="zh-TW" sz="2200" b="1" dirty="0"/>
          </a:p>
          <a:p>
            <a:pPr>
              <a:defRPr/>
            </a:pPr>
            <a:r>
              <a:rPr kumimoji="1" lang="en-US" altLang="zh-TW" sz="2200" b="1" dirty="0"/>
              <a:t>finally</a:t>
            </a:r>
            <a:r>
              <a:rPr kumimoji="1" lang="zh-TW" altLang="zh-TW" sz="2200" b="1" dirty="0"/>
              <a:t>是一種選項，不一定每個</a:t>
            </a:r>
            <a:r>
              <a:rPr kumimoji="1" lang="en-US" altLang="zh-TW" sz="2200" b="1" dirty="0"/>
              <a:t>try… catch… </a:t>
            </a:r>
            <a:r>
              <a:rPr kumimoji="1" lang="zh-TW" altLang="zh-TW" sz="2200" b="1" dirty="0"/>
              <a:t>都一定要有</a:t>
            </a:r>
            <a:r>
              <a:rPr kumimoji="1" lang="en-US" altLang="zh-TW" sz="2200" b="1" dirty="0"/>
              <a:t>finally</a:t>
            </a:r>
            <a:r>
              <a:rPr kumimoji="1" lang="zh-TW" altLang="zh-TW" sz="2200" b="1" dirty="0"/>
              <a:t>程式區塊，視實際程式需求而定。</a:t>
            </a:r>
            <a:endParaRPr kumimoji="1" lang="en-US" altLang="zh-TW" sz="2200" b="1" dirty="0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213101"/>
            <a:ext cx="770413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936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642"/>
            <a:ext cx="6800850" cy="54959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8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5A0D55-BD55-4223-BFEC-9112CEE1FE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5188" y="620714"/>
            <a:ext cx="7821612" cy="7953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zh-TW" dirty="0"/>
              <a:t>例外</a:t>
            </a:r>
            <a:endParaRPr lang="zh-TW" altLang="en-US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D466E8F-E419-4FF3-8C5C-7EF0E90B1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188" y="1555750"/>
            <a:ext cx="7993062" cy="2300288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115000"/>
              </a:lnSpc>
              <a:defRPr/>
            </a:pPr>
            <a:r>
              <a:rPr lang="zh-TW" altLang="zh-TW" sz="2200" dirty="0">
                <a:solidFill>
                  <a:schemeClr val="tx1"/>
                </a:solidFill>
              </a:rPr>
              <a:t>例外</a:t>
            </a:r>
            <a:r>
              <a:rPr lang="en-US" altLang="zh-TW" sz="2200" dirty="0">
                <a:solidFill>
                  <a:schemeClr val="tx1"/>
                </a:solidFill>
              </a:rPr>
              <a:t>(Exception)</a:t>
            </a:r>
            <a:r>
              <a:rPr lang="zh-TW" altLang="zh-TW" sz="2200" dirty="0">
                <a:solidFill>
                  <a:schemeClr val="tx1"/>
                </a:solidFill>
              </a:rPr>
              <a:t>是一種不正常的情形，該錯誤不是發生在程式編譯階段而是發生在程式執行階段。在編譯階段會發生的錯誤一般會是語法的錯誤，而發生在執行階段的錯誤統稱為例外。</a:t>
            </a:r>
            <a:endParaRPr lang="en-US" altLang="zh-TW" sz="2200" dirty="0">
              <a:solidFill>
                <a:schemeClr val="tx1"/>
              </a:solidFill>
            </a:endParaRPr>
          </a:p>
          <a:p>
            <a:pPr fontAlgn="auto">
              <a:lnSpc>
                <a:spcPct val="115000"/>
              </a:lnSpc>
              <a:defRPr/>
            </a:pPr>
            <a:endParaRPr lang="en-US" altLang="zh-TW" sz="2200" dirty="0">
              <a:solidFill>
                <a:schemeClr val="tx1"/>
              </a:solidFill>
            </a:endParaRPr>
          </a:p>
          <a:p>
            <a:pPr fontAlgn="auto">
              <a:lnSpc>
                <a:spcPct val="115000"/>
              </a:lnSpc>
              <a:defRPr/>
            </a:pPr>
            <a:endParaRPr lang="en-US" altLang="zh-TW" sz="2200" dirty="0">
              <a:solidFill>
                <a:schemeClr val="tx1"/>
              </a:solidFill>
            </a:endParaRPr>
          </a:p>
          <a:p>
            <a:pPr fontAlgn="auto">
              <a:lnSpc>
                <a:spcPct val="115000"/>
              </a:lnSpc>
              <a:defRPr/>
            </a:pPr>
            <a:r>
              <a:rPr lang="zh-TW" altLang="zh-TW" sz="2200" dirty="0">
                <a:solidFill>
                  <a:schemeClr val="tx1"/>
                </a:solidFill>
              </a:rPr>
              <a:t>在程式執行時發生的不正常狀況</a:t>
            </a:r>
            <a:r>
              <a:rPr lang="en-US" altLang="zh-TW" sz="2200" dirty="0">
                <a:solidFill>
                  <a:schemeClr val="tx1"/>
                </a:solidFill>
              </a:rPr>
              <a:t>(</a:t>
            </a:r>
            <a:r>
              <a:rPr lang="zh-TW" altLang="zh-TW" sz="2200" dirty="0">
                <a:solidFill>
                  <a:schemeClr val="tx1"/>
                </a:solidFill>
              </a:rPr>
              <a:t>例外</a:t>
            </a:r>
            <a:r>
              <a:rPr lang="en-US" altLang="zh-TW" sz="2200" dirty="0">
                <a:solidFill>
                  <a:schemeClr val="tx1"/>
                </a:solidFill>
              </a:rPr>
              <a:t>)</a:t>
            </a:r>
            <a:r>
              <a:rPr lang="zh-TW" altLang="zh-TW" sz="2200" dirty="0">
                <a:solidFill>
                  <a:schemeClr val="tx1"/>
                </a:solidFill>
              </a:rPr>
              <a:t>，一般常見的有下列幾種：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82C83D-8C22-4BFF-875D-8AD732834DDF}"/>
              </a:ext>
            </a:extLst>
          </p:cNvPr>
          <p:cNvSpPr/>
          <p:nvPr/>
        </p:nvSpPr>
        <p:spPr>
          <a:xfrm>
            <a:off x="2243138" y="3856038"/>
            <a:ext cx="7605712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TW" sz="2200" b="1" dirty="0"/>
              <a:t>1. </a:t>
            </a:r>
            <a:r>
              <a:rPr kumimoji="1" lang="zh-TW" altLang="zh-TW" sz="2200" b="1" dirty="0"/>
              <a:t>程式執行所要開啟的檔案不存在。</a:t>
            </a:r>
          </a:p>
          <a:p>
            <a:pPr>
              <a:defRPr/>
            </a:pPr>
            <a:r>
              <a:rPr kumimoji="1" lang="en-US" altLang="zh-TW" sz="2200" b="1" dirty="0"/>
              <a:t>2. </a:t>
            </a:r>
            <a:r>
              <a:rPr kumimoji="1" lang="zh-TW" altLang="zh-TW" sz="2200" b="1" dirty="0"/>
              <a:t>所載入的檔案找不到或是格式不對。</a:t>
            </a:r>
          </a:p>
          <a:p>
            <a:pPr>
              <a:defRPr/>
            </a:pPr>
            <a:r>
              <a:rPr kumimoji="1" lang="en-US" altLang="zh-TW" sz="2200" b="1" dirty="0">
                <a:solidFill>
                  <a:srgbClr val="FFFF00"/>
                </a:solidFill>
              </a:rPr>
              <a:t>3. </a:t>
            </a:r>
            <a:r>
              <a:rPr kumimoji="1" lang="zh-TW" altLang="zh-TW" sz="2200" b="1" dirty="0">
                <a:solidFill>
                  <a:srgbClr val="FFFF00"/>
                </a:solidFill>
              </a:rPr>
              <a:t>存取陣列時，超出陣列元素的索引範圍。</a:t>
            </a:r>
            <a:r>
              <a:rPr kumimoji="1" lang="en-US" altLang="zh-TW" sz="2200" b="1" dirty="0">
                <a:solidFill>
                  <a:srgbClr val="FFFF00"/>
                </a:solidFill>
              </a:rPr>
              <a:t>Out-of-bound</a:t>
            </a:r>
            <a:endParaRPr kumimoji="1" lang="zh-TW" altLang="zh-TW" sz="2200" b="1" dirty="0">
              <a:solidFill>
                <a:srgbClr val="FFFF00"/>
              </a:solidFill>
            </a:endParaRPr>
          </a:p>
          <a:p>
            <a:pPr>
              <a:defRPr/>
            </a:pPr>
            <a:r>
              <a:rPr kumimoji="1" lang="en-US" altLang="zh-TW" sz="2200" b="1" dirty="0">
                <a:solidFill>
                  <a:srgbClr val="FFC000"/>
                </a:solidFill>
              </a:rPr>
              <a:t>4. </a:t>
            </a:r>
            <a:r>
              <a:rPr kumimoji="1" lang="zh-TW" altLang="zh-TW" sz="2200" b="1" dirty="0">
                <a:solidFill>
                  <a:srgbClr val="FFC000"/>
                </a:solidFill>
              </a:rPr>
              <a:t>數學運算時，除數為零。</a:t>
            </a:r>
            <a:r>
              <a:rPr kumimoji="1" lang="en-US" altLang="zh-TW" sz="2200" b="1" dirty="0">
                <a:solidFill>
                  <a:srgbClr val="FFC000"/>
                </a:solidFill>
              </a:rPr>
              <a:t>3/0</a:t>
            </a:r>
            <a:endParaRPr kumimoji="1" lang="zh-TW" altLang="zh-TW" sz="2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758"/>
            <a:ext cx="6953250" cy="58007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>
                <a:solidFill>
                  <a:srgbClr val="FF0000"/>
                </a:solidFill>
              </a:rPr>
              <a:t>錯誤</a:t>
            </a:r>
            <a:r>
              <a:rPr lang="zh-TW" altLang="en-US" sz="9600" b="1" i="1" dirty="0" smtClean="0">
                <a:solidFill>
                  <a:srgbClr val="FF0000"/>
                </a:solidFill>
              </a:rPr>
              <a:t>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5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70061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ExceptionMethod {</a:t>
            </a:r>
          </a:p>
          <a:p>
            <a:r>
              <a:rPr lang="zh-TW" altLang="en-US" dirty="0" smtClean="0"/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static int[] data = new int[10];</a:t>
            </a:r>
          </a:p>
          <a:p>
            <a:r>
              <a:rPr lang="zh-TW" altLang="en-US" dirty="0" smtClean="0"/>
              <a:t>	    public static void init() {</a:t>
            </a:r>
          </a:p>
          <a:p>
            <a:r>
              <a:rPr lang="zh-TW" altLang="en-US" dirty="0" smtClean="0"/>
              <a:t>	    //data[10] = 250;</a:t>
            </a:r>
          </a:p>
          <a:p>
            <a:r>
              <a:rPr lang="zh-TW" altLang="en-US" dirty="0" smtClean="0"/>
              <a:t>	    data[1] = 250;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try {</a:t>
            </a:r>
          </a:p>
          <a:p>
            <a:r>
              <a:rPr lang="zh-TW" altLang="en-US" dirty="0" smtClean="0"/>
              <a:t>	        init();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 (ArrayIndexOutOfBoundsException e) {</a:t>
            </a:r>
          </a:p>
          <a:p>
            <a:r>
              <a:rPr lang="zh-TW" altLang="en-US" dirty="0" smtClean="0"/>
              <a:t>	        System.out.println("例外內容：" + e.toString());</a:t>
            </a:r>
          </a:p>
          <a:p>
            <a:r>
              <a:rPr lang="zh-TW" altLang="en-US" dirty="0" smtClean="0"/>
              <a:t>	        System.out.println("也就是：超出陣列索引範圍");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311" y="346588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宣告整數的字串</a:t>
            </a:r>
            <a:r>
              <a:rPr lang="en-US" altLang="zh-TW" b="1" dirty="0" smtClean="0">
                <a:solidFill>
                  <a:srgbClr val="FF0000"/>
                </a:solidFill>
              </a:rPr>
              <a:t>0-9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52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70576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FinallyDemo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int[] myarray = new int[10];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try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	        //myarray[20] = 120;</a:t>
            </a:r>
          </a:p>
          <a:p>
            <a:r>
              <a:rPr lang="zh-TW" altLang="en-US" dirty="0" smtClean="0"/>
              <a:t>	        myarray[9] = 120;</a:t>
            </a:r>
          </a:p>
          <a:p>
            <a:r>
              <a:rPr lang="zh-TW" altLang="en-US" dirty="0" smtClean="0"/>
              <a:t>	   	}</a:t>
            </a:r>
          </a:p>
          <a:p>
            <a:r>
              <a:rPr lang="zh-TW" altLang="en-US" dirty="0" smtClean="0"/>
              <a:t>	    catch </a:t>
            </a:r>
            <a:r>
              <a:rPr lang="zh-TW" altLang="en-US" b="1" dirty="0" smtClean="0">
                <a:solidFill>
                  <a:srgbClr val="FF0000"/>
                </a:solidFill>
              </a:rPr>
              <a:t>(ArrayIndexOutOfBoundsException e)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	        System.out.println("例外內容：" + e.toString());</a:t>
            </a:r>
          </a:p>
          <a:p>
            <a:r>
              <a:rPr lang="zh-TW" altLang="en-US" dirty="0" smtClean="0"/>
              <a:t>	        System.out.println("也就是：超出陣列索引範圍");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0000"/>
                </a:solidFill>
              </a:rPr>
              <a:t>finally {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	        System.out.println("執行finally 程式區塊完成");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System.out.println("程式正確執行完畢!!");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45464" y="1085981"/>
            <a:ext cx="100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先執行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47008" y="2234219"/>
            <a:ext cx="20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再決定</a:t>
            </a:r>
            <a:r>
              <a:rPr lang="zh-TW" altLang="en-US" b="1" dirty="0" smtClean="0">
                <a:solidFill>
                  <a:srgbClr val="FF0000"/>
                </a:solidFill>
              </a:rPr>
              <a:t>是否進入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15543" y="3288140"/>
            <a:ext cx="20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一定會執行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5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2000250" y="620714"/>
            <a:ext cx="81994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="1">
                <a:solidFill>
                  <a:srgbClr val="FFFF00"/>
                </a:solidFill>
              </a:rPr>
              <a:t>例外處理</a:t>
            </a:r>
            <a:r>
              <a:rPr lang="en-US" altLang="zh-TW" b="1">
                <a:solidFill>
                  <a:srgbClr val="FFFF00"/>
                </a:solidFill>
              </a:rPr>
              <a:t>4:</a:t>
            </a:r>
            <a:r>
              <a:rPr kumimoji="1" lang="zh-TW" altLang="zh-TW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方法的例外處理</a:t>
            </a:r>
            <a:r>
              <a:rPr kumimoji="1" lang="en-US" altLang="zh-TW" b="1">
                <a:solidFill>
                  <a:srgbClr val="000099"/>
                </a:solidFill>
                <a:latin typeface="Arial" panose="020B060402020202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endParaRPr kumimoji="1" lang="zh-TW" altLang="en-US" b="1">
              <a:solidFill>
                <a:srgbClr val="000099"/>
              </a:solidFill>
              <a:latin typeface="Arial" panose="020B060402020202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D59093-E71D-4623-A40F-F7F10AD6B522}"/>
              </a:ext>
            </a:extLst>
          </p:cNvPr>
          <p:cNvSpPr/>
          <p:nvPr/>
        </p:nvSpPr>
        <p:spPr>
          <a:xfrm>
            <a:off x="1947863" y="1355726"/>
            <a:ext cx="851535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TW" sz="3200" b="1" dirty="0"/>
              <a:t>Q:</a:t>
            </a:r>
            <a:r>
              <a:rPr kumimoji="1" lang="zh-TW" altLang="zh-TW" sz="3200" b="1" dirty="0"/>
              <a:t>如果例外是發生在所呼叫的方法</a:t>
            </a:r>
            <a:r>
              <a:rPr kumimoji="1" lang="en-US" altLang="zh-TW" sz="3200" b="1" dirty="0"/>
              <a:t>(method)</a:t>
            </a:r>
            <a:r>
              <a:rPr kumimoji="1" lang="zh-TW" altLang="zh-TW" sz="3200" b="1" dirty="0"/>
              <a:t>中時，例外會如何處理？</a:t>
            </a:r>
            <a:endParaRPr kumimoji="1" lang="en-US" altLang="zh-TW" sz="3200" b="1" dirty="0"/>
          </a:p>
          <a:p>
            <a:pPr>
              <a:defRPr/>
            </a:pPr>
            <a:endParaRPr kumimoji="1" lang="en-US" altLang="zh-TW" sz="3200" b="1" dirty="0"/>
          </a:p>
          <a:p>
            <a:pPr>
              <a:defRPr/>
            </a:pPr>
            <a:endParaRPr kumimoji="1" lang="en-US" altLang="zh-TW" sz="3200" b="1" dirty="0"/>
          </a:p>
          <a:p>
            <a:pPr>
              <a:defRPr/>
            </a:pPr>
            <a:r>
              <a:rPr kumimoji="1" lang="en-US" altLang="zh-TW" sz="3200" b="1" dirty="0"/>
              <a:t>A:</a:t>
            </a:r>
            <a:r>
              <a:rPr kumimoji="1" lang="zh-TW" altLang="zh-TW" sz="3200" b="1" dirty="0"/>
              <a:t>若在所呼叫的方法內找不到可以相對應的</a:t>
            </a:r>
            <a:r>
              <a:rPr kumimoji="1" lang="en-US" altLang="zh-TW" sz="3200" b="1" dirty="0"/>
              <a:t>catch</a:t>
            </a:r>
            <a:r>
              <a:rPr kumimoji="1" lang="zh-TW" altLang="zh-TW" sz="3200" b="1" dirty="0"/>
              <a:t>程式區塊的話，系統會自動回到它的上一層方法當中去尋找符合的</a:t>
            </a:r>
            <a:r>
              <a:rPr kumimoji="1" lang="en-US" altLang="zh-TW" sz="3200" b="1" dirty="0"/>
              <a:t>catch</a:t>
            </a:r>
            <a:r>
              <a:rPr kumimoji="1" lang="zh-TW" altLang="zh-TW" sz="3200" b="1" dirty="0"/>
              <a:t>程式區塊？</a:t>
            </a:r>
          </a:p>
        </p:txBody>
      </p:sp>
    </p:spTree>
    <p:extLst>
      <p:ext uri="{BB962C8B-B14F-4D97-AF65-F5344CB8AC3E}">
        <p14:creationId xmlns:p14="http://schemas.microsoft.com/office/powerpoint/2010/main" val="2385360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553"/>
            <a:ext cx="69151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183"/>
            <a:ext cx="6915150" cy="5391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>
                <a:solidFill>
                  <a:srgbClr val="FF0000"/>
                </a:solidFill>
              </a:rPr>
              <a:t>錯誤</a:t>
            </a:r>
            <a:r>
              <a:rPr lang="zh-TW" altLang="en-US" sz="9600" b="1" i="1" dirty="0" smtClean="0">
                <a:solidFill>
                  <a:srgbClr val="FF0000"/>
                </a:solidFill>
              </a:rPr>
              <a:t>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4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4394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ExceptionMethod {</a:t>
            </a:r>
          </a:p>
          <a:p>
            <a:r>
              <a:rPr lang="zh-TW" altLang="en-US" dirty="0" smtClean="0"/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static int[] data = new int[10];</a:t>
            </a:r>
          </a:p>
          <a:p>
            <a:r>
              <a:rPr lang="zh-TW" altLang="en-US" dirty="0" smtClean="0"/>
              <a:t>	    public static void init() {</a:t>
            </a:r>
          </a:p>
          <a:p>
            <a:r>
              <a:rPr lang="zh-TW" altLang="en-US" dirty="0" smtClean="0"/>
              <a:t>	    //data[10] = 250;</a:t>
            </a:r>
          </a:p>
          <a:p>
            <a:r>
              <a:rPr lang="zh-TW" altLang="en-US" dirty="0" smtClean="0"/>
              <a:t>	    data[1] = 250;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try {</a:t>
            </a:r>
          </a:p>
          <a:p>
            <a:r>
              <a:rPr lang="zh-TW" altLang="en-US" dirty="0" smtClean="0"/>
              <a:t>	        init();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 (ArrayIndexOutOfBoundsException e) {</a:t>
            </a:r>
          </a:p>
          <a:p>
            <a:r>
              <a:rPr lang="zh-TW" altLang="en-US" dirty="0" smtClean="0"/>
              <a:t>	        System.out.println("例外內容：" + e.toString());</a:t>
            </a:r>
          </a:p>
          <a:p>
            <a:r>
              <a:rPr lang="zh-TW" altLang="en-US" dirty="0" smtClean="0"/>
              <a:t>	        System.out.println("也就是：超出陣列索引範圍");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16189" y="32083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宣告整數的字串</a:t>
            </a:r>
            <a:r>
              <a:rPr lang="en-US" altLang="zh-TW" b="1" dirty="0" smtClean="0">
                <a:solidFill>
                  <a:srgbClr val="FF0000"/>
                </a:solidFill>
              </a:rPr>
              <a:t>0-9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13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68000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ExceptionMethod {</a:t>
            </a:r>
          </a:p>
          <a:p>
            <a:r>
              <a:rPr lang="zh-TW" altLang="en-US" dirty="0" smtClean="0"/>
              <a:t>	static int[] data = new int[10];</a:t>
            </a:r>
          </a:p>
          <a:p>
            <a:r>
              <a:rPr lang="zh-TW" altLang="en-US" dirty="0" smtClean="0"/>
              <a:t>	    public static void </a:t>
            </a:r>
            <a:r>
              <a:rPr lang="zh-TW" altLang="en-US" b="1" dirty="0" smtClean="0">
                <a:solidFill>
                  <a:srgbClr val="FF0000"/>
                </a:solidFill>
              </a:rPr>
              <a:t>init()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	    //data[10] = 250;</a:t>
            </a:r>
          </a:p>
          <a:p>
            <a:r>
              <a:rPr lang="zh-TW" altLang="en-US" dirty="0" smtClean="0"/>
              <a:t>	    data[1] = 250;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	public static void </a:t>
            </a:r>
            <a:r>
              <a:rPr lang="zh-TW" altLang="en-US" b="1" i="1" dirty="0" smtClean="0">
                <a:solidFill>
                  <a:srgbClr val="FFFF00"/>
                </a:solidFill>
              </a:rPr>
              <a:t>main</a:t>
            </a:r>
            <a:r>
              <a:rPr lang="zh-TW" altLang="en-US" dirty="0" smtClean="0"/>
              <a:t>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try {</a:t>
            </a:r>
          </a:p>
          <a:p>
            <a:r>
              <a:rPr lang="zh-TW" altLang="en-US" dirty="0" smtClean="0"/>
              <a:t>	        </a:t>
            </a:r>
            <a:r>
              <a:rPr lang="zh-TW" altLang="en-US" b="1" dirty="0" smtClean="0">
                <a:solidFill>
                  <a:srgbClr val="FF0000"/>
                </a:solidFill>
              </a:rPr>
              <a:t>init();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    catch (ArrayIndexOutOfBoundsException e) {</a:t>
            </a:r>
          </a:p>
          <a:p>
            <a:r>
              <a:rPr lang="zh-TW" altLang="en-US" dirty="0" smtClean="0"/>
              <a:t>	        System.out.println("例外內容：" + e.toString());</a:t>
            </a:r>
          </a:p>
          <a:p>
            <a:r>
              <a:rPr lang="zh-TW" altLang="en-US" dirty="0" smtClean="0"/>
              <a:t>	        System.out.println("也就是：超出陣列索引範圍");</a:t>
            </a:r>
          </a:p>
          <a:p>
            <a:r>
              <a:rPr lang="zh-TW" altLang="en-US" dirty="0" smtClean="0"/>
              <a:t>	    }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773510" y="553791"/>
            <a:ext cx="21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宣告一個方法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30282" y="2492886"/>
            <a:ext cx="21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呼叫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91074" y="1338673"/>
            <a:ext cx="166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在主程式呼叫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14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985838"/>
            <a:ext cx="7854950" cy="539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61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24454A-8FBB-44BD-88C9-603D21BB458D}"/>
              </a:ext>
            </a:extLst>
          </p:cNvPr>
          <p:cNvSpPr/>
          <p:nvPr/>
        </p:nvSpPr>
        <p:spPr>
          <a:xfrm>
            <a:off x="1916114" y="692151"/>
            <a:ext cx="8281987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defRPr/>
            </a:pPr>
            <a:r>
              <a:rPr kumimoji="1" lang="zh-TW" altLang="zh-TW" sz="2200" b="1" dirty="0"/>
              <a:t>如果例外的狀況沒有事先預防，或都沒有做適當的處理，程式可能會中止，或者產生不正確的結果而狀態會一直持續下去，造成愈來愈多的不正常情形。</a:t>
            </a:r>
            <a:endParaRPr kumimoji="1" lang="en-US" altLang="zh-TW" sz="2200" b="1" dirty="0"/>
          </a:p>
          <a:p>
            <a:pPr fontAlgn="ctr">
              <a:defRPr/>
            </a:pPr>
            <a:endParaRPr kumimoji="1" lang="en-US" altLang="zh-TW" sz="2200" b="1" dirty="0"/>
          </a:p>
          <a:p>
            <a:pPr fontAlgn="ctr">
              <a:defRPr/>
            </a:pPr>
            <a:endParaRPr kumimoji="1" lang="en-US" altLang="zh-TW" sz="2200" b="1" dirty="0"/>
          </a:p>
          <a:p>
            <a:pPr fontAlgn="ctr">
              <a:defRPr/>
            </a:pPr>
            <a:r>
              <a:rPr kumimoji="1" lang="zh-TW" altLang="zh-TW" sz="2200" b="1" dirty="0"/>
              <a:t> </a:t>
            </a: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1993900" y="2611438"/>
            <a:ext cx="82819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/>
              <a:t>public class NonException {</a:t>
            </a:r>
          </a:p>
          <a:p>
            <a:r>
              <a:rPr lang="en-US" altLang="zh-TW" sz="2000"/>
              <a:t>      public static void main(String[] args) {</a:t>
            </a:r>
          </a:p>
          <a:p>
            <a:r>
              <a:rPr lang="en-US" altLang="zh-TW" sz="2000"/>
              <a:t>               int[] myarray = new int[10];</a:t>
            </a:r>
          </a:p>
          <a:p>
            <a:r>
              <a:rPr lang="en-US" altLang="zh-TW" sz="2000"/>
              <a:t>                 //</a:t>
            </a:r>
            <a:r>
              <a:rPr lang="zh-TW" altLang="en-US" sz="2000"/>
              <a:t> </a:t>
            </a:r>
            <a:r>
              <a:rPr lang="en-US" altLang="zh-TW" sz="2000"/>
              <a:t>myarray[9] = 250; </a:t>
            </a:r>
            <a:endParaRPr lang="zh-TW" altLang="en-US" sz="2000"/>
          </a:p>
          <a:p>
            <a:r>
              <a:rPr lang="zh-TW" altLang="en-US" sz="2000"/>
              <a:t>	    </a:t>
            </a:r>
            <a:r>
              <a:rPr lang="en-US" altLang="zh-TW" sz="2000"/>
              <a:t>myarray[10] = 250;  </a:t>
            </a:r>
          </a:p>
          <a:p>
            <a:r>
              <a:rPr lang="en-US" altLang="zh-TW" sz="2000"/>
              <a:t>                 // </a:t>
            </a:r>
            <a:r>
              <a:rPr lang="zh-TW" altLang="en-US" sz="2000"/>
              <a:t>陣列索引超出範圍，此行會產生例外</a:t>
            </a:r>
          </a:p>
          <a:p>
            <a:r>
              <a:rPr lang="zh-TW" altLang="en-US" sz="2000"/>
              <a:t>	    </a:t>
            </a:r>
            <a:r>
              <a:rPr lang="en-US" altLang="zh-TW" sz="2000"/>
              <a:t>System.out.println("</a:t>
            </a:r>
            <a:r>
              <a:rPr lang="zh-TW" altLang="en-US" sz="2000"/>
              <a:t>程式正確執行完畢</a:t>
            </a:r>
            <a:r>
              <a:rPr lang="en-US" altLang="zh-TW" sz="2000"/>
              <a:t>");</a:t>
            </a:r>
          </a:p>
          <a:p>
            <a:r>
              <a:rPr lang="en-US" altLang="zh-TW" sz="2000"/>
              <a:t>	}</a:t>
            </a:r>
          </a:p>
          <a:p>
            <a:r>
              <a:rPr lang="en-US" altLang="zh-TW" sz="2000"/>
              <a:t>}</a:t>
            </a:r>
            <a:endParaRPr lang="zh-TW" altLang="zh-TW" sz="2000"/>
          </a:p>
        </p:txBody>
      </p:sp>
    </p:spTree>
    <p:extLst>
      <p:ext uri="{BB962C8B-B14F-4D97-AF65-F5344CB8AC3E}">
        <p14:creationId xmlns:p14="http://schemas.microsoft.com/office/powerpoint/2010/main" val="5258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482"/>
            <a:ext cx="7010400" cy="5219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 smtClean="0">
                <a:solidFill>
                  <a:srgbClr val="FF0000"/>
                </a:solidFill>
              </a:rPr>
              <a:t>正確寫法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664"/>
            <a:ext cx="7029450" cy="55149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80362" y="286510"/>
            <a:ext cx="1584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i="1" dirty="0">
                <a:solidFill>
                  <a:srgbClr val="FF0000"/>
                </a:solidFill>
              </a:rPr>
              <a:t>錯誤</a:t>
            </a:r>
            <a:r>
              <a:rPr lang="zh-TW" altLang="en-US" sz="9600" b="1" i="1" dirty="0" smtClean="0">
                <a:solidFill>
                  <a:srgbClr val="FF0000"/>
                </a:solidFill>
              </a:rPr>
              <a:t>寫法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619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</a:t>
            </a:r>
            <a:r>
              <a:rPr lang="zh-TW" altLang="en-US" b="1" dirty="0" smtClean="0">
                <a:solidFill>
                  <a:srgbClr val="FF0000"/>
                </a:solidFill>
              </a:rPr>
              <a:t>int[] myarray = new int[10];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宣告整數的字串</a:t>
            </a:r>
            <a:r>
              <a:rPr lang="en-US" altLang="zh-TW" b="1" dirty="0" smtClean="0">
                <a:solidFill>
                  <a:srgbClr val="FF0000"/>
                </a:solidFill>
              </a:rPr>
              <a:t>0-9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	   try {</a:t>
            </a:r>
          </a:p>
          <a:p>
            <a:r>
              <a:rPr lang="zh-TW" altLang="en-US" dirty="0" smtClean="0"/>
              <a:t>	       myarray[9] = 250;</a:t>
            </a:r>
          </a:p>
          <a:p>
            <a:r>
              <a:rPr lang="zh-TW" altLang="en-US" dirty="0" smtClean="0"/>
              <a:t>	       //myarray[10] = 250;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catch(ArrayIndexOutOfBoundsException e) {</a:t>
            </a:r>
          </a:p>
          <a:p>
            <a:r>
              <a:rPr lang="zh-TW" altLang="en-US" dirty="0" smtClean="0"/>
              <a:t>	       System.out.println("例外內容：" + e.toString());</a:t>
            </a:r>
          </a:p>
          <a:p>
            <a:r>
              <a:rPr lang="zh-TW" altLang="en-US" dirty="0" smtClean="0"/>
              <a:t>	       System.out.println("也就是：超出陣列索引範圍");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System.out.println("程式最後一行執行完畢");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6197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int[] myarray = new int[10];</a:t>
            </a:r>
          </a:p>
          <a:p>
            <a:r>
              <a:rPr lang="zh-TW" altLang="en-US" dirty="0" smtClean="0"/>
              <a:t>	   </a:t>
            </a:r>
            <a:r>
              <a:rPr lang="zh-TW" altLang="en-US" b="1" dirty="0" smtClean="0">
                <a:solidFill>
                  <a:srgbClr val="FF0000"/>
                </a:solidFill>
              </a:rPr>
              <a:t>try</a:t>
            </a:r>
            <a:r>
              <a:rPr lang="zh-TW" altLang="en-US" dirty="0" smtClean="0"/>
              <a:t> {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	        myarray[9] = 250;</a:t>
            </a:r>
          </a:p>
          <a:p>
            <a:r>
              <a:rPr lang="zh-TW" altLang="en-US" dirty="0" smtClean="0"/>
              <a:t>	       //myarray[10] = 250;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</a:t>
            </a:r>
            <a:r>
              <a:rPr lang="zh-TW" altLang="en-US" b="1" dirty="0" smtClean="0">
                <a:solidFill>
                  <a:srgbClr val="FF0000"/>
                </a:solidFill>
              </a:rPr>
              <a:t>catch(ArrayIndexOutOfBoundsException e)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	       System.out.println("例外內容：" + e.toString());</a:t>
            </a:r>
          </a:p>
          <a:p>
            <a:r>
              <a:rPr lang="zh-TW" altLang="en-US" dirty="0" smtClean="0"/>
              <a:t>	       System.out.println("也就是：超出陣列索引範圍");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System.out.println("程式最後一行執行完畢");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97735" y="1455313"/>
            <a:ext cx="2343955" cy="5280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98620" y="2524260"/>
            <a:ext cx="4986270" cy="5910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45464" y="1085981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先執行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28821" y="2154928"/>
            <a:ext cx="186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再決定</a:t>
            </a:r>
            <a:r>
              <a:rPr lang="zh-TW" altLang="en-US" b="1" dirty="0" smtClean="0">
                <a:solidFill>
                  <a:srgbClr val="FF0000"/>
                </a:solidFill>
              </a:rPr>
              <a:t>是否進入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9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619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ExceptionDemo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int[] myarray = new int[10];</a:t>
            </a:r>
          </a:p>
          <a:p>
            <a:r>
              <a:rPr lang="zh-TW" altLang="en-US" dirty="0" smtClean="0"/>
              <a:t>	   try {</a:t>
            </a:r>
          </a:p>
          <a:p>
            <a:r>
              <a:rPr lang="zh-TW" altLang="en-US" dirty="0" smtClean="0"/>
              <a:t>	       </a:t>
            </a:r>
            <a:r>
              <a:rPr lang="zh-TW" altLang="en-US" b="1" dirty="0" smtClean="0">
                <a:solidFill>
                  <a:srgbClr val="FF0000"/>
                </a:solidFill>
              </a:rPr>
              <a:t>myarray[9] = 250;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>
                <a:solidFill>
                  <a:srgbClr val="FF0000"/>
                </a:solidFill>
              </a:rPr>
              <a:t>第</a:t>
            </a:r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zh-TW" altLang="en-US" b="1" dirty="0" smtClean="0">
                <a:solidFill>
                  <a:srgbClr val="FF0000"/>
                </a:solidFill>
              </a:rPr>
              <a:t>個字串</a:t>
            </a:r>
            <a:r>
              <a:rPr lang="en-US" altLang="zh-TW" b="1" dirty="0" smtClean="0">
                <a:solidFill>
                  <a:srgbClr val="FF0000"/>
                </a:solidFill>
              </a:rPr>
              <a:t>=250</a:t>
            </a:r>
            <a:r>
              <a:rPr lang="zh-TW" altLang="en-US" b="1" dirty="0" smtClean="0">
                <a:solidFill>
                  <a:srgbClr val="FF0000"/>
                </a:solidFill>
              </a:rPr>
              <a:t>正確寫法</a:t>
            </a:r>
          </a:p>
          <a:p>
            <a:r>
              <a:rPr lang="zh-TW" altLang="en-US" dirty="0" smtClean="0"/>
              <a:t>	       //myarray[10] = 250;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catch(ArrayIndexOutOfBoundsException e) {</a:t>
            </a:r>
          </a:p>
          <a:p>
            <a:r>
              <a:rPr lang="zh-TW" altLang="en-US" dirty="0" smtClean="0"/>
              <a:t>	       System.out.println("例外內容：" + e.toString());</a:t>
            </a:r>
          </a:p>
          <a:p>
            <a:r>
              <a:rPr lang="zh-TW" altLang="en-US" dirty="0" smtClean="0"/>
              <a:t>	       System.out.println("也就是：超出陣列索引範圍");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   System.out.println("程式最後一行執行完畢");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01994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1142</Words>
  <Application>Microsoft Office PowerPoint</Application>
  <PresentationFormat>寬螢幕</PresentationFormat>
  <Paragraphs>366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微軟正黑體</vt:lpstr>
      <vt:lpstr>新細明體</vt:lpstr>
      <vt:lpstr>標楷體</vt:lpstr>
      <vt:lpstr>Arial</vt:lpstr>
      <vt:lpstr>Century Gothic</vt:lpstr>
      <vt:lpstr>Tahoma</vt:lpstr>
      <vt:lpstr>Wingdings</vt:lpstr>
      <vt:lpstr>Wingdings 3</vt:lpstr>
      <vt:lpstr>切割線</vt:lpstr>
      <vt:lpstr>JAVA例外處理開發報告</vt:lpstr>
      <vt:lpstr>AGENDA</vt:lpstr>
      <vt:lpstr>例外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例外處理1:try… catch…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使用者</dc:creator>
  <cp:lastModifiedBy>使用者</cp:lastModifiedBy>
  <cp:revision>15</cp:revision>
  <dcterms:created xsi:type="dcterms:W3CDTF">2022-06-08T11:34:53Z</dcterms:created>
  <dcterms:modified xsi:type="dcterms:W3CDTF">2022-06-08T16:01:10Z</dcterms:modified>
</cp:coreProperties>
</file>