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401" r:id="rId8"/>
    <p:sldId id="398" r:id="rId9"/>
    <p:sldId id="399" r:id="rId10"/>
    <p:sldId id="400" r:id="rId11"/>
    <p:sldId id="402" r:id="rId12"/>
    <p:sldId id="403" r:id="rId13"/>
    <p:sldId id="405" r:id="rId14"/>
    <p:sldId id="404" r:id="rId15"/>
    <p:sldId id="406" r:id="rId16"/>
    <p:sldId id="407" r:id="rId17"/>
    <p:sldId id="262" r:id="rId18"/>
    <p:sldId id="263" r:id="rId19"/>
    <p:sldId id="264" r:id="rId20"/>
    <p:sldId id="265" r:id="rId21"/>
    <p:sldId id="268" r:id="rId22"/>
    <p:sldId id="266" r:id="rId23"/>
    <p:sldId id="267" r:id="rId24"/>
    <p:sldId id="269" r:id="rId25"/>
    <p:sldId id="270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75B34-6F36-43E1-905C-CCFB938E976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3B1C49-30AB-427F-86DA-D8173ABED782}">
      <dgm:prSet/>
      <dgm:spPr/>
      <dgm:t>
        <a:bodyPr/>
        <a:lstStyle/>
        <a:p>
          <a:pPr rtl="0"/>
          <a:r>
            <a:rPr lang="en-US" smtClean="0"/>
            <a:t>JAVA</a:t>
          </a:r>
          <a:r>
            <a:rPr lang="zh-TW" smtClean="0"/>
            <a:t>的由來</a:t>
          </a:r>
          <a:endParaRPr lang="zh-TW"/>
        </a:p>
      </dgm:t>
    </dgm:pt>
    <dgm:pt modelId="{6353E398-9C88-4F96-9103-9FA404FE029E}" type="parTrans" cxnId="{F39621A2-BE34-4E40-8734-358C7EBE4592}">
      <dgm:prSet/>
      <dgm:spPr/>
      <dgm:t>
        <a:bodyPr/>
        <a:lstStyle/>
        <a:p>
          <a:endParaRPr lang="zh-TW" altLang="en-US"/>
        </a:p>
      </dgm:t>
    </dgm:pt>
    <dgm:pt modelId="{191CFFA2-74DE-4260-A568-EE014B10AAF0}" type="sibTrans" cxnId="{F39621A2-BE34-4E40-8734-358C7EBE4592}">
      <dgm:prSet/>
      <dgm:spPr/>
      <dgm:t>
        <a:bodyPr/>
        <a:lstStyle/>
        <a:p>
          <a:endParaRPr lang="zh-TW" altLang="en-US"/>
        </a:p>
      </dgm:t>
    </dgm:pt>
    <dgm:pt modelId="{7A8CC1A1-4B24-4349-BAD0-E61C4E1A8C83}">
      <dgm:prSet/>
      <dgm:spPr/>
      <dgm:t>
        <a:bodyPr/>
        <a:lstStyle/>
        <a:p>
          <a:pPr rtl="0"/>
          <a:r>
            <a:rPr lang="en-US" smtClean="0"/>
            <a:t>JAVA</a:t>
          </a:r>
          <a:r>
            <a:rPr lang="zh-TW" smtClean="0"/>
            <a:t>開發環境</a:t>
          </a:r>
          <a:r>
            <a:rPr lang="en-US" smtClean="0"/>
            <a:t>:</a:t>
          </a:r>
          <a:endParaRPr lang="zh-TW"/>
        </a:p>
      </dgm:t>
    </dgm:pt>
    <dgm:pt modelId="{9BB3F5AA-AFC8-4BC9-B8E3-5D05F5F3B974}" type="parTrans" cxnId="{017B5512-5ADD-4B18-BE9D-FBDFA558B0F0}">
      <dgm:prSet/>
      <dgm:spPr/>
      <dgm:t>
        <a:bodyPr/>
        <a:lstStyle/>
        <a:p>
          <a:endParaRPr lang="zh-TW" altLang="en-US"/>
        </a:p>
      </dgm:t>
    </dgm:pt>
    <dgm:pt modelId="{C407F6C6-4E7A-4663-BEDE-04211B86F149}" type="sibTrans" cxnId="{017B5512-5ADD-4B18-BE9D-FBDFA558B0F0}">
      <dgm:prSet/>
      <dgm:spPr/>
      <dgm:t>
        <a:bodyPr/>
        <a:lstStyle/>
        <a:p>
          <a:endParaRPr lang="zh-TW" altLang="en-US"/>
        </a:p>
      </dgm:t>
    </dgm:pt>
    <dgm:pt modelId="{C2F07244-872B-440C-BB0D-5CE0132C4CEF}">
      <dgm:prSet/>
      <dgm:spPr/>
      <dgm:t>
        <a:bodyPr/>
        <a:lstStyle/>
        <a:p>
          <a:pPr rtl="0"/>
          <a:r>
            <a:rPr lang="zh-TW" smtClean="0"/>
            <a:t>開發環境</a:t>
          </a:r>
          <a:r>
            <a:rPr lang="en-US" smtClean="0"/>
            <a:t>1:Online Java Compiler IDE</a:t>
          </a:r>
          <a:endParaRPr lang="zh-TW"/>
        </a:p>
      </dgm:t>
    </dgm:pt>
    <dgm:pt modelId="{C249BD0A-20A4-49B3-B04A-FE63CFDA4F64}" type="parTrans" cxnId="{D951A3D0-0BD3-40C0-B322-014F365C82EF}">
      <dgm:prSet/>
      <dgm:spPr/>
      <dgm:t>
        <a:bodyPr/>
        <a:lstStyle/>
        <a:p>
          <a:endParaRPr lang="zh-TW" altLang="en-US"/>
        </a:p>
      </dgm:t>
    </dgm:pt>
    <dgm:pt modelId="{111F7F4F-94E6-4223-A747-4A669C7892B1}" type="sibTrans" cxnId="{D951A3D0-0BD3-40C0-B322-014F365C82EF}">
      <dgm:prSet/>
      <dgm:spPr/>
      <dgm:t>
        <a:bodyPr/>
        <a:lstStyle/>
        <a:p>
          <a:endParaRPr lang="zh-TW" altLang="en-US"/>
        </a:p>
      </dgm:t>
    </dgm:pt>
    <dgm:pt modelId="{D7979652-1FF3-4458-B575-C417CDD3753C}">
      <dgm:prSet/>
      <dgm:spPr/>
      <dgm:t>
        <a:bodyPr/>
        <a:lstStyle/>
        <a:p>
          <a:pPr rtl="0"/>
          <a:r>
            <a:rPr lang="zh-TW" b="1" smtClean="0"/>
            <a:t>開發環境</a:t>
          </a:r>
          <a:r>
            <a:rPr lang="en-US" b="1" smtClean="0"/>
            <a:t>2: Java Development Kit (JDK)</a:t>
          </a:r>
          <a:endParaRPr lang="zh-TW"/>
        </a:p>
      </dgm:t>
    </dgm:pt>
    <dgm:pt modelId="{018EE7DD-1640-4EDE-9225-795A013A4E29}" type="parTrans" cxnId="{830B7AB3-4E76-42FF-BAF4-3CB079566B3E}">
      <dgm:prSet/>
      <dgm:spPr/>
      <dgm:t>
        <a:bodyPr/>
        <a:lstStyle/>
        <a:p>
          <a:endParaRPr lang="zh-TW" altLang="en-US"/>
        </a:p>
      </dgm:t>
    </dgm:pt>
    <dgm:pt modelId="{A79439B6-05AF-43EA-84E3-4DF32BA207F1}" type="sibTrans" cxnId="{830B7AB3-4E76-42FF-BAF4-3CB079566B3E}">
      <dgm:prSet/>
      <dgm:spPr/>
      <dgm:t>
        <a:bodyPr/>
        <a:lstStyle/>
        <a:p>
          <a:endParaRPr lang="zh-TW" altLang="en-US"/>
        </a:p>
      </dgm:t>
    </dgm:pt>
    <dgm:pt modelId="{A9E17854-2620-4615-AE87-7A660C5E96DE}">
      <dgm:prSet/>
      <dgm:spPr/>
      <dgm:t>
        <a:bodyPr/>
        <a:lstStyle/>
        <a:p>
          <a:pPr rtl="0"/>
          <a:r>
            <a:rPr lang="en-US" dirty="0" smtClean="0"/>
            <a:t>JAVA</a:t>
          </a:r>
          <a:r>
            <a:rPr lang="zh-TW" dirty="0" smtClean="0"/>
            <a:t>開發環境建置</a:t>
          </a:r>
          <a:r>
            <a:rPr lang="en-US" b="1" dirty="0" smtClean="0"/>
            <a:t> </a:t>
          </a:r>
          <a:endParaRPr lang="zh-TW" dirty="0"/>
        </a:p>
      </dgm:t>
    </dgm:pt>
    <dgm:pt modelId="{AA689FE1-2581-4A12-BDEA-21BD77B3573A}" type="parTrans" cxnId="{A01F62B1-85DB-455E-8E00-C70C3F0C083C}">
      <dgm:prSet/>
      <dgm:spPr/>
      <dgm:t>
        <a:bodyPr/>
        <a:lstStyle/>
        <a:p>
          <a:endParaRPr lang="zh-TW" altLang="en-US"/>
        </a:p>
      </dgm:t>
    </dgm:pt>
    <dgm:pt modelId="{1112A4EA-48B4-4699-BCCD-717E37F2F6AC}" type="sibTrans" cxnId="{A01F62B1-85DB-455E-8E00-C70C3F0C083C}">
      <dgm:prSet/>
      <dgm:spPr/>
      <dgm:t>
        <a:bodyPr/>
        <a:lstStyle/>
        <a:p>
          <a:endParaRPr lang="zh-TW" altLang="en-US"/>
        </a:p>
      </dgm:t>
    </dgm:pt>
    <dgm:pt modelId="{520451D1-9C9A-4EDC-A8F4-CBE476F81F8F}">
      <dgm:prSet/>
      <dgm:spPr/>
      <dgm:t>
        <a:bodyPr/>
        <a:lstStyle/>
        <a:p>
          <a:pPr rtl="0"/>
          <a:r>
            <a:rPr lang="en-US" dirty="0" smtClean="0"/>
            <a:t>JAVA</a:t>
          </a:r>
          <a:r>
            <a:rPr lang="zh-TW" dirty="0" smtClean="0"/>
            <a:t>開發技術</a:t>
          </a:r>
          <a:r>
            <a:rPr lang="en-US" dirty="0" smtClean="0"/>
            <a:t>:</a:t>
          </a:r>
          <a:endParaRPr lang="zh-TW" dirty="0"/>
        </a:p>
      </dgm:t>
    </dgm:pt>
    <dgm:pt modelId="{C298251B-3C43-4D79-89C7-75C3A84A80C8}" type="parTrans" cxnId="{EB22FAF6-2761-468E-9F8B-E7B4B7A337A3}">
      <dgm:prSet/>
      <dgm:spPr/>
      <dgm:t>
        <a:bodyPr/>
        <a:lstStyle/>
        <a:p>
          <a:endParaRPr lang="zh-TW" altLang="en-US"/>
        </a:p>
      </dgm:t>
    </dgm:pt>
    <dgm:pt modelId="{5DD940AF-F125-4C67-B958-7B8F7709DCEE}" type="sibTrans" cxnId="{EB22FAF6-2761-468E-9F8B-E7B4B7A337A3}">
      <dgm:prSet/>
      <dgm:spPr/>
      <dgm:t>
        <a:bodyPr/>
        <a:lstStyle/>
        <a:p>
          <a:endParaRPr lang="zh-TW" altLang="en-US"/>
        </a:p>
      </dgm:t>
    </dgm:pt>
    <dgm:pt modelId="{588C621C-3BDB-4015-95FE-06E88B20A3B6}" type="pres">
      <dgm:prSet presAssocID="{C6275B34-6F36-43E1-905C-CCFB938E97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FE3A01-5607-4E05-BFC8-A9130A4BA0A0}" type="pres">
      <dgm:prSet presAssocID="{113B1C49-30AB-427F-86DA-D8173ABED78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63A56A-95D5-4C51-A57A-670E87A1EE88}" type="pres">
      <dgm:prSet presAssocID="{191CFFA2-74DE-4260-A568-EE014B10AAF0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B774F2AB-F888-4813-AB2B-1AF61297406E}" type="pres">
      <dgm:prSet presAssocID="{191CFFA2-74DE-4260-A568-EE014B10AAF0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E8F0CA29-BD82-435D-B786-5E46DA644839}" type="pres">
      <dgm:prSet presAssocID="{7A8CC1A1-4B24-4349-BAD0-E61C4E1A8C83}" presName="node" presStyleLbl="node1" presStyleIdx="1" presStyleCnt="3" custScaleY="1912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5144F6F-6D9F-4501-908E-2F8DAA02BCC7}" type="pres">
      <dgm:prSet presAssocID="{C407F6C6-4E7A-4663-BEDE-04211B86F149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5439CFA7-4FB3-46CC-8E88-948B8AB24D96}" type="pres">
      <dgm:prSet presAssocID="{C407F6C6-4E7A-4663-BEDE-04211B86F149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54DE741F-0D50-4709-B2CF-AE1B7D8B54E3}" type="pres">
      <dgm:prSet presAssocID="{520451D1-9C9A-4EDC-A8F4-CBE476F81F8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73A3226-CECC-4A8B-9288-2C96243E5385}" type="presOf" srcId="{C6275B34-6F36-43E1-905C-CCFB938E976F}" destId="{588C621C-3BDB-4015-95FE-06E88B20A3B6}" srcOrd="0" destOrd="0" presId="urn:microsoft.com/office/officeart/2005/8/layout/process1"/>
    <dgm:cxn modelId="{30F97BEC-A079-4BE4-8A33-DA90BB32C469}" type="presOf" srcId="{191CFFA2-74DE-4260-A568-EE014B10AAF0}" destId="{B774F2AB-F888-4813-AB2B-1AF61297406E}" srcOrd="1" destOrd="0" presId="urn:microsoft.com/office/officeart/2005/8/layout/process1"/>
    <dgm:cxn modelId="{FEFA2A80-D6C0-4183-97BC-CDE9E4D29236}" type="presOf" srcId="{A9E17854-2620-4615-AE87-7A660C5E96DE}" destId="{E8F0CA29-BD82-435D-B786-5E46DA644839}" srcOrd="0" destOrd="3" presId="urn:microsoft.com/office/officeart/2005/8/layout/process1"/>
    <dgm:cxn modelId="{0179D7D8-A601-4A33-A9A9-F44E660B2293}" type="presOf" srcId="{113B1C49-30AB-427F-86DA-D8173ABED782}" destId="{0FFE3A01-5607-4E05-BFC8-A9130A4BA0A0}" srcOrd="0" destOrd="0" presId="urn:microsoft.com/office/officeart/2005/8/layout/process1"/>
    <dgm:cxn modelId="{830B7AB3-4E76-42FF-BAF4-3CB079566B3E}" srcId="{7A8CC1A1-4B24-4349-BAD0-E61C4E1A8C83}" destId="{D7979652-1FF3-4458-B575-C417CDD3753C}" srcOrd="1" destOrd="0" parTransId="{018EE7DD-1640-4EDE-9225-795A013A4E29}" sibTransId="{A79439B6-05AF-43EA-84E3-4DF32BA207F1}"/>
    <dgm:cxn modelId="{A73DF075-CF1A-4434-9C50-F336DF6AA93B}" type="presOf" srcId="{D7979652-1FF3-4458-B575-C417CDD3753C}" destId="{E8F0CA29-BD82-435D-B786-5E46DA644839}" srcOrd="0" destOrd="2" presId="urn:microsoft.com/office/officeart/2005/8/layout/process1"/>
    <dgm:cxn modelId="{B6D0B4AE-34DB-4A59-B729-7D73AAB610A8}" type="presOf" srcId="{C407F6C6-4E7A-4663-BEDE-04211B86F149}" destId="{E5144F6F-6D9F-4501-908E-2F8DAA02BCC7}" srcOrd="0" destOrd="0" presId="urn:microsoft.com/office/officeart/2005/8/layout/process1"/>
    <dgm:cxn modelId="{B7209715-05C9-49B4-9539-6BFFE8274E9B}" type="presOf" srcId="{C2F07244-872B-440C-BB0D-5CE0132C4CEF}" destId="{E8F0CA29-BD82-435D-B786-5E46DA644839}" srcOrd="0" destOrd="1" presId="urn:microsoft.com/office/officeart/2005/8/layout/process1"/>
    <dgm:cxn modelId="{D951A3D0-0BD3-40C0-B322-014F365C82EF}" srcId="{7A8CC1A1-4B24-4349-BAD0-E61C4E1A8C83}" destId="{C2F07244-872B-440C-BB0D-5CE0132C4CEF}" srcOrd="0" destOrd="0" parTransId="{C249BD0A-20A4-49B3-B04A-FE63CFDA4F64}" sibTransId="{111F7F4F-94E6-4223-A747-4A669C7892B1}"/>
    <dgm:cxn modelId="{6B9D6E7B-6B35-418C-B943-A024303EA23B}" type="presOf" srcId="{7A8CC1A1-4B24-4349-BAD0-E61C4E1A8C83}" destId="{E8F0CA29-BD82-435D-B786-5E46DA644839}" srcOrd="0" destOrd="0" presId="urn:microsoft.com/office/officeart/2005/8/layout/process1"/>
    <dgm:cxn modelId="{DB7B6F29-385F-4188-A913-96A961866553}" type="presOf" srcId="{520451D1-9C9A-4EDC-A8F4-CBE476F81F8F}" destId="{54DE741F-0D50-4709-B2CF-AE1B7D8B54E3}" srcOrd="0" destOrd="0" presId="urn:microsoft.com/office/officeart/2005/8/layout/process1"/>
    <dgm:cxn modelId="{EB22FAF6-2761-468E-9F8B-E7B4B7A337A3}" srcId="{C6275B34-6F36-43E1-905C-CCFB938E976F}" destId="{520451D1-9C9A-4EDC-A8F4-CBE476F81F8F}" srcOrd="2" destOrd="0" parTransId="{C298251B-3C43-4D79-89C7-75C3A84A80C8}" sibTransId="{5DD940AF-F125-4C67-B958-7B8F7709DCEE}"/>
    <dgm:cxn modelId="{A01F62B1-85DB-455E-8E00-C70C3F0C083C}" srcId="{7A8CC1A1-4B24-4349-BAD0-E61C4E1A8C83}" destId="{A9E17854-2620-4615-AE87-7A660C5E96DE}" srcOrd="2" destOrd="0" parTransId="{AA689FE1-2581-4A12-BDEA-21BD77B3573A}" sibTransId="{1112A4EA-48B4-4699-BCCD-717E37F2F6AC}"/>
    <dgm:cxn modelId="{017B5512-5ADD-4B18-BE9D-FBDFA558B0F0}" srcId="{C6275B34-6F36-43E1-905C-CCFB938E976F}" destId="{7A8CC1A1-4B24-4349-BAD0-E61C4E1A8C83}" srcOrd="1" destOrd="0" parTransId="{9BB3F5AA-AFC8-4BC9-B8E3-5D05F5F3B974}" sibTransId="{C407F6C6-4E7A-4663-BEDE-04211B86F149}"/>
    <dgm:cxn modelId="{18D37D96-842B-447C-BDE6-637D3A79438B}" type="presOf" srcId="{C407F6C6-4E7A-4663-BEDE-04211B86F149}" destId="{5439CFA7-4FB3-46CC-8E88-948B8AB24D96}" srcOrd="1" destOrd="0" presId="urn:microsoft.com/office/officeart/2005/8/layout/process1"/>
    <dgm:cxn modelId="{34A89E8C-3EB4-4FFE-B481-785B54A40EBD}" type="presOf" srcId="{191CFFA2-74DE-4260-A568-EE014B10AAF0}" destId="{BA63A56A-95D5-4C51-A57A-670E87A1EE88}" srcOrd="0" destOrd="0" presId="urn:microsoft.com/office/officeart/2005/8/layout/process1"/>
    <dgm:cxn modelId="{F39621A2-BE34-4E40-8734-358C7EBE4592}" srcId="{C6275B34-6F36-43E1-905C-CCFB938E976F}" destId="{113B1C49-30AB-427F-86DA-D8173ABED782}" srcOrd="0" destOrd="0" parTransId="{6353E398-9C88-4F96-9103-9FA404FE029E}" sibTransId="{191CFFA2-74DE-4260-A568-EE014B10AAF0}"/>
    <dgm:cxn modelId="{67CB44D1-F780-4071-B356-523FCA9B4BEA}" type="presParOf" srcId="{588C621C-3BDB-4015-95FE-06E88B20A3B6}" destId="{0FFE3A01-5607-4E05-BFC8-A9130A4BA0A0}" srcOrd="0" destOrd="0" presId="urn:microsoft.com/office/officeart/2005/8/layout/process1"/>
    <dgm:cxn modelId="{EAEA2ADB-2A93-44BF-BA0E-22DD3EA31A84}" type="presParOf" srcId="{588C621C-3BDB-4015-95FE-06E88B20A3B6}" destId="{BA63A56A-95D5-4C51-A57A-670E87A1EE88}" srcOrd="1" destOrd="0" presId="urn:microsoft.com/office/officeart/2005/8/layout/process1"/>
    <dgm:cxn modelId="{CEE17770-3B4D-429F-B6C5-9D6A43AA154E}" type="presParOf" srcId="{BA63A56A-95D5-4C51-A57A-670E87A1EE88}" destId="{B774F2AB-F888-4813-AB2B-1AF61297406E}" srcOrd="0" destOrd="0" presId="urn:microsoft.com/office/officeart/2005/8/layout/process1"/>
    <dgm:cxn modelId="{70412F81-D2D1-4D03-8A86-3277472814FB}" type="presParOf" srcId="{588C621C-3BDB-4015-95FE-06E88B20A3B6}" destId="{E8F0CA29-BD82-435D-B786-5E46DA644839}" srcOrd="2" destOrd="0" presId="urn:microsoft.com/office/officeart/2005/8/layout/process1"/>
    <dgm:cxn modelId="{67620280-BF35-4E43-AC73-AF8576E95D4C}" type="presParOf" srcId="{588C621C-3BDB-4015-95FE-06E88B20A3B6}" destId="{E5144F6F-6D9F-4501-908E-2F8DAA02BCC7}" srcOrd="3" destOrd="0" presId="urn:microsoft.com/office/officeart/2005/8/layout/process1"/>
    <dgm:cxn modelId="{90C338CE-3E1D-40CF-980F-B2CAB22F4B93}" type="presParOf" srcId="{E5144F6F-6D9F-4501-908E-2F8DAA02BCC7}" destId="{5439CFA7-4FB3-46CC-8E88-948B8AB24D96}" srcOrd="0" destOrd="0" presId="urn:microsoft.com/office/officeart/2005/8/layout/process1"/>
    <dgm:cxn modelId="{41866155-D161-4FAB-AB2F-825DAC39D1F5}" type="presParOf" srcId="{588C621C-3BDB-4015-95FE-06E88B20A3B6}" destId="{54DE741F-0D50-4709-B2CF-AE1B7D8B54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E3A01-5607-4E05-BFC8-A9130A4BA0A0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JAVA</a:t>
          </a:r>
          <a:r>
            <a:rPr lang="zh-TW" sz="2600" kern="1200" smtClean="0"/>
            <a:t>的由來</a:t>
          </a:r>
          <a:endParaRPr lang="zh-TW" sz="2600" kern="1200"/>
        </a:p>
      </dsp:txBody>
      <dsp:txXfrm>
        <a:off x="57787" y="1395494"/>
        <a:ext cx="2665308" cy="1560349"/>
      </dsp:txXfrm>
    </dsp:sp>
    <dsp:sp modelId="{BA63A56A-95D5-4C51-A57A-670E87A1EE8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3047880" y="1970146"/>
        <a:ext cx="409940" cy="411044"/>
      </dsp:txXfrm>
    </dsp:sp>
    <dsp:sp modelId="{E8F0CA29-BD82-435D-B786-5E46DA644839}">
      <dsp:nvSpPr>
        <dsp:cNvPr id="0" name=""/>
        <dsp:cNvSpPr/>
      </dsp:nvSpPr>
      <dsp:spPr>
        <a:xfrm>
          <a:off x="3876600" y="591024"/>
          <a:ext cx="2762398" cy="3169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JAVA</a:t>
          </a:r>
          <a:r>
            <a:rPr lang="zh-TW" sz="2600" kern="1200" smtClean="0"/>
            <a:t>開發環境</a:t>
          </a:r>
          <a:r>
            <a:rPr lang="en-US" sz="2600" kern="1200" smtClean="0"/>
            <a:t>:</a:t>
          </a:r>
          <a:endParaRPr lang="zh-TW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kern="1200" smtClean="0"/>
            <a:t>開發環境</a:t>
          </a:r>
          <a:r>
            <a:rPr lang="en-US" sz="2000" kern="1200" smtClean="0"/>
            <a:t>1:Online Java Compiler IDE</a:t>
          </a:r>
          <a:endParaRPr lang="zh-TW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smtClean="0"/>
            <a:t>開發環境</a:t>
          </a:r>
          <a:r>
            <a:rPr lang="en-US" sz="2000" b="1" kern="1200" smtClean="0"/>
            <a:t>2: Java Development Kit (JDK)</a:t>
          </a:r>
          <a:endParaRPr lang="zh-TW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JAVA</a:t>
          </a:r>
          <a:r>
            <a:rPr lang="zh-TW" sz="2000" kern="1200" dirty="0" smtClean="0"/>
            <a:t>開發環境建置</a:t>
          </a:r>
          <a:r>
            <a:rPr lang="en-US" sz="2000" b="1" kern="1200" dirty="0" smtClean="0"/>
            <a:t> </a:t>
          </a:r>
          <a:endParaRPr lang="zh-TW" sz="2000" kern="1200" dirty="0"/>
        </a:p>
      </dsp:txBody>
      <dsp:txXfrm>
        <a:off x="3957508" y="671932"/>
        <a:ext cx="2600582" cy="3007473"/>
      </dsp:txXfrm>
    </dsp:sp>
    <dsp:sp modelId="{E5144F6F-6D9F-4501-908E-2F8DAA02BCC7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6915239" y="1970146"/>
        <a:ext cx="409940" cy="411044"/>
      </dsp:txXfrm>
    </dsp:sp>
    <dsp:sp modelId="{54DE741F-0D50-4709-B2CF-AE1B7D8B54E3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</a:t>
          </a:r>
          <a:r>
            <a:rPr lang="zh-TW" sz="2600" kern="1200" dirty="0" smtClean="0"/>
            <a:t>開發技術</a:t>
          </a:r>
          <a:r>
            <a:rPr lang="en-US" sz="2600" kern="1200" dirty="0" smtClean="0"/>
            <a:t>:</a:t>
          </a:r>
          <a:endParaRPr lang="zh-TW" sz="26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54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6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47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7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89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6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16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674B-9514-4036-83C4-16D7459689DA}" type="datetimeFigureOut">
              <a:rPr lang="zh-TW" altLang="en-US" smtClean="0"/>
              <a:t>2022/4/13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8D85D-A2E5-4BAE-9347-84C68160B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97%B9%E9%92%9F" TargetMode="External"/><Relationship Id="rId13" Type="http://schemas.openxmlformats.org/officeDocument/2006/relationships/hyperlink" Target="https://zh.wikipedia.org/wiki/%E6%8C%87%E9%92%88_(%E4%BF%A1%E6%81%AF%E5%AD%A6)" TargetMode="External"/><Relationship Id="rId18" Type="http://schemas.openxmlformats.org/officeDocument/2006/relationships/hyperlink" Target="https://zh.wikipedia.org/wiki/%E5%9E%83%E5%9C%BE%E5%9B%9E%E6%94%B6_(%E8%A8%88%E7%AE%97%E6%A9%9F%E7%A7%91%E5%AD%B8)" TargetMode="External"/><Relationship Id="rId3" Type="http://schemas.openxmlformats.org/officeDocument/2006/relationships/hyperlink" Target="https://zh.wikipedia.org/wiki/%E8%A9%B9%E5%A7%86%E6%96%AF%C2%B7%E9%AB%98%E6%96%AF%E6%9E%97" TargetMode="External"/><Relationship Id="rId7" Type="http://schemas.openxmlformats.org/officeDocument/2006/relationships/hyperlink" Target="https://zh.wikipedia.org/wiki/%E7%94%B5%E8%AF%9D" TargetMode="External"/><Relationship Id="rId12" Type="http://schemas.openxmlformats.org/officeDocument/2006/relationships/hyperlink" Target="https://zh.wikipedia.org/wiki/C++" TargetMode="External"/><Relationship Id="rId17" Type="http://schemas.openxmlformats.org/officeDocument/2006/relationships/hyperlink" Target="https://zh.wikipedia.org/wiki/%E6%8E%A5%E5%8F%A3_(Java)" TargetMode="External"/><Relationship Id="rId2" Type="http://schemas.openxmlformats.org/officeDocument/2006/relationships/hyperlink" Target="https://zh.wikipedia.org/wiki/%E6%98%87%E9%99%BD%E9%9B%BB%E8%85%A6" TargetMode="External"/><Relationship Id="rId16" Type="http://schemas.openxmlformats.org/officeDocument/2006/relationships/hyperlink" Target="https://zh.wikipedia.org/wiki/%E7%BB%A7%E6%89%BF_(%E8%AE%A1%E7%AE%97%E6%9C%BA%E7%A7%91%E5%AD%A6)" TargetMode="External"/><Relationship Id="rId20" Type="http://schemas.openxmlformats.org/officeDocument/2006/relationships/hyperlink" Target="https://zh.wikipedia.org/wiki/%E7%B1%BB%E5%9E%8B%E5%AE%89%E5%85%A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94%B5%E8%A7%86%E6%9C%BA" TargetMode="External"/><Relationship Id="rId11" Type="http://schemas.openxmlformats.org/officeDocument/2006/relationships/hyperlink" Target="https://zh.wikipedia.org/wiki/%E7%B6%B2%E9%9A%9B%E7%B6%B2%E8%B7%AF" TargetMode="External"/><Relationship Id="rId5" Type="http://schemas.openxmlformats.org/officeDocument/2006/relationships/hyperlink" Target="https://zh.wikipedia.org/wiki/%E7%A8%8B%E5%BC%8F%E8%AA%9E%E8%A8%80" TargetMode="External"/><Relationship Id="rId15" Type="http://schemas.openxmlformats.org/officeDocument/2006/relationships/hyperlink" Target="https://zh.wikipedia.org/wiki/%E9%81%8B%E7%AE%97%E5%AD%90%E9%87%8D%E8%BC%89" TargetMode="External"/><Relationship Id="rId10" Type="http://schemas.openxmlformats.org/officeDocument/2006/relationships/hyperlink" Target="https://zh.wikipedia.org/w/index.php?title=%E6%99%BA%E8%83%BD%E5%8C%96&amp;action=edit&amp;redlink=1" TargetMode="External"/><Relationship Id="rId19" Type="http://schemas.openxmlformats.org/officeDocument/2006/relationships/hyperlink" Target="https://zh.wikipedia.org/wiki/%E6%B3%9B%E5%9E%8B" TargetMode="External"/><Relationship Id="rId4" Type="http://schemas.openxmlformats.org/officeDocument/2006/relationships/hyperlink" Target="https://zh.wikipedia.org/wiki/%E5%AE%B6%E7%94%A8%E7%94%B5%E5%99%A8" TargetMode="External"/><Relationship Id="rId9" Type="http://schemas.openxmlformats.org/officeDocument/2006/relationships/hyperlink" Target="https://zh.wikipedia.org/wiki/%E7%83%A4%E9%9D%A2%E5%8C%85%E6%9C%BA" TargetMode="External"/><Relationship Id="rId14" Type="http://schemas.openxmlformats.org/officeDocument/2006/relationships/hyperlink" Target="https://zh.wikipedia.org/wiki/%E5%8F%83%E7%85%A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程式開發期中報告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:A100E111</a:t>
            </a:r>
            <a:r>
              <a:rPr lang="zh-TW" altLang="en-US" dirty="0" smtClean="0"/>
              <a:t>董宸維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</a:p>
          <a:p>
            <a:pPr algn="l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3462" y="375781"/>
            <a:ext cx="2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/>
              <a:t>程式設計二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92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377" y="1825625"/>
            <a:ext cx="99072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976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num2 &gt; num3</a:t>
            </a:r>
            <a:r>
              <a:rPr lang="en-US" altLang="zh-TW" sz="1600" dirty="0"/>
              <a:t>)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2&gt;3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dirty="0"/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80118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num2;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99554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2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16960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num3;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7355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265289" y="191911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</a:t>
            </a:r>
            <a:r>
              <a:rPr lang="en-US" altLang="zh-TW" sz="1600" b="1" i="1" dirty="0">
                <a:solidFill>
                  <a:srgbClr val="FF0000"/>
                </a:solidFill>
              </a:rPr>
              <a:t>max</a:t>
            </a:r>
            <a:r>
              <a:rPr lang="en-US" altLang="zh-TW" sz="1600" dirty="0"/>
              <a:t>);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	</a:t>
            </a:r>
            <a:r>
              <a:rPr lang="zh-TW" altLang="en-US" sz="1600" b="1" i="1" dirty="0">
                <a:solidFill>
                  <a:srgbClr val="FF0000"/>
                </a:solidFill>
              </a:rPr>
              <a:t>上面判斷結束後就會顯示結果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57547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CF34E70-87E4-4ED8-88F9-33ED48F15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257175"/>
            <a:ext cx="8258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174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7448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sum = 0;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再宣告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r>
              <a:rPr lang="en-US" altLang="zh-TW" b="1" i="1" dirty="0">
                <a:solidFill>
                  <a:srgbClr val="FF0000"/>
                </a:solidFill>
              </a:rPr>
              <a:t>=0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377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1;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&lt;= 10;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++)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=1;</a:t>
            </a:r>
            <a:r>
              <a:rPr lang="zh-TW" altLang="en-US" b="1" i="1" dirty="0">
                <a:solidFill>
                  <a:srgbClr val="FF0000"/>
                </a:solidFill>
              </a:rPr>
              <a:t> 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時就會進入結束之後再 </a:t>
            </a:r>
            <a:r>
              <a:rPr lang="en-US" altLang="zh-TW" b="1" i="1" dirty="0">
                <a:solidFill>
                  <a:srgbClr val="FF0000"/>
                </a:solidFill>
              </a:rPr>
              <a:t>i+1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4197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    sum +=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zh-TW" dirty="0">
                <a:solidFill>
                  <a:srgbClr val="24292F"/>
                </a:solidFill>
                <a:latin typeface="Arial Unicode MS"/>
                <a:ea typeface="ui-monospace"/>
              </a:rPr>
              <a:t> 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sum += i; == &gt;sum = sum +i;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 </a:t>
            </a:r>
            <a:r>
              <a:rPr lang="en-US" altLang="zh-TW" dirty="0" err="1"/>
              <a:t>i</a:t>
            </a:r>
            <a:r>
              <a:rPr lang="en-US" altLang="zh-TW" dirty="0"/>
              <a:t>);	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45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795" y="563671"/>
            <a:ext cx="7656101" cy="56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30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F14073-917C-456D-976F-5DA434E8F0F1}"/>
              </a:ext>
            </a:extLst>
          </p:cNvPr>
          <p:cNvSpPr txBox="1"/>
          <p:nvPr/>
        </p:nvSpPr>
        <p:spPr>
          <a:xfrm>
            <a:off x="316089" y="316089"/>
            <a:ext cx="111872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For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int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int sum = 0;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</a:t>
            </a:r>
            <a:r>
              <a:rPr lang="en-US" altLang="zh-TW" dirty="0"/>
              <a:t> = 1;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    sum += 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從</a:t>
            </a:r>
            <a:r>
              <a:rPr lang="en-US" altLang="zh-TW" dirty="0"/>
              <a:t>1</a:t>
            </a:r>
            <a:r>
              <a:rPr lang="zh-TW" altLang="en-US" dirty="0"/>
              <a:t>加到</a:t>
            </a:r>
            <a:r>
              <a:rPr lang="en-US" altLang="zh-TW" dirty="0"/>
              <a:t>10</a:t>
            </a:r>
            <a:r>
              <a:rPr lang="zh-TW" altLang="en-US" dirty="0"/>
              <a:t>的總和是</a:t>
            </a:r>
            <a:r>
              <a:rPr lang="en-US" altLang="zh-TW" dirty="0"/>
              <a:t>: " + </a:t>
            </a:r>
            <a:r>
              <a:rPr lang="en-US" altLang="zh-TW" b="1" i="1" dirty="0">
                <a:solidFill>
                  <a:srgbClr val="FF0000"/>
                </a:solidFill>
              </a:rPr>
              <a:t>sum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最後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值為</a:t>
            </a:r>
            <a:r>
              <a:rPr lang="en-US" altLang="zh-TW" dirty="0"/>
              <a:t>: " +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dirty="0"/>
              <a:t>);	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再顯示出</a:t>
            </a:r>
            <a:r>
              <a:rPr lang="en-US" altLang="zh-TW" b="1" i="1" dirty="0">
                <a:solidFill>
                  <a:srgbClr val="FF0000"/>
                </a:solidFill>
              </a:rPr>
              <a:t>1+</a:t>
            </a:r>
            <a:r>
              <a:rPr lang="zh-TW" altLang="en-US" b="1" i="1" dirty="0">
                <a:solidFill>
                  <a:srgbClr val="FF0000"/>
                </a:solidFill>
              </a:rPr>
              <a:t>到</a:t>
            </a:r>
            <a:r>
              <a:rPr lang="en-US" altLang="zh-TW" b="1" i="1" dirty="0">
                <a:solidFill>
                  <a:srgbClr val="FF0000"/>
                </a:solidFill>
              </a:rPr>
              <a:t>10</a:t>
            </a:r>
            <a:r>
              <a:rPr lang="zh-TW" altLang="en-US" b="1" i="1" dirty="0">
                <a:solidFill>
                  <a:srgbClr val="FF0000"/>
                </a:solidFill>
              </a:rPr>
              <a:t>的合</a:t>
            </a:r>
            <a:r>
              <a:rPr lang="en-US" altLang="zh-TW" b="1" i="1" dirty="0">
                <a:solidFill>
                  <a:srgbClr val="FF0000"/>
                </a:solidFill>
              </a:rPr>
              <a:t>,</a:t>
            </a:r>
            <a:r>
              <a:rPr lang="zh-TW" altLang="en-US" b="1" i="1" dirty="0">
                <a:solidFill>
                  <a:srgbClr val="FF0000"/>
                </a:solidFill>
              </a:rPr>
              <a:t>跟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zh-TW" altLang="en-US" b="1" i="1" dirty="0">
                <a:solidFill>
                  <a:srgbClr val="FF0000"/>
                </a:solidFill>
              </a:rPr>
              <a:t>總共跑了幾圈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46600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5E2912-EC28-4FA0-8CFB-5BF878983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90500"/>
            <a:ext cx="83629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927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474133" y="289679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>
                <a:solidFill>
                  <a:srgbClr val="FF0000"/>
                </a:solidFill>
              </a:rPr>
              <a:t>int y = 1; y &lt;= 4; y++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y</a:t>
            </a:r>
            <a:r>
              <a:rPr lang="zh-TW" altLang="en-US" b="1" i="1" dirty="0">
                <a:solidFill>
                  <a:srgbClr val="FF0000"/>
                </a:solidFill>
              </a:rPr>
              <a:t>整數變數</a:t>
            </a:r>
            <a:r>
              <a:rPr lang="en-US" altLang="zh-TW" b="1" i="1" dirty="0">
                <a:solidFill>
                  <a:srgbClr val="FF0000"/>
                </a:solidFill>
              </a:rPr>
              <a:t>=1;y&lt;=4</a:t>
            </a:r>
            <a:r>
              <a:rPr lang="zh-TW" altLang="en-US" b="1" i="1" dirty="0">
                <a:solidFill>
                  <a:srgbClr val="FF0000"/>
                </a:solidFill>
              </a:rPr>
              <a:t>時就會進入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</a:t>
            </a:r>
            <a:r>
              <a:rPr lang="en-US" altLang="zh-TW" b="1" i="1" dirty="0">
                <a:solidFill>
                  <a:srgbClr val="FF0000"/>
                </a:solidFill>
              </a:rPr>
              <a:t>y+1</a:t>
            </a:r>
          </a:p>
          <a:p>
            <a:r>
              <a:rPr lang="en-US" altLang="zh-TW" dirty="0"/>
              <a:t>			for (int x = 1; x &lt;= 16; x++)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System.out.println</a:t>
            </a:r>
            <a:r>
              <a:rPr lang="en-US" altLang="zh-TW" dirty="0"/>
              <a:t>();	  // </a:t>
            </a:r>
            <a:r>
              <a:rPr lang="zh-TW" altLang="en-US" dirty="0"/>
              <a:t>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21477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395111" y="327378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(int y = 1; y &lt;= 4; y++) {</a:t>
            </a:r>
          </a:p>
          <a:p>
            <a:r>
              <a:rPr lang="en-US" altLang="zh-TW" dirty="0"/>
              <a:t>			for (</a:t>
            </a:r>
            <a:r>
              <a:rPr lang="en-US" altLang="zh-TW" b="1" i="1" dirty="0">
                <a:solidFill>
                  <a:srgbClr val="FF0000"/>
                </a:solidFill>
              </a:rPr>
              <a:t>int x = 1; x &lt;= 16; x++) </a:t>
            </a:r>
            <a:r>
              <a:rPr lang="en-US" altLang="zh-TW" dirty="0"/>
              <a:t>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x</a:t>
            </a:r>
            <a:r>
              <a:rPr lang="zh-TW" altLang="en-US" b="1" i="1" dirty="0">
                <a:solidFill>
                  <a:srgbClr val="FF0000"/>
                </a:solidFill>
              </a:rPr>
              <a:t>整數變數</a:t>
            </a:r>
            <a:r>
              <a:rPr lang="en-US" altLang="zh-TW" b="1" i="1" dirty="0">
                <a:solidFill>
                  <a:srgbClr val="FF0000"/>
                </a:solidFill>
              </a:rPr>
              <a:t>=1;x&lt;=16</a:t>
            </a:r>
            <a:r>
              <a:rPr lang="zh-TW" altLang="en-US" b="1" i="1" dirty="0">
                <a:solidFill>
                  <a:srgbClr val="FF0000"/>
                </a:solidFill>
              </a:rPr>
              <a:t>時就會進入</a:t>
            </a:r>
            <a:r>
              <a:rPr lang="en-US" altLang="zh-TW" b="1" i="1" dirty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</a:t>
            </a:r>
            <a:r>
              <a:rPr lang="en-US" altLang="zh-TW" b="1" i="1" dirty="0">
                <a:solidFill>
                  <a:srgbClr val="FF0000"/>
                </a:solidFill>
              </a:rPr>
              <a:t>x+1</a:t>
            </a:r>
            <a:endParaRPr lang="en-US" altLang="zh-TW" dirty="0"/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System.out.println</a:t>
            </a:r>
            <a:r>
              <a:rPr lang="en-US" altLang="zh-TW" dirty="0"/>
              <a:t>();	  // </a:t>
            </a:r>
            <a:r>
              <a:rPr lang="zh-TW" altLang="en-US" dirty="0"/>
              <a:t>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702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F301A8-F74B-4AA9-BDC8-ACB9CE2C4424}"/>
              </a:ext>
            </a:extLst>
          </p:cNvPr>
          <p:cNvSpPr txBox="1"/>
          <p:nvPr/>
        </p:nvSpPr>
        <p:spPr>
          <a:xfrm>
            <a:off x="395111" y="327378"/>
            <a:ext cx="112437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</a:t>
            </a:r>
            <a:r>
              <a:rPr lang="en-US" altLang="zh-TW" dirty="0" err="1"/>
              <a:t>NestFor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(int y = 1; y &lt;= 4; y++) {</a:t>
            </a:r>
          </a:p>
          <a:p>
            <a:r>
              <a:rPr lang="en-US" altLang="zh-TW" dirty="0"/>
              <a:t>			for (int x = 1; x &lt;= 16; x++)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System.out.print</a:t>
            </a:r>
            <a:r>
              <a:rPr lang="en-US" altLang="zh-TW" dirty="0"/>
              <a:t>("*");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</a:t>
            </a:r>
            <a:r>
              <a:rPr lang="en-US" altLang="zh-TW" b="1" i="1" dirty="0" err="1">
                <a:solidFill>
                  <a:srgbClr val="FF0000"/>
                </a:solidFill>
              </a:rPr>
              <a:t>println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有加</a:t>
            </a:r>
            <a:r>
              <a:rPr lang="en-US" altLang="zh-TW" b="1" i="1" dirty="0">
                <a:solidFill>
                  <a:srgbClr val="FF0000"/>
                </a:solidFill>
              </a:rPr>
              <a:t>ln</a:t>
            </a:r>
            <a:r>
              <a:rPr lang="zh-TW" altLang="en-US" b="1" i="1" dirty="0">
                <a:solidFill>
                  <a:srgbClr val="FF0000"/>
                </a:solidFill>
              </a:rPr>
              <a:t>就會換行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2300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C3957E1-B08A-4ED9-8CF1-8F9963A9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3" y="0"/>
            <a:ext cx="7490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56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int score = 0;	// </a:t>
            </a:r>
            <a:r>
              <a:rPr lang="zh-TW" altLang="en-US" b="1" i="1" dirty="0">
                <a:solidFill>
                  <a:srgbClr val="FF0000"/>
                </a:solidFill>
              </a:rPr>
              <a:t>輸入的分數預設為</a:t>
            </a:r>
            <a:r>
              <a:rPr lang="en-US" altLang="zh-TW" b="1" i="1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int sum = 0;	// </a:t>
            </a:r>
            <a:r>
              <a:rPr lang="zh-TW" altLang="en-US" b="1" i="1" dirty="0">
                <a:solidFill>
                  <a:srgbClr val="FF0000"/>
                </a:solidFill>
              </a:rPr>
              <a:t>累計的總和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num = 0;	// </a:t>
            </a:r>
            <a:r>
              <a:rPr lang="zh-TW" altLang="en-US" b="1" i="1" dirty="0">
                <a:solidFill>
                  <a:srgbClr val="FF0000"/>
                </a:solidFill>
              </a:rPr>
              <a:t>預設人數為</a:t>
            </a:r>
            <a:r>
              <a:rPr lang="en-US" altLang="zh-TW" b="1" i="1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3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6112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</a:t>
            </a:r>
            <a:r>
              <a:rPr lang="en-US" altLang="zh-TW" b="1" i="1" dirty="0">
                <a:solidFill>
                  <a:srgbClr val="FF0000"/>
                </a:solidFill>
              </a:rPr>
              <a:t>score != -1</a:t>
            </a:r>
            <a:r>
              <a:rPr lang="en-US" altLang="zh-TW" dirty="0"/>
              <a:t>) {	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如果輸入的不等於 </a:t>
            </a:r>
            <a:r>
              <a:rPr lang="en-US" altLang="zh-TW" b="1" i="1" dirty="0">
                <a:solidFill>
                  <a:srgbClr val="FF0000"/>
                </a:solidFill>
              </a:rPr>
              <a:t>-1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74082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</a:t>
            </a:r>
            <a:r>
              <a:rPr lang="en-US" altLang="zh-TW" b="1" i="1" dirty="0">
                <a:solidFill>
                  <a:srgbClr val="FF0000"/>
                </a:solidFill>
              </a:rPr>
              <a:t>score != -1</a:t>
            </a:r>
            <a:r>
              <a:rPr lang="en-US" altLang="zh-TW" dirty="0"/>
              <a:t>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如果輸入的不等於</a:t>
            </a:r>
            <a:r>
              <a:rPr lang="en-US" altLang="zh-TW" b="1" i="1" dirty="0">
                <a:solidFill>
                  <a:srgbClr val="FF0000"/>
                </a:solidFill>
              </a:rPr>
              <a:t>-1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endParaRPr lang="en-US" altLang="zh-TW" dirty="0"/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5927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</a:t>
            </a:r>
            <a:r>
              <a:rPr lang="en-US" altLang="zh-TW" b="1" i="1" dirty="0">
                <a:solidFill>
                  <a:srgbClr val="FF0000"/>
                </a:solidFill>
              </a:rPr>
              <a:t>sum += score;</a:t>
            </a:r>
            <a:r>
              <a:rPr lang="en-US" altLang="zh-TW" dirty="0"/>
              <a:t>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			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sum += </a:t>
            </a:r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score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; == &gt;sum = sum +</a:t>
            </a:r>
            <a:r>
              <a:rPr lang="en-US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score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ui-monospace"/>
              </a:rPr>
              <a:t>;</a:t>
            </a:r>
            <a:endParaRPr lang="zh-TW" altLang="en-US" dirty="0"/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97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091" y="667881"/>
            <a:ext cx="5451923" cy="60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06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b="1" i="1" dirty="0">
                <a:solidFill>
                  <a:srgbClr val="FF0000"/>
                </a:solidFill>
              </a:rPr>
              <a:t>num++;</a:t>
            </a:r>
            <a:r>
              <a:rPr lang="en-US" altLang="zh-TW" dirty="0"/>
              <a:t>	// </a:t>
            </a:r>
            <a:r>
              <a:rPr lang="zh-TW" altLang="en-US" dirty="0"/>
              <a:t>人數加</a:t>
            </a:r>
            <a:r>
              <a:rPr lang="en-US" altLang="zh-TW" dirty="0"/>
              <a:t>1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num+1</a:t>
            </a:r>
            <a:r>
              <a:rPr lang="en-US" altLang="zh-TW" dirty="0"/>
              <a:t>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(double)((sum) / (num)));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96830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A9882E1-E927-48D3-AD10-9894D9155935}"/>
              </a:ext>
            </a:extLst>
          </p:cNvPr>
          <p:cNvSpPr txBox="1"/>
          <p:nvPr/>
        </p:nvSpPr>
        <p:spPr>
          <a:xfrm>
            <a:off x="270933" y="90311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Average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score = 0;	// </a:t>
            </a:r>
            <a:r>
              <a:rPr lang="zh-TW" altLang="en-US" dirty="0"/>
              <a:t>輸入的分數預設為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int sum = 0;	// </a:t>
            </a:r>
            <a:r>
              <a:rPr lang="zh-TW" altLang="en-US" dirty="0"/>
              <a:t>累計的總和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int num = 0;		   // </a:t>
            </a:r>
            <a:r>
              <a:rPr lang="zh-TW" altLang="en-US" dirty="0"/>
              <a:t>預設人數為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		while (score != -1)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請輸入分數 </a:t>
            </a:r>
            <a:r>
              <a:rPr lang="en-US" altLang="zh-TW" dirty="0"/>
              <a:t>(</a:t>
            </a:r>
            <a:r>
              <a:rPr lang="zh-TW" altLang="en-US" dirty="0"/>
              <a:t>輸入</a:t>
            </a:r>
            <a:r>
              <a:rPr lang="en-US" altLang="zh-TW" dirty="0"/>
              <a:t>-1</a:t>
            </a:r>
            <a:r>
              <a:rPr lang="zh-TW" altLang="en-US" dirty="0"/>
              <a:t>結束</a:t>
            </a:r>
            <a:r>
              <a:rPr lang="en-US" altLang="zh-TW" dirty="0"/>
              <a:t>):");</a:t>
            </a:r>
          </a:p>
          <a:p>
            <a:r>
              <a:rPr lang="en-US" altLang="zh-TW" dirty="0"/>
              <a:t>			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	// </a:t>
            </a:r>
            <a:r>
              <a:rPr lang="zh-TW" altLang="en-US" dirty="0"/>
              <a:t>讀取分數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if(score != -1) {</a:t>
            </a:r>
          </a:p>
          <a:p>
            <a:r>
              <a:rPr lang="en-US" altLang="zh-TW" dirty="0"/>
              <a:t>		    	sum += score;		// </a:t>
            </a:r>
            <a:r>
              <a:rPr lang="zh-TW" altLang="en-US" dirty="0"/>
              <a:t>將輸入分數的加到總和</a:t>
            </a:r>
            <a:r>
              <a:rPr lang="en-US" altLang="zh-TW" dirty="0"/>
              <a:t>sum</a:t>
            </a:r>
            <a:r>
              <a:rPr lang="zh-TW" altLang="en-US" dirty="0"/>
              <a:t>中</a:t>
            </a:r>
          </a:p>
          <a:p>
            <a:r>
              <a:rPr lang="zh-TW" altLang="en-US" dirty="0"/>
              <a:t>		    	</a:t>
            </a:r>
            <a:r>
              <a:rPr lang="en-US" altLang="zh-TW" dirty="0"/>
              <a:t>num++;	// </a:t>
            </a:r>
            <a:r>
              <a:rPr lang="zh-TW" altLang="en-US" dirty="0"/>
              <a:t>人數加</a:t>
            </a:r>
            <a:r>
              <a:rPr lang="en-US" altLang="zh-TW" dirty="0"/>
              <a:t>1        		</a:t>
            </a:r>
          </a:p>
          <a:p>
            <a:r>
              <a:rPr lang="en-US" altLang="zh-TW" dirty="0"/>
              <a:t>			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平均分數 </a:t>
            </a:r>
            <a:r>
              <a:rPr lang="en-US" altLang="zh-TW" dirty="0"/>
              <a:t>= " + </a:t>
            </a:r>
            <a:r>
              <a:rPr lang="en-US" altLang="zh-TW" b="1" i="1" dirty="0">
                <a:solidFill>
                  <a:srgbClr val="92D050"/>
                </a:solidFill>
              </a:rPr>
              <a:t>(double)</a:t>
            </a:r>
            <a:r>
              <a:rPr lang="en-US" altLang="zh-TW" b="1" i="1" dirty="0">
                <a:solidFill>
                  <a:srgbClr val="FF0000"/>
                </a:solidFill>
              </a:rPr>
              <a:t>((sum) / (num)));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先把得到的總成績除輸入的人數</a:t>
            </a:r>
            <a:r>
              <a:rPr lang="en-US" altLang="zh-TW" b="1" i="1" dirty="0">
                <a:solidFill>
                  <a:srgbClr val="FF0000"/>
                </a:solidFill>
              </a:rPr>
              <a:t>,</a:t>
            </a:r>
            <a:r>
              <a:rPr lang="zh-TW" altLang="en-US" b="1" i="1" dirty="0">
                <a:solidFill>
                  <a:srgbClr val="92D050"/>
                </a:solidFill>
              </a:rPr>
              <a:t>會有小數所以要以</a:t>
            </a:r>
            <a:r>
              <a:rPr lang="en-US" altLang="zh-TW" b="1" i="1" dirty="0">
                <a:solidFill>
                  <a:srgbClr val="92D050"/>
                </a:solidFill>
              </a:rPr>
              <a:t>double</a:t>
            </a:r>
            <a:r>
              <a:rPr lang="zh-TW" altLang="en-US" b="1" i="1" dirty="0">
                <a:solidFill>
                  <a:srgbClr val="92D050"/>
                </a:solidFill>
              </a:rPr>
              <a:t>來顯示</a:t>
            </a:r>
            <a:endParaRPr lang="en-US" altLang="zh-TW" b="1" i="1" dirty="0">
              <a:solidFill>
                <a:srgbClr val="92D05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424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C4A08A-FB81-44AD-B843-E9F0D9C39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94" y="0"/>
            <a:ext cx="826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5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int num, n, sum;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3</a:t>
            </a:r>
            <a:r>
              <a:rPr lang="zh-TW" altLang="en-US" b="1" i="1" dirty="0">
                <a:solidFill>
                  <a:srgbClr val="FF0000"/>
                </a:solidFill>
              </a:rPr>
              <a:t>個整數變數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4521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會先執行敘述的內容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5517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</a:t>
            </a:r>
            <a:r>
              <a:rPr lang="en-US" altLang="zh-TW" b="1" i="1" dirty="0">
                <a:solidFill>
                  <a:srgbClr val="FF0000"/>
                </a:solidFill>
              </a:rPr>
              <a:t>num &lt; 1 || num &gt; 15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</a:t>
            </a:r>
            <a:r>
              <a:rPr lang="en-US" altLang="zh-TW" b="1" i="1" dirty="0">
                <a:solidFill>
                  <a:srgbClr val="FF0000"/>
                </a:solidFill>
              </a:rPr>
              <a:t>&lt;1</a:t>
            </a:r>
            <a:r>
              <a:rPr lang="zh-TW" altLang="en-US" b="1" i="1" dirty="0">
                <a:solidFill>
                  <a:srgbClr val="FF0000"/>
                </a:solidFill>
              </a:rPr>
              <a:t>或者</a:t>
            </a:r>
            <a:r>
              <a:rPr lang="en-US" altLang="zh-TW" b="1" i="1" dirty="0">
                <a:solidFill>
                  <a:srgbClr val="FF0000"/>
                </a:solidFill>
              </a:rPr>
              <a:t>&gt;15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,</a:t>
            </a:r>
            <a:r>
              <a:rPr lang="zh-TW" altLang="en-US" b="1" i="1" dirty="0" smtClean="0">
                <a:solidFill>
                  <a:srgbClr val="FF0000"/>
                </a:solidFill>
              </a:rPr>
              <a:t>因為後面沒有 </a:t>
            </a:r>
            <a:r>
              <a:rPr lang="en-US" altLang="zh-TW" b="1" i="1" dirty="0" smtClean="0">
                <a:solidFill>
                  <a:srgbClr val="FF0000"/>
                </a:solidFill>
              </a:rPr>
              <a:t>{ }</a:t>
            </a:r>
            <a:r>
              <a:rPr lang="zh-TW" altLang="en-US" b="1" i="1" dirty="0" smtClean="0">
                <a:solidFill>
                  <a:srgbClr val="FF0000"/>
                </a:solidFill>
              </a:rPr>
              <a:t>所以沒有內容會直接跳下一行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97108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n =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的值傳到 </a:t>
            </a:r>
            <a:r>
              <a:rPr lang="en-US" altLang="zh-TW" b="1" i="1" dirty="0" smtClean="0">
                <a:solidFill>
                  <a:srgbClr val="FF0000"/>
                </a:solidFill>
              </a:rPr>
              <a:t>n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08164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sum = 1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i="1" dirty="0" smtClean="0">
                <a:solidFill>
                  <a:srgbClr val="FF0000"/>
                </a:solidFill>
              </a:rPr>
              <a:t>sum=1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30927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會</a:t>
            </a:r>
            <a:r>
              <a:rPr lang="zh-TW" altLang="en-US" b="1" i="1" dirty="0">
                <a:solidFill>
                  <a:srgbClr val="FF0000"/>
                </a:solidFill>
              </a:rPr>
              <a:t>先執行敘述的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內容</a:t>
            </a:r>
            <a:endParaRPr lang="en-US" altLang="zh-TW" dirty="0"/>
          </a:p>
          <a:p>
            <a:r>
              <a:rPr lang="en-US" altLang="zh-TW" dirty="0"/>
              <a:t>			sum *= n--;</a:t>
            </a: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6275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sum *= n-</a:t>
            </a:r>
            <a:r>
              <a:rPr lang="en-US" altLang="zh-TW" b="1" i="1" dirty="0" smtClean="0">
                <a:solidFill>
                  <a:srgbClr val="FF0000"/>
                </a:solidFill>
              </a:rPr>
              <a:t>-;</a:t>
            </a:r>
          </a:p>
          <a:p>
            <a:pPr lvl="0"/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sum 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= sum*n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  <a:ea typeface="ui-monospace"/>
              </a:rPr>
              <a:t>之後</a:t>
            </a:r>
            <a:r>
              <a:rPr lang="zh-TW" altLang="en-US" b="1" i="1" dirty="0" smtClean="0">
                <a:solidFill>
                  <a:srgbClr val="FF0000"/>
                </a:solidFill>
                <a:ea typeface="ui-monospace"/>
              </a:rPr>
              <a:t>再 </a:t>
            </a:r>
            <a:r>
              <a:rPr lang="zh-TW" altLang="zh-TW" b="1" i="1" dirty="0" smtClean="0">
                <a:solidFill>
                  <a:srgbClr val="FF0000"/>
                </a:solidFill>
                <a:ea typeface="ui-monospace"/>
              </a:rPr>
              <a:t>n </a:t>
            </a:r>
            <a:r>
              <a:rPr lang="zh-TW" altLang="zh-TW" b="1" i="1" dirty="0">
                <a:solidFill>
                  <a:srgbClr val="FF0000"/>
                </a:solidFill>
                <a:ea typeface="ui-monospace"/>
              </a:rPr>
              <a:t>= n-1;</a:t>
            </a:r>
            <a:r>
              <a:rPr lang="zh-TW" altLang="zh-TW" b="1" i="1" dirty="0">
                <a:solidFill>
                  <a:srgbClr val="FF0000"/>
                </a:solidFill>
              </a:rPr>
              <a:t> 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01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79" y="510476"/>
            <a:ext cx="6481693" cy="60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962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sum </a:t>
            </a:r>
            <a:r>
              <a:rPr lang="en-US" altLang="zh-TW" dirty="0"/>
              <a:t>*= n-</a:t>
            </a:r>
            <a:r>
              <a:rPr lang="en-US" altLang="zh-TW" dirty="0" smtClean="0"/>
              <a:t>-;</a:t>
            </a:r>
            <a:endParaRPr lang="en-US" altLang="zh-TW" dirty="0"/>
          </a:p>
          <a:p>
            <a:r>
              <a:rPr lang="en-US" altLang="zh-TW" dirty="0"/>
              <a:t>		} while (</a:t>
            </a:r>
            <a:r>
              <a:rPr lang="en-US" altLang="zh-TW" b="1" i="1" dirty="0">
                <a:solidFill>
                  <a:srgbClr val="FF0000"/>
                </a:solidFill>
              </a:rPr>
              <a:t>n &gt; 0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</a:t>
            </a:r>
            <a:r>
              <a:rPr lang="en-US" altLang="zh-TW" b="1" i="1" dirty="0" smtClean="0">
                <a:solidFill>
                  <a:srgbClr val="FF0000"/>
                </a:solidFill>
              </a:rPr>
              <a:t>n&gt;0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就會重新進入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do</a:t>
            </a:r>
            <a:r>
              <a:rPr lang="zh-TW" altLang="en-US" b="1" i="1" dirty="0" smtClean="0">
                <a:solidFill>
                  <a:srgbClr val="FF0000"/>
                </a:solidFill>
              </a:rPr>
              <a:t>裡面 </a:t>
            </a:r>
            <a:r>
              <a:rPr lang="en-US" altLang="zh-TW" b="1" i="1" dirty="0" smtClean="0">
                <a:solidFill>
                  <a:srgbClr val="FF0000"/>
                </a:solidFill>
              </a:rPr>
              <a:t>,</a:t>
            </a:r>
            <a:r>
              <a:rPr lang="zh-TW" altLang="en-US" b="1" i="1" dirty="0" smtClean="0">
                <a:solidFill>
                  <a:srgbClr val="FF0000"/>
                </a:solidFill>
              </a:rPr>
              <a:t> 如果沒有就會離開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num, sum);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9221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F4C0B6-7B66-469C-BA67-CDFA9E035ED8}"/>
              </a:ext>
            </a:extLst>
          </p:cNvPr>
          <p:cNvSpPr txBox="1"/>
          <p:nvPr/>
        </p:nvSpPr>
        <p:spPr>
          <a:xfrm>
            <a:off x="462844" y="293511"/>
            <a:ext cx="114243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DoWhile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int num, n, sum;</a:t>
            </a:r>
          </a:p>
          <a:p>
            <a:r>
              <a:rPr lang="en-US" altLang="zh-TW" dirty="0"/>
              <a:t>		do {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</a:t>
            </a:r>
            <a:r>
              <a:rPr lang="en-US" altLang="zh-TW" dirty="0"/>
              <a:t>1~15</a:t>
            </a:r>
            <a:r>
              <a:rPr lang="zh-TW" altLang="en-US" dirty="0"/>
              <a:t>正整數來計算階乘值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	num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} while (num &lt; 1 || num &gt; 15);</a:t>
            </a:r>
          </a:p>
          <a:p>
            <a:r>
              <a:rPr lang="en-US" altLang="zh-TW" dirty="0"/>
              <a:t>		n = num;</a:t>
            </a:r>
          </a:p>
          <a:p>
            <a:r>
              <a:rPr lang="en-US" altLang="zh-TW" dirty="0"/>
              <a:t>		sum = 1;</a:t>
            </a:r>
          </a:p>
          <a:p>
            <a:r>
              <a:rPr lang="en-US" altLang="zh-TW" dirty="0"/>
              <a:t>		do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		sum </a:t>
            </a:r>
            <a:r>
              <a:rPr lang="en-US" altLang="zh-TW" dirty="0"/>
              <a:t>*= n-</a:t>
            </a:r>
            <a:r>
              <a:rPr lang="en-US" altLang="zh-TW" dirty="0" smtClean="0"/>
              <a:t>-;</a:t>
            </a:r>
            <a:endParaRPr lang="en-US" altLang="zh-TW" dirty="0"/>
          </a:p>
          <a:p>
            <a:r>
              <a:rPr lang="en-US" altLang="zh-TW" dirty="0"/>
              <a:t>		} while (n &gt; 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("%d! = %d %n", </a:t>
            </a:r>
            <a:r>
              <a:rPr lang="en-US" altLang="zh-TW" b="1" i="1" dirty="0">
                <a:solidFill>
                  <a:srgbClr val="FF0000"/>
                </a:solidFill>
              </a:rPr>
              <a:t>num, sum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是我們輸入的字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	sum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是最後乘起來的答案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8203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485775"/>
            <a:ext cx="69913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46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95300"/>
            <a:ext cx="7029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55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boolean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 true;  </a:t>
            </a:r>
            <a:r>
              <a:rPr lang="en-US" altLang="zh-TW" dirty="0"/>
              <a:t>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</a:t>
            </a:r>
            <a:r>
              <a:rPr lang="zh-TW" altLang="en-US" dirty="0" smtClean="0"/>
              <a:t>質數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建立一個布林值為真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0320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2;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>
                <a:solidFill>
                  <a:srgbClr val="FF0000"/>
                </a:solidFill>
              </a:rPr>
              <a:t>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</a:t>
            </a:r>
            <a:r>
              <a:rPr lang="en-US" altLang="zh-TW" dirty="0"/>
              <a:t>)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 </a:t>
            </a:r>
            <a:r>
              <a:rPr lang="zh-TW" altLang="en-US" b="1" i="1" dirty="0" smtClean="0">
                <a:solidFill>
                  <a:srgbClr val="FF0000"/>
                </a:solidFill>
              </a:rPr>
              <a:t>建立</a:t>
            </a:r>
            <a:r>
              <a:rPr lang="en-US" altLang="zh-TW" b="1" i="1" dirty="0" smtClean="0">
                <a:solidFill>
                  <a:srgbClr val="FF0000"/>
                </a:solidFill>
              </a:rPr>
              <a:t>1</a:t>
            </a:r>
            <a:r>
              <a:rPr lang="zh-TW" altLang="en-US" b="1" i="1" dirty="0" smtClean="0">
                <a:solidFill>
                  <a:srgbClr val="FF0000"/>
                </a:solidFill>
              </a:rPr>
              <a:t>個整數變數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=2;i&lt;</a:t>
            </a:r>
            <a:r>
              <a:rPr lang="zh-TW" altLang="en-US" b="1" i="1" dirty="0" smtClean="0">
                <a:solidFill>
                  <a:srgbClr val="FF0000"/>
                </a:solidFill>
              </a:rPr>
              <a:t>輸入值時會進入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  <a:r>
              <a:rPr lang="zh-TW" altLang="en-US" b="1" i="1" dirty="0" smtClean="0">
                <a:solidFill>
                  <a:srgbClr val="FF0000"/>
                </a:solidFill>
              </a:rPr>
              <a:t>之後再 </a:t>
            </a:r>
            <a:r>
              <a:rPr lang="en-US" altLang="zh-TW" b="1" i="1" dirty="0" smtClean="0">
                <a:solidFill>
                  <a:srgbClr val="FF0000"/>
                </a:solidFill>
              </a:rPr>
              <a:t>i+1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2178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b="1" i="1" dirty="0">
                <a:solidFill>
                  <a:srgbClr val="FF0000"/>
                </a:solidFill>
              </a:rPr>
              <a:t> %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== 0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如果輸入的值的餘數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82015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 false;      </a:t>
            </a:r>
            <a:r>
              <a:rPr lang="en-US" altLang="zh-TW" dirty="0"/>
              <a:t>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</a:t>
            </a:r>
            <a:r>
              <a:rPr lang="zh-TW" altLang="en-US" dirty="0" smtClean="0"/>
              <a:t>質數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把布林值改為假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733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break;</a:t>
            </a:r>
            <a:r>
              <a:rPr lang="en-US" altLang="zh-TW" dirty="0"/>
              <a:t>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離開迴圈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54924" y="2270234"/>
            <a:ext cx="6495393" cy="19759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825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b="1" i="1" dirty="0" err="1">
                <a:solidFill>
                  <a:srgbClr val="FF0000"/>
                </a:solidFill>
              </a:rPr>
              <a:t>prm</a:t>
            </a:r>
            <a:r>
              <a:rPr lang="en-US" altLang="zh-TW" b="1" i="1" dirty="0">
                <a:solidFill>
                  <a:srgbClr val="FF0000"/>
                </a:solidFill>
              </a:rPr>
              <a:t> == true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如果布林值為真就會進入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07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49" y="597254"/>
            <a:ext cx="6671527" cy="636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248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en-US" altLang="zh-TW" b="1" i="1" dirty="0">
                <a:solidFill>
                  <a:srgbClr val="FF0000"/>
                </a:solidFill>
              </a:rPr>
              <a:t>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b="1" i="1" dirty="0" err="1">
                <a:solidFill>
                  <a:srgbClr val="FF0000"/>
                </a:solidFill>
              </a:rPr>
              <a:t>num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是我們輸入的整數所以要用</a:t>
            </a:r>
            <a:r>
              <a:rPr lang="en-US" altLang="zh-TW" b="1" i="1" dirty="0" smtClean="0">
                <a:solidFill>
                  <a:srgbClr val="FF0000"/>
                </a:solidFill>
              </a:rPr>
              <a:t>%d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else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603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b="1" i="1" dirty="0">
                <a:solidFill>
                  <a:srgbClr val="FF0000"/>
                </a:solidFill>
              </a:rPr>
              <a:t>布林值</a:t>
            </a:r>
            <a:r>
              <a:rPr lang="zh-TW" altLang="en-US" b="1" i="1" dirty="0" smtClean="0">
                <a:solidFill>
                  <a:srgbClr val="FF0000"/>
                </a:solidFill>
              </a:rPr>
              <a:t>為</a:t>
            </a:r>
            <a:r>
              <a:rPr lang="zh-TW" altLang="en-US" b="1" i="1" dirty="0">
                <a:solidFill>
                  <a:srgbClr val="FF0000"/>
                </a:solidFill>
              </a:rPr>
              <a:t>假</a:t>
            </a:r>
            <a:r>
              <a:rPr lang="zh-TW" altLang="en-US" b="1" i="1" dirty="0" smtClean="0">
                <a:solidFill>
                  <a:srgbClr val="FF0000"/>
                </a:solidFill>
              </a:rPr>
              <a:t>就</a:t>
            </a:r>
            <a:r>
              <a:rPr lang="zh-TW" altLang="en-US" b="1" i="1" dirty="0">
                <a:solidFill>
                  <a:srgbClr val="FF0000"/>
                </a:solidFill>
              </a:rPr>
              <a:t>會</a:t>
            </a:r>
            <a:r>
              <a:rPr lang="zh-TW" altLang="en-US" b="1" i="1" dirty="0" smtClean="0">
                <a:solidFill>
                  <a:srgbClr val="FF0000"/>
                </a:solidFill>
              </a:rPr>
              <a:t>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/>
              <a:t>("%d </a:t>
            </a:r>
            <a:r>
              <a:rPr lang="zh-TW" altLang="en-US" dirty="0"/>
              <a:t>不是質數</a:t>
            </a:r>
            <a:r>
              <a:rPr lang="en-US" altLang="zh-TW" dirty="0"/>
              <a:t>", 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10988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6634" y="336331"/>
            <a:ext cx="119817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BreakFor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請輸入正整數：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/>
              <a:t>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boolean</a:t>
            </a:r>
            <a:r>
              <a:rPr lang="en-US" altLang="zh-TW" dirty="0"/>
              <a:t> </a:t>
            </a:r>
            <a:r>
              <a:rPr lang="en-US" altLang="zh-TW" dirty="0" err="1"/>
              <a:t>prm</a:t>
            </a:r>
            <a:r>
              <a:rPr lang="en-US" altLang="zh-TW" dirty="0"/>
              <a:t> = true;  	// </a:t>
            </a:r>
            <a:r>
              <a:rPr lang="zh-TW" altLang="en-US" dirty="0"/>
              <a:t>預設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true</a:t>
            </a:r>
            <a:r>
              <a:rPr lang="zh-TW" altLang="en-US" dirty="0"/>
              <a:t>，表為質數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2; </a:t>
            </a:r>
            <a:r>
              <a:rPr lang="en-US" altLang="zh-TW" dirty="0" err="1"/>
              <a:t>i</a:t>
            </a:r>
            <a:r>
              <a:rPr lang="en-US" altLang="zh-TW" dirty="0"/>
              <a:t> &lt; </a:t>
            </a:r>
            <a:r>
              <a:rPr lang="en-US" altLang="zh-TW" dirty="0" err="1"/>
              <a:t>num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num</a:t>
            </a:r>
            <a:r>
              <a:rPr lang="en-US" altLang="zh-TW" dirty="0"/>
              <a:t> % </a:t>
            </a:r>
            <a:r>
              <a:rPr lang="en-US" altLang="zh-TW" dirty="0" err="1"/>
              <a:t>i</a:t>
            </a:r>
            <a:r>
              <a:rPr lang="en-US" altLang="zh-TW" dirty="0"/>
              <a:t> == 0) {</a:t>
            </a:r>
          </a:p>
          <a:p>
            <a:r>
              <a:rPr lang="en-US" altLang="zh-TW" dirty="0"/>
              <a:t>				</a:t>
            </a:r>
            <a:r>
              <a:rPr lang="en-US" altLang="zh-TW" dirty="0" err="1"/>
              <a:t>prm</a:t>
            </a:r>
            <a:r>
              <a:rPr lang="en-US" altLang="zh-TW" dirty="0"/>
              <a:t> = false;      // </a:t>
            </a:r>
            <a:r>
              <a:rPr lang="zh-TW" altLang="en-US" dirty="0"/>
              <a:t>設</a:t>
            </a:r>
            <a:r>
              <a:rPr lang="en-US" altLang="zh-TW" dirty="0" err="1"/>
              <a:t>prm</a:t>
            </a:r>
            <a:r>
              <a:rPr lang="zh-TW" altLang="en-US" dirty="0"/>
              <a:t>為</a:t>
            </a:r>
            <a:r>
              <a:rPr lang="en-US" altLang="zh-TW" dirty="0"/>
              <a:t>false</a:t>
            </a:r>
            <a:r>
              <a:rPr lang="zh-TW" altLang="en-US" dirty="0"/>
              <a:t>，表不是質數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break;	// </a:t>
            </a:r>
            <a:r>
              <a:rPr lang="zh-TW" altLang="en-US" dirty="0"/>
              <a:t>離開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prm</a:t>
            </a:r>
            <a:r>
              <a:rPr lang="en-US" altLang="zh-TW" dirty="0"/>
              <a:t> == true) 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System.out.printf</a:t>
            </a:r>
            <a:r>
              <a:rPr lang="en-US" altLang="zh-TW" dirty="0" smtClean="0"/>
              <a:t>("</a:t>
            </a:r>
            <a:r>
              <a:rPr lang="en-US" altLang="zh-TW" dirty="0"/>
              <a:t>%d</a:t>
            </a:r>
            <a:r>
              <a:rPr lang="zh-TW" altLang="en-US" dirty="0" smtClean="0"/>
              <a:t>是</a:t>
            </a:r>
            <a:r>
              <a:rPr lang="zh-TW" altLang="en-US" dirty="0"/>
              <a:t>質數</a:t>
            </a:r>
            <a:r>
              <a:rPr lang="en-US" altLang="zh-TW" dirty="0" smtClean="0"/>
              <a:t>",</a:t>
            </a:r>
            <a:r>
              <a:rPr lang="en-US" altLang="zh-TW" dirty="0"/>
              <a:t> </a:t>
            </a:r>
            <a:r>
              <a:rPr lang="en-US" altLang="zh-TW" dirty="0" err="1"/>
              <a:t>num</a:t>
            </a:r>
            <a:r>
              <a:rPr lang="en-US" altLang="zh-TW" dirty="0" smtClean="0"/>
              <a:t>);</a:t>
            </a:r>
            <a:r>
              <a:rPr lang="en-US" altLang="zh-TW" dirty="0"/>
              <a:t>	</a:t>
            </a:r>
            <a:r>
              <a:rPr lang="en-US" altLang="zh-TW" dirty="0" smtClean="0"/>
              <a:t>				</a:t>
            </a:r>
          </a:p>
          <a:p>
            <a:r>
              <a:rPr lang="en-US" altLang="zh-TW" dirty="0" smtClean="0"/>
              <a:t>		else</a:t>
            </a:r>
          </a:p>
          <a:p>
            <a:r>
              <a:rPr lang="en-US" altLang="zh-TW" dirty="0" smtClean="0"/>
              <a:t>			</a:t>
            </a:r>
            <a:r>
              <a:rPr lang="en-US" altLang="zh-TW" dirty="0" err="1" smtClean="0"/>
              <a:t>System.out.printf</a:t>
            </a:r>
            <a:r>
              <a:rPr lang="en-US" altLang="zh-TW" dirty="0" smtClean="0"/>
              <a:t>("</a:t>
            </a:r>
            <a:r>
              <a:rPr lang="en-US" altLang="zh-TW" b="1" i="1" dirty="0" smtClean="0">
                <a:solidFill>
                  <a:srgbClr val="FF0000"/>
                </a:solidFill>
              </a:rPr>
              <a:t>%d</a:t>
            </a:r>
            <a:r>
              <a:rPr lang="zh-TW" altLang="en-US" dirty="0" smtClean="0"/>
              <a:t>不是質數</a:t>
            </a:r>
            <a:r>
              <a:rPr lang="en-US" altLang="zh-TW" dirty="0" smtClean="0"/>
              <a:t>",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en-US" altLang="zh-TW" dirty="0" smtClean="0"/>
              <a:t>);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					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num</a:t>
            </a:r>
            <a:r>
              <a:rPr lang="zh-TW" altLang="en-US" b="1" i="1" dirty="0">
                <a:solidFill>
                  <a:srgbClr val="FF0000"/>
                </a:solidFill>
              </a:rPr>
              <a:t>是我們輸入的整數所以要用</a:t>
            </a:r>
            <a:r>
              <a:rPr lang="en-US" altLang="zh-TW" b="1" i="1" dirty="0">
                <a:solidFill>
                  <a:srgbClr val="FF0000"/>
                </a:solidFill>
              </a:rPr>
              <a:t>%</a:t>
            </a:r>
            <a:r>
              <a:rPr lang="en-US" altLang="zh-TW" b="1" i="1" dirty="0" smtClean="0">
                <a:solidFill>
                  <a:srgbClr val="FF0000"/>
                </a:solidFill>
              </a:rPr>
              <a:t>d</a:t>
            </a:r>
            <a:endParaRPr lang="en-US" altLang="zh-TW" dirty="0" smtClean="0"/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1278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95350"/>
            <a:ext cx="70104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26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= 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&lt;= 10; 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++</a:t>
            </a:r>
            <a:r>
              <a:rPr lang="en-US" altLang="zh-TW" dirty="0"/>
              <a:t>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b="1" i="1" dirty="0">
                <a:solidFill>
                  <a:srgbClr val="FF0000"/>
                </a:solidFill>
              </a:rPr>
              <a:t>建立</a:t>
            </a:r>
            <a:r>
              <a:rPr lang="en-US" altLang="zh-TW" b="1" i="1" dirty="0">
                <a:solidFill>
                  <a:srgbClr val="FF0000"/>
                </a:solidFill>
              </a:rPr>
              <a:t>1</a:t>
            </a:r>
            <a:r>
              <a:rPr lang="zh-TW" altLang="en-US" b="1" i="1" dirty="0">
                <a:solidFill>
                  <a:srgbClr val="FF0000"/>
                </a:solidFill>
              </a:rPr>
              <a:t>個整數變數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b="1" i="1" dirty="0" smtClean="0">
                <a:solidFill>
                  <a:srgbClr val="FF0000"/>
                </a:solidFill>
              </a:rPr>
              <a:t>=0;i&lt;10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時會進入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  <a:r>
              <a:rPr lang="zh-TW" altLang="en-US" b="1" i="1" dirty="0">
                <a:solidFill>
                  <a:srgbClr val="FF0000"/>
                </a:solidFill>
              </a:rPr>
              <a:t>之後再 </a:t>
            </a:r>
            <a:r>
              <a:rPr lang="en-US" altLang="zh-TW" b="1" i="1" dirty="0">
                <a:solidFill>
                  <a:srgbClr val="FF0000"/>
                </a:solidFill>
              </a:rPr>
              <a:t>i+1</a:t>
            </a:r>
            <a:endParaRPr lang="en-US" altLang="zh-TW" dirty="0"/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+ ", ");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74461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% 2 == 0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b="1" i="1" dirty="0" smtClean="0">
                <a:solidFill>
                  <a:srgbClr val="FF0000"/>
                </a:solidFill>
              </a:rPr>
              <a:t>I</a:t>
            </a:r>
            <a:r>
              <a:rPr lang="zh-TW" altLang="en-US" b="1" i="1" dirty="0" smtClean="0">
                <a:solidFill>
                  <a:srgbClr val="FF0000"/>
                </a:solidFill>
              </a:rPr>
              <a:t> 除 </a:t>
            </a:r>
            <a:r>
              <a:rPr lang="en-US" altLang="zh-TW" b="1" i="1" dirty="0" smtClean="0">
                <a:solidFill>
                  <a:srgbClr val="FF0000"/>
                </a:solidFill>
              </a:rPr>
              <a:t>2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的餘數 </a:t>
            </a:r>
            <a:r>
              <a:rPr lang="en-US" altLang="zh-TW" b="1" i="1" dirty="0" smtClean="0">
                <a:solidFill>
                  <a:srgbClr val="FF0000"/>
                </a:solidFill>
              </a:rPr>
              <a:t>=</a:t>
            </a:r>
            <a:r>
              <a:rPr lang="zh-TW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0</a:t>
            </a:r>
            <a:r>
              <a:rPr lang="zh-TW" altLang="en-US" b="1" i="1" dirty="0" smtClean="0">
                <a:solidFill>
                  <a:srgbClr val="FF0000"/>
                </a:solidFill>
              </a:rPr>
              <a:t>時會進入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dirty="0" err="1"/>
              <a:t>System.out.print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+ ", ");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931619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continue</a:t>
            </a:r>
            <a:r>
              <a:rPr lang="en-US" altLang="zh-TW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b="1" i="1" dirty="0" smtClean="0">
                <a:solidFill>
                  <a:srgbClr val="FF0000"/>
                </a:solidFill>
              </a:rPr>
              <a:t>跳過這一輪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</a:t>
            </a:r>
            <a:r>
              <a:rPr lang="en-US" altLang="zh-TW" b="1" i="1" dirty="0" err="1">
                <a:solidFill>
                  <a:srgbClr val="00B050"/>
                </a:solidFill>
              </a:rPr>
              <a:t>System.out.print</a:t>
            </a:r>
            <a:r>
              <a:rPr lang="en-US" altLang="zh-TW" b="1" i="1" dirty="0">
                <a:solidFill>
                  <a:srgbClr val="00B050"/>
                </a:solidFill>
              </a:rPr>
              <a:t>(</a:t>
            </a:r>
            <a:r>
              <a:rPr lang="en-US" altLang="zh-TW" b="1" i="1" dirty="0" err="1">
                <a:solidFill>
                  <a:srgbClr val="00B050"/>
                </a:solidFill>
              </a:rPr>
              <a:t>i</a:t>
            </a:r>
            <a:r>
              <a:rPr lang="en-US" altLang="zh-TW" b="1" i="1" dirty="0">
                <a:solidFill>
                  <a:srgbClr val="00B050"/>
                </a:solidFill>
              </a:rPr>
              <a:t> + ", </a:t>
            </a:r>
            <a:r>
              <a:rPr lang="en-US" altLang="zh-TW" b="1" i="1" dirty="0" smtClean="0">
                <a:solidFill>
                  <a:srgbClr val="00B050"/>
                </a:solidFill>
              </a:rPr>
              <a:t>");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b="1" i="1" dirty="0" smtClean="0">
                <a:solidFill>
                  <a:srgbClr val="00B050"/>
                </a:solidFill>
              </a:rPr>
              <a:t>這個就不會執行</a:t>
            </a:r>
            <a:endParaRPr lang="en-US" altLang="zh-TW" b="1" i="1" dirty="0">
              <a:solidFill>
                <a:srgbClr val="00B05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95145" y="2049518"/>
            <a:ext cx="2638096" cy="30479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398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83476" y="346841"/>
            <a:ext cx="113616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public class Continue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for 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&lt;= 10;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		if (</a:t>
            </a:r>
            <a:r>
              <a:rPr lang="en-US" altLang="zh-TW" dirty="0" err="1"/>
              <a:t>i</a:t>
            </a:r>
            <a:r>
              <a:rPr lang="en-US" altLang="zh-TW" dirty="0"/>
              <a:t> % 2 == 0)</a:t>
            </a:r>
          </a:p>
          <a:p>
            <a:r>
              <a:rPr lang="en-US" altLang="zh-TW" dirty="0"/>
              <a:t>				continue;</a:t>
            </a:r>
          </a:p>
          <a:p>
            <a:r>
              <a:rPr lang="en-US" altLang="zh-TW" dirty="0"/>
              <a:t>			</a:t>
            </a:r>
            <a:r>
              <a:rPr lang="en-US" altLang="zh-TW" b="1" i="1" dirty="0" err="1">
                <a:solidFill>
                  <a:srgbClr val="FF0000"/>
                </a:solidFill>
              </a:rPr>
              <a:t>System.out.print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i</a:t>
            </a:r>
            <a:r>
              <a:rPr lang="en-US" altLang="zh-TW" b="1" i="1" dirty="0">
                <a:solidFill>
                  <a:srgbClr val="FF0000"/>
                </a:solidFill>
              </a:rPr>
              <a:t> + ", </a:t>
            </a:r>
            <a:r>
              <a:rPr lang="en-US" altLang="zh-TW" b="1" i="1" dirty="0" smtClean="0">
                <a:solidFill>
                  <a:srgbClr val="FF0000"/>
                </a:solidFill>
              </a:rPr>
              <a:t>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</a:t>
            </a:r>
            <a:r>
              <a:rPr lang="en-US" altLang="zh-TW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b="1" i="1" dirty="0" smtClean="0">
                <a:solidFill>
                  <a:srgbClr val="FF0000"/>
                </a:solidFill>
              </a:rPr>
              <a:t>如果沒有跳過就會列印出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i</a:t>
            </a:r>
            <a:r>
              <a:rPr lang="zh-TW" altLang="en-US" b="1" i="1" dirty="0" smtClean="0">
                <a:solidFill>
                  <a:srgbClr val="FF0000"/>
                </a:solidFill>
              </a:rPr>
              <a:t>的值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00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814" y="347963"/>
            <a:ext cx="6145463" cy="58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721" y="398384"/>
            <a:ext cx="6387188" cy="605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00" y="137786"/>
            <a:ext cx="11734683" cy="660121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2693096" y="1453019"/>
            <a:ext cx="3908120" cy="32317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58225" y="4772416"/>
            <a:ext cx="7152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i="1" dirty="0" smtClean="0">
                <a:solidFill>
                  <a:srgbClr val="FF0000"/>
                </a:solidFill>
              </a:rPr>
              <a:t>所有</a:t>
            </a:r>
            <a:r>
              <a:rPr lang="zh-TW" altLang="en-US" sz="4800" b="1" i="1" dirty="0">
                <a:solidFill>
                  <a:srgbClr val="FF0000"/>
                </a:solidFill>
              </a:rPr>
              <a:t> </a:t>
            </a:r>
            <a:r>
              <a:rPr lang="en-US" altLang="zh-TW" sz="4800" b="1" i="1" dirty="0" smtClean="0">
                <a:solidFill>
                  <a:srgbClr val="FF0000"/>
                </a:solidFill>
              </a:rPr>
              <a:t>JAVA</a:t>
            </a:r>
            <a:r>
              <a:rPr lang="zh-TW" altLang="en-US" sz="4800" b="1" i="1" dirty="0" smtClean="0">
                <a:solidFill>
                  <a:srgbClr val="FF0000"/>
                </a:solidFill>
              </a:rPr>
              <a:t>執行檔都在裡面</a:t>
            </a:r>
            <a:endParaRPr lang="en-US" altLang="zh-TW" sz="48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493" y="1051822"/>
            <a:ext cx="8827676" cy="58061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6404" y="220825"/>
            <a:ext cx="11060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i="1" dirty="0" smtClean="0">
                <a:solidFill>
                  <a:srgbClr val="FF0000"/>
                </a:solidFill>
              </a:rPr>
              <a:t>C:\Program Files\Java\jdk-17.0.2\bin</a:t>
            </a:r>
            <a:endParaRPr lang="zh-TW" altLang="en-US" sz="4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71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9600" b="1" i="1" dirty="0" err="1" smtClean="0">
                <a:solidFill>
                  <a:srgbClr val="FF0000"/>
                </a:solidFill>
              </a:rPr>
              <a:t>javac</a:t>
            </a:r>
            <a:r>
              <a:rPr lang="en-US" altLang="zh-TW" sz="9600" b="1" i="1" dirty="0" smtClean="0">
                <a:solidFill>
                  <a:srgbClr val="FF0000"/>
                </a:solidFill>
              </a:rPr>
              <a:t> --help</a:t>
            </a:r>
            <a:endParaRPr lang="zh-TW" altLang="en-US" sz="9600" b="1" i="1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35" y="1215025"/>
            <a:ext cx="5025730" cy="56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47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24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9600" b="1" i="1" dirty="0" smtClean="0">
                <a:solidFill>
                  <a:srgbClr val="FF0000"/>
                </a:solidFill>
              </a:rPr>
              <a:t>java </a:t>
            </a:r>
            <a:r>
              <a:rPr lang="en-US" altLang="zh-TW" sz="9600" b="1" i="1" dirty="0">
                <a:solidFill>
                  <a:srgbClr val="FF0000"/>
                </a:solidFill>
              </a:rPr>
              <a:t>--help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234" y="1215025"/>
            <a:ext cx="5155531" cy="56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5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10000" b="1" i="1" dirty="0" smtClean="0">
                <a:solidFill>
                  <a:srgbClr val="FF0000"/>
                </a:solidFill>
              </a:rPr>
              <a:t>Java </a:t>
            </a:r>
            <a:r>
              <a:rPr lang="zh-TW" altLang="en-US" sz="10000" b="1" i="1" dirty="0" smtClean="0">
                <a:solidFill>
                  <a:srgbClr val="FF0000"/>
                </a:solidFill>
              </a:rPr>
              <a:t>開發模式</a:t>
            </a:r>
            <a:endParaRPr lang="zh-TW" altLang="en-US" sz="10000" b="1" i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521" y="1825625"/>
            <a:ext cx="11941479" cy="26962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notepad++ </a:t>
            </a:r>
            <a:r>
              <a:rPr lang="zh-TW" alt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撰寫程式碼  </a:t>
            </a:r>
            <a:r>
              <a:rPr lang="en-US" altLang="zh-TW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hi.java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編譯 </a:t>
            </a:r>
            <a:r>
              <a:rPr lang="en-US" altLang="zh-TW" sz="5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javac</a:t>
            </a:r>
            <a:r>
              <a:rPr lang="en-US" altLang="zh-TW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hi.java   == &gt; </a:t>
            </a:r>
            <a:r>
              <a:rPr lang="zh-TW" alt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會產生</a:t>
            </a:r>
            <a:r>
              <a:rPr lang="en-US" altLang="zh-TW" sz="5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hi.class</a:t>
            </a:r>
            <a:endParaRPr lang="en-US" altLang="zh-TW" sz="5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 </a:t>
            </a:r>
            <a:r>
              <a:rPr lang="en-US" altLang="zh-TW" sz="5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hi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351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28" y="713936"/>
            <a:ext cx="7279188" cy="53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6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670" y="462726"/>
            <a:ext cx="10271343" cy="61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01" y="739036"/>
            <a:ext cx="9636513" cy="52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3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2733"/>
          </a:xfrm>
        </p:spPr>
        <p:txBody>
          <a:bodyPr>
            <a:noAutofit/>
          </a:bodyPr>
          <a:lstStyle/>
          <a:p>
            <a:pPr algn="ctr"/>
            <a:r>
              <a:rPr lang="en-US" altLang="zh-TW" sz="10000" b="1" i="1" dirty="0" smtClean="0">
                <a:solidFill>
                  <a:srgbClr val="FF0000"/>
                </a:solidFill>
              </a:rPr>
              <a:t>JAVA</a:t>
            </a:r>
            <a:r>
              <a:rPr lang="zh-TW" altLang="en-US" sz="10000" b="1" i="1" dirty="0" smtClean="0">
                <a:solidFill>
                  <a:srgbClr val="FF0000"/>
                </a:solidFill>
              </a:rPr>
              <a:t>開發技術</a:t>
            </a:r>
            <a:r>
              <a:rPr lang="en-US" altLang="zh-TW" sz="10000" b="1" i="1" dirty="0" smtClean="0">
                <a:solidFill>
                  <a:srgbClr val="FF0000"/>
                </a:solidFill>
              </a:rPr>
              <a:t>:</a:t>
            </a:r>
            <a:endParaRPr lang="en-US" altLang="zh-TW" sz="10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92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10" y="442872"/>
            <a:ext cx="9866529" cy="64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4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import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java.util.</a:t>
            </a:r>
            <a:r>
              <a:rPr lang="en-US" altLang="zh-TW" sz="2400" b="1" dirty="0" err="1" smtClean="0">
                <a:solidFill>
                  <a:srgbClr val="7030A0"/>
                </a:solidFill>
              </a:rPr>
              <a:t>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載入 </a:t>
            </a:r>
            <a:r>
              <a:rPr lang="en-US" altLang="zh-TW" sz="2400" b="1" dirty="0" smtClean="0">
                <a:solidFill>
                  <a:srgbClr val="7030A0"/>
                </a:solidFill>
              </a:rPr>
              <a:t>java</a:t>
            </a:r>
            <a:r>
              <a:rPr lang="zh-TW" altLang="en-US" sz="2400" b="1" dirty="0" smtClean="0">
                <a:solidFill>
                  <a:srgbClr val="7030A0"/>
                </a:solidFill>
              </a:rPr>
              <a:t>裡面的類別套件</a:t>
            </a:r>
            <a:endParaRPr lang="zh-TW" alt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125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</a:t>
            </a:r>
            <a:r>
              <a:rPr lang="en-US" altLang="zh-TW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</a:t>
            </a:r>
            <a:r>
              <a:rPr lang="en-US" altLang="zh-TW" sz="2400" dirty="0" smtClean="0"/>
              <a:t>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b="1" i="1" dirty="0" smtClean="0">
                <a:solidFill>
                  <a:schemeClr val="accent1"/>
                </a:solidFill>
              </a:rPr>
              <a:t>所有人都可以存取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class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是類別的意思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這個類別名稱是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Hi.java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24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static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void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main</a:t>
            </a:r>
            <a:r>
              <a:rPr lang="en-US" altLang="zh-TW" sz="2400" dirty="0" smtClean="0"/>
              <a:t>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靜態變數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不回傳值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主程式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784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的由來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7863"/>
            <a:ext cx="10515600" cy="52609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/>
              <a:t>任職於</a:t>
            </a:r>
            <a:r>
              <a:rPr lang="zh-TW" altLang="en-US" dirty="0">
                <a:hlinkClick r:id="rId2" tooltip="昇陽電腦"/>
              </a:rPr>
              <a:t>昇陽電腦</a:t>
            </a:r>
            <a:r>
              <a:rPr lang="zh-TW" altLang="en-US" dirty="0"/>
              <a:t>的</a:t>
            </a:r>
            <a:r>
              <a:rPr lang="zh-TW" altLang="en-US" dirty="0">
                <a:hlinkClick r:id="rId3" tooltip="詹姆斯·高斯林"/>
              </a:rPr>
              <a:t>詹姆斯</a:t>
            </a:r>
            <a:r>
              <a:rPr lang="en-US" altLang="zh-TW" dirty="0">
                <a:hlinkClick r:id="rId3" tooltip="詹姆斯·高斯林"/>
              </a:rPr>
              <a:t>·</a:t>
            </a:r>
            <a:r>
              <a:rPr lang="zh-TW" altLang="en-US" dirty="0">
                <a:hlinkClick r:id="rId3" tooltip="詹姆斯·高斯林"/>
              </a:rPr>
              <a:t>高斯林</a:t>
            </a:r>
            <a:r>
              <a:rPr lang="zh-TW" altLang="en-US" dirty="0"/>
              <a:t>等人於</a:t>
            </a:r>
            <a:r>
              <a:rPr lang="en-US" altLang="zh-TW" dirty="0"/>
              <a:t>1990</a:t>
            </a:r>
            <a:r>
              <a:rPr lang="zh-TW" altLang="en-US" dirty="0"/>
              <a:t>年代初開發</a:t>
            </a:r>
            <a:r>
              <a:rPr lang="en-US" altLang="zh-TW" dirty="0"/>
              <a:t>Java</a:t>
            </a:r>
            <a:r>
              <a:rPr lang="zh-TW" altLang="en-US" dirty="0"/>
              <a:t>語言的</a:t>
            </a:r>
            <a:r>
              <a:rPr lang="zh-TW" altLang="en-US" dirty="0" smtClean="0"/>
              <a:t>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最初</a:t>
            </a:r>
            <a:r>
              <a:rPr lang="zh-TW" altLang="en-US" dirty="0"/>
              <a:t>被命名為</a:t>
            </a:r>
            <a:r>
              <a:rPr lang="en-US" altLang="zh-TW" dirty="0"/>
              <a:t>Oak</a:t>
            </a:r>
            <a:r>
              <a:rPr lang="zh-TW" altLang="en-US" dirty="0"/>
              <a:t>，目標設定在</a:t>
            </a:r>
            <a:r>
              <a:rPr lang="zh-TW" altLang="en-US" dirty="0">
                <a:hlinkClick r:id="rId4" tooltip="家用電器"/>
              </a:rPr>
              <a:t>家用電器</a:t>
            </a:r>
            <a:r>
              <a:rPr lang="zh-TW" altLang="en-US" dirty="0"/>
              <a:t>等小型系統的</a:t>
            </a:r>
            <a:r>
              <a:rPr lang="zh-TW" altLang="en-US" dirty="0">
                <a:hlinkClick r:id="rId5" tooltip="程式語言"/>
              </a:rPr>
              <a:t>程式語言</a:t>
            </a:r>
            <a:r>
              <a:rPr lang="zh-TW" altLang="en-US" dirty="0"/>
              <a:t>，</a:t>
            </a:r>
            <a:r>
              <a:rPr lang="zh-TW" altLang="en-US" dirty="0" smtClean="0"/>
              <a:t>應用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在</a:t>
            </a:r>
            <a:r>
              <a:rPr lang="zh-TW" altLang="en-US" dirty="0">
                <a:hlinkClick r:id="rId6" tooltip="電視機"/>
              </a:rPr>
              <a:t>電視機</a:t>
            </a:r>
            <a:r>
              <a:rPr lang="zh-TW" altLang="en-US" dirty="0"/>
              <a:t>、</a:t>
            </a:r>
            <a:r>
              <a:rPr lang="zh-TW" altLang="en-US" dirty="0">
                <a:hlinkClick r:id="rId7" tooltip="電話"/>
              </a:rPr>
              <a:t>電話</a:t>
            </a:r>
            <a:r>
              <a:rPr lang="zh-TW" altLang="en-US" dirty="0"/>
              <a:t>、</a:t>
            </a:r>
            <a:r>
              <a:rPr lang="zh-TW" altLang="en-US" dirty="0">
                <a:hlinkClick r:id="rId8" tooltip="鬧鐘"/>
              </a:rPr>
              <a:t>鬧鐘</a:t>
            </a:r>
            <a:r>
              <a:rPr lang="zh-TW" altLang="en-US" dirty="0"/>
              <a:t>、</a:t>
            </a:r>
            <a:r>
              <a:rPr lang="zh-TW" altLang="en-US" dirty="0">
                <a:hlinkClick r:id="rId9" tooltip="烤麵包機"/>
              </a:rPr>
              <a:t>烤麵包機</a:t>
            </a:r>
            <a:r>
              <a:rPr lang="zh-TW" altLang="en-US" dirty="0"/>
              <a:t>等家用電器的控制和通訊。由於這些</a:t>
            </a:r>
            <a:r>
              <a:rPr lang="zh-TW" altLang="en-US" dirty="0" smtClean="0">
                <a:hlinkClick r:id="rId10" tooltip="智慧型（頁面不存在）"/>
              </a:rPr>
              <a:t>智慧</a:t>
            </a:r>
            <a:endParaRPr lang="en-US" altLang="zh-TW" dirty="0" smtClean="0">
              <a:hlinkClick r:id="rId10" tooltip="智慧型（頁面不存在）"/>
            </a:endParaRPr>
          </a:p>
          <a:p>
            <a:pPr marL="0" indent="0">
              <a:buNone/>
            </a:pPr>
            <a:r>
              <a:rPr lang="zh-TW" altLang="en-US" dirty="0" smtClean="0">
                <a:hlinkClick r:id="rId10" tooltip="智慧型（頁面不存在）"/>
              </a:rPr>
              <a:t>型</a:t>
            </a:r>
            <a:r>
              <a:rPr lang="zh-TW" altLang="en-US" dirty="0"/>
              <a:t>家電的市場需求沒有預期的高，昇陽電腦放棄了該項計劃。隨著</a:t>
            </a:r>
            <a:r>
              <a:rPr lang="en-US" altLang="zh-TW" dirty="0"/>
              <a:t>1990</a:t>
            </a:r>
            <a:r>
              <a:rPr lang="zh-TW" altLang="en-US" dirty="0" smtClean="0"/>
              <a:t>年代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hlinkClick r:id="rId11" tooltip="網際網路"/>
              </a:rPr>
              <a:t>網際網路</a:t>
            </a:r>
            <a:r>
              <a:rPr lang="zh-TW" altLang="en-US" dirty="0"/>
              <a:t>的發展，昇陽電腦看見</a:t>
            </a:r>
            <a:r>
              <a:rPr lang="en-US" altLang="zh-TW" dirty="0"/>
              <a:t>Oak</a:t>
            </a:r>
            <a:r>
              <a:rPr lang="zh-TW" altLang="en-US" dirty="0"/>
              <a:t>在</a:t>
            </a:r>
            <a:r>
              <a:rPr lang="zh-TW" altLang="en-US" dirty="0">
                <a:hlinkClick r:id="rId11" tooltip="網際網路"/>
              </a:rPr>
              <a:t>網際網路</a:t>
            </a:r>
            <a:r>
              <a:rPr lang="zh-TW" altLang="en-US" dirty="0"/>
              <a:t>上應用的前景，於是改造</a:t>
            </a:r>
            <a:r>
              <a:rPr lang="zh-TW" altLang="en-US" dirty="0" smtClean="0"/>
              <a:t>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Oak</a:t>
            </a:r>
            <a:r>
              <a:rPr lang="zh-TW" altLang="en-US" dirty="0"/>
              <a:t>，於</a:t>
            </a:r>
            <a:r>
              <a:rPr lang="en-US" altLang="zh-TW" dirty="0"/>
              <a:t>1995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月以</a:t>
            </a:r>
            <a:r>
              <a:rPr lang="en-US" altLang="zh-TW" dirty="0"/>
              <a:t>Java</a:t>
            </a:r>
            <a:r>
              <a:rPr lang="zh-TW" altLang="en-US" dirty="0"/>
              <a:t>的名稱正式</a:t>
            </a:r>
            <a:r>
              <a:rPr lang="zh-TW" altLang="en-US" dirty="0" smtClean="0"/>
              <a:t>釋出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Java</a:t>
            </a:r>
            <a:r>
              <a:rPr lang="zh-TW" altLang="en-US" dirty="0"/>
              <a:t>伴隨著網際網路的迅猛發展而發展，逐漸成為重要的網路程式語言</a:t>
            </a:r>
            <a:r>
              <a:rPr lang="zh-TW" altLang="en-US" dirty="0" smtClean="0"/>
              <a:t>。</a:t>
            </a:r>
            <a:r>
              <a:rPr lang="en-US" altLang="zh-TW" dirty="0" smtClean="0"/>
              <a:t>Java</a:t>
            </a:r>
          </a:p>
          <a:p>
            <a:pPr marL="0" indent="0">
              <a:buNone/>
            </a:pPr>
            <a:r>
              <a:rPr lang="zh-TW" altLang="en-US" dirty="0" smtClean="0"/>
              <a:t>程式</a:t>
            </a:r>
            <a:r>
              <a:rPr lang="zh-TW" altLang="en-US" dirty="0"/>
              <a:t>語言的風格十分接近</a:t>
            </a:r>
            <a:r>
              <a:rPr lang="en-US" altLang="zh-TW" dirty="0">
                <a:hlinkClick r:id="rId12" tooltip="C++"/>
              </a:rPr>
              <a:t>C++</a:t>
            </a:r>
            <a:r>
              <a:rPr lang="zh-TW" altLang="en-US" dirty="0"/>
              <a:t>語言。繼承了</a:t>
            </a:r>
            <a:r>
              <a:rPr lang="en-US" altLang="zh-TW" dirty="0"/>
              <a:t>C++</a:t>
            </a:r>
            <a:r>
              <a:rPr lang="zh-TW" altLang="en-US" dirty="0"/>
              <a:t>語言物件導向技術的核心，</a:t>
            </a:r>
            <a:r>
              <a:rPr lang="zh-TW" altLang="en-US" dirty="0" smtClean="0"/>
              <a:t>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棄</a:t>
            </a:r>
            <a:r>
              <a:rPr lang="zh-TW" altLang="en-US" dirty="0"/>
              <a:t>了容易引起錯誤的</a:t>
            </a:r>
            <a:r>
              <a:rPr lang="zh-TW" altLang="en-US" dirty="0">
                <a:hlinkClick r:id="rId13" tooltip="指標 (資訊學)"/>
              </a:rPr>
              <a:t>指標</a:t>
            </a:r>
            <a:r>
              <a:rPr lang="zh-TW" altLang="en-US" dirty="0"/>
              <a:t>，以</a:t>
            </a:r>
            <a:r>
              <a:rPr lang="zh-TW" altLang="en-US" dirty="0">
                <a:hlinkClick r:id="rId14" tooltip="參照"/>
              </a:rPr>
              <a:t>參照</a:t>
            </a:r>
            <a:r>
              <a:rPr lang="zh-TW" altLang="en-US" dirty="0"/>
              <a:t>取代；移除了</a:t>
            </a:r>
            <a:r>
              <a:rPr lang="en-US" altLang="zh-TW" dirty="0"/>
              <a:t>C++</a:t>
            </a:r>
            <a:r>
              <a:rPr lang="zh-TW" altLang="en-US" dirty="0"/>
              <a:t>中的</a:t>
            </a:r>
            <a:r>
              <a:rPr lang="zh-TW" altLang="en-US" dirty="0">
                <a:hlinkClick r:id="rId15" tooltip="運算子重載"/>
              </a:rPr>
              <a:t>運算子重載</a:t>
            </a:r>
            <a:r>
              <a:rPr lang="zh-TW" altLang="en-US" dirty="0"/>
              <a:t>和</a:t>
            </a:r>
            <a:r>
              <a:rPr lang="zh-TW" altLang="en-US" dirty="0">
                <a:hlinkClick r:id="rId16" tooltip="繼承 (電腦科學)"/>
              </a:rPr>
              <a:t>多重繼承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，</a:t>
            </a:r>
            <a:r>
              <a:rPr lang="zh-TW" altLang="en-US" dirty="0"/>
              <a:t>用</a:t>
            </a:r>
            <a:r>
              <a:rPr lang="zh-TW" altLang="en-US" dirty="0">
                <a:hlinkClick r:id="rId17" tooltip="介面 (Java)"/>
              </a:rPr>
              <a:t>介面</a:t>
            </a:r>
            <a:r>
              <a:rPr lang="zh-TW" altLang="en-US" dirty="0"/>
              <a:t>取代；增加</a:t>
            </a:r>
            <a:r>
              <a:rPr lang="zh-TW" altLang="en-US" dirty="0">
                <a:hlinkClick r:id="rId18" tooltip="垃圾回收 (計算機科學)"/>
              </a:rPr>
              <a:t>垃圾回收器</a:t>
            </a:r>
            <a:r>
              <a:rPr lang="zh-TW" altLang="en-US" dirty="0"/>
              <a:t>功能。在</a:t>
            </a:r>
            <a:r>
              <a:rPr lang="en-US" altLang="zh-TW" dirty="0"/>
              <a:t>Java SE 1.5</a:t>
            </a:r>
            <a:r>
              <a:rPr lang="zh-TW" altLang="en-US" dirty="0"/>
              <a:t>版本中引入了</a:t>
            </a:r>
            <a:r>
              <a:rPr lang="zh-TW" altLang="en-US" dirty="0">
                <a:hlinkClick r:id="rId19" tooltip="泛型"/>
              </a:rPr>
              <a:t>泛型程式設計</a:t>
            </a:r>
            <a:r>
              <a:rPr lang="zh-TW" altLang="en-US" dirty="0"/>
              <a:t>、</a:t>
            </a:r>
            <a:r>
              <a:rPr lang="zh-TW" altLang="en-US" dirty="0" smtClean="0">
                <a:hlinkClick r:id="rId20" tooltip="類型安全"/>
              </a:rPr>
              <a:t>類</a:t>
            </a:r>
            <a:endParaRPr lang="en-US" altLang="zh-TW" dirty="0" smtClean="0">
              <a:hlinkClick r:id="rId20" tooltip="類型安全"/>
            </a:endParaRPr>
          </a:p>
          <a:p>
            <a:pPr marL="0" indent="0">
              <a:buNone/>
            </a:pPr>
            <a:r>
              <a:rPr lang="zh-TW" altLang="en-US" dirty="0" smtClean="0">
                <a:hlinkClick r:id="rId20" tooltip="類型安全"/>
              </a:rPr>
              <a:t>型</a:t>
            </a:r>
            <a:r>
              <a:rPr lang="zh-TW" altLang="en-US" dirty="0">
                <a:hlinkClick r:id="rId20" tooltip="類型安全"/>
              </a:rPr>
              <a:t>安全</a:t>
            </a:r>
            <a:r>
              <a:rPr lang="zh-TW" altLang="en-US" dirty="0"/>
              <a:t>的列舉、不定長參數和自動裝</a:t>
            </a:r>
            <a:r>
              <a:rPr lang="en-US" altLang="zh-TW" dirty="0"/>
              <a:t>/</a:t>
            </a:r>
            <a:r>
              <a:rPr lang="zh-TW" altLang="en-US" dirty="0"/>
              <a:t>拆箱特性。昇陽電腦對</a:t>
            </a:r>
            <a:r>
              <a:rPr lang="en-US" altLang="zh-TW" dirty="0"/>
              <a:t>Java</a:t>
            </a:r>
            <a:r>
              <a:rPr lang="zh-TW" altLang="en-US" dirty="0"/>
              <a:t>語言的解釋是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「</a:t>
            </a:r>
            <a:r>
              <a:rPr lang="en-US" altLang="zh-TW" dirty="0"/>
              <a:t>Java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語言</a:t>
            </a:r>
            <a:r>
              <a:rPr lang="zh-TW" altLang="en-US" dirty="0"/>
              <a:t>是個簡單、物件導向、分散式、解釋性、健壯、安全</a:t>
            </a:r>
            <a:r>
              <a:rPr lang="zh-TW" altLang="en-US" dirty="0" smtClean="0"/>
              <a:t>、與</a:t>
            </a:r>
            <a:r>
              <a:rPr lang="zh-TW" altLang="en-US" dirty="0"/>
              <a:t>系統無關、可移植、</a:t>
            </a:r>
            <a:r>
              <a:rPr lang="zh-TW" altLang="en-US" dirty="0" smtClean="0"/>
              <a:t>高效能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、</a:t>
            </a:r>
            <a:r>
              <a:rPr lang="zh-TW" altLang="en-US" dirty="0"/>
              <a:t>多執行緒和動態的語言」。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631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6033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		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2</a:t>
            </a: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new Scanner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2060"/>
                </a:solidFill>
              </a:rPr>
              <a:t>System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.in</a:t>
            </a:r>
            <a:r>
              <a:rPr lang="en-US" altLang="zh-TW" sz="2400" dirty="0" smtClean="0"/>
              <a:t>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的類別套件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是物件可以自己取名字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00B0F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系統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等待輸入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資料傳入新的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2" name="弧形 1"/>
          <p:cNvSpPr/>
          <p:nvPr/>
        </p:nvSpPr>
        <p:spPr>
          <a:xfrm>
            <a:off x="4719177" y="2865864"/>
            <a:ext cx="1550020" cy="866620"/>
          </a:xfrm>
          <a:prstGeom prst="arc">
            <a:avLst>
              <a:gd name="adj1" fmla="val 11128942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0"/>
          </p:cNvCxnSpPr>
          <p:nvPr/>
        </p:nvCxnSpPr>
        <p:spPr>
          <a:xfrm flipH="1">
            <a:off x="4633685" y="3225862"/>
            <a:ext cx="96665" cy="208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>
            <a:off x="2321312" y="2768662"/>
            <a:ext cx="2185639" cy="1293540"/>
          </a:xfrm>
          <a:prstGeom prst="arc">
            <a:avLst>
              <a:gd name="adj1" fmla="val 11610680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0"/>
          </p:cNvCxnSpPr>
          <p:nvPr/>
        </p:nvCxnSpPr>
        <p:spPr>
          <a:xfrm flipH="1">
            <a:off x="2232101" y="3172129"/>
            <a:ext cx="169483" cy="2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62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out.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print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("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請輸入姓名：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")</a:t>
            </a:r>
            <a:r>
              <a:rPr lang="en-US" altLang="zh-TW" sz="2400" b="1" i="1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系統裡面的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輸出流裡面的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方法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裡面可以隨便輸入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”)</a:t>
            </a:r>
            <a:r>
              <a:rPr lang="en-US" altLang="zh-TW" sz="2400" b="1" i="1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03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Scanner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/>
              <a:t>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err="1" smtClean="0">
                <a:solidFill>
                  <a:srgbClr val="FFC000"/>
                </a:solidFill>
              </a:rPr>
              <a:t>strName</a:t>
            </a:r>
            <a:r>
              <a:rPr lang="en-US" altLang="zh-TW" sz="2400" b="1" i="1" dirty="0" smtClean="0"/>
              <a:t> =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scn.next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()</a:t>
            </a:r>
            <a:r>
              <a:rPr lang="en-US" altLang="zh-TW" sz="2400" dirty="0" smtClean="0">
                <a:solidFill>
                  <a:srgbClr val="00B050"/>
                </a:solidFill>
              </a:rPr>
              <a:t>; 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</a:t>
            </a:r>
            <a:r>
              <a:rPr lang="en-US" altLang="zh-TW" sz="2400" dirty="0" smtClean="0"/>
              <a:t>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字串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取名子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(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要有意義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)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掃描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輸入的資料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</a:t>
            </a:r>
            <a:r>
              <a:rPr lang="en-US" altLang="zh-TW" sz="2400" b="1" i="1" dirty="0" err="1" smtClean="0">
                <a:solidFill>
                  <a:srgbClr val="FFC000"/>
                </a:solidFill>
              </a:rPr>
              <a:t>strName</a:t>
            </a:r>
            <a:endParaRPr lang="en-US" altLang="zh-TW" sz="2400" b="1" i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/>
              <a:t>	</a:t>
            </a:r>
            <a:r>
              <a:rPr lang="en-US" altLang="zh-TW" sz="2400" b="1" i="1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因為開頭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是字串所以取得的資料也是字串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4" name="弧形 3"/>
          <p:cNvSpPr/>
          <p:nvPr/>
        </p:nvSpPr>
        <p:spPr>
          <a:xfrm>
            <a:off x="2486723" y="3791414"/>
            <a:ext cx="1795346" cy="691376"/>
          </a:xfrm>
          <a:prstGeom prst="arc">
            <a:avLst>
              <a:gd name="adj1" fmla="val 10842438"/>
              <a:gd name="adj2" fmla="val 21545021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H="1">
            <a:off x="2442118" y="4126026"/>
            <a:ext cx="45066" cy="13374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122806" y="3088888"/>
            <a:ext cx="1716823" cy="11040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out.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println</a:t>
            </a:r>
            <a:r>
              <a:rPr lang="en-US" altLang="zh-TW" sz="2400" b="1" i="1" dirty="0" smtClean="0"/>
              <a:t>("Hi! "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 </a:t>
            </a:r>
            <a:r>
              <a:rPr lang="en-US" altLang="zh-TW" sz="2400" b="1" i="1" dirty="0" smtClean="0"/>
              <a:t>", </a:t>
            </a:r>
            <a:r>
              <a:rPr lang="zh-TW" altLang="en-US" sz="2400" b="1" i="1" dirty="0" smtClean="0"/>
              <a:t>歡迎來到</a:t>
            </a:r>
            <a:r>
              <a:rPr lang="en-US" altLang="zh-TW" sz="2400" b="1" i="1" dirty="0" smtClean="0"/>
              <a:t>Java</a:t>
            </a:r>
            <a:r>
              <a:rPr lang="zh-TW" altLang="en-US" sz="2400" b="1" i="1" dirty="0" smtClean="0"/>
              <a:t>世界！</a:t>
            </a:r>
            <a:r>
              <a:rPr lang="en-US" altLang="zh-TW" sz="2400" b="1" i="1" dirty="0" smtClean="0"/>
              <a:t>")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FF0000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系統裡面的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輸出流裡面的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方法 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+</a:t>
            </a:r>
            <a:r>
              <a:rPr lang="zh-TW" altLang="en-US" sz="2400" b="1" i="1" dirty="0" smtClean="0">
                <a:solidFill>
                  <a:srgbClr val="FF33CC"/>
                </a:solidFill>
              </a:rPr>
              <a:t>可以把字接起來 </a:t>
            </a:r>
            <a:endParaRPr lang="en-US" altLang="zh-TW" sz="2400" b="1" i="1" dirty="0" smtClean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FF33CC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33CC"/>
                </a:solidFill>
              </a:rPr>
              <a:t>	</a:t>
            </a:r>
            <a:r>
              <a:rPr lang="en-US" altLang="zh-TW" sz="2400" b="1" i="1" dirty="0" err="1" smtClean="0">
                <a:solidFill>
                  <a:srgbClr val="0070C0"/>
                </a:solidFill>
              </a:rPr>
              <a:t>strName</a:t>
            </a:r>
            <a:r>
              <a:rPr lang="zh-TW" altLang="en-US" sz="2400" b="1" i="1" dirty="0" smtClean="0">
                <a:solidFill>
                  <a:srgbClr val="0070C0"/>
                </a:solidFill>
              </a:rPr>
              <a:t>是取得上面字串取得的資料</a:t>
            </a:r>
            <a:endParaRPr lang="en-US" altLang="zh-TW" sz="2400" dirty="0" smtClean="0">
              <a:solidFill>
                <a:srgbClr val="FF33CC"/>
              </a:solidFill>
            </a:endParaRP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3802566" y="3992139"/>
            <a:ext cx="1449658" cy="2341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6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86755"/>
            <a:ext cx="12192000" cy="5322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 	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	  //import Scanner</a:t>
            </a:r>
            <a:r>
              <a:rPr lang="zh-TW" altLang="en-US" sz="2400" dirty="0" smtClean="0"/>
              <a:t>類別套件</a:t>
            </a:r>
          </a:p>
          <a:p>
            <a:endParaRPr lang="zh-TW" alt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/** </a:t>
            </a:r>
            <a:r>
              <a:rPr lang="zh-TW" altLang="en-US" sz="2400" dirty="0" smtClean="0"/>
              <a:t>這是主類別 </a:t>
            </a:r>
            <a:r>
              <a:rPr lang="en-US" altLang="zh-TW" sz="2400" dirty="0" smtClean="0"/>
              <a:t>Hi */</a:t>
            </a:r>
          </a:p>
          <a:p>
            <a:pPr marL="0" indent="0">
              <a:buNone/>
            </a:pPr>
            <a:r>
              <a:rPr lang="en-US" altLang="zh-TW" sz="2400" dirty="0" smtClean="0"/>
              <a:t> 	public class Hi {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 /**</a:t>
            </a:r>
            <a:r>
              <a:rPr lang="zh-TW" altLang="en-US" sz="2400" dirty="0" smtClean="0"/>
              <a:t>這是程式進入點 </a:t>
            </a:r>
            <a:r>
              <a:rPr lang="en-US" altLang="zh-TW" sz="2400" dirty="0" smtClean="0"/>
              <a:t>main </a:t>
            </a:r>
            <a:r>
              <a:rPr lang="zh-TW" altLang="en-US" sz="2400" dirty="0" smtClean="0"/>
              <a:t>方法*</a:t>
            </a:r>
            <a:r>
              <a:rPr lang="en-US" altLang="zh-TW" sz="2400" dirty="0" smtClean="0"/>
              <a:t>/</a:t>
            </a:r>
          </a:p>
          <a:p>
            <a:pPr marL="0" indent="0">
              <a:buNone/>
            </a:pPr>
            <a:r>
              <a:rPr lang="en-US" altLang="zh-TW" sz="2400" dirty="0" smtClean="0"/>
              <a:t>	 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Scanner 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en-US" altLang="zh-TW" sz="2400" dirty="0" smtClean="0"/>
              <a:t> = new Scanner(System.in);	/*</a:t>
            </a:r>
            <a:r>
              <a:rPr lang="zh-TW" altLang="en-US" sz="2400" dirty="0" smtClean="0"/>
              <a:t>建立 </a:t>
            </a:r>
            <a:r>
              <a:rPr lang="en-US" altLang="zh-TW" sz="2400" dirty="0" smtClean="0"/>
              <a:t>Scanner </a:t>
            </a:r>
            <a:r>
              <a:rPr lang="zh-TW" altLang="en-US" sz="2400" dirty="0" smtClean="0"/>
              <a:t>物件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*/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請輸入姓名：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   //</a:t>
            </a:r>
            <a:r>
              <a:rPr lang="zh-TW" altLang="en-US" sz="2400" dirty="0" smtClean="0"/>
              <a:t>字串變數</a:t>
            </a:r>
            <a:r>
              <a:rPr lang="en-US" altLang="zh-TW" sz="2400" dirty="0" err="1" smtClean="0"/>
              <a:t>strName</a:t>
            </a:r>
            <a:r>
              <a:rPr lang="zh-TW" altLang="en-US" sz="2400" dirty="0" smtClean="0"/>
              <a:t>儲存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接受的字串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("Hi! "+</a:t>
            </a:r>
            <a:r>
              <a:rPr lang="en-US" altLang="zh-TW" sz="2400" dirty="0" err="1" smtClean="0"/>
              <a:t>strName</a:t>
            </a:r>
            <a:r>
              <a:rPr lang="en-US" altLang="zh-TW" sz="2400" dirty="0" smtClean="0"/>
              <a:t> + ", </a:t>
            </a:r>
            <a:r>
              <a:rPr lang="zh-TW" altLang="en-US" sz="2400" dirty="0" smtClean="0"/>
              <a:t>歡迎來到</a:t>
            </a:r>
            <a:r>
              <a:rPr lang="en-US" altLang="zh-TW" sz="2400" dirty="0" smtClean="0"/>
              <a:t>Java</a:t>
            </a:r>
            <a:r>
              <a:rPr lang="zh-TW" altLang="en-US" sz="2400" dirty="0" smtClean="0"/>
              <a:t>世界！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close</a:t>
            </a:r>
            <a:r>
              <a:rPr lang="en-US" altLang="zh-TW" sz="2400" b="1" i="1" dirty="0" smtClean="0"/>
              <a:t>();</a:t>
            </a:r>
            <a:r>
              <a:rPr lang="en-US" altLang="zh-TW" sz="2400" dirty="0" smtClean="0"/>
              <a:t>	//</a:t>
            </a:r>
            <a:r>
              <a:rPr lang="zh-TW" altLang="en-US" sz="2400" dirty="0" smtClean="0"/>
              <a:t>關閉</a:t>
            </a:r>
            <a:r>
              <a:rPr lang="en-US" altLang="zh-TW" sz="2400" dirty="0" err="1" smtClean="0"/>
              <a:t>scn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關閉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這個物件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的記憶體空間</a:t>
            </a:r>
            <a:endParaRPr lang="en-US" altLang="zh-TW" sz="24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不關閉也可以時間到會自動關閉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但是建議關閉</a:t>
            </a:r>
          </a:p>
          <a:p>
            <a:pPr marL="0" indent="0">
              <a:buNone/>
            </a:pPr>
            <a:r>
              <a:rPr lang="zh-TW" altLang="en-US" sz="2400" dirty="0" smtClean="0"/>
              <a:t>	 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174488" y="3445728"/>
            <a:ext cx="925551" cy="149426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7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9" y="437529"/>
            <a:ext cx="8454575" cy="540036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2510444" y="964276"/>
            <a:ext cx="581891" cy="14962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92335" y="335804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dirty="0" smtClean="0">
                <a:solidFill>
                  <a:srgbClr val="FF0000"/>
                </a:solidFill>
              </a:rPr>
              <a:t>加入</a:t>
            </a:r>
            <a:r>
              <a:rPr lang="en-US" altLang="zh-TW" b="1" i="1" dirty="0" smtClean="0">
                <a:solidFill>
                  <a:srgbClr val="FF0000"/>
                </a:solidFill>
              </a:rPr>
              <a:t>ln</a:t>
            </a:r>
            <a:r>
              <a:rPr lang="zh-TW" altLang="en-US" b="1" i="1" dirty="0" smtClean="0">
                <a:solidFill>
                  <a:srgbClr val="FF0000"/>
                </a:solidFill>
              </a:rPr>
              <a:t>是換行的意思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092336" y="705136"/>
            <a:ext cx="489064" cy="259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829733" y="4944533"/>
            <a:ext cx="1971656" cy="1007534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801389" y="51109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0000"/>
                </a:solidFill>
              </a:rPr>
              <a:t>自動換行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6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1" y="965486"/>
            <a:ext cx="8352553" cy="512681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082801" y="1405467"/>
            <a:ext cx="440266" cy="1608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82801" y="734653"/>
            <a:ext cx="3494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i="1" dirty="0" smtClean="0">
                <a:solidFill>
                  <a:srgbClr val="FF0000"/>
                </a:solidFill>
              </a:rPr>
              <a:t>沒有加入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ln</a:t>
            </a:r>
            <a:r>
              <a:rPr lang="zh-TW" altLang="en-US" sz="2400" b="1" i="1" dirty="0">
                <a:solidFill>
                  <a:srgbClr val="FF0000"/>
                </a:solidFill>
              </a:rPr>
              <a:t>不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會自動換行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455333" y="1202267"/>
            <a:ext cx="457200" cy="203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24181" y="4775729"/>
            <a:ext cx="4241800" cy="13970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65981" y="53233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2400" b="1" i="1" dirty="0" smtClean="0">
                <a:solidFill>
                  <a:srgbClr val="FF0000"/>
                </a:solidFill>
              </a:rPr>
              <a:t>不會</a:t>
            </a:r>
            <a:r>
              <a:rPr lang="zh-TW" altLang="en-US" sz="2400" b="1" i="1" dirty="0">
                <a:solidFill>
                  <a:srgbClr val="FF0000"/>
                </a:solidFill>
              </a:rPr>
              <a:t>自動換行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577668" y="728704"/>
            <a:ext cx="295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FF0000"/>
                </a:solidFill>
              </a:rPr>
              <a:t>Print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跟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Println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的差異</a:t>
            </a:r>
            <a:endParaRPr lang="zh-TW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public class Ex02_01 {</a:t>
            </a:r>
          </a:p>
          <a:p>
            <a:pPr marL="0" indent="0">
              <a:buNone/>
            </a:pP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十進制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FF66FF"/>
                </a:solidFill>
              </a:rPr>
              <a:t>1</a:t>
            </a:r>
            <a:r>
              <a:rPr lang="en-US" altLang="zh-TW" sz="2400" dirty="0" smtClean="0"/>
              <a:t>1);    // </a:t>
            </a:r>
            <a:r>
              <a:rPr lang="zh-TW" altLang="en-US" sz="2400" b="1" i="1" dirty="0" smtClean="0">
                <a:solidFill>
                  <a:srgbClr val="FF66FF"/>
                </a:solidFill>
              </a:rPr>
              <a:t>十進制</a:t>
            </a:r>
            <a:r>
              <a:rPr lang="en-US" altLang="zh-TW" sz="2400" dirty="0" smtClean="0"/>
              <a:t>11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二進制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0b</a:t>
            </a:r>
            <a:r>
              <a:rPr lang="en-US" altLang="zh-TW" sz="2400" dirty="0" smtClean="0"/>
              <a:t>11);  //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二進制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  </a:t>
            </a:r>
            <a:r>
              <a:rPr lang="zh-TW" altLang="en-US" sz="2400" dirty="0" smtClean="0"/>
              <a:t>八進制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0</a:t>
            </a:r>
            <a:r>
              <a:rPr lang="en-US" altLang="zh-TW" sz="2400" dirty="0" smtClean="0"/>
              <a:t>11);   // 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八進制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	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System</a:t>
            </a:r>
            <a:r>
              <a:rPr lang="en-US" altLang="zh-TW" sz="2400" dirty="0" err="1" smtClean="0"/>
              <a:t>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十六進制 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有多大  </a:t>
            </a:r>
            <a:r>
              <a:rPr lang="en-US" altLang="zh-TW" sz="2400" dirty="0" smtClean="0"/>
              <a:t>-&gt; " + 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0x</a:t>
            </a:r>
            <a:r>
              <a:rPr lang="en-US" altLang="zh-TW" sz="2400" dirty="0" smtClean="0"/>
              <a:t>11);  // 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十六進制</a:t>
            </a:r>
            <a:r>
              <a:rPr lang="en-US" altLang="zh-TW" sz="2400" dirty="0" smtClean="0"/>
              <a:t>11</a:t>
            </a:r>
            <a:r>
              <a:rPr lang="zh-TW" altLang="en-US" sz="2400" dirty="0" smtClean="0"/>
              <a:t>轉十進制</a:t>
            </a:r>
          </a:p>
          <a:p>
            <a:pPr marL="0" indent="0">
              <a:buNone/>
            </a:pPr>
            <a:r>
              <a:rPr lang="zh-TW" altLang="en-US" sz="2400" dirty="0" smtClean="0"/>
              <a:t>	</a:t>
            </a:r>
            <a:r>
              <a:rPr lang="en-US" altLang="zh-TW" sz="2400" dirty="0" smtClean="0"/>
              <a:t>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87010" y="3083468"/>
            <a:ext cx="5908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i="1" dirty="0" smtClean="0">
                <a:solidFill>
                  <a:srgbClr val="FF0000"/>
                </a:solidFill>
              </a:rPr>
              <a:t>因為是系統讀取的資料所以不用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importu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也能夠執行</a:t>
            </a:r>
            <a:endParaRPr lang="en-US" altLang="zh-TW" sz="2000" b="1" i="1" dirty="0" smtClean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668890"/>
            <a:ext cx="5588000" cy="41891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3333" y="39262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600" b="1" i="1" dirty="0" smtClean="0"/>
              <a:t>11==&gt;</a:t>
            </a:r>
            <a:r>
              <a:rPr lang="zh-TW" altLang="en-US" sz="3600" b="1" i="1" dirty="0" smtClean="0"/>
              <a:t>十進制</a:t>
            </a:r>
            <a:endParaRPr lang="en-US" altLang="zh-TW" sz="3600" b="1" i="1" dirty="0" smtClean="0"/>
          </a:p>
          <a:p>
            <a:r>
              <a:rPr lang="en-US" altLang="zh-TW" sz="3600" b="1" i="1" dirty="0" smtClean="0"/>
              <a:t>0b11 ==&gt; b== binary</a:t>
            </a:r>
            <a:r>
              <a:rPr lang="zh-TW" altLang="en-US" sz="3600" b="1" i="1" dirty="0" smtClean="0"/>
              <a:t>二進制</a:t>
            </a:r>
          </a:p>
          <a:p>
            <a:r>
              <a:rPr lang="en-US" altLang="zh-TW" sz="3600" b="1" i="1" dirty="0" smtClean="0"/>
              <a:t>011 ==&gt; 0 </a:t>
            </a:r>
            <a:r>
              <a:rPr lang="zh-TW" altLang="en-US" sz="3600" b="1" i="1" dirty="0" smtClean="0"/>
              <a:t>代表八進制</a:t>
            </a:r>
            <a:r>
              <a:rPr lang="en-US" altLang="zh-TW" sz="3600" b="1" i="1" dirty="0" smtClean="0"/>
              <a:t>11</a:t>
            </a:r>
          </a:p>
          <a:p>
            <a:r>
              <a:rPr lang="en-US" altLang="zh-TW" sz="3600" b="1" i="1" dirty="0" smtClean="0"/>
              <a:t>0x ==&gt;0x </a:t>
            </a:r>
            <a:r>
              <a:rPr lang="zh-TW" altLang="en-US" sz="3600" b="1" i="1" dirty="0" smtClean="0"/>
              <a:t>代表十六進制</a:t>
            </a:r>
            <a:endParaRPr lang="zh-TW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76107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8800" y="110043"/>
            <a:ext cx="9159559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識別字命名規則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識別字命名時必須遵守下列規則，否則會發生錯誤：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以字母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、底線(_) 或錢字號($) 開頭。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第二個字元開始，只允許是大小寫字母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、數字(0~9)、底線(_)、錢字號($)等字元。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大小寫字母視為不同的字元，例如AbX和ABX是不同的識別字。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識別字的長度不限。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Java的保留字不允許當作識別字。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識別字可用中文，但習慣上還是以英文為主。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不可以用特殊字元，例如+、-、*、/、’…等。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使用有意義的單字，以提高程式的可讀性。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下列哪些識別字有誤?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Score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score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_isTrue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Tel_No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telNo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$dollar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Do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總金額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3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Tickets ==&gt;開頭必須是以字母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(a~z或A~Z)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ea typeface="-apple-system"/>
              </a:rPr>
              <a:t>、底線(_) 或錢字號($)</a:t>
            </a:r>
            <a:endParaRPr kumimoji="0" lang="zh-TW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Tom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‘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s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不可以用特殊字元，例如+、-、*、/、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’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…等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tax Rate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空鍵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do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qty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-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price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==&gt;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不可以用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-</a:t>
            </a:r>
            <a:r>
              <a: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字號</a:t>
            </a:r>
            <a:endParaRPr kumimoji="0" lang="en-US" altLang="zh-TW" sz="1600" b="1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「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保留字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」(Reserved Word)又稱「關鍵字」(KeyWord)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程式語言中事先定義好具有特別意義的識別字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程式設計時不可以再定義成不同的用途，例如保留字不能做為變數名稱。</a:t>
            </a:r>
          </a:p>
        </p:txBody>
      </p:sp>
    </p:spTree>
    <p:extLst>
      <p:ext uri="{BB962C8B-B14F-4D97-AF65-F5344CB8AC3E}">
        <p14:creationId xmlns:p14="http://schemas.microsoft.com/office/powerpoint/2010/main" val="289875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4" y="570047"/>
            <a:ext cx="10515600" cy="327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開發環境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93139" y="2279376"/>
            <a:ext cx="5726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b="1" dirty="0"/>
              <a:t>開發環境</a:t>
            </a:r>
            <a:r>
              <a:rPr lang="en-US" altLang="zh-TW" sz="2400" b="1" dirty="0"/>
              <a:t>2: Java Development Kit (JDK)</a:t>
            </a:r>
            <a:r>
              <a:rPr lang="en-US" altLang="zh-TW" b="1" dirty="0"/>
              <a:t> 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0242" y="2230553"/>
            <a:ext cx="4463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000" dirty="0"/>
              <a:t>開發環境</a:t>
            </a:r>
            <a:r>
              <a:rPr lang="en-US" altLang="zh-TW" sz="2000" dirty="0"/>
              <a:t>1:Online Java Compiler IDE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2" y="3018040"/>
            <a:ext cx="5233531" cy="31213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45" y="3018040"/>
            <a:ext cx="6353055" cy="30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95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261" y="1047404"/>
            <a:ext cx="8949634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5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5113" y="363315"/>
            <a:ext cx="3158836" cy="375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3317" y="540295"/>
            <a:ext cx="77917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public class Myjava1 {</a:t>
            </a:r>
          </a:p>
          <a:p>
            <a:r>
              <a:rPr lang="zh-TW" altLang="en-US" sz="2400" dirty="0" smtClean="0"/>
              <a:t>	public static void main(String[] args) {</a:t>
            </a:r>
          </a:p>
          <a:p>
            <a:r>
              <a:rPr lang="zh-TW" altLang="en-US" sz="2400" dirty="0" smtClean="0"/>
              <a:t>	    System.out.println("Hello</a:t>
            </a:r>
            <a:r>
              <a:rPr lang="zh-TW" altLang="en-US" sz="2400" dirty="0" smtClean="0">
                <a:solidFill>
                  <a:srgbClr val="FF0000"/>
                </a:solidFill>
              </a:rPr>
              <a:t>\n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92D050"/>
                </a:solidFill>
              </a:rPr>
              <a:t>\t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00B0F0"/>
                </a:solidFill>
              </a:rPr>
              <a:t>\r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FFC000"/>
                </a:solidFill>
              </a:rPr>
              <a:t>\\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	System.out.println("Hello</a:t>
            </a:r>
            <a:r>
              <a:rPr lang="zh-TW" altLang="en-US" sz="2400" dirty="0" smtClean="0">
                <a:solidFill>
                  <a:srgbClr val="FF66FF"/>
                </a:solidFill>
              </a:rPr>
              <a:t>\"</a:t>
            </a:r>
            <a:r>
              <a:rPr lang="zh-TW" altLang="en-US" sz="2400" dirty="0" smtClean="0"/>
              <a:t>World");</a:t>
            </a:r>
          </a:p>
          <a:p>
            <a:r>
              <a:rPr lang="zh-TW" altLang="en-US" sz="2400" dirty="0" smtClean="0"/>
              <a:t>	}</a:t>
            </a:r>
          </a:p>
          <a:p>
            <a:r>
              <a:rPr lang="zh-TW" altLang="en-US" sz="2400" dirty="0" smtClean="0"/>
              <a:t>}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758248" y="1261831"/>
            <a:ext cx="2144683" cy="2909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257009" y="1662525"/>
            <a:ext cx="1770613" cy="26790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7257008" y="2122865"/>
            <a:ext cx="1787236" cy="1192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265323" y="2572184"/>
            <a:ext cx="1778921" cy="569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265324" y="2929327"/>
            <a:ext cx="1778920" cy="100057"/>
          </a:xfrm>
          <a:prstGeom prst="straightConnector1">
            <a:avLst/>
          </a:prstGeom>
          <a:ln w="762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027622" y="801603"/>
            <a:ext cx="980902" cy="671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044244" y="1494012"/>
            <a:ext cx="1953493" cy="29094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16538" y="1804611"/>
            <a:ext cx="825731" cy="62270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9027622" y="2446969"/>
            <a:ext cx="1604356" cy="32547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35933" y="2792094"/>
            <a:ext cx="1587734" cy="297233"/>
          </a:xfrm>
          <a:prstGeom prst="rect">
            <a:avLst/>
          </a:prstGeom>
          <a:noFill/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03316" y="4310294"/>
            <a:ext cx="93878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1. </a:t>
            </a:r>
            <a:r>
              <a:rPr lang="en-US" altLang="zh-TW" sz="2000" b="1" i="0" dirty="0" smtClean="0">
                <a:solidFill>
                  <a:srgbClr val="FF0000"/>
                </a:solidFill>
                <a:effectLst/>
                <a:latin typeface="Noto Sans TC"/>
              </a:rPr>
              <a:t>\n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換行字元，螢幕游標將移到下一行的開始處。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2. </a:t>
            </a:r>
            <a:r>
              <a:rPr lang="en-US" altLang="zh-TW" sz="2000" b="1" i="0" dirty="0" smtClean="0">
                <a:solidFill>
                  <a:srgbClr val="92D050"/>
                </a:solidFill>
                <a:effectLst/>
                <a:latin typeface="Noto Sans TC"/>
              </a:rPr>
              <a:t>\t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水平定位鍵，螢幕游標移到下一個定位點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(</a:t>
            </a:r>
            <a:r>
              <a:rPr lang="zh-TW" altLang="en-US" sz="2000" b="1" i="0" dirty="0" smtClean="0">
                <a:solidFill>
                  <a:srgbClr val="800080"/>
                </a:solidFill>
                <a:effectLst/>
                <a:latin typeface="Noto Sans TC"/>
              </a:rPr>
              <a:t>相當於</a:t>
            </a:r>
            <a:r>
              <a:rPr lang="en-US" altLang="zh-TW" sz="2000" b="1" i="0" dirty="0" smtClean="0">
                <a:solidFill>
                  <a:srgbClr val="800080"/>
                </a:solidFill>
                <a:effectLst/>
                <a:latin typeface="Noto Sans TC"/>
              </a:rPr>
              <a:t>3</a:t>
            </a:r>
            <a:r>
              <a:rPr lang="zh-TW" altLang="en-US" sz="2000" b="1" i="0" dirty="0" smtClean="0">
                <a:solidFill>
                  <a:srgbClr val="800080"/>
                </a:solidFill>
                <a:effectLst/>
                <a:latin typeface="Noto Sans TC"/>
              </a:rPr>
              <a:t>個空白鍵的距離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)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3. </a:t>
            </a:r>
            <a:r>
              <a:rPr lang="en-US" altLang="zh-TW" sz="2000" b="1" i="0" dirty="0" smtClean="0">
                <a:solidFill>
                  <a:srgbClr val="00B0F0"/>
                </a:solidFill>
                <a:effectLst/>
                <a:latin typeface="Noto Sans TC"/>
              </a:rPr>
              <a:t>\r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歸位字元，螢幕游標移到目前這一行的開端處。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4. </a:t>
            </a:r>
            <a:r>
              <a:rPr lang="en-US" altLang="zh-TW" sz="2000" b="1" i="0" dirty="0" smtClean="0">
                <a:solidFill>
                  <a:srgbClr val="FFC000"/>
                </a:solidFill>
                <a:effectLst/>
                <a:latin typeface="Noto Sans TC"/>
              </a:rPr>
              <a:t>\\  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用來列印反斜線符號。</a:t>
            </a:r>
            <a:r>
              <a:rPr lang="zh-TW" altLang="en-US" sz="2000" b="1" dirty="0" smtClean="0"/>
              <a:t/>
            </a:r>
            <a:br>
              <a:rPr lang="zh-TW" altLang="en-US" sz="2000" b="1" dirty="0" smtClean="0"/>
            </a:b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5. </a:t>
            </a:r>
            <a:r>
              <a:rPr lang="en-US" altLang="zh-TW" sz="2000" b="1" i="0" dirty="0" smtClean="0">
                <a:solidFill>
                  <a:srgbClr val="FF66FF"/>
                </a:solidFill>
                <a:effectLst/>
                <a:latin typeface="Noto Sans TC"/>
              </a:rPr>
              <a:t>\"</a:t>
            </a:r>
            <a:r>
              <a:rPr lang="en-US" altLang="zh-TW" sz="2000" b="1" i="0" dirty="0" smtClean="0">
                <a:solidFill>
                  <a:srgbClr val="343434"/>
                </a:solidFill>
                <a:effectLst/>
                <a:latin typeface="Noto Sans TC"/>
              </a:rPr>
              <a:t>       </a:t>
            </a:r>
            <a:r>
              <a:rPr lang="zh-TW" altLang="en-US" sz="2000" b="1" i="0" dirty="0" smtClean="0">
                <a:solidFill>
                  <a:srgbClr val="343434"/>
                </a:solidFill>
                <a:effectLst/>
                <a:latin typeface="Noto Sans TC"/>
              </a:rPr>
              <a:t>用來列印雙引號。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522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3" y="688931"/>
            <a:ext cx="8458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7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86713" y="243271"/>
            <a:ext cx="10156627" cy="5919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if(條件式)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 {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	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條件滿足時執行這些statements(敘述)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>} 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 Unicode MS"/>
                <a:ea typeface="ui-monospace"/>
              </a:rPr>
            </a:br>
            <a:r>
              <a:rPr lang="en-US" altLang="zh-TW" sz="3600" dirty="0">
                <a:solidFill>
                  <a:srgbClr val="24292F"/>
                </a:solidFill>
                <a:latin typeface="Arial Unicode MS"/>
                <a:ea typeface="ui-monospace"/>
              </a:rPr>
              <a:t/>
            </a:r>
            <a:br>
              <a:rPr lang="en-US" altLang="zh-TW" sz="3600" dirty="0">
                <a:solidFill>
                  <a:srgbClr val="24292F"/>
                </a:solidFill>
                <a:latin typeface="Arial Unicode MS"/>
                <a:ea typeface="ui-monospace"/>
              </a:rPr>
            </a:b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if ((x &gt; 0)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-apple-system"/>
              </a:rPr>
              <a:t>&amp;&amp;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(x % 2 == 0))</a:t>
            </a:r>
            <a:r>
              <a:rPr lang="zh-TW" altLang="zh-TW" sz="3600" dirty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 </a:t>
            </a:r>
            <a:b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</a:br>
            <a:r>
              <a:rPr lang="zh-TW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&amp;&amp;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是表示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和</a:t>
            </a:r>
            <a:r>
              <a:rPr lang="en-US" altLang="zh-TW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00B0F0"/>
                </a:solidFill>
                <a:latin typeface="Arial" panose="020B0604020202020204" pitchFamily="34" charset="0"/>
                <a:ea typeface="-apple-system"/>
              </a:rPr>
              <a:t>的意思要同時達到兩個條件才可進入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rgbClr val="24292F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if (ch &lt; '0'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-apple-system"/>
              </a:rPr>
              <a:t> || </a:t>
            </a:r>
            <a:r>
              <a:rPr kumimoji="0" lang="zh-TW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>ch &gt; '9')</a:t>
            </a: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rgbClr val="24292F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||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是表示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或</a:t>
            </a:r>
            <a:r>
              <a:rPr lang="en-US" altLang="zh-TW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”</a:t>
            </a:r>
            <a:r>
              <a:rPr lang="zh-TW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的意思只要有一個達成就可進入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78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17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){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敘述區段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 smtClean="0"/>
              <a:t>敘述區段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253048" y="1631092"/>
            <a:ext cx="0" cy="10750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2253048" y="3525795"/>
            <a:ext cx="0" cy="10750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509319" y="1223319"/>
            <a:ext cx="1075038" cy="123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584357" y="1223319"/>
            <a:ext cx="0" cy="43372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509319" y="5535827"/>
            <a:ext cx="1099752" cy="24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550195" y="1983945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B050"/>
                </a:solidFill>
              </a:rPr>
              <a:t>true</a:t>
            </a:r>
            <a:endParaRPr lang="zh-TW" altLang="en-US" sz="3200" b="1" i="1" dirty="0">
              <a:solidFill>
                <a:srgbClr val="00B05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84357" y="1046317"/>
            <a:ext cx="99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0070C0"/>
                </a:solidFill>
              </a:rPr>
              <a:t>false</a:t>
            </a:r>
            <a:endParaRPr lang="zh-TW" altLang="en-US" sz="3200" b="1" i="1" dirty="0">
              <a:solidFill>
                <a:srgbClr val="0070C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8806248" y="365125"/>
            <a:ext cx="0" cy="107503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7545859" y="1440163"/>
            <a:ext cx="2520778" cy="858109"/>
          </a:xfrm>
          <a:prstGeom prst="diamon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肘形接點 30"/>
          <p:cNvCxnSpPr>
            <a:stCxn id="29" idx="3"/>
            <a:endCxn id="51" idx="0"/>
          </p:cNvCxnSpPr>
          <p:nvPr/>
        </p:nvCxnSpPr>
        <p:spPr>
          <a:xfrm>
            <a:off x="10066637" y="1869218"/>
            <a:ext cx="922301" cy="120120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8805793" y="2316892"/>
            <a:ext cx="456" cy="30459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51" idx="2"/>
          </p:cNvCxnSpPr>
          <p:nvPr/>
        </p:nvCxnSpPr>
        <p:spPr>
          <a:xfrm rot="5400000">
            <a:off x="9562418" y="3174310"/>
            <a:ext cx="760969" cy="2092073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097907" y="15734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00B0F0"/>
                </a:solidFill>
              </a:rPr>
              <a:t>條件式</a:t>
            </a:r>
            <a:endParaRPr lang="zh-TW" altLang="en-US" sz="3200" b="1" i="1" dirty="0">
              <a:solidFill>
                <a:srgbClr val="00B0F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29073" y="1281077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3200" b="1" i="1" dirty="0" smtClean="0">
                <a:solidFill>
                  <a:srgbClr val="00B050"/>
                </a:solidFill>
              </a:rPr>
              <a:t>true</a:t>
            </a:r>
            <a:endParaRPr lang="zh-TW" altLang="en-US" sz="3200" b="1" i="1" dirty="0">
              <a:solidFill>
                <a:srgbClr val="00B05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838910" y="2341588"/>
            <a:ext cx="99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3200" b="1" i="1" dirty="0" smtClean="0">
                <a:solidFill>
                  <a:srgbClr val="0070C0"/>
                </a:solidFill>
              </a:rPr>
              <a:t>false</a:t>
            </a:r>
            <a:endParaRPr lang="zh-TW" altLang="en-US" sz="3200" b="1" i="1" dirty="0">
              <a:solidFill>
                <a:srgbClr val="0070C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625423" y="3070421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敘述區段</a:t>
            </a:r>
            <a:r>
              <a:rPr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1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442278" y="5246938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敘述區段</a:t>
            </a:r>
            <a:r>
              <a:rPr lang="en-US" altLang="zh-TW" sz="4400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083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562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</a:p>
          <a:p>
            <a:pPr marL="0" indent="0">
              <a:buNone/>
            </a:pPr>
            <a:r>
              <a:rPr lang="en-US" altLang="zh-TW" sz="2400" dirty="0" smtClean="0"/>
              <a:t>public class If {</a:t>
            </a:r>
          </a:p>
          <a:p>
            <a:pPr marL="0" indent="0">
              <a:buNone/>
            </a:pP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new Scanner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2060"/>
                </a:solidFill>
              </a:rPr>
              <a:t>System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.in</a:t>
            </a:r>
            <a:r>
              <a:rPr lang="en-US" altLang="zh-TW" sz="2400" dirty="0" smtClean="0"/>
              <a:t>);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的類別套件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是物件可以自己取名字</a:t>
            </a:r>
            <a:endParaRPr lang="en-US" altLang="zh-TW" sz="2400" b="1" i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2400" b="1" i="1" dirty="0" smtClean="0">
                <a:solidFill>
                  <a:srgbClr val="00B0F0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002060"/>
                </a:solidFill>
              </a:rPr>
              <a:t>系統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等待輸入 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資料傳入新的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Scanner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再回傳給 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scn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請輸入消費金額：</a:t>
            </a:r>
            <a:r>
              <a:rPr lang="en-US" altLang="zh-TW" sz="2400" dirty="0" smtClean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money = </a:t>
            </a:r>
            <a:r>
              <a:rPr lang="en-US" altLang="zh-TW" sz="2400" dirty="0" err="1" smtClean="0"/>
              <a:t>scn.nextInt</a:t>
            </a:r>
            <a:r>
              <a:rPr lang="en-US" altLang="zh-TW" sz="2400" dirty="0" smtClean="0"/>
              <a:t>();   </a:t>
            </a:r>
          </a:p>
          <a:p>
            <a:pPr marL="0" indent="0">
              <a:buNone/>
            </a:pPr>
            <a:r>
              <a:rPr lang="en-US" altLang="zh-TW" sz="2400" dirty="0" smtClean="0"/>
              <a:t>		if(money&gt;1000) {			    </a:t>
            </a:r>
          </a:p>
          <a:p>
            <a:pPr marL="0" indent="0">
              <a:buNone/>
            </a:pPr>
            <a:r>
              <a:rPr lang="en-US" altLang="zh-TW" sz="2400" dirty="0" smtClean="0"/>
              <a:t>		   money = 1000 +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)((money - 1000) * 0.9);	</a:t>
            </a:r>
          </a:p>
          <a:p>
            <a:pPr marL="0" indent="0">
              <a:buNone/>
            </a:pPr>
            <a:r>
              <a:rPr lang="en-US" altLang="zh-TW" sz="2400" dirty="0" smtClean="0"/>
              <a:t>		}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System.out.printf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實付金額：</a:t>
            </a:r>
            <a:r>
              <a:rPr lang="en-US" altLang="zh-TW" sz="2400" dirty="0" smtClean="0"/>
              <a:t>%d </a:t>
            </a:r>
            <a:r>
              <a:rPr lang="zh-TW" altLang="en-US" sz="2400" dirty="0" smtClean="0"/>
              <a:t>元</a:t>
            </a:r>
            <a:r>
              <a:rPr lang="en-US" altLang="zh-TW" sz="2400" dirty="0" smtClean="0"/>
              <a:t>%n", money);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</a:p>
          <a:p>
            <a:pPr marL="0" indent="0">
              <a:buNone/>
            </a:pPr>
            <a:r>
              <a:rPr lang="en-US" altLang="zh-TW" sz="2400" dirty="0" smtClean="0"/>
              <a:t>	}</a:t>
            </a:r>
          </a:p>
          <a:p>
            <a:pPr marL="0" indent="0">
              <a:buNone/>
            </a:pP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1434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86497"/>
            <a:ext cx="10515600" cy="6944497"/>
          </a:xfrm>
        </p:spPr>
        <p:txBody>
          <a:bodyPr>
            <a:noAutofit/>
          </a:bodyPr>
          <a:lstStyle/>
          <a:p>
            <a:pPr marL="0" indent="0"/>
            <a:r>
              <a:rPr lang="en-US" altLang="zh-TW" sz="2400" dirty="0"/>
              <a:t>import </a:t>
            </a:r>
            <a:r>
              <a:rPr lang="en-US" altLang="zh-TW" sz="2400" dirty="0" err="1"/>
              <a:t>java.util.Scanner</a:t>
            </a:r>
            <a:r>
              <a:rPr lang="en-US" altLang="zh-TW" sz="2400" dirty="0"/>
              <a:t>;</a:t>
            </a:r>
            <a:br>
              <a:rPr lang="en-US" altLang="zh-TW" sz="2400" dirty="0"/>
            </a:br>
            <a:r>
              <a:rPr lang="en-US" altLang="zh-TW" sz="2400" dirty="0"/>
              <a:t>public class If {</a:t>
            </a:r>
            <a:br>
              <a:rPr lang="en-US" altLang="zh-TW" sz="2400" dirty="0"/>
            </a:br>
            <a:r>
              <a:rPr lang="en-US" altLang="zh-TW" sz="2400" dirty="0"/>
              <a:t>	public static void main(String[]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) {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</a:t>
            </a:r>
            <a:r>
              <a:rPr lang="zh-TW" altLang="en-US" sz="2400" dirty="0"/>
              <a:t>輸入消費金額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”);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int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92D050"/>
                </a:solidFill>
              </a:rPr>
              <a:t>money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scn.</a:t>
            </a:r>
            <a:r>
              <a:rPr lang="en-US" altLang="zh-TW" sz="2400" b="1" i="1" dirty="0" err="1">
                <a:solidFill>
                  <a:srgbClr val="00B0F0"/>
                </a:solidFill>
              </a:rPr>
              <a:t>nextInt</a:t>
            </a:r>
            <a:r>
              <a:rPr lang="en-US" altLang="zh-TW" sz="2400" dirty="0"/>
              <a:t>(); </a:t>
            </a:r>
            <a:r>
              <a:rPr lang="en-US" altLang="zh-TW" sz="2400" dirty="0" smtClean="0">
                <a:solidFill>
                  <a:srgbClr val="00B050"/>
                </a:solidFill>
              </a:rPr>
              <a:t>//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scn.next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()</a:t>
            </a:r>
            <a:r>
              <a:rPr lang="en-US" altLang="zh-TW" sz="2400" dirty="0" smtClean="0">
                <a:solidFill>
                  <a:srgbClr val="00B050"/>
                </a:solidFill>
              </a:rPr>
              <a:t>; 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如果寫這樣是回傳字串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整數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自己取名子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輸入進來的值會把它認定為整數</a:t>
            </a:r>
            <a:r>
              <a:rPr lang="en-US" altLang="zh-TW" sz="2400" dirty="0">
                <a:solidFill>
                  <a:srgbClr val="00B0F0"/>
                </a:solidFill>
              </a:rPr>
              <a:t/>
            </a:r>
            <a:br>
              <a:rPr lang="en-US" altLang="zh-TW" sz="2400" dirty="0">
                <a:solidFill>
                  <a:srgbClr val="00B0F0"/>
                </a:solidFill>
              </a:rPr>
            </a:br>
            <a:r>
              <a:rPr lang="en-US" altLang="zh-TW" sz="2400" dirty="0"/>
              <a:t>		if(money&gt;1000) {			    </a:t>
            </a:r>
            <a:br>
              <a:rPr lang="en-US" altLang="zh-TW" sz="2400" dirty="0"/>
            </a:br>
            <a:r>
              <a:rPr lang="en-US" altLang="zh-TW" sz="2400" dirty="0"/>
              <a:t>		   money = 1000 +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)((money - 1000) * 0.9);	</a:t>
            </a:r>
            <a:br>
              <a:rPr lang="en-US" altLang="zh-TW" sz="2400" dirty="0"/>
            </a:br>
            <a:r>
              <a:rPr lang="en-US" altLang="zh-TW" sz="2400" dirty="0"/>
              <a:t>		}</a:t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System.out.printf</a:t>
            </a:r>
            <a:r>
              <a:rPr lang="en-US" altLang="zh-TW" sz="2400" dirty="0"/>
              <a:t>("</a:t>
            </a:r>
            <a:r>
              <a:rPr lang="zh-TW" altLang="en-US" sz="2400" dirty="0"/>
              <a:t>實付金額：</a:t>
            </a:r>
            <a:r>
              <a:rPr lang="en-US" altLang="zh-TW" sz="2400" dirty="0"/>
              <a:t>%d </a:t>
            </a:r>
            <a:r>
              <a:rPr lang="zh-TW" altLang="en-US" sz="2400" dirty="0"/>
              <a:t>元</a:t>
            </a:r>
            <a:r>
              <a:rPr lang="en-US" altLang="zh-TW" sz="2400" dirty="0"/>
              <a:t>%n", money);</a:t>
            </a:r>
            <a:br>
              <a:rPr lang="en-US" altLang="zh-TW" sz="2400" dirty="0"/>
            </a:br>
            <a:r>
              <a:rPr lang="en-US" altLang="zh-TW" sz="2400" dirty="0"/>
              <a:t>		</a:t>
            </a:r>
            <a:r>
              <a:rPr lang="en-US" altLang="zh-TW" sz="2400" dirty="0" err="1"/>
              <a:t>scn.close</a:t>
            </a:r>
            <a:r>
              <a:rPr lang="en-US" altLang="zh-TW" sz="2400" dirty="0"/>
              <a:t>();</a:t>
            </a:r>
            <a:br>
              <a:rPr lang="en-US" altLang="zh-TW" sz="2400" dirty="0"/>
            </a:br>
            <a:r>
              <a:rPr lang="en-US" altLang="zh-TW" sz="2400" dirty="0"/>
              <a:t>	}</a:t>
            </a:r>
            <a:br>
              <a:rPr lang="en-US" altLang="zh-TW" sz="2400" dirty="0"/>
            </a:br>
            <a:r>
              <a:rPr lang="en-US" altLang="zh-TW" sz="2400" dirty="0"/>
              <a:t>}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7976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529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If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請輸入消費金額：”</a:t>
            </a:r>
            <a:r>
              <a:rPr lang="en-US" altLang="zh-TW" sz="2400" dirty="0" smtClean="0"/>
              <a:t>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money = </a:t>
            </a:r>
            <a:r>
              <a:rPr lang="en-US" altLang="zh-TW" sz="2400" dirty="0" err="1" smtClean="0"/>
              <a:t>scn.nextInt</a:t>
            </a:r>
            <a:r>
              <a:rPr lang="en-US" altLang="zh-TW" sz="2400" dirty="0" smtClean="0"/>
              <a:t>();</a:t>
            </a:r>
            <a:r>
              <a:rPr lang="zh-TW" altLang="en-US" sz="2400" dirty="0" smtClean="0"/>
              <a:t/>
            </a:r>
            <a:br>
              <a:rPr lang="zh-TW" altLang="en-US" sz="2400" dirty="0" smtClean="0"/>
            </a:br>
            <a:r>
              <a:rPr lang="zh-TW" altLang="en-US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en-US" altLang="zh-TW" sz="2400" dirty="0" smtClean="0"/>
              <a:t>(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money</a:t>
            </a:r>
            <a:r>
              <a:rPr lang="en-US" altLang="zh-TW" sz="2400" b="1" i="1" dirty="0" smtClean="0">
                <a:solidFill>
                  <a:srgbClr val="C00000"/>
                </a:solidFill>
              </a:rPr>
              <a:t>&gt;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1000</a:t>
            </a:r>
            <a:r>
              <a:rPr lang="en-US" altLang="zh-TW" sz="2400" dirty="0" smtClean="0"/>
              <a:t>)</a:t>
            </a:r>
            <a:r>
              <a:rPr lang="en-US" altLang="zh-TW" sz="2400" b="1" i="1" dirty="0" smtClean="0"/>
              <a:t>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{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輸入進來的值</a:t>
            </a:r>
            <a:r>
              <a:rPr lang="zh-TW" altLang="en-US" sz="2400" b="1" i="1" dirty="0" smtClean="0">
                <a:solidFill>
                  <a:srgbClr val="C00000"/>
                </a:solidFill>
              </a:rPr>
              <a:t>小於</a:t>
            </a:r>
            <a:r>
              <a:rPr lang="en-US" altLang="zh-TW" sz="2400" b="1" i="1" dirty="0" smtClean="0">
                <a:solidFill>
                  <a:srgbClr val="00B0F0"/>
                </a:solidFill>
              </a:rPr>
              <a:t>1000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就會跳開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{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}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裡</a:t>
            </a:r>
            <a:r>
              <a:rPr lang="en-US" altLang="zh-TW" sz="2400" dirty="0" smtClean="0"/>
              <a:t>			    </a:t>
            </a:r>
            <a:br>
              <a:rPr lang="en-US" altLang="zh-TW" sz="2400" dirty="0" smtClean="0"/>
            </a:br>
            <a:r>
              <a:rPr lang="en-US" altLang="zh-TW" sz="2400" dirty="0" smtClean="0"/>
              <a:t>		   money = 1000 +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)((money - 1000) * 0.9);	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}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System.out.printf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實付金額：</a:t>
            </a:r>
            <a:r>
              <a:rPr lang="en-US" altLang="zh-TW" sz="2400" dirty="0" smtClean="0"/>
              <a:t>%d </a:t>
            </a:r>
            <a:r>
              <a:rPr lang="zh-TW" altLang="en-US" sz="2400" dirty="0" smtClean="0"/>
              <a:t>元</a:t>
            </a:r>
            <a:r>
              <a:rPr lang="en-US" altLang="zh-TW" sz="2400" dirty="0" smtClean="0"/>
              <a:t>%n", money);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384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>
                <a:solidFill>
                  <a:prstClr val="black"/>
                </a:solidFill>
              </a:rPr>
              <a:t>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b="1" i="1" dirty="0">
                <a:solidFill>
                  <a:srgbClr val="FF0000"/>
                </a:solidFill>
              </a:rPr>
              <a:t>if(money&gt;1000) </a:t>
            </a:r>
            <a:r>
              <a:rPr lang="en-US" altLang="zh-TW" sz="2400" dirty="0" smtClean="0">
                <a:solidFill>
                  <a:prstClr val="black"/>
                </a:solidFill>
              </a:rPr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</a:t>
            </a:r>
            <a:r>
              <a:rPr lang="zh-TW" altLang="en-US" sz="2400" b="1" i="1" dirty="0">
                <a:solidFill>
                  <a:srgbClr val="FF0000"/>
                </a:solidFill>
              </a:rPr>
              <a:t>有符合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</a:t>
            </a:r>
            <a:r>
              <a:rPr lang="zh-TW" altLang="en-US" sz="2400" b="1" i="1" dirty="0">
                <a:solidFill>
                  <a:srgbClr val="FF0000"/>
                </a:solidFill>
              </a:rPr>
              <a:t>會開始執行</a:t>
            </a:r>
            <a:r>
              <a:rPr lang="en-US" altLang="zh-TW" sz="2400" dirty="0">
                <a:solidFill>
                  <a:prstClr val="black"/>
                </a:solidFill>
              </a:rPr>
              <a:t>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</a:t>
            </a:r>
            <a:r>
              <a:rPr lang="en-US" altLang="zh-TW" sz="2400" b="1" i="1" dirty="0">
                <a:solidFill>
                  <a:srgbClr val="92D050"/>
                </a:solidFill>
              </a:rPr>
              <a:t>money</a:t>
            </a:r>
            <a:r>
              <a:rPr lang="en-US" altLang="zh-TW" sz="2400" dirty="0">
                <a:solidFill>
                  <a:prstClr val="black"/>
                </a:solidFill>
              </a:rPr>
              <a:t> = </a:t>
            </a:r>
            <a:r>
              <a:rPr lang="en-US" altLang="zh-TW" sz="2400" b="1" i="1" dirty="0">
                <a:solidFill>
                  <a:srgbClr val="7030A0"/>
                </a:solidFill>
              </a:rPr>
              <a:t>1000 + </a:t>
            </a:r>
            <a:r>
              <a:rPr lang="en-US" altLang="zh-TW" sz="2400" dirty="0">
                <a:solidFill>
                  <a:prstClr val="black"/>
                </a:solidFill>
              </a:rPr>
              <a:t>(</a:t>
            </a:r>
            <a:r>
              <a:rPr lang="en-US" altLang="zh-TW" sz="2400" b="1" i="1" dirty="0" err="1">
                <a:solidFill>
                  <a:srgbClr val="00B0F0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</a:t>
            </a:r>
            <a:r>
              <a:rPr lang="en-US" altLang="zh-TW" sz="2400" b="1" i="1" dirty="0">
                <a:solidFill>
                  <a:srgbClr val="FFC000"/>
                </a:solidFill>
              </a:rPr>
              <a:t>money - 1000</a:t>
            </a:r>
            <a:r>
              <a:rPr lang="en-US" altLang="zh-TW" sz="2400" dirty="0">
                <a:solidFill>
                  <a:prstClr val="black"/>
                </a:solidFill>
              </a:rPr>
              <a:t>) </a:t>
            </a:r>
            <a:r>
              <a:rPr lang="en-US" altLang="zh-TW" sz="2400" dirty="0">
                <a:solidFill>
                  <a:srgbClr val="FFC000"/>
                </a:solidFill>
              </a:rPr>
              <a:t>* 0.9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</a:rPr>
              <a:t>	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輸入的金額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-1000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*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0.9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再取整數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在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+1000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再傳回去給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money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System.out.printf</a:t>
            </a:r>
            <a:r>
              <a:rPr lang="en-US" altLang="zh-TW" sz="2400" dirty="0">
                <a:solidFill>
                  <a:prstClr val="black"/>
                </a:solidFill>
              </a:rPr>
              <a:t>("</a:t>
            </a:r>
            <a:r>
              <a:rPr lang="zh-TW" altLang="en-US" sz="2400" dirty="0">
                <a:solidFill>
                  <a:prstClr val="black"/>
                </a:solidFill>
              </a:rPr>
              <a:t>實付金額：</a:t>
            </a:r>
            <a:r>
              <a:rPr lang="en-US" altLang="zh-TW" sz="2400" dirty="0">
                <a:solidFill>
                  <a:prstClr val="black"/>
                </a:solidFill>
              </a:rPr>
              <a:t>%d </a:t>
            </a:r>
            <a:r>
              <a:rPr lang="zh-TW" altLang="en-US" sz="2400" dirty="0">
                <a:solidFill>
                  <a:prstClr val="black"/>
                </a:solidFill>
              </a:rPr>
              <a:t>元</a:t>
            </a:r>
            <a:r>
              <a:rPr lang="en-US" altLang="zh-TW" sz="2400" dirty="0">
                <a:solidFill>
                  <a:prstClr val="black"/>
                </a:solidFill>
              </a:rPr>
              <a:t>%n", money);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scn.close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7561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</a:t>
            </a:r>
            <a:r>
              <a:rPr lang="en-US" altLang="zh-TW" sz="2400" b="1" i="1" dirty="0" err="1">
                <a:solidFill>
                  <a:srgbClr val="FFC000"/>
                </a:solidFill>
              </a:rPr>
              <a:t>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en-US" altLang="zh-TW" sz="2400" b="1" i="1" dirty="0" smtClean="0">
                <a:solidFill>
                  <a:srgbClr val="FFC000"/>
                </a:solidFill>
              </a:rPr>
              <a:t>print</a:t>
            </a:r>
            <a:r>
              <a:rPr lang="zh-TW" altLang="en-US" sz="2400" b="1" i="1" dirty="0" smtClean="0">
                <a:solidFill>
                  <a:srgbClr val="FFC000"/>
                </a:solidFill>
              </a:rPr>
              <a:t>是接下去後面不會斷行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>
                <a:solidFill>
                  <a:prstClr val="black"/>
                </a:solidFill>
              </a:rPr>
              <a:t>if(money&gt;1000) {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money = 1000 + (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)((money - 1000) * 0.9);	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</a:t>
            </a:r>
            <a:r>
              <a:rPr lang="en-US" altLang="zh-TW" sz="2400" b="1" i="1" dirty="0" err="1">
                <a:solidFill>
                  <a:srgbClr val="7030A0"/>
                </a:solidFill>
              </a:rPr>
              <a:t>printf</a:t>
            </a:r>
            <a:r>
              <a:rPr lang="en-US" altLang="zh-TW" sz="2400" dirty="0" smtClean="0">
                <a:solidFill>
                  <a:prstClr val="black"/>
                </a:solidFill>
              </a:rPr>
              <a:t>(“</a:t>
            </a:r>
            <a:r>
              <a:rPr lang="zh-TW" altLang="en-US" sz="2400" dirty="0" smtClean="0">
                <a:solidFill>
                  <a:prstClr val="black"/>
                </a:solidFill>
              </a:rPr>
              <a:t>實</a:t>
            </a:r>
            <a:r>
              <a:rPr lang="zh-TW" altLang="en-US" sz="2400" dirty="0">
                <a:solidFill>
                  <a:prstClr val="black"/>
                </a:solidFill>
              </a:rPr>
              <a:t>付金額：</a:t>
            </a:r>
            <a:r>
              <a:rPr lang="en-US" altLang="zh-TW" sz="2400" b="1" i="1" dirty="0">
                <a:solidFill>
                  <a:srgbClr val="FF0000"/>
                </a:solidFill>
              </a:rPr>
              <a:t>%d </a:t>
            </a:r>
            <a:r>
              <a:rPr lang="zh-TW" altLang="en-US" sz="2400" dirty="0" smtClean="0">
                <a:solidFill>
                  <a:prstClr val="black"/>
                </a:solidFill>
              </a:rPr>
              <a:t>元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%n</a:t>
            </a:r>
            <a:r>
              <a:rPr lang="en-US" altLang="zh-TW" sz="2400" dirty="0" smtClean="0">
                <a:solidFill>
                  <a:prstClr val="black"/>
                </a:solidFill>
              </a:rPr>
              <a:t>”, </a:t>
            </a:r>
            <a:r>
              <a:rPr lang="en-US" altLang="zh-TW" sz="2400" b="1" i="1" dirty="0">
                <a:solidFill>
                  <a:srgbClr val="FF0000"/>
                </a:solidFill>
              </a:rPr>
              <a:t>money</a:t>
            </a:r>
            <a:r>
              <a:rPr lang="en-US" altLang="zh-TW" sz="2400" dirty="0" smtClean="0">
                <a:solidFill>
                  <a:prstClr val="black"/>
                </a:solidFill>
              </a:rPr>
              <a:t>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en-US" altLang="zh-TW" sz="2400" b="1" i="1" dirty="0" err="1" smtClean="0">
                <a:solidFill>
                  <a:srgbClr val="7030A0"/>
                </a:solidFill>
              </a:rPr>
              <a:t>printf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是有用到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%</a:t>
            </a:r>
            <a:r>
              <a:rPr lang="zh-TW" altLang="en-US" sz="2400" b="1" i="1" dirty="0" smtClean="0">
                <a:solidFill>
                  <a:srgbClr val="7030A0"/>
                </a:solidFill>
              </a:rPr>
              <a:t>輸出才要加 </a:t>
            </a:r>
            <a:r>
              <a:rPr lang="en-US" altLang="zh-TW" sz="2400" b="1" i="1" dirty="0" smtClean="0">
                <a:solidFill>
                  <a:srgbClr val="7030A0"/>
                </a:solidFill>
              </a:rPr>
              <a:t>f</a:t>
            </a:r>
            <a:r>
              <a:rPr lang="en-US" altLang="zh-TW" sz="2400" dirty="0" smtClean="0">
                <a:solidFill>
                  <a:prstClr val="black"/>
                </a:solidFill>
              </a:rPr>
              <a:t/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</a:t>
            </a:r>
            <a:r>
              <a:rPr lang="en-US" altLang="zh-TW" sz="2400" dirty="0" smtClean="0">
                <a:solidFill>
                  <a:prstClr val="black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%d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要放入整數的地方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92D050"/>
                </a:solidFill>
              </a:rPr>
              <a:t> %n</a:t>
            </a:r>
            <a:r>
              <a:rPr lang="zh-TW" altLang="en-US" sz="2400" b="1" i="1" dirty="0" smtClean="0">
                <a:solidFill>
                  <a:srgbClr val="92D050"/>
                </a:solidFill>
              </a:rPr>
              <a:t>是斷行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scn.close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弧形 2"/>
          <p:cNvSpPr/>
          <p:nvPr/>
        </p:nvSpPr>
        <p:spPr>
          <a:xfrm>
            <a:off x="6895070" y="3348680"/>
            <a:ext cx="1754660" cy="868361"/>
          </a:xfrm>
          <a:prstGeom prst="arc">
            <a:avLst>
              <a:gd name="adj1" fmla="val 11103906"/>
              <a:gd name="adj2" fmla="val 34543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3" idx="0"/>
          </p:cNvCxnSpPr>
          <p:nvPr/>
        </p:nvCxnSpPr>
        <p:spPr>
          <a:xfrm flipH="1">
            <a:off x="6895071" y="3706317"/>
            <a:ext cx="13740" cy="235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r>
              <a:rPr lang="en-US" altLang="zh-TW" dirty="0" smtClean="0"/>
              <a:t>1:Online Java Compiler IDE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22227" cy="49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3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159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prstClr val="black"/>
                </a:solidFill>
              </a:rPr>
              <a:t>import </a:t>
            </a:r>
            <a:r>
              <a:rPr lang="en-US" altLang="zh-TW" sz="2400" dirty="0" err="1">
                <a:solidFill>
                  <a:prstClr val="black"/>
                </a:solidFill>
              </a:rPr>
              <a:t>java.util.Scanner</a:t>
            </a:r>
            <a:r>
              <a:rPr lang="en-US" altLang="zh-TW" sz="2400" dirty="0">
                <a:solidFill>
                  <a:prstClr val="black"/>
                </a:solidFill>
              </a:rPr>
              <a:t>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public class If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TW" sz="2400" dirty="0" err="1">
                <a:solidFill>
                  <a:prstClr val="black"/>
                </a:solidFill>
              </a:rPr>
              <a:t>args</a:t>
            </a:r>
            <a:r>
              <a:rPr lang="en-US" altLang="zh-TW" sz="2400" dirty="0">
                <a:solidFill>
                  <a:prstClr val="black"/>
                </a:solidFill>
              </a:rPr>
              <a:t>) {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Scanner </a:t>
            </a:r>
            <a:r>
              <a:rPr lang="en-US" altLang="zh-TW" sz="2400" dirty="0" err="1">
                <a:solidFill>
                  <a:prstClr val="black"/>
                </a:solidFill>
              </a:rPr>
              <a:t>scn</a:t>
            </a:r>
            <a:r>
              <a:rPr lang="en-US" altLang="zh-TW" sz="2400" dirty="0">
                <a:solidFill>
                  <a:prstClr val="black"/>
                </a:solidFill>
              </a:rPr>
              <a:t> = new Scanner(System.in);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</a:t>
            </a:r>
            <a:r>
              <a:rPr lang="en-US" altLang="zh-TW" sz="2400" dirty="0">
                <a:solidFill>
                  <a:prstClr val="black"/>
                </a:solidFill>
              </a:rPr>
              <a:t>(“</a:t>
            </a:r>
            <a:r>
              <a:rPr lang="zh-TW" altLang="en-US" sz="2400" dirty="0">
                <a:solidFill>
                  <a:prstClr val="black"/>
                </a:solidFill>
              </a:rPr>
              <a:t>請輸入消費金額：”</a:t>
            </a:r>
            <a:r>
              <a:rPr lang="en-US" altLang="zh-TW" sz="2400" dirty="0">
                <a:solidFill>
                  <a:prstClr val="black"/>
                </a:solidFill>
              </a:rPr>
              <a:t>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 money = </a:t>
            </a:r>
            <a:r>
              <a:rPr lang="en-US" altLang="zh-TW" sz="2400" dirty="0" err="1">
                <a:solidFill>
                  <a:prstClr val="black"/>
                </a:solidFill>
              </a:rPr>
              <a:t>scn.nextInt</a:t>
            </a:r>
            <a:r>
              <a:rPr lang="en-US" altLang="zh-TW" sz="2400" dirty="0">
                <a:solidFill>
                  <a:prstClr val="black"/>
                </a:solidFill>
              </a:rPr>
              <a:t>();</a:t>
            </a:r>
            <a:r>
              <a:rPr lang="zh-TW" altLang="en-US" sz="2400" dirty="0">
                <a:solidFill>
                  <a:prstClr val="black"/>
                </a:solidFill>
              </a:rPr>
              <a:t/>
            </a:r>
            <a:br>
              <a:rPr lang="zh-TW" altLang="en-US" sz="2400" dirty="0">
                <a:solidFill>
                  <a:prstClr val="black"/>
                </a:solidFill>
              </a:rPr>
            </a:br>
            <a:r>
              <a:rPr lang="zh-TW" altLang="en-US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>
                <a:solidFill>
                  <a:prstClr val="black"/>
                </a:solidFill>
              </a:rPr>
              <a:t>if(money&gt;1000) {			    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   money = 1000 + (</a:t>
            </a:r>
            <a:r>
              <a:rPr lang="en-US" altLang="zh-TW" sz="2400" dirty="0" err="1">
                <a:solidFill>
                  <a:prstClr val="black"/>
                </a:solidFill>
              </a:rPr>
              <a:t>int</a:t>
            </a:r>
            <a:r>
              <a:rPr lang="en-US" altLang="zh-TW" sz="2400" dirty="0">
                <a:solidFill>
                  <a:prstClr val="black"/>
                </a:solidFill>
              </a:rPr>
              <a:t>)((money - 1000) * 0.9);	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dirty="0" err="1">
                <a:solidFill>
                  <a:prstClr val="black"/>
                </a:solidFill>
              </a:rPr>
              <a:t>System.out.printf</a:t>
            </a:r>
            <a:r>
              <a:rPr lang="en-US" altLang="zh-TW" sz="2400" dirty="0">
                <a:solidFill>
                  <a:prstClr val="black"/>
                </a:solidFill>
              </a:rPr>
              <a:t>("</a:t>
            </a:r>
            <a:r>
              <a:rPr lang="zh-TW" altLang="en-US" sz="2400" dirty="0">
                <a:solidFill>
                  <a:prstClr val="black"/>
                </a:solidFill>
              </a:rPr>
              <a:t>實付金額：</a:t>
            </a:r>
            <a:r>
              <a:rPr lang="en-US" altLang="zh-TW" sz="2400" dirty="0">
                <a:solidFill>
                  <a:prstClr val="black"/>
                </a:solidFill>
              </a:rPr>
              <a:t>%d </a:t>
            </a:r>
            <a:r>
              <a:rPr lang="zh-TW" altLang="en-US" sz="2400" dirty="0">
                <a:solidFill>
                  <a:prstClr val="black"/>
                </a:solidFill>
              </a:rPr>
              <a:t>元</a:t>
            </a:r>
            <a:r>
              <a:rPr lang="en-US" altLang="zh-TW" sz="2400" dirty="0">
                <a:solidFill>
                  <a:prstClr val="black"/>
                </a:solidFill>
              </a:rPr>
              <a:t>%n", money);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	</a:t>
            </a:r>
            <a:r>
              <a:rPr lang="en-US" altLang="zh-TW" sz="2400" b="1" i="1" dirty="0">
                <a:solidFill>
                  <a:srgbClr val="00B050"/>
                </a:solidFill>
                <a:latin typeface="Calibri" panose="020F0502020204030204"/>
                <a:cs typeface="+mn-cs"/>
              </a:rPr>
              <a:t> </a:t>
            </a:r>
            <a:r>
              <a:rPr lang="en-US" altLang="zh-TW" sz="2400" b="1" i="1" dirty="0" err="1">
                <a:solidFill>
                  <a:srgbClr val="00B050"/>
                </a:solidFill>
                <a:latin typeface="Calibri" panose="020F0502020204030204"/>
                <a:cs typeface="+mn-cs"/>
              </a:rPr>
              <a:t>scn.</a:t>
            </a:r>
            <a:r>
              <a:rPr lang="en-US" altLang="zh-TW" sz="2400" b="1" i="1" dirty="0" err="1">
                <a:solidFill>
                  <a:srgbClr val="FF0000"/>
                </a:solidFill>
                <a:latin typeface="Calibri" panose="020F0502020204030204"/>
                <a:cs typeface="+mn-cs"/>
              </a:rPr>
              <a:t>close</a:t>
            </a:r>
            <a:r>
              <a:rPr lang="en-US" altLang="zh-TW" sz="2400" dirty="0" smtClean="0">
                <a:solidFill>
                  <a:prstClr val="black"/>
                </a:solidFill>
              </a:rPr>
              <a:t>();</a:t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en-US" altLang="zh-TW" sz="2400" dirty="0" smtClean="0">
                <a:solidFill>
                  <a:prstClr val="black"/>
                </a:solidFill>
              </a:rPr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關閉</a:t>
            </a:r>
            <a:r>
              <a:rPr lang="en-US" altLang="zh-TW" sz="2400" b="1" i="1" dirty="0" err="1" smtClean="0">
                <a:solidFill>
                  <a:srgbClr val="00B050"/>
                </a:solidFill>
              </a:rPr>
              <a:t>scn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這個物件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的記憶體空間</a:t>
            </a:r>
            <a:r>
              <a:rPr lang="en-US" altLang="zh-TW" sz="2400" dirty="0">
                <a:solidFill>
                  <a:prstClr val="black"/>
                </a:solidFill>
              </a:rPr>
              <a:t/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	}</a:t>
            </a:r>
            <a:br>
              <a:rPr lang="en-US" altLang="zh-TW" sz="2400" dirty="0">
                <a:solidFill>
                  <a:prstClr val="black"/>
                </a:solidFill>
              </a:rPr>
            </a:br>
            <a:r>
              <a:rPr lang="en-US" altLang="zh-TW" sz="2400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245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65" y="308919"/>
            <a:ext cx="8746103" cy="591747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815546" y="5115697"/>
            <a:ext cx="1210962" cy="4572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83708" y="1692875"/>
            <a:ext cx="753762" cy="362465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04487" y="200591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C000"/>
                </a:solidFill>
              </a:rPr>
              <a:t>大小寫不一樣也不會成功</a:t>
            </a:r>
            <a:endParaRPr lang="zh-TW" altLang="en-US" sz="32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054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8" y="361049"/>
            <a:ext cx="8343900" cy="6086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53913" y="244663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i="1" dirty="0" smtClean="0">
                <a:solidFill>
                  <a:srgbClr val="FF0000"/>
                </a:solidFill>
              </a:rPr>
              <a:t>要完全正確才可以進入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0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 id, pass;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宣告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 ,pass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為字串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0829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: </a:t>
            </a:r>
            <a:r>
              <a:rPr lang="en-US" altLang="zh-TW" sz="2400" dirty="0" smtClean="0"/>
              <a:t>”);</a:t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print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是不會換行接在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: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後面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887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 </a:t>
            </a:r>
            <a:r>
              <a:rPr lang="en-US" altLang="zh-TW" sz="2400" dirty="0" smtClean="0"/>
              <a:t>= </a:t>
            </a:r>
            <a:r>
              <a:rPr lang="en-US" altLang="zh-TW" sz="2400" dirty="0" err="1" smtClean="0"/>
              <a:t>scn.</a:t>
            </a:r>
            <a:r>
              <a:rPr lang="en-US" altLang="zh-TW" sz="2400" b="1" i="1" dirty="0" err="1" smtClean="0">
                <a:solidFill>
                  <a:srgbClr val="00B0F0"/>
                </a:solidFill>
              </a:rPr>
              <a:t>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00B0F0"/>
                </a:solidFill>
              </a:rPr>
              <a:t>輸入進來的值會把它認定為字串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在回傳給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id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");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("Love")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("2520"))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1807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id.equals</a:t>
            </a:r>
            <a:r>
              <a:rPr lang="en-US" altLang="zh-TW" sz="2400" dirty="0" smtClean="0"/>
              <a:t>(“Love”) 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&amp;</a:t>
            </a:r>
            <a:r>
              <a:rPr lang="en-US" altLang="zh-TW" sz="2400" dirty="0" smtClean="0"/>
              <a:t>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id.equals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是一個方法 來看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內是否和輸入的一樣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pass.equals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是一個方法 來看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內是否和輸入的一樣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	</a:t>
            </a:r>
            <a:r>
              <a:rPr lang="en-US" altLang="zh-TW" sz="2400" b="1" i="1" dirty="0" smtClean="0">
                <a:solidFill>
                  <a:srgbClr val="00B050"/>
                </a:solidFill>
              </a:rPr>
              <a:t> &amp;</a:t>
            </a:r>
            <a:r>
              <a:rPr lang="zh-TW" altLang="en-US" sz="2400" b="1" i="1" dirty="0" smtClean="0">
                <a:solidFill>
                  <a:srgbClr val="00B050"/>
                </a:solidFill>
              </a:rPr>
              <a:t>和的意思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9156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帳號密碼正確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歡迎進入本系統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輸入</a:t>
            </a:r>
            <a:r>
              <a:rPr lang="zh-TW" altLang="en-US" sz="2400" b="1" i="1" dirty="0">
                <a:solidFill>
                  <a:srgbClr val="FF0000"/>
                </a:solidFill>
              </a:rPr>
              <a:t>正確就會進入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585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> 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如果上面的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沒有成功就會進入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帳號密碼錯誤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</a:t>
            </a:r>
            <a:r>
              <a:rPr lang="zh-TW" altLang="en-US" sz="2400" dirty="0" smtClean="0"/>
              <a:t>無法進入本系統</a:t>
            </a:r>
            <a:r>
              <a:rPr lang="en-US" altLang="zh-TW" sz="2400" dirty="0" smtClean="0"/>
              <a:t>!!");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61378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2341" y="290985"/>
            <a:ext cx="10515600" cy="6010961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java.util.Scanner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public class </a:t>
            </a:r>
            <a:r>
              <a:rPr lang="en-US" altLang="zh-TW" sz="2400" dirty="0" err="1" smtClean="0"/>
              <a:t>ElseIf</a:t>
            </a:r>
            <a:r>
              <a:rPr lang="en-US" altLang="zh-TW" sz="2400" dirty="0" smtClean="0"/>
              <a:t> {</a:t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Scanner </a:t>
            </a:r>
            <a:r>
              <a:rPr lang="en-US" altLang="zh-TW" sz="2400" dirty="0" err="1" smtClean="0"/>
              <a:t>scn</a:t>
            </a:r>
            <a:r>
              <a:rPr lang="en-US" altLang="zh-TW" sz="2400" dirty="0" smtClean="0"/>
              <a:t> = new Scanner(System.in);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id, pass;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請輸入帳號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id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請輸入密碼</a:t>
            </a:r>
            <a:r>
              <a:rPr lang="en-US" altLang="zh-TW" sz="2400" dirty="0" smtClean="0"/>
              <a:t>: ”);</a:t>
            </a:r>
            <a:br>
              <a:rPr lang="en-US" altLang="zh-TW" sz="2400" dirty="0" smtClean="0"/>
            </a:br>
            <a:r>
              <a:rPr lang="en-US" altLang="zh-TW" sz="2400" dirty="0" smtClean="0"/>
              <a:t>		pass = </a:t>
            </a:r>
            <a:r>
              <a:rPr lang="en-US" altLang="zh-TW" sz="2400" dirty="0" err="1" smtClean="0"/>
              <a:t>scn.next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id.equals</a:t>
            </a:r>
            <a:r>
              <a:rPr lang="en-US" altLang="zh-TW" sz="2400" dirty="0" smtClean="0"/>
              <a:t>(“Love”) &amp; </a:t>
            </a:r>
            <a:r>
              <a:rPr lang="en-US" altLang="zh-TW" sz="2400" dirty="0" err="1" smtClean="0"/>
              <a:t>pass.equals</a:t>
            </a:r>
            <a:r>
              <a:rPr lang="en-US" altLang="zh-TW" sz="2400" dirty="0" smtClean="0"/>
              <a:t>(“2520”)) {</a:t>
            </a:r>
            <a:br>
              <a:rPr lang="en-US" altLang="zh-TW" sz="2400" dirty="0" smtClean="0"/>
            </a:br>
            <a:r>
              <a:rPr lang="en-US" altLang="zh-TW" sz="2400" dirty="0" smtClean="0"/>
              <a:t>		    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帳號密碼正確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</a:t>
            </a:r>
            <a:r>
              <a:rPr lang="zh-TW" altLang="en-US" sz="2400" dirty="0" smtClean="0"/>
              <a:t>歡迎進入本系統</a:t>
            </a:r>
            <a:r>
              <a:rPr lang="en-US" altLang="zh-TW" sz="2400" dirty="0" smtClean="0"/>
              <a:t>!!”);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帳號密碼錯誤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(“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無法進入本系統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!!”);</a:t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輸入</a:t>
            </a:r>
            <a:r>
              <a:rPr lang="zh-TW" altLang="en-US" sz="2400" b="1" i="1" dirty="0">
                <a:solidFill>
                  <a:srgbClr val="FF0000"/>
                </a:solidFill>
              </a:rPr>
              <a:t>錯誤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就會進入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scn.close</a:t>
            </a:r>
            <a:r>
              <a:rPr lang="en-US" altLang="zh-TW" sz="2400" dirty="0" smtClean="0"/>
              <a:t>();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03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r>
              <a:rPr lang="en-US" altLang="zh-TW" dirty="0" smtClean="0"/>
              <a:t>2: Java Development Kit (JDK) 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445668" cy="44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960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97" y="1417853"/>
            <a:ext cx="8269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1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204912"/>
            <a:ext cx="8467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09675"/>
            <a:ext cx="8391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2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String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= “null”;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宣告 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為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null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字串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3692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“null”;</a:t>
            </a:r>
            <a:br>
              <a:rPr lang="en-US" altLang="zh-TW" sz="2400" dirty="0" smtClean="0"/>
            </a:br>
            <a:r>
              <a:rPr lang="en-US" altLang="zh-TW" sz="2400" dirty="0" smtClean="0"/>
              <a:t>		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 == “null”) </a:t>
            </a:r>
            <a:r>
              <a:rPr lang="en-US" altLang="zh-TW" sz="2400" dirty="0" smtClean="0"/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如果等於字串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null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就會進入此條件式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6529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“”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(“null”);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 (</a:t>
            </a:r>
            <a:r>
              <a:rPr lang="en-US" altLang="zh-TW" sz="2400" b="1" i="1" dirty="0" err="1" smtClean="0">
                <a:solidFill>
                  <a:srgbClr val="FF0000"/>
                </a:solidFill>
              </a:rPr>
              <a:t>str.length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() == 0) </a:t>
            </a:r>
            <a:r>
              <a:rPr lang="en-US" altLang="zh-TW" sz="2400" dirty="0" smtClean="0"/>
              <a:t>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如果字串裡面為空就會進入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/>
            </a:r>
            <a:br>
              <a:rPr lang="en-US" altLang="zh-TW" sz="2400" b="1" i="1" dirty="0" smtClean="0">
                <a:solidFill>
                  <a:srgbClr val="FF0000"/>
                </a:solidFill>
              </a:rPr>
            </a:br>
            <a:r>
              <a:rPr lang="en-US" altLang="zh-TW" sz="2400" b="1" i="1" dirty="0" smtClean="0">
                <a:solidFill>
                  <a:srgbClr val="FF0000"/>
                </a:solidFill>
              </a:rPr>
              <a:t>		length() 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是在詢問字串的長度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4399005" y="2360141"/>
            <a:ext cx="1952369" cy="9885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685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8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public class Ex03_T01 {</a:t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public static void main(String[]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) {</a:t>
            </a:r>
            <a:br>
              <a:rPr lang="en-US" altLang="zh-TW" sz="2400" dirty="0" smtClean="0"/>
            </a:br>
            <a:r>
              <a:rPr lang="en-US" altLang="zh-TW" sz="2400" dirty="0" smtClean="0"/>
              <a:t>		String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 “null”;</a:t>
            </a:r>
            <a:br>
              <a:rPr lang="en-US" altLang="zh-TW" sz="2400" dirty="0" smtClean="0"/>
            </a:br>
            <a:r>
              <a:rPr lang="en-US" altLang="zh-TW" sz="2400" dirty="0" smtClean="0"/>
              <a:t>		if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 == “null”)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("null");</a:t>
            </a:r>
            <a:br>
              <a:rPr lang="en-US" altLang="zh-TW" sz="2400" dirty="0" smtClean="0"/>
            </a:br>
            <a:r>
              <a:rPr lang="en-US" altLang="zh-TW" sz="2400" dirty="0" smtClean="0"/>
              <a:t>		} else if (</a:t>
            </a:r>
            <a:r>
              <a:rPr lang="en-US" altLang="zh-TW" sz="2400" dirty="0" err="1" smtClean="0"/>
              <a:t>str.length</a:t>
            </a:r>
            <a:r>
              <a:rPr lang="en-US" altLang="zh-TW" sz="2400" dirty="0" smtClean="0"/>
              <a:t>() == 0) {</a:t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("zero");</a:t>
            </a:r>
            <a:br>
              <a:rPr lang="en-US" altLang="zh-TW" sz="2400" dirty="0" smtClean="0"/>
            </a:br>
            <a:r>
              <a:rPr lang="en-US" altLang="zh-TW" sz="2400" dirty="0" smtClean="0"/>
              <a:t>		}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> {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如果上面的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if</a:t>
            </a:r>
            <a:r>
              <a:rPr lang="zh-TW" altLang="en-US" sz="2400" b="1" i="1" dirty="0" smtClean="0">
                <a:solidFill>
                  <a:srgbClr val="FF0000"/>
                </a:solidFill>
              </a:rPr>
              <a:t>沒有成功就會進入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else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		</a:t>
            </a:r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("some");</a:t>
            </a:r>
            <a:br>
              <a:rPr lang="en-US" altLang="zh-TW" sz="2400" dirty="0" smtClean="0"/>
            </a:br>
            <a:r>
              <a:rPr lang="en-US" altLang="zh-TW" sz="2400" dirty="0" smtClean="0"/>
              <a:t>		}</a:t>
            </a:r>
            <a:br>
              <a:rPr lang="en-US" altLang="zh-TW" sz="2400" dirty="0" smtClean="0"/>
            </a:br>
            <a:r>
              <a:rPr lang="en-US" altLang="zh-TW" sz="2400" dirty="0" smtClean="0"/>
              <a:t>	}</a:t>
            </a:r>
            <a:br>
              <a:rPr lang="en-US" altLang="zh-TW" sz="2400" dirty="0" smtClean="0"/>
            </a:br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10040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09550"/>
            <a:ext cx="84105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89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956" y="225468"/>
            <a:ext cx="84010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4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57175"/>
            <a:ext cx="84772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17" y="651353"/>
            <a:ext cx="11819783" cy="53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16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95250"/>
            <a:ext cx="84772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630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Scanner</a:t>
            </a:r>
            <a:r>
              <a:rPr lang="en-US" altLang="zh-TW" dirty="0"/>
              <a:t>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en-US" altLang="zh-TW" dirty="0"/>
              <a:t> = </a:t>
            </a:r>
            <a:r>
              <a:rPr lang="en-US" altLang="zh-TW" b="1" i="1" dirty="0">
                <a:solidFill>
                  <a:srgbClr val="FFC000"/>
                </a:solidFill>
              </a:rPr>
              <a:t>new Scanner</a:t>
            </a:r>
            <a:r>
              <a:rPr lang="en-US" altLang="zh-TW" dirty="0"/>
              <a:t>(</a:t>
            </a:r>
            <a:r>
              <a:rPr lang="en-US" altLang="zh-TW" b="1" i="1" dirty="0">
                <a:solidFill>
                  <a:srgbClr val="002060"/>
                </a:solidFill>
              </a:rPr>
              <a:t>System</a:t>
            </a:r>
            <a:r>
              <a:rPr lang="en-US" altLang="zh-TW" b="1" i="1" dirty="0">
                <a:solidFill>
                  <a:srgbClr val="92D050"/>
                </a:solidFill>
              </a:rPr>
              <a:t>.in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使用</a:t>
            </a:r>
            <a:r>
              <a:rPr lang="en-US" altLang="zh-TW" b="1" i="1" dirty="0">
                <a:solidFill>
                  <a:srgbClr val="FF0000"/>
                </a:solidFill>
              </a:rPr>
              <a:t>Scanner</a:t>
            </a:r>
            <a:r>
              <a:rPr lang="zh-TW" altLang="en-US" b="1" i="1" dirty="0">
                <a:solidFill>
                  <a:srgbClr val="FF0000"/>
                </a:solidFill>
              </a:rPr>
              <a:t>的類別套件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r>
              <a:rPr lang="zh-TW" altLang="en-US" b="1" i="1" dirty="0">
                <a:solidFill>
                  <a:srgbClr val="00B0F0"/>
                </a:solidFill>
              </a:rPr>
              <a:t>是物件可以自己取名字</a:t>
            </a:r>
            <a:endParaRPr lang="en-US" altLang="zh-TW" b="1" i="1" dirty="0">
              <a:solidFill>
                <a:srgbClr val="00B0F0"/>
              </a:solidFill>
            </a:endParaRPr>
          </a:p>
          <a:p>
            <a:r>
              <a:rPr lang="en-US" altLang="zh-TW" b="1" i="1" dirty="0">
                <a:solidFill>
                  <a:srgbClr val="00B0F0"/>
                </a:solidFill>
              </a:rPr>
              <a:t>		</a:t>
            </a:r>
            <a:r>
              <a:rPr lang="zh-TW" altLang="en-US" b="1" i="1" dirty="0">
                <a:solidFill>
                  <a:srgbClr val="002060"/>
                </a:solidFill>
              </a:rPr>
              <a:t>系統</a:t>
            </a:r>
            <a:r>
              <a:rPr lang="zh-TW" altLang="en-US" b="1" i="1" dirty="0">
                <a:solidFill>
                  <a:srgbClr val="92D050"/>
                </a:solidFill>
              </a:rPr>
              <a:t>等待輸入 </a:t>
            </a:r>
            <a:r>
              <a:rPr lang="zh-TW" altLang="en-US" b="1" i="1" dirty="0">
                <a:solidFill>
                  <a:srgbClr val="FFC000"/>
                </a:solidFill>
              </a:rPr>
              <a:t>資料傳入新的</a:t>
            </a:r>
            <a:r>
              <a:rPr lang="en-US" altLang="zh-TW" b="1" i="1" dirty="0">
                <a:solidFill>
                  <a:srgbClr val="FFC000"/>
                </a:solidFill>
              </a:rPr>
              <a:t>Scanner</a:t>
            </a:r>
            <a:r>
              <a:rPr lang="zh-TW" altLang="en-US" b="1" i="1" dirty="0">
                <a:solidFill>
                  <a:srgbClr val="FFC000"/>
                </a:solidFill>
              </a:rPr>
              <a:t>再回傳給 </a:t>
            </a:r>
            <a:r>
              <a:rPr lang="en-US" altLang="zh-TW" b="1" i="1" dirty="0" err="1">
                <a:solidFill>
                  <a:srgbClr val="00B0F0"/>
                </a:solidFill>
              </a:rPr>
              <a:t>scn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1745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b="1" i="1" dirty="0" err="1">
                <a:solidFill>
                  <a:srgbClr val="FF0000"/>
                </a:solidFill>
              </a:rPr>
              <a:t>int</a:t>
            </a:r>
            <a:r>
              <a:rPr lang="zh-TW" altLang="en-US" dirty="0"/>
              <a:t> </a:t>
            </a:r>
            <a:r>
              <a:rPr lang="en-US" altLang="zh-TW" b="1" i="1" dirty="0" err="1">
                <a:solidFill>
                  <a:srgbClr val="92D050"/>
                </a:solidFill>
              </a:rPr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</a:t>
            </a:r>
            <a:r>
              <a:rPr lang="en-US" altLang="zh-TW" b="1" i="1" dirty="0" err="1">
                <a:solidFill>
                  <a:srgbClr val="00B0F0"/>
                </a:solidFill>
              </a:rPr>
              <a:t>nextInt</a:t>
            </a:r>
            <a:r>
              <a:rPr lang="en-US" altLang="zh-TW" dirty="0"/>
              <a:t>(); 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en-US" altLang="zh-TW" b="1" i="1" dirty="0" err="1">
                <a:solidFill>
                  <a:srgbClr val="00B050"/>
                </a:solidFill>
              </a:rPr>
              <a:t>scn.next</a:t>
            </a:r>
            <a:r>
              <a:rPr lang="en-US" altLang="zh-TW" b="1" i="1" dirty="0">
                <a:solidFill>
                  <a:srgbClr val="00B050"/>
                </a:solidFill>
              </a:rPr>
              <a:t>()</a:t>
            </a:r>
            <a:r>
              <a:rPr lang="en-US" altLang="zh-TW" dirty="0">
                <a:solidFill>
                  <a:srgbClr val="00B050"/>
                </a:solidFill>
              </a:rPr>
              <a:t>; </a:t>
            </a:r>
            <a:r>
              <a:rPr lang="zh-TW" altLang="en-US" b="1" i="1" dirty="0">
                <a:solidFill>
                  <a:srgbClr val="00B050"/>
                </a:solidFill>
              </a:rPr>
              <a:t>如果寫這樣是回傳字串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zh-TW" altLang="en-US" b="1" i="1" dirty="0">
                <a:solidFill>
                  <a:srgbClr val="FF0000"/>
                </a:solidFill>
              </a:rPr>
              <a:t>整數</a:t>
            </a:r>
            <a:r>
              <a:rPr lang="zh-TW" altLang="en-US" b="1" i="1" dirty="0">
                <a:solidFill>
                  <a:srgbClr val="92D050"/>
                </a:solidFill>
              </a:rPr>
              <a:t>自己取名子</a:t>
            </a:r>
            <a:r>
              <a:rPr lang="zh-TW" altLang="en-US" b="1" i="1" dirty="0">
                <a:solidFill>
                  <a:srgbClr val="00B0F0"/>
                </a:solidFill>
              </a:rPr>
              <a:t>輸入進來的值會把它認定為整數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9459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double unit;  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宣告</a:t>
            </a:r>
            <a:r>
              <a:rPr lang="en-US" altLang="zh-TW" b="1" i="1" dirty="0">
                <a:solidFill>
                  <a:srgbClr val="FF0000"/>
                </a:solidFill>
              </a:rPr>
              <a:t>double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56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10</a:t>
            </a:r>
            <a:r>
              <a:rPr lang="en-US" altLang="zh-TW" dirty="0"/>
              <a:t>) {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85159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7.35;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</a:t>
            </a:r>
            <a:r>
              <a:rPr lang="en-US" altLang="zh-TW" b="1" i="1" dirty="0">
                <a:solidFill>
                  <a:srgbClr val="FF0000"/>
                </a:solidFill>
              </a:rPr>
              <a:t>&lt;=10</a:t>
            </a:r>
            <a:r>
              <a:rPr lang="zh-TW" altLang="en-US" b="1" i="1" dirty="0">
                <a:solidFill>
                  <a:srgbClr val="FF0000"/>
                </a:solidFill>
              </a:rPr>
              <a:t>就會得到</a:t>
            </a:r>
            <a:r>
              <a:rPr lang="en-US" altLang="zh-TW" b="1" i="1" dirty="0">
                <a:solidFill>
                  <a:srgbClr val="FF0000"/>
                </a:solidFill>
              </a:rPr>
              <a:t> unit = 7.35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b="1" i="1" dirty="0">
                <a:solidFill>
                  <a:srgbClr val="FF0000"/>
                </a:solidFill>
              </a:rPr>
              <a:t>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50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&gt; 10 </a:t>
            </a:r>
            <a:r>
              <a:rPr lang="en-US" altLang="zh-TW" b="1" i="1" dirty="0">
                <a:solidFill>
                  <a:srgbClr val="92D050"/>
                </a:solidFill>
              </a:rPr>
              <a:t>&amp;&amp; 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30</a:t>
            </a:r>
            <a:r>
              <a:rPr lang="en-US" altLang="zh-TW" dirty="0"/>
              <a:t>) {   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&gt;10</a:t>
            </a:r>
            <a:r>
              <a:rPr lang="zh-TW" altLang="en-US" b="1" i="1" dirty="0">
                <a:solidFill>
                  <a:srgbClr val="92D050"/>
                </a:solidFill>
              </a:rPr>
              <a:t>或者 </a:t>
            </a:r>
            <a:r>
              <a:rPr lang="en-US" altLang="zh-TW" b="1" i="1" dirty="0">
                <a:solidFill>
                  <a:srgbClr val="FF0000"/>
                </a:solidFill>
              </a:rPr>
              <a:t>&lt;=30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3143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9.45;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>
                <a:solidFill>
                  <a:srgbClr val="FF0000"/>
                </a:solidFill>
              </a:rPr>
              <a:t>&gt;10</a:t>
            </a:r>
            <a:r>
              <a:rPr lang="zh-TW" altLang="en-US" b="1" i="1" dirty="0">
                <a:solidFill>
                  <a:srgbClr val="92D05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&lt;=30</a:t>
            </a:r>
            <a:r>
              <a:rPr lang="zh-TW" altLang="en-US" b="1" i="1" dirty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9.45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4838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&gt; 30 </a:t>
            </a:r>
            <a:r>
              <a:rPr lang="en-US" altLang="zh-TW" b="1" i="1" dirty="0">
                <a:solidFill>
                  <a:srgbClr val="92D050"/>
                </a:solidFill>
              </a:rPr>
              <a:t>&amp;&amp;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&lt;= 50</a:t>
            </a:r>
            <a:r>
              <a:rPr lang="en-US" altLang="zh-TW" dirty="0"/>
              <a:t>) {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如果輸入進來的值</a:t>
            </a:r>
            <a:r>
              <a:rPr lang="en-US" altLang="zh-TW" b="1" i="1" dirty="0">
                <a:solidFill>
                  <a:srgbClr val="FF0000"/>
                </a:solidFill>
              </a:rPr>
              <a:t>&gt;30</a:t>
            </a:r>
            <a:r>
              <a:rPr lang="zh-TW" altLang="en-US" b="1" i="1" dirty="0">
                <a:solidFill>
                  <a:srgbClr val="92D050"/>
                </a:solidFill>
              </a:rPr>
              <a:t>或者 </a:t>
            </a:r>
            <a:r>
              <a:rPr lang="en-US" altLang="zh-TW" b="1" i="1" dirty="0">
                <a:solidFill>
                  <a:srgbClr val="FF0000"/>
                </a:solidFill>
              </a:rPr>
              <a:t>&lt;=50</a:t>
            </a:r>
            <a:r>
              <a:rPr lang="zh-TW" altLang="en-US" b="1" i="1" dirty="0">
                <a:solidFill>
                  <a:srgbClr val="FF0000"/>
                </a:solidFill>
              </a:rPr>
              <a:t>就會進入</a:t>
            </a:r>
            <a:r>
              <a:rPr lang="en-US" altLang="zh-TW" dirty="0"/>
              <a:t>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79591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11.55;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如果輸入的值 </a:t>
            </a:r>
            <a:r>
              <a:rPr lang="en-US" altLang="zh-TW" b="1" i="1" dirty="0">
                <a:solidFill>
                  <a:srgbClr val="FF0000"/>
                </a:solidFill>
              </a:rPr>
              <a:t>&gt;30</a:t>
            </a:r>
            <a:r>
              <a:rPr lang="zh-TW" altLang="en-US" b="1" i="1" dirty="0">
                <a:solidFill>
                  <a:srgbClr val="92D050"/>
                </a:solidFill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</a:rPr>
              <a:t>&lt;=50</a:t>
            </a:r>
            <a:r>
              <a:rPr lang="zh-TW" altLang="en-US" b="1" i="1" dirty="0">
                <a:solidFill>
                  <a:srgbClr val="FF0000"/>
                </a:solidFill>
              </a:rPr>
              <a:t>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11.55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dirty="0"/>
              <a:t>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6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790" y="553750"/>
            <a:ext cx="7219884" cy="55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3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</a:t>
            </a:r>
            <a:r>
              <a:rPr lang="en-US" altLang="zh-TW" b="1" i="1" dirty="0">
                <a:solidFill>
                  <a:srgbClr val="FF0000"/>
                </a:solidFill>
              </a:rPr>
              <a:t>else</a:t>
            </a:r>
            <a:r>
              <a:rPr lang="en-US" altLang="zh-TW" dirty="0"/>
              <a:t> {    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如果以上都沒有就會進入這裡</a:t>
            </a:r>
            <a:r>
              <a:rPr lang="en-US" altLang="zh-TW" b="1" i="1" dirty="0">
                <a:solidFill>
                  <a:srgbClr val="FF0000"/>
                </a:solidFill>
              </a:rPr>
              <a:t>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3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unit = 12.075;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進入這裡就會得到 </a:t>
            </a:r>
            <a:r>
              <a:rPr lang="en-US" altLang="zh-TW" b="1" i="1" dirty="0">
                <a:solidFill>
                  <a:srgbClr val="FF0000"/>
                </a:solidFill>
              </a:rPr>
              <a:t>unit = 12.075</a:t>
            </a:r>
            <a:r>
              <a:rPr lang="zh-TW" altLang="en-US" b="1" i="1" dirty="0">
                <a:solidFill>
                  <a:srgbClr val="FF0000"/>
                </a:solidFill>
              </a:rPr>
              <a:t>答案</a:t>
            </a:r>
            <a:r>
              <a:rPr lang="en-US" altLang="zh-TW" dirty="0"/>
              <a:t>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837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26509" y="117693"/>
            <a:ext cx="105594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</a:t>
            </a:r>
            <a:r>
              <a:rPr lang="en-US" altLang="zh-TW" b="1" i="1" dirty="0" err="1">
                <a:solidFill>
                  <a:srgbClr val="7030A0"/>
                </a:solidFill>
              </a:rPr>
              <a:t>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</a:t>
            </a:r>
            <a:r>
              <a:rPr lang="en-US" altLang="zh-TW" b="1" i="1" dirty="0">
                <a:solidFill>
                  <a:srgbClr val="FFC000"/>
                </a:solidFill>
              </a:rPr>
              <a:t> %6.3</a:t>
            </a:r>
            <a:r>
              <a:rPr lang="en-US" altLang="zh-TW" b="1" i="1" dirty="0">
                <a:solidFill>
                  <a:srgbClr val="FF0000"/>
                </a:solidFill>
              </a:rPr>
              <a:t>f </a:t>
            </a:r>
            <a:r>
              <a:rPr lang="zh-TW" altLang="en-US" dirty="0"/>
              <a:t>元</a:t>
            </a:r>
            <a:r>
              <a:rPr lang="en-US" altLang="zh-TW" b="1" i="1" dirty="0">
                <a:solidFill>
                  <a:srgbClr val="92D050"/>
                </a:solidFill>
              </a:rPr>
              <a:t>%n</a:t>
            </a:r>
            <a:r>
              <a:rPr lang="en-US" altLang="zh-TW" dirty="0"/>
              <a:t>", unit);</a:t>
            </a:r>
          </a:p>
          <a:p>
            <a:r>
              <a:rPr lang="en-US" altLang="zh-TW" dirty="0">
                <a:solidFill>
                  <a:prstClr val="black"/>
                </a:solidFill>
              </a:rPr>
              <a:t>		</a:t>
            </a:r>
            <a:r>
              <a:rPr lang="en-US" altLang="zh-TW" b="1" i="1" dirty="0" err="1">
                <a:solidFill>
                  <a:srgbClr val="7030A0"/>
                </a:solidFill>
              </a:rPr>
              <a:t>printf</a:t>
            </a:r>
            <a:r>
              <a:rPr lang="zh-TW" altLang="en-US" b="1" i="1" dirty="0">
                <a:solidFill>
                  <a:srgbClr val="7030A0"/>
                </a:solidFill>
              </a:rPr>
              <a:t>是有用到 </a:t>
            </a:r>
            <a:r>
              <a:rPr lang="en-US" altLang="zh-TW" b="1" i="1" dirty="0">
                <a:solidFill>
                  <a:srgbClr val="7030A0"/>
                </a:solidFill>
              </a:rPr>
              <a:t>%</a:t>
            </a:r>
            <a:r>
              <a:rPr lang="zh-TW" altLang="en-US" b="1" i="1" dirty="0">
                <a:solidFill>
                  <a:srgbClr val="7030A0"/>
                </a:solidFill>
              </a:rPr>
              <a:t>輸出才要加 </a:t>
            </a:r>
            <a:r>
              <a:rPr lang="en-US" altLang="zh-TW" b="1" i="1" dirty="0">
                <a:solidFill>
                  <a:srgbClr val="7030A0"/>
                </a:solidFill>
              </a:rPr>
              <a:t>f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FFC000"/>
                </a:solidFill>
              </a:rPr>
              <a:t>%6.3f</a:t>
            </a:r>
            <a:r>
              <a:rPr lang="zh-TW" altLang="en-US" b="1" i="1" dirty="0">
                <a:solidFill>
                  <a:srgbClr val="FFC000"/>
                </a:solidFill>
              </a:rPr>
              <a:t> 總長</a:t>
            </a:r>
            <a:r>
              <a:rPr lang="zh-CN" altLang="en-US" b="1" i="1" dirty="0">
                <a:solidFill>
                  <a:srgbClr val="FFC000"/>
                </a:solidFill>
              </a:rPr>
              <a:t>度</a:t>
            </a:r>
            <a:r>
              <a:rPr lang="en-US" altLang="zh-CN" b="1" i="1" dirty="0">
                <a:solidFill>
                  <a:srgbClr val="FFC000"/>
                </a:solidFill>
              </a:rPr>
              <a:t>,</a:t>
            </a:r>
            <a:r>
              <a:rPr lang="zh-CN" altLang="en-US" b="1" i="1" dirty="0">
                <a:solidFill>
                  <a:srgbClr val="FFC000"/>
                </a:solidFill>
              </a:rPr>
              <a:t>表示 </a:t>
            </a:r>
            <a:r>
              <a:rPr lang="en-US" altLang="zh-CN" b="1" i="1" dirty="0" err="1">
                <a:solidFill>
                  <a:srgbClr val="FFC000"/>
                </a:solidFill>
              </a:rPr>
              <a:t>oo.xxx</a:t>
            </a:r>
            <a:endParaRPr lang="en-US" altLang="zh-CN" b="1" i="1" dirty="0">
              <a:solidFill>
                <a:srgbClr val="FFC000"/>
              </a:solidFill>
            </a:endParaRPr>
          </a:p>
          <a:p>
            <a:r>
              <a:rPr lang="en-US" altLang="zh-TW" dirty="0"/>
              <a:t>  		 </a:t>
            </a:r>
            <a:r>
              <a:rPr lang="en-US" altLang="zh-TW" b="1" i="1" dirty="0">
                <a:solidFill>
                  <a:srgbClr val="FF0000"/>
                </a:solidFill>
              </a:rPr>
              <a:t>%f </a:t>
            </a:r>
            <a:r>
              <a:rPr lang="zh-TW" altLang="en-US" b="1" i="1" dirty="0">
                <a:solidFill>
                  <a:srgbClr val="FF0000"/>
                </a:solidFill>
              </a:rPr>
              <a:t>浮點數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zh-TW" altLang="en-US" b="1" i="1" dirty="0">
                <a:solidFill>
                  <a:srgbClr val="FF0000"/>
                </a:solidFill>
              </a:rPr>
              <a:t>包括</a:t>
            </a:r>
            <a:r>
              <a:rPr lang="en-US" altLang="zh-TW" b="1" i="1" dirty="0">
                <a:solidFill>
                  <a:srgbClr val="FF0000"/>
                </a:solidFill>
              </a:rPr>
              <a:t>float</a:t>
            </a:r>
            <a:r>
              <a:rPr lang="zh-TW" altLang="en-US" b="1" i="1" dirty="0">
                <a:solidFill>
                  <a:srgbClr val="FF0000"/>
                </a:solidFill>
              </a:rPr>
              <a:t>和</a:t>
            </a:r>
            <a:r>
              <a:rPr lang="en-US" altLang="zh-TW" b="1" i="1" dirty="0">
                <a:solidFill>
                  <a:srgbClr val="FF0000"/>
                </a:solidFill>
              </a:rPr>
              <a:t>double)</a:t>
            </a:r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</a:t>
            </a:r>
            <a:r>
              <a:rPr lang="en-US" altLang="zh-TW" b="1" i="1" dirty="0">
                <a:solidFill>
                  <a:srgbClr val="92D050"/>
                </a:solidFill>
              </a:rPr>
              <a:t> %n</a:t>
            </a:r>
            <a:r>
              <a:rPr lang="zh-TW" altLang="en-US" b="1" i="1" dirty="0">
                <a:solidFill>
                  <a:srgbClr val="92D050"/>
                </a:solidFill>
              </a:rPr>
              <a:t>是斷行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%d </a:t>
            </a:r>
            <a:r>
              <a:rPr lang="zh-TW" altLang="en-US" dirty="0"/>
              <a:t>元</a:t>
            </a:r>
            <a:r>
              <a:rPr lang="en-US" altLang="zh-TW" dirty="0"/>
              <a:t>", (</a:t>
            </a:r>
            <a:r>
              <a:rPr lang="en-US" altLang="zh-TW" dirty="0" err="1"/>
              <a:t>int</a:t>
            </a:r>
            <a:r>
              <a:rPr lang="en-US" altLang="zh-TW" dirty="0"/>
              <a:t>) (</a:t>
            </a:r>
            <a:r>
              <a:rPr lang="en-US" altLang="zh-TW" dirty="0" err="1"/>
              <a:t>deg</a:t>
            </a:r>
            <a:r>
              <a:rPr lang="en-US" altLang="zh-TW" dirty="0"/>
              <a:t> * unit));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9489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4087" y="318109"/>
            <a:ext cx="105594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</a:t>
            </a:r>
            <a:r>
              <a:rPr lang="en-US" altLang="zh-TW" dirty="0" err="1"/>
              <a:t>ElseIfElse</a:t>
            </a:r>
            <a:r>
              <a:rPr lang="en-US" altLang="zh-TW" dirty="0"/>
              <a:t>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請輸入用水度數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deg</a:t>
            </a:r>
            <a:r>
              <a:rPr lang="en-US" altLang="zh-TW" dirty="0"/>
              <a:t> = </a:t>
            </a:r>
            <a:r>
              <a:rPr lang="en-US" altLang="zh-TW" dirty="0" err="1"/>
              <a:t>scn.nextInt</a:t>
            </a:r>
            <a:r>
              <a:rPr lang="en-US" altLang="zh-TW" dirty="0"/>
              <a:t>(); </a:t>
            </a:r>
          </a:p>
          <a:p>
            <a:r>
              <a:rPr lang="en-US" altLang="zh-TW" dirty="0"/>
              <a:t>		double unit;   </a:t>
            </a:r>
          </a:p>
          <a:p>
            <a:r>
              <a:rPr lang="en-US" altLang="zh-TW" dirty="0"/>
              <a:t>		if (</a:t>
            </a:r>
            <a:r>
              <a:rPr lang="en-US" altLang="zh-TW" dirty="0" err="1"/>
              <a:t>deg</a:t>
            </a:r>
            <a:r>
              <a:rPr lang="en-US" altLang="zh-TW" dirty="0"/>
              <a:t> &lt;= 10) {          </a:t>
            </a:r>
          </a:p>
          <a:p>
            <a:r>
              <a:rPr lang="en-US" altLang="zh-TW" dirty="0"/>
              <a:t>			unit = 7.35; 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10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30) {    </a:t>
            </a:r>
          </a:p>
          <a:p>
            <a:r>
              <a:rPr lang="en-US" altLang="zh-TW" dirty="0"/>
              <a:t>			unit = 9.45;          </a:t>
            </a:r>
          </a:p>
          <a:p>
            <a:r>
              <a:rPr lang="en-US" altLang="zh-TW" dirty="0"/>
              <a:t>		} else if (</a:t>
            </a:r>
            <a:r>
              <a:rPr lang="en-US" altLang="zh-TW" dirty="0" err="1"/>
              <a:t>deg</a:t>
            </a:r>
            <a:r>
              <a:rPr lang="en-US" altLang="zh-TW" dirty="0"/>
              <a:t> &gt; 30 &amp;&amp; </a:t>
            </a:r>
            <a:r>
              <a:rPr lang="en-US" altLang="zh-TW" dirty="0" err="1"/>
              <a:t>deg</a:t>
            </a:r>
            <a:r>
              <a:rPr lang="en-US" altLang="zh-TW" dirty="0"/>
              <a:t> &lt;= 50) {   </a:t>
            </a:r>
          </a:p>
          <a:p>
            <a:r>
              <a:rPr lang="en-US" altLang="zh-TW" dirty="0"/>
              <a:t>			unit = 11.55;          </a:t>
            </a:r>
          </a:p>
          <a:p>
            <a:r>
              <a:rPr lang="en-US" altLang="zh-TW" dirty="0"/>
              <a:t>		} else {                  </a:t>
            </a:r>
          </a:p>
          <a:p>
            <a:r>
              <a:rPr lang="en-US" altLang="zh-TW" dirty="0"/>
              <a:t>			unit = 12.075;        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每度</a:t>
            </a:r>
            <a:r>
              <a:rPr lang="en-US" altLang="zh-TW" dirty="0"/>
              <a:t>: %6.3f </a:t>
            </a:r>
            <a:r>
              <a:rPr lang="zh-TW" altLang="en-US" dirty="0"/>
              <a:t>元</a:t>
            </a:r>
            <a:r>
              <a:rPr lang="en-US" altLang="zh-TW" dirty="0"/>
              <a:t>%n", unit);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System.out.printf</a:t>
            </a:r>
            <a:r>
              <a:rPr lang="en-US" altLang="zh-TW" dirty="0"/>
              <a:t>("</a:t>
            </a:r>
            <a:r>
              <a:rPr lang="zh-TW" altLang="en-US" dirty="0"/>
              <a:t>實付水費</a:t>
            </a:r>
            <a:r>
              <a:rPr lang="en-US" altLang="zh-TW" dirty="0"/>
              <a:t>: </a:t>
            </a:r>
            <a:r>
              <a:rPr lang="en-US" altLang="zh-TW" b="1" i="1" dirty="0">
                <a:solidFill>
                  <a:srgbClr val="00B0F0"/>
                </a:solidFill>
              </a:rPr>
              <a:t>%d </a:t>
            </a:r>
            <a:r>
              <a:rPr lang="zh-TW" altLang="en-US" dirty="0"/>
              <a:t>元</a:t>
            </a:r>
            <a:r>
              <a:rPr lang="en-US" altLang="zh-TW" dirty="0"/>
              <a:t>", </a:t>
            </a:r>
            <a:r>
              <a:rPr lang="en-US" altLang="zh-TW" b="1" i="1" dirty="0">
                <a:solidFill>
                  <a:srgbClr val="92D050"/>
                </a:solidFill>
              </a:rPr>
              <a:t>(</a:t>
            </a:r>
            <a:r>
              <a:rPr lang="en-US" altLang="zh-TW" b="1" i="1" dirty="0" err="1">
                <a:solidFill>
                  <a:srgbClr val="92D050"/>
                </a:solidFill>
              </a:rPr>
              <a:t>int</a:t>
            </a:r>
            <a:r>
              <a:rPr lang="en-US" altLang="zh-TW" b="1" i="1" dirty="0">
                <a:solidFill>
                  <a:srgbClr val="92D050"/>
                </a:solidFill>
              </a:rPr>
              <a:t>) </a:t>
            </a:r>
            <a:r>
              <a:rPr lang="en-US" altLang="zh-TW" b="1" i="1" dirty="0">
                <a:solidFill>
                  <a:srgbClr val="FF0000"/>
                </a:solidFill>
              </a:rPr>
              <a:t>(</a:t>
            </a:r>
            <a:r>
              <a:rPr lang="en-US" altLang="zh-TW" b="1" i="1" dirty="0" err="1">
                <a:solidFill>
                  <a:srgbClr val="FF0000"/>
                </a:solidFill>
              </a:rPr>
              <a:t>deg</a:t>
            </a:r>
            <a:r>
              <a:rPr lang="en-US" altLang="zh-TW" b="1" i="1" dirty="0">
                <a:solidFill>
                  <a:srgbClr val="FF0000"/>
                </a:solidFill>
              </a:rPr>
              <a:t> * unit)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			</a:t>
            </a:r>
            <a:r>
              <a:rPr lang="zh-TW" altLang="en-US" dirty="0"/>
              <a:t>            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輸入進來的值乘於得到的答案</a:t>
            </a:r>
            <a:r>
              <a:rPr lang="zh-TW" altLang="en-US" b="1" i="1" dirty="0">
                <a:solidFill>
                  <a:srgbClr val="92D050"/>
                </a:solidFill>
              </a:rPr>
              <a:t>以正數呈現</a:t>
            </a:r>
            <a:endParaRPr lang="en-US" altLang="zh-TW" b="1" i="1" dirty="0">
              <a:solidFill>
                <a:srgbClr val="92D050"/>
              </a:solidFill>
            </a:endParaRPr>
          </a:p>
          <a:p>
            <a:r>
              <a:rPr lang="en-US" altLang="zh-TW" b="1" i="1" dirty="0">
                <a:solidFill>
                  <a:srgbClr val="92D050"/>
                </a:solidFill>
              </a:rPr>
              <a:t>				</a:t>
            </a:r>
            <a:r>
              <a:rPr lang="zh-TW" altLang="en-US" b="1" i="1" dirty="0">
                <a:solidFill>
                  <a:srgbClr val="00B0F0"/>
                </a:solidFill>
              </a:rPr>
              <a:t>再回傳給</a:t>
            </a:r>
            <a:r>
              <a:rPr lang="en-US" altLang="zh-TW" b="1" i="1" dirty="0">
                <a:solidFill>
                  <a:srgbClr val="00B0F0"/>
                </a:solidFill>
              </a:rPr>
              <a:t>%d</a:t>
            </a:r>
          </a:p>
          <a:p>
            <a:r>
              <a:rPr lang="en-US" altLang="zh-TW" b="1" i="1" dirty="0">
                <a:solidFill>
                  <a:srgbClr val="00B0F0"/>
                </a:solidFill>
              </a:rPr>
              <a:t>				%d</a:t>
            </a:r>
            <a:r>
              <a:rPr lang="zh-TW" altLang="en-US" b="1" i="1" dirty="0">
                <a:solidFill>
                  <a:srgbClr val="00B0F0"/>
                </a:solidFill>
              </a:rPr>
              <a:t>只接收整數</a:t>
            </a:r>
            <a:endParaRPr lang="en-US" altLang="zh-TW" b="1" i="1" dirty="0">
              <a:solidFill>
                <a:srgbClr val="00B0F0"/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046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22" y="1"/>
            <a:ext cx="837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56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char</a:t>
            </a:r>
            <a:r>
              <a:rPr lang="en-US" altLang="zh-TW" dirty="0"/>
              <a:t> grade;</a:t>
            </a:r>
          </a:p>
          <a:p>
            <a:r>
              <a:rPr lang="en-US" altLang="zh-TW" dirty="0"/>
              <a:t>		</a:t>
            </a:r>
            <a:r>
              <a:rPr lang="en-US" altLang="zh-TW" b="1" i="1" dirty="0">
                <a:solidFill>
                  <a:srgbClr val="FF0000"/>
                </a:solidFill>
              </a:rPr>
              <a:t>char</a:t>
            </a:r>
            <a:r>
              <a:rPr lang="zh-TW" altLang="en-US" b="1" i="1" dirty="0">
                <a:solidFill>
                  <a:srgbClr val="FF0000"/>
                </a:solidFill>
              </a:rPr>
              <a:t>宣告字串 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6105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</a:t>
            </a:r>
            <a:r>
              <a:rPr lang="en-US" altLang="zh-TW" b="1" i="1" dirty="0">
                <a:solidFill>
                  <a:srgbClr val="FF0000"/>
                </a:solidFill>
              </a:rPr>
              <a:t>score / 10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輸入進來的分數除</a:t>
            </a:r>
            <a:r>
              <a:rPr lang="en-US" altLang="zh-TW" b="1" i="1" dirty="0">
                <a:solidFill>
                  <a:srgbClr val="FF0000"/>
                </a:solidFill>
              </a:rPr>
              <a:t>10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6660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10: // </a:t>
            </a:r>
            <a:r>
              <a:rPr lang="zh-TW" altLang="en-US" b="1" i="1" dirty="0">
                <a:solidFill>
                  <a:srgbClr val="FF0000"/>
                </a:solidFill>
              </a:rPr>
              <a:t>以下是屬於甲級的分數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</a:t>
            </a:r>
            <a:r>
              <a:rPr lang="en-US" altLang="zh-TW" b="1" i="1" dirty="0">
                <a:solidFill>
                  <a:srgbClr val="FF0000"/>
                </a:solidFill>
              </a:rPr>
              <a:t>case 9: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8:</a:t>
            </a:r>
          </a:p>
          <a:p>
            <a:r>
              <a:rPr lang="en-US" altLang="zh-TW" dirty="0"/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甲 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甲 </a:t>
            </a:r>
            <a:r>
              <a:rPr lang="en-US" altLang="zh-TW" b="1" i="1" dirty="0">
                <a:solidFill>
                  <a:srgbClr val="FF0000"/>
                </a:solidFill>
              </a:rPr>
              <a:t>’;</a:t>
            </a:r>
            <a:r>
              <a:rPr lang="zh-TW" altLang="en-US" b="1" i="1" dirty="0">
                <a:solidFill>
                  <a:srgbClr val="FF0000"/>
                </a:solidFill>
              </a:rPr>
              <a:t>這個字串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	break;</a:t>
            </a:r>
            <a:r>
              <a:rPr lang="zh-TW" altLang="en-US" b="1" i="1" dirty="0">
                <a:solidFill>
                  <a:srgbClr val="FF0000"/>
                </a:solidFill>
              </a:rPr>
              <a:t>之後再離開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87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7: // </a:t>
            </a:r>
            <a:r>
              <a:rPr lang="zh-TW" altLang="en-US" b="1" i="1" dirty="0">
                <a:solidFill>
                  <a:srgbClr val="FF0000"/>
                </a:solidFill>
              </a:rPr>
              <a:t>屬於乙級的分數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乙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case 6: // </a:t>
            </a:r>
            <a:r>
              <a:rPr lang="zh-TW" altLang="en-US" b="1" i="1" dirty="0">
                <a:solidFill>
                  <a:srgbClr val="FF0000"/>
                </a:solidFill>
              </a:rPr>
              <a:t>屬於丙級的分數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丙</a:t>
            </a:r>
            <a:r>
              <a:rPr lang="en-US" altLang="zh-TW" b="1" i="1" dirty="0">
                <a:solidFill>
                  <a:srgbClr val="FF0000"/>
                </a:solidFill>
              </a:rPr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輸入進來的值除完後如果等於上述答案就會是</a:t>
            </a:r>
            <a:r>
              <a:rPr lang="en-US" altLang="zh-TW" b="1" i="1" dirty="0">
                <a:solidFill>
                  <a:srgbClr val="FF0000"/>
                </a:solidFill>
              </a:rPr>
              <a:t>grade = ‘</a:t>
            </a:r>
            <a:r>
              <a:rPr lang="zh-TW" altLang="en-US" b="1" i="1" dirty="0">
                <a:solidFill>
                  <a:srgbClr val="FF0000"/>
                </a:solidFill>
              </a:rPr>
              <a:t>乙 </a:t>
            </a:r>
            <a:r>
              <a:rPr lang="en-US" altLang="zh-TW" b="1" i="1" dirty="0">
                <a:solidFill>
                  <a:srgbClr val="FF0000"/>
                </a:solidFill>
              </a:rPr>
              <a:t>’</a:t>
            </a:r>
            <a:r>
              <a:rPr lang="zh-TW" altLang="en-US" b="1" i="1" dirty="0">
                <a:solidFill>
                  <a:srgbClr val="FF0000"/>
                </a:solidFill>
              </a:rPr>
              <a:t>或 </a:t>
            </a:r>
            <a:r>
              <a:rPr lang="en-US" altLang="zh-TW" b="1" i="1" dirty="0">
                <a:solidFill>
                  <a:srgbClr val="FF0000"/>
                </a:solidFill>
              </a:rPr>
              <a:t>’</a:t>
            </a:r>
            <a:r>
              <a:rPr lang="zh-TW" altLang="en-US" b="1" i="1" dirty="0">
                <a:solidFill>
                  <a:srgbClr val="FF0000"/>
                </a:solidFill>
              </a:rPr>
              <a:t>丙 </a:t>
            </a:r>
            <a:r>
              <a:rPr lang="en-US" altLang="zh-TW" b="1" i="1" dirty="0">
                <a:solidFill>
                  <a:srgbClr val="FF0000"/>
                </a:solidFill>
              </a:rPr>
              <a:t>’;</a:t>
            </a:r>
            <a:r>
              <a:rPr lang="zh-TW" altLang="en-US" b="1" i="1" dirty="0">
                <a:solidFill>
                  <a:srgbClr val="FF0000"/>
                </a:solidFill>
              </a:rPr>
              <a:t>這個字串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b="1" i="1" dirty="0">
                <a:solidFill>
                  <a:srgbClr val="FF0000"/>
                </a:solidFill>
              </a:rPr>
              <a:t>			break;</a:t>
            </a:r>
            <a:r>
              <a:rPr lang="zh-TW" altLang="en-US" b="1" i="1" dirty="0">
                <a:solidFill>
                  <a:srgbClr val="FF0000"/>
                </a:solidFill>
              </a:rPr>
              <a:t>之後再離開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34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default:// </a:t>
            </a:r>
            <a:r>
              <a:rPr lang="zh-TW" altLang="en-US" b="1" i="1" dirty="0">
                <a:solidFill>
                  <a:srgbClr val="FF0000"/>
                </a:solidFill>
              </a:rPr>
              <a:t>屬於丁級的分數</a:t>
            </a:r>
          </a:p>
          <a:p>
            <a:r>
              <a:rPr lang="zh-TW" altLang="en-US" b="1" i="1" dirty="0">
                <a:solidFill>
                  <a:srgbClr val="FF0000"/>
                </a:solidFill>
              </a:rPr>
              <a:t>				</a:t>
            </a:r>
            <a:r>
              <a:rPr lang="en-US" altLang="zh-TW" b="1" i="1" dirty="0">
                <a:solidFill>
                  <a:srgbClr val="FF0000"/>
                </a:solidFill>
              </a:rPr>
              <a:t>grade = '</a:t>
            </a:r>
            <a:r>
              <a:rPr lang="zh-TW" altLang="en-US" b="1" i="1" dirty="0">
                <a:solidFill>
                  <a:srgbClr val="FF0000"/>
                </a:solidFill>
              </a:rPr>
              <a:t>丁</a:t>
            </a:r>
            <a:r>
              <a:rPr lang="en-US" altLang="zh-TW" b="1" i="1" dirty="0">
                <a:solidFill>
                  <a:srgbClr val="FF0000"/>
                </a:solidFill>
              </a:rPr>
              <a:t>'; 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			</a:t>
            </a:r>
            <a:r>
              <a:rPr lang="zh-TW" altLang="en-US" b="1" i="1" dirty="0">
                <a:solidFill>
                  <a:srgbClr val="FF0000"/>
                </a:solidFill>
              </a:rPr>
              <a:t>以上都沒有就會進入</a:t>
            </a:r>
            <a:r>
              <a:rPr lang="zh-TW" altLang="zh-TW" b="1" i="1" dirty="0">
                <a:solidFill>
                  <a:srgbClr val="FF0000"/>
                </a:solidFill>
                <a:latin typeface="Arial Unicode MS"/>
                <a:ea typeface="inherit"/>
              </a:rPr>
              <a:t>默認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(score + "</a:t>
            </a:r>
            <a:r>
              <a:rPr lang="zh-TW" altLang="en-US" dirty="0"/>
              <a:t>分是屬於</a:t>
            </a:r>
            <a:r>
              <a:rPr lang="en-US" altLang="zh-TW" dirty="0"/>
              <a:t>" + grade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76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334" y="0"/>
            <a:ext cx="4446740" cy="67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012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38619" y="175364"/>
            <a:ext cx="114362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java.util.Scanner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public class Grade {</a:t>
            </a:r>
          </a:p>
          <a:p>
            <a:r>
              <a:rPr lang="en-US" altLang="zh-TW" dirty="0"/>
              <a:t>	public 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	Scanner </a:t>
            </a:r>
            <a:r>
              <a:rPr lang="en-US" altLang="zh-TW" dirty="0" err="1"/>
              <a:t>scn</a:t>
            </a:r>
            <a:r>
              <a:rPr lang="en-US" altLang="zh-TW" dirty="0"/>
              <a:t> = new Scanner(System.in);</a:t>
            </a:r>
          </a:p>
          <a:p>
            <a:r>
              <a:rPr lang="en-US" altLang="zh-TW" dirty="0"/>
              <a:t>		char grade;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</a:t>
            </a:r>
            <a:r>
              <a:rPr lang="en-US" altLang="zh-TW" dirty="0"/>
              <a:t>("</a:t>
            </a:r>
            <a:r>
              <a:rPr lang="zh-TW" altLang="en-US" dirty="0"/>
              <a:t>請輸入考試分數</a:t>
            </a:r>
            <a:r>
              <a:rPr lang="en-US" altLang="zh-TW" dirty="0"/>
              <a:t>: ");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int</a:t>
            </a:r>
            <a:r>
              <a:rPr lang="en-US" altLang="zh-TW" dirty="0"/>
              <a:t> score = </a:t>
            </a:r>
            <a:r>
              <a:rPr lang="en-US" altLang="zh-TW" dirty="0" err="1"/>
              <a:t>scn.nextInt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switch (score / 10) {</a:t>
            </a:r>
          </a:p>
          <a:p>
            <a:r>
              <a:rPr lang="en-US" altLang="zh-TW" dirty="0"/>
              <a:t>			case 10: // </a:t>
            </a:r>
            <a:r>
              <a:rPr lang="zh-TW" altLang="en-US" dirty="0"/>
              <a:t>以下是屬於甲級的分數</a:t>
            </a:r>
          </a:p>
          <a:p>
            <a:r>
              <a:rPr lang="zh-TW" altLang="en-US" dirty="0"/>
              <a:t>			</a:t>
            </a:r>
            <a:r>
              <a:rPr lang="en-US" altLang="zh-TW" dirty="0"/>
              <a:t>case 9:</a:t>
            </a:r>
          </a:p>
          <a:p>
            <a:r>
              <a:rPr lang="en-US" altLang="zh-TW" dirty="0"/>
              <a:t>			case 8:</a:t>
            </a:r>
          </a:p>
          <a:p>
            <a:r>
              <a:rPr lang="en-US" altLang="zh-TW" dirty="0"/>
              <a:t>				grade = '</a:t>
            </a:r>
            <a:r>
              <a:rPr lang="zh-TW" altLang="en-US" dirty="0"/>
              <a:t>甲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7: // </a:t>
            </a:r>
            <a:r>
              <a:rPr lang="zh-TW" altLang="en-US" dirty="0"/>
              <a:t>屬於乙級的分數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case 6: // </a:t>
            </a:r>
            <a:r>
              <a:rPr lang="zh-TW" altLang="en-US" dirty="0"/>
              <a:t>屬於丙級的分數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丙</a:t>
            </a:r>
            <a:r>
              <a:rPr lang="en-US" altLang="zh-TW" dirty="0"/>
              <a:t>';	break;</a:t>
            </a:r>
          </a:p>
          <a:p>
            <a:r>
              <a:rPr lang="en-US" altLang="zh-TW" dirty="0"/>
              <a:t>			default:// </a:t>
            </a:r>
            <a:r>
              <a:rPr lang="zh-TW" altLang="en-US" dirty="0"/>
              <a:t>屬於丁級的分數</a:t>
            </a:r>
          </a:p>
          <a:p>
            <a:r>
              <a:rPr lang="zh-TW" altLang="en-US" dirty="0"/>
              <a:t>				</a:t>
            </a:r>
            <a:r>
              <a:rPr lang="en-US" altLang="zh-TW" dirty="0"/>
              <a:t>grade = '</a:t>
            </a:r>
            <a:r>
              <a:rPr lang="zh-TW" altLang="en-US" dirty="0"/>
              <a:t>丁</a:t>
            </a:r>
            <a:r>
              <a:rPr lang="en-US" altLang="zh-TW" dirty="0"/>
              <a:t>'; </a:t>
            </a:r>
          </a:p>
          <a:p>
            <a:r>
              <a:rPr lang="en-US" altLang="zh-TW" dirty="0"/>
              <a:t>		}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System.out.println</a:t>
            </a:r>
            <a:r>
              <a:rPr lang="en-US" altLang="zh-TW" dirty="0"/>
              <a:t>(</a:t>
            </a:r>
            <a:r>
              <a:rPr lang="en-US" altLang="zh-TW" b="1" i="1" dirty="0">
                <a:solidFill>
                  <a:srgbClr val="FF0000"/>
                </a:solidFill>
              </a:rPr>
              <a:t>score </a:t>
            </a:r>
            <a:r>
              <a:rPr lang="en-US" altLang="zh-TW" dirty="0"/>
              <a:t>+ "</a:t>
            </a:r>
            <a:r>
              <a:rPr lang="zh-TW" altLang="en-US" dirty="0"/>
              <a:t>分是屬於</a:t>
            </a:r>
            <a:r>
              <a:rPr lang="en-US" altLang="zh-TW" dirty="0"/>
              <a:t>" + </a:t>
            </a:r>
            <a:r>
              <a:rPr lang="en-US" altLang="zh-TW" b="1" i="1" dirty="0">
                <a:solidFill>
                  <a:srgbClr val="FF0000"/>
                </a:solidFill>
              </a:rPr>
              <a:t>grade</a:t>
            </a:r>
            <a:r>
              <a:rPr lang="en-US" altLang="zh-TW" dirty="0"/>
              <a:t> + "</a:t>
            </a:r>
            <a:r>
              <a:rPr lang="zh-TW" altLang="en-US" dirty="0"/>
              <a:t>級的成績。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				</a:t>
            </a:r>
            <a:r>
              <a:rPr lang="zh-TW" altLang="en-US" b="1" i="1" dirty="0">
                <a:solidFill>
                  <a:srgbClr val="FF0000"/>
                </a:solidFill>
              </a:rPr>
              <a:t>輸入的成績</a:t>
            </a:r>
            <a:r>
              <a:rPr lang="en-US" altLang="zh-TW" b="1" i="1" dirty="0"/>
              <a:t>+ “</a:t>
            </a:r>
            <a:r>
              <a:rPr lang="zh-TW" altLang="en-US" b="1" i="1" dirty="0"/>
              <a:t>分是屬於</a:t>
            </a:r>
            <a:r>
              <a:rPr lang="en-US" altLang="zh-TW" b="1" i="1" dirty="0"/>
              <a:t>” +</a:t>
            </a:r>
            <a:r>
              <a:rPr lang="zh-TW" altLang="en-US" b="1" i="1" dirty="0">
                <a:solidFill>
                  <a:srgbClr val="FF0000"/>
                </a:solidFill>
              </a:rPr>
              <a:t>得到的字串答案</a:t>
            </a:r>
            <a:r>
              <a:rPr lang="en-US" altLang="zh-TW" b="1" i="1" dirty="0"/>
              <a:t>+ "</a:t>
            </a:r>
            <a:r>
              <a:rPr lang="zh-TW" altLang="en-US" b="1" i="1" dirty="0"/>
              <a:t>級的成績</a:t>
            </a:r>
            <a:r>
              <a:rPr lang="en-US" altLang="zh-TW" b="1" i="1" dirty="0"/>
              <a:t>”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scn.close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980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CCBDEAF-A492-4B82-9361-41509CF1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84" y="0"/>
            <a:ext cx="6975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934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</a:t>
            </a:r>
            <a:r>
              <a:rPr lang="en-US" altLang="zh-TW" sz="1600" b="1" i="1" dirty="0">
                <a:solidFill>
                  <a:srgbClr val="FF0000"/>
                </a:solidFill>
              </a:rPr>
              <a:t>int num1, num2, num3, max;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宣告整數變數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06198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</a:t>
            </a:r>
            <a:r>
              <a:rPr lang="en-US" altLang="zh-TW" sz="1600" b="1" i="1" dirty="0">
                <a:solidFill>
                  <a:srgbClr val="FF0000"/>
                </a:solidFill>
              </a:rPr>
              <a:t>num1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num2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num3 = </a:t>
            </a:r>
            <a:r>
              <a:rPr lang="en-US" altLang="zh-TW" sz="1600" b="1" i="1" dirty="0" err="1">
                <a:solidFill>
                  <a:srgbClr val="FF0000"/>
                </a:solidFill>
              </a:rPr>
              <a:t>scn.nextInt</a:t>
            </a:r>
            <a:r>
              <a:rPr lang="en-US" altLang="zh-TW" sz="1600" b="1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輸入</a:t>
            </a:r>
            <a:r>
              <a:rPr lang="en-US" altLang="zh-TW" sz="1600" b="1" i="1" dirty="0">
                <a:solidFill>
                  <a:srgbClr val="FF0000"/>
                </a:solidFill>
              </a:rPr>
              <a:t>3</a:t>
            </a:r>
            <a:r>
              <a:rPr lang="zh-TW" altLang="en-US" sz="1600" b="1" i="1" dirty="0">
                <a:solidFill>
                  <a:srgbClr val="FF0000"/>
                </a:solidFill>
              </a:rPr>
              <a:t>個整數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39314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num1 &gt; num2</a:t>
            </a:r>
            <a:r>
              <a:rPr lang="en-US" altLang="zh-TW" sz="1600" dirty="0"/>
              <a:t>) {       </a:t>
            </a:r>
          </a:p>
          <a:p>
            <a:r>
              <a:rPr lang="en-US" altLang="zh-TW" sz="1600" dirty="0"/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1&gt;2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86067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</a:t>
            </a:r>
            <a:r>
              <a:rPr lang="en-US" altLang="zh-TW" sz="1600" b="1" i="1" dirty="0">
                <a:solidFill>
                  <a:srgbClr val="FF0000"/>
                </a:solidFill>
              </a:rPr>
              <a:t>num1 &gt; num3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21666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num1;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32189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</a:t>
            </a:r>
            <a:r>
              <a:rPr lang="zh-TW" altLang="en-US" sz="1600" b="1" i="1" dirty="0">
                <a:solidFill>
                  <a:srgbClr val="FF0000"/>
                </a:solidFill>
              </a:rPr>
              <a:t>進入之後如果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&gt;3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endParaRPr lang="en-US" altLang="zh-TW" sz="1600" b="1" i="1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60701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</a:t>
            </a:r>
            <a:r>
              <a:rPr lang="en-US" altLang="zh-TW" sz="1600" b="1" i="1" dirty="0">
                <a:solidFill>
                  <a:srgbClr val="FF0000"/>
                </a:solidFill>
              </a:rPr>
              <a:t>max = num3;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		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就會的到答案</a:t>
            </a:r>
            <a:r>
              <a:rPr lang="en-US" altLang="zh-TW" sz="1600" b="1" i="1" dirty="0">
                <a:solidFill>
                  <a:srgbClr val="FF0000"/>
                </a:solidFill>
              </a:rPr>
              <a:t>3</a:t>
            </a:r>
          </a:p>
          <a:p>
            <a:r>
              <a:rPr lang="en-US" altLang="zh-TW" sz="1600" dirty="0"/>
              <a:t>		} else {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1737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EBF3EA-6AB5-4C96-A355-EB2C423A4CF6}"/>
              </a:ext>
            </a:extLst>
          </p:cNvPr>
          <p:cNvSpPr txBox="1"/>
          <p:nvPr/>
        </p:nvSpPr>
        <p:spPr>
          <a:xfrm>
            <a:off x="327377" y="58846"/>
            <a:ext cx="1130017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import </a:t>
            </a:r>
            <a:r>
              <a:rPr lang="en-US" altLang="zh-TW" sz="1600" dirty="0" err="1"/>
              <a:t>java.util.Scanner</a:t>
            </a:r>
            <a:r>
              <a:rPr lang="en-US" altLang="zh-TW" sz="1600" dirty="0"/>
              <a:t>;</a:t>
            </a:r>
          </a:p>
          <a:p>
            <a:r>
              <a:rPr lang="en-US" altLang="zh-TW" sz="1600" dirty="0"/>
              <a:t>public class </a:t>
            </a:r>
            <a:r>
              <a:rPr lang="en-US" altLang="zh-TW" sz="1600" dirty="0" err="1"/>
              <a:t>NestIf</a:t>
            </a:r>
            <a:r>
              <a:rPr lang="en-US" altLang="zh-TW" sz="1600" dirty="0"/>
              <a:t> {</a:t>
            </a:r>
          </a:p>
          <a:p>
            <a:r>
              <a:rPr lang="en-US" altLang="zh-TW" sz="1600" dirty="0"/>
              <a:t>	public static void main(String[] </a:t>
            </a:r>
            <a:r>
              <a:rPr lang="en-US" altLang="zh-TW" sz="1600" dirty="0" err="1"/>
              <a:t>args</a:t>
            </a:r>
            <a:r>
              <a:rPr lang="en-US" altLang="zh-TW" sz="1600" dirty="0"/>
              <a:t>) {</a:t>
            </a:r>
          </a:p>
          <a:p>
            <a:r>
              <a:rPr lang="en-US" altLang="zh-TW" sz="1600" dirty="0"/>
              <a:t>		Scanner </a:t>
            </a:r>
            <a:r>
              <a:rPr lang="en-US" altLang="zh-TW" sz="1600" dirty="0" err="1"/>
              <a:t>scn</a:t>
            </a:r>
            <a:r>
              <a:rPr lang="en-US" altLang="zh-TW" sz="1600" dirty="0"/>
              <a:t> = new Scanner(System.in);</a:t>
            </a:r>
          </a:p>
          <a:p>
            <a:r>
              <a:rPr lang="en-US" altLang="zh-TW" sz="1600" dirty="0"/>
              <a:t>		int num1, num2, num3, max;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</a:t>
            </a:r>
            <a:r>
              <a:rPr lang="en-US" altLang="zh-TW" sz="1600" dirty="0"/>
              <a:t>("</a:t>
            </a:r>
            <a:r>
              <a:rPr lang="zh-TW" altLang="en-US" sz="1600" dirty="0"/>
              <a:t>請輸入三個數字</a:t>
            </a:r>
            <a:r>
              <a:rPr lang="en-US" altLang="zh-TW" sz="1600" dirty="0"/>
              <a:t>(</a:t>
            </a:r>
            <a:r>
              <a:rPr lang="zh-TW" altLang="en-US" sz="1600" dirty="0"/>
              <a:t>空白區隔</a:t>
            </a:r>
            <a:r>
              <a:rPr lang="en-US" altLang="zh-TW" sz="1600" dirty="0"/>
              <a:t>):");</a:t>
            </a:r>
          </a:p>
          <a:p>
            <a:r>
              <a:rPr lang="en-US" altLang="zh-TW" sz="1600" dirty="0"/>
              <a:t>        		num1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num2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	num3 = </a:t>
            </a:r>
            <a:r>
              <a:rPr lang="en-US" altLang="zh-TW" sz="1600" dirty="0" err="1"/>
              <a:t>scn.nextInt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       		 if (num1 &gt; num2) {        </a:t>
            </a:r>
          </a:p>
          <a:p>
            <a:r>
              <a:rPr lang="en-US" altLang="zh-TW" sz="1600" dirty="0"/>
              <a:t>			if (num1 &gt; num3)</a:t>
            </a:r>
          </a:p>
          <a:p>
            <a:r>
              <a:rPr lang="en-US" altLang="zh-TW" sz="1600" dirty="0"/>
              <a:t>				max = num1;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 </a:t>
            </a:r>
            <a:r>
              <a:rPr lang="en-US" altLang="zh-TW" sz="1600" b="1" i="1" dirty="0">
                <a:solidFill>
                  <a:srgbClr val="FF0000"/>
                </a:solidFill>
              </a:rPr>
              <a:t>else</a:t>
            </a:r>
            <a:r>
              <a:rPr lang="en-US" altLang="zh-TW" sz="1600" dirty="0"/>
              <a:t> {</a:t>
            </a:r>
          </a:p>
          <a:p>
            <a:r>
              <a:rPr lang="en-US" altLang="zh-TW" sz="1600" b="1" i="1" dirty="0">
                <a:solidFill>
                  <a:srgbClr val="FF0000"/>
                </a:solidFill>
              </a:rPr>
              <a:t>		</a:t>
            </a:r>
            <a:r>
              <a:rPr lang="zh-TW" altLang="en-US" sz="1600" b="1" i="1" dirty="0">
                <a:solidFill>
                  <a:srgbClr val="FF0000"/>
                </a:solidFill>
              </a:rPr>
              <a:t>如果</a:t>
            </a:r>
            <a:r>
              <a:rPr lang="en-US" altLang="zh-TW" sz="1600" b="1" i="1" dirty="0">
                <a:solidFill>
                  <a:srgbClr val="FF0000"/>
                </a:solidFill>
              </a:rPr>
              <a:t>1</a:t>
            </a:r>
            <a:r>
              <a:rPr lang="zh-TW" altLang="en-US" sz="1600" b="1" i="1" dirty="0">
                <a:solidFill>
                  <a:srgbClr val="FF0000"/>
                </a:solidFill>
              </a:rPr>
              <a:t>沒有</a:t>
            </a:r>
            <a:r>
              <a:rPr lang="en-US" altLang="zh-TW" sz="1600" b="1" i="1" dirty="0">
                <a:solidFill>
                  <a:srgbClr val="FF0000"/>
                </a:solidFill>
              </a:rPr>
              <a:t>&gt;2</a:t>
            </a:r>
            <a:r>
              <a:rPr lang="zh-TW" altLang="en-US" sz="1600" b="1" i="1" dirty="0">
                <a:solidFill>
                  <a:srgbClr val="FF0000"/>
                </a:solidFill>
              </a:rPr>
              <a:t>就會進入</a:t>
            </a:r>
            <a:r>
              <a:rPr lang="en-US" altLang="zh-TW" sz="1600" dirty="0"/>
              <a:t> </a:t>
            </a:r>
          </a:p>
          <a:p>
            <a:r>
              <a:rPr lang="en-US" altLang="zh-TW" sz="1600" dirty="0"/>
              <a:t>			if (num2 &gt; num3)</a:t>
            </a:r>
          </a:p>
          <a:p>
            <a:r>
              <a:rPr lang="en-US" altLang="zh-TW" sz="1600" dirty="0"/>
              <a:t>				max = num2;</a:t>
            </a:r>
          </a:p>
          <a:p>
            <a:r>
              <a:rPr lang="en-US" altLang="zh-TW" sz="1600" dirty="0"/>
              <a:t>			else</a:t>
            </a:r>
          </a:p>
          <a:p>
            <a:r>
              <a:rPr lang="en-US" altLang="zh-TW" sz="1600" dirty="0"/>
              <a:t>				max = num3;</a:t>
            </a:r>
          </a:p>
          <a:p>
            <a:r>
              <a:rPr lang="en-US" altLang="zh-TW" sz="1600" dirty="0"/>
              <a:t>		}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("</a:t>
            </a:r>
            <a:r>
              <a:rPr lang="zh-TW" altLang="en-US" sz="1600" dirty="0"/>
              <a:t>最大的數字是</a:t>
            </a:r>
            <a:r>
              <a:rPr lang="en-US" altLang="zh-TW" sz="1600" dirty="0"/>
              <a:t>:" + max);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 err="1"/>
              <a:t>scn.close</a:t>
            </a:r>
            <a:r>
              <a:rPr lang="en-US" altLang="zh-TW" sz="1600" dirty="0"/>
              <a:t>();</a:t>
            </a:r>
          </a:p>
          <a:p>
            <a:r>
              <a:rPr lang="en-US" altLang="zh-TW" sz="1600" dirty="0"/>
              <a:t>	}</a:t>
            </a:r>
          </a:p>
          <a:p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43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1327</Words>
  <Application>Microsoft Office PowerPoint</Application>
  <PresentationFormat>寬螢幕</PresentationFormat>
  <Paragraphs>1648</Paragraphs>
  <Slides>147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147</vt:i4>
      </vt:variant>
    </vt:vector>
  </HeadingPairs>
  <TitlesOfParts>
    <vt:vector size="158" baseType="lpstr">
      <vt:lpstr>-apple-system</vt:lpstr>
      <vt:lpstr>Arial Unicode MS</vt:lpstr>
      <vt:lpstr>等线</vt:lpstr>
      <vt:lpstr>inherit</vt:lpstr>
      <vt:lpstr>Noto Sans TC</vt:lpstr>
      <vt:lpstr>ui-monospace</vt:lpstr>
      <vt:lpstr>新細明體</vt:lpstr>
      <vt:lpstr>Arial</vt:lpstr>
      <vt:lpstr>Calibri</vt:lpstr>
      <vt:lpstr>Calibri Light</vt:lpstr>
      <vt:lpstr>Office 佈景主題</vt:lpstr>
      <vt:lpstr>JAVA程式開發期中報告</vt:lpstr>
      <vt:lpstr>Agenda</vt:lpstr>
      <vt:lpstr>JAVA的由來</vt:lpstr>
      <vt:lpstr>JAVA開發環境:</vt:lpstr>
      <vt:lpstr>開發環境1:Online Java Compiler IDE</vt:lpstr>
      <vt:lpstr>開發環境2: Java Development Kit (JDK)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javac --help</vt:lpstr>
      <vt:lpstr>java --help</vt:lpstr>
      <vt:lpstr>Java 開發模式</vt:lpstr>
      <vt:lpstr>PowerPoint 簡報</vt:lpstr>
      <vt:lpstr>PowerPoint 簡報</vt:lpstr>
      <vt:lpstr>PowerPoint 簡報</vt:lpstr>
      <vt:lpstr>JAVA開發技術: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if(條件式)  {   條件滿足時執行這些statements(敘述)  }    if ((x &gt; 0) &amp;&amp; (x % 2 == 0))   &amp;&amp;是表示”和”的意思要同時達到兩個條件才可進入 if (ch &lt; '0' || ch &gt; '9') ||是表示”或”的意思只要有一個達成就可進入 </vt:lpstr>
      <vt:lpstr>If(條件式){   敘述區段1   } 敘述區段2</vt:lpstr>
      <vt:lpstr>PowerPoint 簡報</vt:lpstr>
      <vt:lpstr>import java.util.Scanner; public class If {  public static void main(String[] args) {   Scanner scn = new Scanner(System.in);   System.out.print(“請輸入消費金額：”);   int money = scn.nextInt(); //scn.next(); 如果寫這樣是回傳字串    整數自己取名子輸入進來的值會把它認定為整數   if(money&gt;1000) {             money = 1000 + (int)((money - 1000) * 0.9);    }   System.out.printf("實付金額：%d 元%n", money);   scn.close();  } } </vt:lpstr>
      <vt:lpstr>import java.util.Scanner; public class If {  public static void main(String[] args) {   Scanner scn = new Scanner(System.in);   System.out.print(“請輸入消費金額：”);   int money = scn.nextInt();   if(money&gt;1000) {   如果輸入進來的值小於1000就會跳開 { }裡             money = 1000 + (int)((money - 1000) * 0.9);    }   System.out.printf("實付金額：%d 元%n", money);   scn.close();  } }</vt:lpstr>
      <vt:lpstr>import java.util.Scanner; public class If {  public static void main(String[] args) {   Scanner scn = new Scanner(System.in);   System.out.print(“請輸入消費金額：”);   int money = scn.nextInt();   if(money&gt;1000) {如果有符合就會開始執行             money = 1000 + (int)((money - 1000) * 0.9);   輸入的金額-1000*0.9再取整數在+1000再傳回去給money   }   System.out.printf("實付金額：%d 元%n", money);   scn.close();  } }</vt:lpstr>
      <vt:lpstr>import java.util.Scanner; public class If {  public static void main(String[] args) {   Scanner scn = new Scanner(System.in);   System.out.print(“請輸入消費金額：”);   print是接下去後面不會斷行   int money = scn.nextInt();   if(money&gt;1000) {             money = 1000 + (int)((money - 1000) * 0.9);    }   System.out.printf(“實付金額：%d 元%n”, money);   printf是有用到 %輸出才要加 f    %d 要放入整數的地方    %n是斷行   scn.close();  } }</vt:lpstr>
      <vt:lpstr>import java.util.Scanner; public class If {  public static void main(String[] args) {   Scanner scn = new Scanner(System.in);   System.out.print(“請輸入消費金額：”);   int money = scn.nextInt();   if(money&gt;1000) {             money = 1000 + (int)((money - 1000) * 0.9);    }   System.out.printf("實付金額：%d 元%n", money);    scn.close();   關閉scn這個物件的記憶體空間  } }</vt:lpstr>
      <vt:lpstr>PowerPoint 簡報</vt:lpstr>
      <vt:lpstr>PowerPoint 簡報</vt:lpstr>
      <vt:lpstr>import java.util.Scanner; public class ElseIf {  public static void main(String[] args) {   Scanner scn = new Scanner(System.in);   String id, pass;   宣告id ,pass為字串   System.out.print("請輸入帳號: ");   id = scn.next();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System.out.print(“請輸入帳號 : ”);   print是不會換行接在 :後面   id = scn.next();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System.out.print(“請輸入帳號: ”);   id = scn.next();   輸入進來的值會把它認定為字串在回傳給 id   System.out.print("請輸入密碼: ");   pass = scn.next();   if (id.equals("Love") &amp; pass.equals("2520")) {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id.equals是一個方法 來看 ()內是否和輸入的一樣   pass.equals是一個方法 來看 ()內是否和輸入的一樣    &amp;和的意思       System.out.println("帳號密碼正確!!");    System.out.println("歡迎進入本系統!!");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 輸入正確就會進入   } else {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} else {如果上面的 if沒有成功就會進入else    System.out.println("帳號密碼錯誤!!");    System.out.println("無法進入本系統!!");   }   scn.close();  } }</vt:lpstr>
      <vt:lpstr>import java.util.Scanner; public class ElseIf {  public static void main(String[] args) {   Scanner scn = new Scanner(System.in);   String id, pass;   System.out.println(“請輸入帳號: ”);   id = scn.next();   System.out.print(“請輸入密碼: ”);   pass = scn.next();   if (id.equals(“Love”) &amp; pass.equals(“2520”)) {       System.out.println(“帳號密碼正確!!”);    System.out.println(“歡迎進入本系統!!”);   } else {    System.out.println(“帳號密碼錯誤!!”);    System.out.println(“無法進入本系統!!”);    輸入錯誤就會進入   }   scn.close();  } }</vt:lpstr>
      <vt:lpstr>PowerPoint 簡報</vt:lpstr>
      <vt:lpstr>PowerPoint 簡報</vt:lpstr>
      <vt:lpstr>PowerPoint 簡報</vt:lpstr>
      <vt:lpstr>public class Ex03_T01 {   public static void main(String[] args) {   String str = “null”;   宣告 str為 null字串   if (str == “null”) {    System.out.println("null");   } else if (str.length() == 0) {    System.out.println("zero");   } else {    System.out.println("some");   }  } }</vt:lpstr>
      <vt:lpstr>public class Ex03_T01 {   public static void main(String[] args) {   String str = “null”;   if (str == “null”) {如果等於字串null就會進入此條件式    System.out.println("null");   } else if (str.length() == 0) {    System.out.println("zero");   } else {    System.out.println("some");   }  } }</vt:lpstr>
      <vt:lpstr>public class Ex03_T01 {   public static void main(String[] args) {   String str = “”;   if (str == “null”) {    System.out.println(“null”);   } else if (str.length() == 0) {如果字串裡面為空就會進入   length() 是在詢問字串的長度    System.out.println("zero");   } else {    System.out.println("some");   }  } }</vt:lpstr>
      <vt:lpstr>public class Ex03_T01 {   public static void main(String[] args) {   String str = “null”;   if (str == “null”) {    System.out.println("null");   } else if (str.length() == 0) {    System.out.println("zero");   } else {如果上面的 if沒有成功就會進入else    System.out.println("some");   }  } }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JAVA程式開發期中報告</dc:title>
  <dc:creator>user</dc:creator>
  <cp:lastModifiedBy>user</cp:lastModifiedBy>
  <cp:revision>7</cp:revision>
  <dcterms:created xsi:type="dcterms:W3CDTF">2022-04-13T11:13:59Z</dcterms:created>
  <dcterms:modified xsi:type="dcterms:W3CDTF">2022-04-13T12:14:13Z</dcterms:modified>
</cp:coreProperties>
</file>