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3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1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5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6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7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4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757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47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49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57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02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05F0-7409-42CD-95E8-77C12D43D5CA}" type="datetimeFigureOut">
              <a:rPr lang="zh-TW" altLang="en-US" smtClean="0"/>
              <a:t>2022/5/4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ABDF-E59C-4A42-B80D-32D4B76EEF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49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物件導向</a:t>
            </a:r>
            <a:r>
              <a:rPr lang="zh-TW" altLang="en-US" dirty="0"/>
              <a:t>程式</a:t>
            </a:r>
            <a:r>
              <a:rPr lang="zh-TW" altLang="en-US" dirty="0" smtClean="0"/>
              <a:t>開發報告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老師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45477" y="41800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程式設計</a:t>
            </a:r>
            <a:r>
              <a:rPr lang="zh-TW" altLang="en-US" dirty="0"/>
              <a:t>二</a:t>
            </a:r>
          </a:p>
        </p:txBody>
      </p:sp>
    </p:spTree>
    <p:extLst>
      <p:ext uri="{BB962C8B-B14F-4D97-AF65-F5344CB8AC3E}">
        <p14:creationId xmlns:p14="http://schemas.microsoft.com/office/powerpoint/2010/main" val="231711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物件導向</a:t>
            </a:r>
            <a:r>
              <a:rPr lang="zh-TW" altLang="en-US" dirty="0" smtClean="0"/>
              <a:t>技術</a:t>
            </a:r>
            <a:r>
              <a:rPr lang="en-US" altLang="zh-TW" dirty="0" smtClean="0"/>
              <a:t>(Object-Oriented) </a:t>
            </a:r>
            <a:r>
              <a:rPr lang="zh-TW" altLang="en-US" dirty="0" smtClean="0"/>
              <a:t> 結構化程式開發</a:t>
            </a:r>
            <a:endParaRPr lang="en-US" altLang="zh-TW" dirty="0" smtClean="0"/>
          </a:p>
          <a:p>
            <a:r>
              <a:rPr lang="zh-TW" altLang="en-US" dirty="0" smtClean="0"/>
              <a:t>核心觀念</a:t>
            </a:r>
            <a:r>
              <a:rPr lang="en-US" altLang="zh-TW" dirty="0" smtClean="0"/>
              <a:t>:</a:t>
            </a:r>
            <a:r>
              <a:rPr lang="zh-TW" altLang="en-US" dirty="0" smtClean="0"/>
              <a:t> 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與物件</a:t>
            </a:r>
            <a:r>
              <a:rPr lang="en-US" altLang="zh-TW" dirty="0" smtClean="0"/>
              <a:t>(object)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40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50100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 smtClean="0"/>
              <a:t>public class Ccar {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gas, tbo;              </a:t>
            </a:r>
            <a:endParaRPr lang="en-US" altLang="zh-TW" sz="3200" dirty="0" smtClean="0"/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max_dist = 0; 	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void maxDist() {              </a:t>
            </a:r>
          </a:p>
          <a:p>
            <a:r>
              <a:rPr lang="zh-TW" altLang="en-US" sz="3200" dirty="0" smtClean="0"/>
              <a:t>	    max_dist = gas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	 </a:t>
            </a:r>
          </a:p>
          <a:p>
            <a:r>
              <a:rPr lang="zh-TW" altLang="en-US" sz="3200" dirty="0" smtClean="0"/>
              <a:t>	</a:t>
            </a:r>
            <a:r>
              <a:rPr lang="zh-TW" altLang="en-US" sz="3200" dirty="0" smtClean="0">
                <a:solidFill>
                  <a:srgbClr val="FF0000"/>
                </a:solidFill>
              </a:rPr>
              <a:t>public</a:t>
            </a:r>
            <a:r>
              <a:rPr lang="zh-TW" altLang="en-US" sz="3200" dirty="0" smtClean="0"/>
              <a:t> double dist(double oil) {</a:t>
            </a:r>
            <a:endParaRPr lang="en-US" altLang="zh-TW" sz="3200" dirty="0" smtClean="0"/>
          </a:p>
          <a:p>
            <a:r>
              <a:rPr lang="zh-TW" altLang="en-US" sz="3200" dirty="0" smtClean="0"/>
              <a:t>	    return oil * tbo;</a:t>
            </a:r>
          </a:p>
          <a:p>
            <a:r>
              <a:rPr lang="zh-TW" altLang="en-US" sz="3200" dirty="0" smtClean="0"/>
              <a:t>	}</a:t>
            </a:r>
          </a:p>
          <a:p>
            <a:r>
              <a:rPr lang="zh-TW" altLang="en-US" sz="3200" dirty="0" smtClean="0"/>
              <a:t>}</a:t>
            </a:r>
            <a:endParaRPr lang="zh-TW" altLang="en-US" sz="3200" dirty="0"/>
          </a:p>
        </p:txBody>
      </p:sp>
      <p:sp>
        <p:nvSpPr>
          <p:cNvPr id="6" name="流程圖: 程序 5"/>
          <p:cNvSpPr/>
          <p:nvPr/>
        </p:nvSpPr>
        <p:spPr>
          <a:xfrm>
            <a:off x="6413326" y="-12525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流程圖: 程序 8"/>
          <p:cNvSpPr/>
          <p:nvPr/>
        </p:nvSpPr>
        <p:spPr>
          <a:xfrm>
            <a:off x="6413326" y="879323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13326" y="-136700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6413326" y="4331448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程序 13"/>
          <p:cNvSpPr/>
          <p:nvPr/>
        </p:nvSpPr>
        <p:spPr>
          <a:xfrm>
            <a:off x="6413326" y="259709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程序 14"/>
          <p:cNvSpPr/>
          <p:nvPr/>
        </p:nvSpPr>
        <p:spPr>
          <a:xfrm>
            <a:off x="6413326" y="174842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程序 15"/>
          <p:cNvSpPr/>
          <p:nvPr/>
        </p:nvSpPr>
        <p:spPr>
          <a:xfrm>
            <a:off x="6413326" y="3466196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413326" y="666669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413326" y="1567923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413326" y="2408870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413326" y="327797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413326" y="412663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10682647" y="947844"/>
            <a:ext cx="1104343" cy="23986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流程圖: 程序 23"/>
          <p:cNvSpPr/>
          <p:nvPr/>
        </p:nvSpPr>
        <p:spPr>
          <a:xfrm>
            <a:off x="10682648" y="3609199"/>
            <a:ext cx="1104343" cy="1610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10971771" y="1137035"/>
            <a:ext cx="5260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宣告屬性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0748358" y="3804409"/>
            <a:ext cx="10386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</a:rPr>
              <a:t>宣告方法</a:t>
            </a:r>
            <a:endParaRPr lang="zh-TW" altLang="en-US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62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95323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public class </a:t>
            </a:r>
            <a:r>
              <a:rPr lang="en-US" altLang="zh-TW" sz="2000" dirty="0" err="1" smtClean="0"/>
              <a:t>BuildObject</a:t>
            </a:r>
            <a:r>
              <a:rPr lang="en-US" altLang="zh-TW" sz="2000" dirty="0" smtClean="0"/>
              <a:t> {</a:t>
            </a:r>
          </a:p>
          <a:p>
            <a:r>
              <a:rPr lang="en-US" altLang="zh-TW" sz="2000" dirty="0" smtClean="0"/>
              <a:t>	public static void main(String[] </a:t>
            </a:r>
            <a:r>
              <a:rPr lang="en-US" altLang="zh-TW" sz="2000" dirty="0" err="1" smtClean="0"/>
              <a:t>args</a:t>
            </a:r>
            <a:r>
              <a:rPr lang="en-US" altLang="zh-TW" sz="2000" dirty="0" smtClean="0"/>
              <a:t>) {</a:t>
            </a:r>
          </a:p>
          <a:p>
            <a:r>
              <a:rPr lang="en-US" altLang="zh-TW" sz="2000" dirty="0" smtClean="0"/>
              <a:t>	    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car1;                         </a:t>
            </a:r>
            <a:r>
              <a:rPr lang="en-US" altLang="zh-TW" sz="2000" dirty="0" smtClean="0"/>
              <a:t>//</a:t>
            </a:r>
            <a:r>
              <a:rPr lang="zh-TW" altLang="en-US" sz="2000" dirty="0" smtClean="0"/>
              <a:t>宣告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 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     //</a:t>
            </a:r>
            <a:r>
              <a:rPr lang="zh-TW" altLang="en-US" sz="2000" dirty="0" smtClean="0"/>
              <a:t>建立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car1.gas = 40;                     //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物件的屬性值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car1.tbo = 13.6;</a:t>
            </a:r>
          </a:p>
          <a:p>
            <a:r>
              <a:rPr lang="en-US" altLang="zh-TW" sz="2000" dirty="0" smtClean="0"/>
              <a:t>		car1.maxDist();                    //</a:t>
            </a:r>
            <a:r>
              <a:rPr lang="zh-TW" altLang="en-US" sz="2000" dirty="0" smtClean="0"/>
              <a:t>呼叫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物件的方法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double distance = car1.dist(20);   //</a:t>
            </a:r>
            <a:r>
              <a:rPr lang="zh-TW" altLang="en-US" sz="2000" dirty="0" smtClean="0"/>
              <a:t>呼叫</a:t>
            </a:r>
            <a:r>
              <a:rPr lang="en-US" altLang="zh-TW" sz="2000" dirty="0" smtClean="0"/>
              <a:t>car1</a:t>
            </a:r>
            <a:r>
              <a:rPr lang="zh-TW" altLang="en-US" sz="2000" dirty="0" smtClean="0"/>
              <a:t>物件的方法</a:t>
            </a:r>
            <a:r>
              <a:rPr lang="en-US" altLang="zh-TW" sz="2000" dirty="0" smtClean="0"/>
              <a:t>,</a:t>
            </a:r>
            <a:r>
              <a:rPr lang="zh-TW" altLang="en-US" sz="2000" dirty="0" smtClean="0"/>
              <a:t>並取得傳回值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("car1</a:t>
            </a:r>
            <a:r>
              <a:rPr lang="zh-TW" altLang="en-US" sz="2000" dirty="0" smtClean="0"/>
              <a:t>汽車資訊：</a:t>
            </a:r>
            <a:r>
              <a:rPr lang="en-US" altLang="zh-TW" sz="2000" dirty="0" smtClean="0"/>
              <a:t>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最大載油量：</a:t>
            </a:r>
            <a:r>
              <a:rPr lang="en-US" altLang="zh-TW" sz="2000" dirty="0" smtClean="0"/>
              <a:t>" + car1.gas + " 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平均耗油量：</a:t>
            </a:r>
            <a:r>
              <a:rPr lang="en-US" altLang="zh-TW" sz="2000" dirty="0" smtClean="0"/>
              <a:t>" + car1.tbo + " km/L");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加滿油可行駛 </a:t>
            </a:r>
            <a:r>
              <a:rPr lang="en-US" altLang="zh-TW" sz="2000" dirty="0" smtClean="0"/>
              <a:t>" + car1.max_dist + " km");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dirty="0" err="1" smtClean="0"/>
              <a:t>System.out.println</a:t>
            </a:r>
            <a:r>
              <a:rPr lang="en-US" altLang="zh-TW" sz="2000" dirty="0" smtClean="0"/>
              <a:t>("</a:t>
            </a:r>
            <a:r>
              <a:rPr lang="zh-TW" altLang="en-US" sz="2000" dirty="0" smtClean="0"/>
              <a:t>加油</a:t>
            </a:r>
            <a:r>
              <a:rPr lang="en-US" altLang="zh-TW" sz="2000" dirty="0" smtClean="0"/>
              <a:t>20L</a:t>
            </a:r>
            <a:r>
              <a:rPr lang="zh-TW" altLang="en-US" sz="2000" dirty="0" smtClean="0"/>
              <a:t>可行駛 </a:t>
            </a:r>
            <a:r>
              <a:rPr lang="en-US" altLang="zh-TW" sz="2000" dirty="0" smtClean="0"/>
              <a:t>" + distance + " km");</a:t>
            </a:r>
          </a:p>
          <a:p>
            <a:r>
              <a:rPr lang="en-US" altLang="zh-TW" sz="2000" dirty="0" smtClean="0"/>
              <a:t>			    </a:t>
            </a:r>
          </a:p>
          <a:p>
            <a:r>
              <a:rPr lang="en-US" altLang="zh-TW" sz="2000" dirty="0" smtClean="0"/>
              <a:t>		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 car2 </a:t>
            </a:r>
            <a:r>
              <a:rPr lang="en-US" altLang="zh-TW" sz="2000" dirty="0" smtClean="0"/>
              <a:t>= new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();            //</a:t>
            </a:r>
            <a:r>
              <a:rPr lang="zh-TW" altLang="en-US" sz="2000" dirty="0" smtClean="0"/>
              <a:t>宣告並建立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car2.gas = 60;                     //</a:t>
            </a:r>
            <a:r>
              <a:rPr lang="zh-TW" altLang="en-US" sz="2000" dirty="0" smtClean="0"/>
              <a:t>設定</a:t>
            </a:r>
            <a:r>
              <a:rPr lang="en-US" altLang="zh-TW" sz="2000" dirty="0" smtClean="0"/>
              <a:t>car2</a:t>
            </a:r>
            <a:r>
              <a:rPr lang="zh-TW" altLang="en-US" sz="2000" dirty="0" smtClean="0"/>
              <a:t>物件的屬性值</a:t>
            </a:r>
          </a:p>
          <a:p>
            <a:r>
              <a:rPr lang="zh-TW" altLang="en-US" sz="2000" dirty="0" smtClean="0"/>
              <a:t>		</a:t>
            </a:r>
            <a:r>
              <a:rPr lang="en-US" altLang="zh-TW" sz="2000" dirty="0" smtClean="0"/>
              <a:t>car2.tbo = 9.5;</a:t>
            </a:r>
          </a:p>
          <a:p>
            <a:r>
              <a:rPr lang="en-US" altLang="zh-TW" sz="2000" dirty="0" smtClean="0"/>
              <a:t>	}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87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流程圖: 程序 6"/>
          <p:cNvSpPr/>
          <p:nvPr/>
        </p:nvSpPr>
        <p:spPr>
          <a:xfrm>
            <a:off x="0" y="1133426"/>
            <a:ext cx="3983279" cy="1920641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-46971" y="193017"/>
            <a:ext cx="7014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 smtClean="0"/>
              <a:t>Ccar</a:t>
            </a:r>
            <a:r>
              <a:rPr lang="en-US" altLang="zh-TW" sz="6000" dirty="0" smtClean="0"/>
              <a:t> car1</a:t>
            </a:r>
            <a:r>
              <a:rPr lang="en-US" altLang="zh-TW" sz="6000" dirty="0" smtClean="0"/>
              <a:t>= </a:t>
            </a:r>
            <a:r>
              <a:rPr lang="en-US" altLang="zh-TW" sz="6000" dirty="0"/>
              <a:t>new </a:t>
            </a:r>
            <a:r>
              <a:rPr lang="en-US" altLang="zh-TW" sz="6000" dirty="0" err="1"/>
              <a:t>Ccar</a:t>
            </a:r>
            <a:r>
              <a:rPr lang="en-US" altLang="zh-TW" sz="6000" dirty="0" smtClean="0"/>
              <a:t>();</a:t>
            </a:r>
            <a:endParaRPr lang="zh-TW" altLang="en-US" sz="6000" dirty="0"/>
          </a:p>
        </p:txBody>
      </p:sp>
      <p:sp>
        <p:nvSpPr>
          <p:cNvPr id="6" name="矩形 5"/>
          <p:cNvSpPr/>
          <p:nvPr/>
        </p:nvSpPr>
        <p:spPr>
          <a:xfrm>
            <a:off x="116912" y="1115075"/>
            <a:ext cx="38663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 </a:t>
            </a:r>
            <a:r>
              <a:rPr lang="en-US" altLang="zh-TW" sz="4000" dirty="0"/>
              <a:t>car1; </a:t>
            </a:r>
            <a:endParaRPr lang="en-US" altLang="zh-TW" sz="4000" dirty="0" smtClean="0"/>
          </a:p>
          <a:p>
            <a:r>
              <a:rPr lang="en-US" altLang="zh-TW" sz="4000" dirty="0" smtClean="0"/>
              <a:t>car1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car2 = new </a:t>
            </a:r>
            <a:r>
              <a:rPr lang="en-US" altLang="zh-TW" sz="4000" dirty="0" err="1" smtClean="0"/>
              <a:t>Ccar</a:t>
            </a:r>
            <a:r>
              <a:rPr lang="en-US" altLang="zh-TW" sz="4000" dirty="0" smtClean="0"/>
              <a:t>(); </a:t>
            </a:r>
            <a:endParaRPr lang="zh-TW" altLang="en-US" sz="4000" dirty="0" smtClean="0"/>
          </a:p>
        </p:txBody>
      </p:sp>
      <p:sp>
        <p:nvSpPr>
          <p:cNvPr id="28" name="流程圖: 程序 27"/>
          <p:cNvSpPr/>
          <p:nvPr/>
        </p:nvSpPr>
        <p:spPr>
          <a:xfrm>
            <a:off x="7553196" y="0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流程圖: 程序 28"/>
          <p:cNvSpPr/>
          <p:nvPr/>
        </p:nvSpPr>
        <p:spPr>
          <a:xfrm>
            <a:off x="7553196" y="891848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553196" y="-124175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553196" y="4343973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程序 31"/>
          <p:cNvSpPr/>
          <p:nvPr/>
        </p:nvSpPr>
        <p:spPr>
          <a:xfrm>
            <a:off x="7553196" y="260961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程序 32"/>
          <p:cNvSpPr/>
          <p:nvPr/>
        </p:nvSpPr>
        <p:spPr>
          <a:xfrm>
            <a:off x="7553196" y="176095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流程圖: 程序 33"/>
          <p:cNvSpPr/>
          <p:nvPr/>
        </p:nvSpPr>
        <p:spPr>
          <a:xfrm>
            <a:off x="7553196" y="3478721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7553196" y="679194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553196" y="1580448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553196" y="2421395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553196" y="3290499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maxDist()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553196" y="413916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zh-TW" altLang="en-US" sz="7200" dirty="0" smtClean="0"/>
              <a:t>dist</a:t>
            </a:r>
            <a:r>
              <a:rPr lang="en-US" altLang="zh-TW" sz="7200" dirty="0" smtClean="0"/>
              <a:t>(</a:t>
            </a:r>
            <a:r>
              <a:rPr lang="zh-TW" altLang="en-US" sz="7200" dirty="0" smtClean="0"/>
              <a:t>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538621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947804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car1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108544" y="5498926"/>
            <a:ext cx="2342367" cy="13590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3517727" y="5716798"/>
            <a:ext cx="1933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 smtClean="0">
                <a:solidFill>
                  <a:srgbClr val="FFFF00"/>
                </a:solidFill>
              </a:rPr>
              <a:t>car2</a:t>
            </a:r>
            <a:endParaRPr lang="zh-TW" altLang="en-US" sz="5400" dirty="0">
              <a:solidFill>
                <a:srgbClr val="FFFF00"/>
              </a:solidFill>
            </a:endParaRPr>
          </a:p>
        </p:txBody>
      </p:sp>
      <p:cxnSp>
        <p:nvCxnSpPr>
          <p:cNvPr id="47" name="直線單箭頭接點 46"/>
          <p:cNvCxnSpPr>
            <a:stCxn id="30" idx="1"/>
          </p:cNvCxnSpPr>
          <p:nvPr/>
        </p:nvCxnSpPr>
        <p:spPr>
          <a:xfrm flipH="1">
            <a:off x="1703541" y="475990"/>
            <a:ext cx="5849655" cy="4957835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4" idx="0"/>
          </p:cNvCxnSpPr>
          <p:nvPr/>
        </p:nvCxnSpPr>
        <p:spPr>
          <a:xfrm flipH="1">
            <a:off x="4279728" y="776614"/>
            <a:ext cx="3273468" cy="472231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弧形 56"/>
          <p:cNvSpPr/>
          <p:nvPr/>
        </p:nvSpPr>
        <p:spPr>
          <a:xfrm flipV="1">
            <a:off x="2204581" y="0"/>
            <a:ext cx="2655518" cy="1306100"/>
          </a:xfrm>
          <a:prstGeom prst="arc">
            <a:avLst>
              <a:gd name="adj1" fmla="val 632650"/>
              <a:gd name="adj2" fmla="val 101359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9" name="直線單箭頭接點 58"/>
          <p:cNvCxnSpPr/>
          <p:nvPr/>
        </p:nvCxnSpPr>
        <p:spPr>
          <a:xfrm flipH="1">
            <a:off x="2167003" y="410889"/>
            <a:ext cx="112734" cy="1478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3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-1"/>
            <a:ext cx="8515350" cy="6858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0"/>
            <a:ext cx="846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1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6868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class </a:t>
            </a:r>
            <a:r>
              <a:rPr lang="en-US" altLang="zh-TW" sz="2000" dirty="0" err="1" smtClean="0"/>
              <a:t>Ccar</a:t>
            </a:r>
            <a:r>
              <a:rPr lang="en-US" altLang="zh-TW" sz="2000" dirty="0" smtClean="0"/>
              <a:t> {                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sz="2000" dirty="0" smtClean="0"/>
              <a:t> double gas, </a:t>
            </a:r>
            <a:r>
              <a:rPr lang="en-US" altLang="zh-TW" sz="2000" dirty="0" err="1" smtClean="0"/>
              <a:t>tbo</a:t>
            </a:r>
            <a:r>
              <a:rPr lang="en-US" altLang="zh-TW" sz="2000" dirty="0" smtClean="0"/>
              <a:t>;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sz="2000" dirty="0" smtClean="0"/>
              <a:t> double </a:t>
            </a:r>
            <a:r>
              <a:rPr lang="en-US" altLang="zh-TW" sz="2000" dirty="0" err="1" smtClean="0"/>
              <a:t>max_dist</a:t>
            </a:r>
            <a:r>
              <a:rPr lang="en-US" altLang="zh-TW" sz="2000" dirty="0" smtClean="0"/>
              <a:t>; 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private</a:t>
            </a:r>
            <a:r>
              <a:rPr lang="en-US" altLang="zh-TW" sz="2000" dirty="0" smtClean="0"/>
              <a:t> void </a:t>
            </a:r>
            <a:r>
              <a:rPr lang="en-US" altLang="zh-TW" sz="2000" dirty="0" err="1" smtClean="0"/>
              <a:t>maxDist</a:t>
            </a:r>
            <a:r>
              <a:rPr lang="en-US" altLang="zh-TW" sz="2000" dirty="0" smtClean="0"/>
              <a:t>() {       </a:t>
            </a:r>
          </a:p>
          <a:p>
            <a:r>
              <a:rPr lang="zh-TW" altLang="en-US" sz="2000" dirty="0" smtClean="0"/>
              <a:t>       </a:t>
            </a:r>
            <a:r>
              <a:rPr lang="en-US" altLang="zh-TW" sz="2000" dirty="0" err="1" smtClean="0"/>
              <a:t>max_dist</a:t>
            </a:r>
            <a:r>
              <a:rPr lang="en-US" altLang="zh-TW" sz="2000" dirty="0" smtClean="0"/>
              <a:t> = gas * </a:t>
            </a:r>
            <a:r>
              <a:rPr lang="en-US" altLang="zh-TW" sz="2000" dirty="0" err="1" smtClean="0"/>
              <a:t>tbo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public</a:t>
            </a:r>
            <a:r>
              <a:rPr lang="en-US" altLang="zh-TW" sz="2000" dirty="0" smtClean="0"/>
              <a:t> void </a:t>
            </a:r>
            <a:r>
              <a:rPr lang="en-US" altLang="zh-TW" sz="2000" dirty="0" err="1" smtClean="0"/>
              <a:t>setValue</a:t>
            </a:r>
            <a:r>
              <a:rPr lang="en-US" altLang="zh-TW" sz="2000" dirty="0" smtClean="0"/>
              <a:t>(double g, double t) { </a:t>
            </a:r>
            <a:endParaRPr lang="zh-TW" altLang="en-US" sz="2000" dirty="0" smtClean="0"/>
          </a:p>
          <a:p>
            <a:r>
              <a:rPr lang="zh-TW" altLang="en-US" sz="2000" dirty="0" smtClean="0"/>
              <a:t>       </a:t>
            </a:r>
            <a:r>
              <a:rPr lang="en-US" altLang="zh-TW" sz="2000" dirty="0" smtClean="0"/>
              <a:t>gas = g;</a:t>
            </a: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tbo</a:t>
            </a:r>
            <a:r>
              <a:rPr lang="en-US" altLang="zh-TW" sz="2000" dirty="0" smtClean="0"/>
              <a:t> = t;</a:t>
            </a: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 smtClean="0"/>
              <a:t>maxDist</a:t>
            </a:r>
            <a:r>
              <a:rPr lang="en-US" altLang="zh-TW" sz="2000" dirty="0" smtClean="0"/>
              <a:t>();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public </a:t>
            </a:r>
            <a:r>
              <a:rPr lang="en-US" altLang="zh-TW" sz="2000" dirty="0" smtClean="0"/>
              <a:t>double </a:t>
            </a:r>
            <a:r>
              <a:rPr lang="en-US" altLang="zh-TW" sz="2000" dirty="0" err="1" smtClean="0"/>
              <a:t>getDist</a:t>
            </a:r>
            <a:r>
              <a:rPr lang="en-US" altLang="zh-TW" sz="2000" dirty="0" smtClean="0"/>
              <a:t>() {      </a:t>
            </a:r>
            <a:endParaRPr lang="zh-TW" altLang="en-US" sz="2000" dirty="0" smtClean="0"/>
          </a:p>
          <a:p>
            <a:r>
              <a:rPr lang="zh-TW" altLang="en-US" sz="2000" dirty="0" smtClean="0"/>
              <a:t>       </a:t>
            </a:r>
            <a:r>
              <a:rPr lang="en-US" altLang="zh-TW" sz="2000" dirty="0" smtClean="0"/>
              <a:t>return </a:t>
            </a:r>
            <a:r>
              <a:rPr lang="en-US" altLang="zh-TW" sz="2000" dirty="0" err="1" smtClean="0"/>
              <a:t>max_dist</a:t>
            </a:r>
            <a:r>
              <a:rPr lang="en-US" altLang="zh-TW" sz="2000" dirty="0" smtClean="0"/>
              <a:t>;</a:t>
            </a:r>
          </a:p>
          <a:p>
            <a:r>
              <a:rPr lang="en-US" altLang="zh-TW" sz="2000" dirty="0" smtClean="0"/>
              <a:t>    }</a:t>
            </a:r>
          </a:p>
          <a:p>
            <a:r>
              <a:rPr lang="en-US" altLang="zh-TW" sz="2000" dirty="0" smtClean="0"/>
              <a:t> }</a:t>
            </a:r>
          </a:p>
        </p:txBody>
      </p:sp>
      <p:sp>
        <p:nvSpPr>
          <p:cNvPr id="7" name="流程圖: 程序 6"/>
          <p:cNvSpPr/>
          <p:nvPr/>
        </p:nvSpPr>
        <p:spPr>
          <a:xfrm>
            <a:off x="7553196" y="0"/>
            <a:ext cx="4045907" cy="8768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流程圖: 程序 7"/>
          <p:cNvSpPr/>
          <p:nvPr/>
        </p:nvSpPr>
        <p:spPr>
          <a:xfrm>
            <a:off x="7553196" y="891848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553196" y="-124175"/>
            <a:ext cx="3210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solidFill>
                  <a:schemeClr val="bg1"/>
                </a:solidFill>
              </a:rPr>
              <a:t>Ccar</a:t>
            </a:r>
          </a:p>
        </p:txBody>
      </p:sp>
      <p:sp>
        <p:nvSpPr>
          <p:cNvPr id="10" name="流程圖: 程序 9"/>
          <p:cNvSpPr/>
          <p:nvPr/>
        </p:nvSpPr>
        <p:spPr>
          <a:xfrm>
            <a:off x="7553196" y="4343973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程序 10"/>
          <p:cNvSpPr/>
          <p:nvPr/>
        </p:nvSpPr>
        <p:spPr>
          <a:xfrm>
            <a:off x="7553196" y="2609617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程序 11"/>
          <p:cNvSpPr/>
          <p:nvPr/>
        </p:nvSpPr>
        <p:spPr>
          <a:xfrm>
            <a:off x="7553196" y="1760952"/>
            <a:ext cx="4045907" cy="876822"/>
          </a:xfrm>
          <a:prstGeom prst="flowChartProcess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程序 12"/>
          <p:cNvSpPr/>
          <p:nvPr/>
        </p:nvSpPr>
        <p:spPr>
          <a:xfrm>
            <a:off x="7553196" y="3478721"/>
            <a:ext cx="4045907" cy="87682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7553196" y="679194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-</a:t>
            </a:r>
            <a:r>
              <a:rPr lang="zh-TW" altLang="en-US" sz="7200" dirty="0" smtClean="0"/>
              <a:t>gas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53196" y="1580448"/>
            <a:ext cx="329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-</a:t>
            </a:r>
            <a:r>
              <a:rPr lang="zh-TW" altLang="en-US" sz="7200" dirty="0" smtClean="0"/>
              <a:t>tbo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553196" y="2421395"/>
            <a:ext cx="415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-</a:t>
            </a:r>
            <a:r>
              <a:rPr lang="zh-TW" altLang="en-US" sz="7200" dirty="0" smtClean="0"/>
              <a:t>max_dist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7441487" y="3298217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>
                <a:solidFill>
                  <a:srgbClr val="FF0000"/>
                </a:solidFill>
              </a:rPr>
              <a:t>+</a:t>
            </a:r>
            <a:r>
              <a:rPr lang="en-US" altLang="zh-TW" sz="7200" dirty="0" err="1" smtClean="0"/>
              <a:t>setValue</a:t>
            </a:r>
            <a:r>
              <a:rPr lang="zh-TW" altLang="en-US" sz="7200" dirty="0" smtClean="0"/>
              <a:t>()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553196" y="4139164"/>
            <a:ext cx="426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200" dirty="0" smtClean="0">
                <a:solidFill>
                  <a:srgbClr val="FF0000"/>
                </a:solidFill>
              </a:rPr>
              <a:t>+</a:t>
            </a:r>
            <a:r>
              <a:rPr lang="en-US" altLang="zh-TW" sz="7200" dirty="0" err="1" smtClean="0"/>
              <a:t>getDist</a:t>
            </a:r>
            <a:r>
              <a:rPr lang="en-US" altLang="zh-TW" sz="7200" dirty="0" smtClean="0"/>
              <a:t>()</a:t>
            </a:r>
            <a:r>
              <a:rPr lang="zh-TW" altLang="en-US" sz="7200" dirty="0" smtClean="0"/>
              <a:t> 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43408" y="552934"/>
            <a:ext cx="2680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private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私人存取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040844" y="2925231"/>
            <a:ext cx="36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rgbClr val="FF0000"/>
                </a:solidFill>
              </a:rPr>
              <a:t>public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大家都可以存取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83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單箭頭接點 8"/>
          <p:cNvCxnSpPr/>
          <p:nvPr/>
        </p:nvCxnSpPr>
        <p:spPr>
          <a:xfrm flipV="1">
            <a:off x="2555310" y="2282544"/>
            <a:ext cx="5336087" cy="97422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1139868" y="212942"/>
            <a:ext cx="4509370" cy="8893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0" y="0"/>
            <a:ext cx="56868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solidFill>
                  <a:srgbClr val="FF0000"/>
                </a:solidFill>
              </a:rPr>
              <a:t>class </a:t>
            </a:r>
            <a:r>
              <a:rPr lang="en-US" altLang="zh-TW" b="1" i="1" dirty="0" err="1" smtClean="0">
                <a:solidFill>
                  <a:srgbClr val="FF0000"/>
                </a:solidFill>
              </a:rPr>
              <a:t>Ccar</a:t>
            </a:r>
            <a:r>
              <a:rPr lang="en-US" altLang="zh-TW" b="1" i="1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{                      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double gas,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;       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double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;       </a:t>
            </a:r>
            <a:endParaRPr lang="zh-TW" altLang="en-US" dirty="0" smtClean="0"/>
          </a:p>
          <a:p>
            <a:r>
              <a:rPr lang="zh-TW" altLang="en-US" dirty="0" smtClean="0"/>
              <a:t>    </a:t>
            </a:r>
            <a:r>
              <a:rPr lang="en-US" altLang="zh-TW" dirty="0" smtClean="0"/>
              <a:t>private void </a:t>
            </a:r>
            <a:r>
              <a:rPr lang="en-US" altLang="zh-TW" dirty="0" err="1" smtClean="0">
                <a:solidFill>
                  <a:srgbClr val="00B0F0"/>
                </a:solidFill>
              </a:rPr>
              <a:t>maxDist</a:t>
            </a:r>
            <a:r>
              <a:rPr lang="en-US" altLang="zh-TW" dirty="0" smtClean="0">
                <a:solidFill>
                  <a:srgbClr val="00B0F0"/>
                </a:solidFill>
              </a:rPr>
              <a:t>() </a:t>
            </a:r>
            <a:r>
              <a:rPr lang="en-US" altLang="zh-TW" dirty="0" smtClean="0"/>
              <a:t>{</a:t>
            </a:r>
          </a:p>
          <a:p>
            <a:r>
              <a:rPr lang="en-US" altLang="zh-TW" dirty="0"/>
              <a:t>	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max_dist</a:t>
            </a:r>
            <a:r>
              <a:rPr lang="en-US" altLang="zh-TW" dirty="0" smtClean="0"/>
              <a:t> </a:t>
            </a:r>
            <a:r>
              <a:rPr lang="en-US" altLang="zh-TW" b="1" i="1" dirty="0" smtClean="0">
                <a:solidFill>
                  <a:srgbClr val="FFC000"/>
                </a:solidFill>
              </a:rPr>
              <a:t>= gas * </a:t>
            </a:r>
            <a:r>
              <a:rPr lang="en-US" altLang="zh-TW" b="1" i="1" dirty="0" err="1" smtClean="0">
                <a:solidFill>
                  <a:srgbClr val="FFC000"/>
                </a:solidFill>
              </a:rPr>
              <a:t>tbo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void </a:t>
            </a:r>
            <a:r>
              <a:rPr lang="en-US" altLang="zh-TW" b="1" i="1" dirty="0" err="1" smtClean="0">
                <a:solidFill>
                  <a:srgbClr val="92D050"/>
                </a:solidFill>
              </a:rPr>
              <a:t>setValue</a:t>
            </a:r>
            <a:r>
              <a:rPr lang="en-US" altLang="zh-TW" b="1" i="1" dirty="0" smtClean="0">
                <a:solidFill>
                  <a:srgbClr val="92D050"/>
                </a:solidFill>
              </a:rPr>
              <a:t>(double g, double t)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     </a:t>
            </a:r>
            <a:r>
              <a:rPr lang="en-US" altLang="zh-TW" dirty="0" smtClean="0"/>
              <a:t>gas = g;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 err="1" smtClean="0"/>
              <a:t>tbo</a:t>
            </a:r>
            <a:r>
              <a:rPr lang="en-US" altLang="zh-TW" dirty="0" smtClean="0"/>
              <a:t> = t;</a:t>
            </a:r>
          </a:p>
          <a:p>
            <a:r>
              <a:rPr lang="en-US" altLang="zh-TW" dirty="0" smtClean="0"/>
              <a:t>       </a:t>
            </a:r>
            <a:r>
              <a:rPr lang="en-US" altLang="zh-TW" b="1" i="1" dirty="0" err="1" smtClean="0">
                <a:solidFill>
                  <a:srgbClr val="00B0F0"/>
                </a:solidFill>
              </a:rPr>
              <a:t>maxDist</a:t>
            </a:r>
            <a:r>
              <a:rPr lang="en-US" altLang="zh-TW" b="1" i="1" dirty="0" smtClean="0">
                <a:solidFill>
                  <a:srgbClr val="00B0F0"/>
                </a:solidFill>
              </a:rPr>
              <a:t>();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   public double </a:t>
            </a:r>
            <a:r>
              <a:rPr lang="en-US" altLang="zh-TW" dirty="0" err="1" smtClean="0"/>
              <a:t>getDist</a:t>
            </a:r>
            <a:r>
              <a:rPr lang="en-US" altLang="zh-TW" dirty="0" smtClean="0"/>
              <a:t>() {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return </a:t>
            </a:r>
            <a:r>
              <a:rPr lang="en-US" altLang="zh-TW" dirty="0" err="1" smtClean="0"/>
              <a:t>max_dist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    }</a:t>
            </a:r>
          </a:p>
          <a:p>
            <a:r>
              <a:rPr lang="en-US" altLang="zh-TW" dirty="0" smtClean="0"/>
              <a:t> }</a:t>
            </a:r>
          </a:p>
        </p:txBody>
      </p:sp>
      <p:sp>
        <p:nvSpPr>
          <p:cNvPr id="2" name="矩形 1"/>
          <p:cNvSpPr/>
          <p:nvPr/>
        </p:nvSpPr>
        <p:spPr>
          <a:xfrm>
            <a:off x="5248405" y="0"/>
            <a:ext cx="6676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public class Encapsulate </a:t>
            </a:r>
            <a:r>
              <a:rPr lang="en-US" altLang="zh-TW" dirty="0" smtClean="0"/>
              <a:t>{</a:t>
            </a:r>
          </a:p>
          <a:p>
            <a:r>
              <a:rPr lang="zh-TW" altLang="en-US" dirty="0" smtClean="0"/>
              <a:t>  </a:t>
            </a:r>
            <a:r>
              <a:rPr lang="en-US" altLang="zh-TW" dirty="0" smtClean="0"/>
              <a:t>public </a:t>
            </a:r>
            <a:r>
              <a:rPr lang="en-US" altLang="zh-TW" dirty="0"/>
              <a:t>static void main(String[] </a:t>
            </a:r>
            <a:r>
              <a:rPr lang="en-US" altLang="zh-TW" dirty="0" err="1"/>
              <a:t>args</a:t>
            </a:r>
            <a:r>
              <a:rPr lang="en-US" altLang="zh-TW" dirty="0"/>
              <a:t>) {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</a:t>
            </a:r>
            <a:r>
              <a:rPr lang="zh-TW" altLang="en-US" dirty="0"/>
              <a:t>董宸維的作業</a:t>
            </a:r>
            <a:r>
              <a:rPr lang="en-US" altLang="zh-TW" dirty="0"/>
              <a:t>");</a:t>
            </a:r>
          </a:p>
          <a:p>
            <a:r>
              <a:rPr lang="en-US" altLang="zh-TW" b="1" i="1" dirty="0">
                <a:solidFill>
                  <a:srgbClr val="FF0000"/>
                </a:solidFill>
              </a:rPr>
              <a:t>       </a:t>
            </a:r>
            <a:r>
              <a:rPr lang="en-US" altLang="zh-TW" b="1" i="1" dirty="0" err="1">
                <a:solidFill>
                  <a:srgbClr val="FF0000"/>
                </a:solidFill>
              </a:rPr>
              <a:t>Ccar</a:t>
            </a:r>
            <a:r>
              <a:rPr lang="en-US" altLang="zh-TW" b="1" i="1" dirty="0">
                <a:solidFill>
                  <a:srgbClr val="FF0000"/>
                </a:solidFill>
              </a:rPr>
              <a:t> car1;                            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b="1" i="1" dirty="0">
                <a:solidFill>
                  <a:srgbClr val="FF0000"/>
                </a:solidFill>
              </a:rPr>
              <a:t>       </a:t>
            </a:r>
            <a:r>
              <a:rPr lang="en-US" altLang="zh-TW" b="1" i="1" dirty="0">
                <a:solidFill>
                  <a:srgbClr val="FF0000"/>
                </a:solidFill>
              </a:rPr>
              <a:t>car1 = new </a:t>
            </a:r>
            <a:r>
              <a:rPr lang="en-US" altLang="zh-TW" b="1" i="1" dirty="0" err="1">
                <a:solidFill>
                  <a:srgbClr val="FF0000"/>
                </a:solidFill>
              </a:rPr>
              <a:t>Ccar</a:t>
            </a:r>
            <a:r>
              <a:rPr lang="en-US" altLang="zh-TW" b="1" i="1" dirty="0">
                <a:solidFill>
                  <a:srgbClr val="FF0000"/>
                </a:solidFill>
              </a:rPr>
              <a:t>();                    </a:t>
            </a:r>
            <a:endParaRPr lang="zh-TW" altLang="en-US" b="1" i="1" dirty="0">
              <a:solidFill>
                <a:srgbClr val="FF0000"/>
              </a:solidFill>
            </a:endParaRPr>
          </a:p>
          <a:p>
            <a:r>
              <a:rPr lang="zh-TW" altLang="en-US" dirty="0"/>
              <a:t>       </a:t>
            </a:r>
            <a:r>
              <a:rPr lang="en-US" altLang="zh-TW" dirty="0"/>
              <a:t>double g1 = 45, t1 = 12.6;</a:t>
            </a:r>
          </a:p>
          <a:p>
            <a:r>
              <a:rPr lang="en-US" altLang="zh-TW" b="1" i="1" dirty="0">
                <a:solidFill>
                  <a:srgbClr val="92D050"/>
                </a:solidFill>
              </a:rPr>
              <a:t>       car1.setValue(g1, t1);                </a:t>
            </a:r>
            <a:endParaRPr lang="zh-TW" altLang="en-US" b="1" i="1" dirty="0">
              <a:solidFill>
                <a:srgbClr val="92D050"/>
              </a:solidFill>
            </a:endParaRPr>
          </a:p>
          <a:p>
            <a:r>
              <a:rPr lang="zh-TW" altLang="en-US" dirty="0"/>
              <a:t>       </a:t>
            </a:r>
            <a:r>
              <a:rPr lang="en-US" altLang="zh-TW" dirty="0"/>
              <a:t>double distance1 = </a:t>
            </a:r>
            <a:r>
              <a:rPr lang="en-US" altLang="zh-TW" b="1" i="1" dirty="0">
                <a:solidFill>
                  <a:srgbClr val="FFC000"/>
                </a:solidFill>
              </a:rPr>
              <a:t>car1.getDist();    </a:t>
            </a:r>
            <a:endParaRPr lang="zh-TW" altLang="en-US" b="1" i="1" dirty="0">
              <a:solidFill>
                <a:srgbClr val="FFC000"/>
              </a:solidFill>
            </a:endParaRPr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("car1</a:t>
            </a:r>
            <a:r>
              <a:rPr lang="zh-TW" altLang="en-US" dirty="0"/>
              <a:t>加滿油可行駛 </a:t>
            </a:r>
            <a:r>
              <a:rPr lang="en-US" altLang="zh-TW" dirty="0"/>
              <a:t>" + distance1 + " km");</a:t>
            </a:r>
          </a:p>
          <a:p>
            <a:r>
              <a:rPr lang="en-US" altLang="zh-TW" b="1" dirty="0"/>
              <a:t>       </a:t>
            </a:r>
            <a:r>
              <a:rPr lang="en-US" altLang="zh-TW" b="1" dirty="0" err="1">
                <a:solidFill>
                  <a:srgbClr val="FF0000"/>
                </a:solidFill>
              </a:rPr>
              <a:t>Ccar</a:t>
            </a:r>
            <a:r>
              <a:rPr lang="en-US" altLang="zh-TW" b="1" dirty="0">
                <a:solidFill>
                  <a:srgbClr val="FF0000"/>
                </a:solidFill>
              </a:rPr>
              <a:t> car2 = new </a:t>
            </a:r>
            <a:r>
              <a:rPr lang="en-US" altLang="zh-TW" b="1" dirty="0" err="1">
                <a:solidFill>
                  <a:srgbClr val="FF0000"/>
                </a:solidFill>
              </a:rPr>
              <a:t>Ccar</a:t>
            </a:r>
            <a:r>
              <a:rPr lang="en-US" altLang="zh-TW" b="1" dirty="0">
                <a:solidFill>
                  <a:srgbClr val="FF0000"/>
                </a:solidFill>
              </a:rPr>
              <a:t>();               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       </a:t>
            </a:r>
            <a:r>
              <a:rPr lang="en-US" altLang="zh-TW" dirty="0"/>
              <a:t>car2.setValue(70,8.5); </a:t>
            </a:r>
            <a:endParaRPr lang="zh-TW" altLang="en-US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System.out.println</a:t>
            </a:r>
            <a:r>
              <a:rPr lang="en-US" altLang="zh-TW" dirty="0"/>
              <a:t>("car2</a:t>
            </a:r>
            <a:r>
              <a:rPr lang="zh-TW" altLang="en-US" dirty="0"/>
              <a:t>加滿油可行駛 </a:t>
            </a:r>
            <a:r>
              <a:rPr lang="en-US" altLang="zh-TW" dirty="0"/>
              <a:t>" + car2.getDist() + " km");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196219" y="1866378"/>
            <a:ext cx="1453019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4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5686816" cy="656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50" dirty="0" smtClean="0"/>
              <a:t>class </a:t>
            </a:r>
            <a:r>
              <a:rPr lang="en-US" altLang="zh-TW" sz="1450" dirty="0" err="1" smtClean="0"/>
              <a:t>Ccar</a:t>
            </a:r>
            <a:r>
              <a:rPr lang="en-US" altLang="zh-TW" sz="1450" dirty="0" smtClean="0"/>
              <a:t> {                      //</a:t>
            </a:r>
            <a:r>
              <a:rPr lang="zh-TW" altLang="en-US" sz="1450" dirty="0" smtClean="0"/>
              <a:t>汽車類別</a:t>
            </a:r>
          </a:p>
          <a:p>
            <a:r>
              <a:rPr lang="zh-TW" altLang="en-US" sz="1450" dirty="0" smtClean="0"/>
              <a:t>    </a:t>
            </a:r>
            <a:r>
              <a:rPr lang="en-US" altLang="zh-TW" sz="1450" dirty="0" smtClean="0"/>
              <a:t>private double gas, </a:t>
            </a:r>
            <a:r>
              <a:rPr lang="en-US" altLang="zh-TW" sz="1450" dirty="0" err="1" smtClean="0"/>
              <a:t>tbo</a:t>
            </a:r>
            <a:r>
              <a:rPr lang="en-US" altLang="zh-TW" sz="1450" dirty="0" smtClean="0"/>
              <a:t>;       //</a:t>
            </a:r>
            <a:r>
              <a:rPr lang="zh-TW" altLang="en-US" sz="1450" dirty="0" smtClean="0"/>
              <a:t>宣告最多載油量</a:t>
            </a:r>
            <a:r>
              <a:rPr lang="en-US" altLang="zh-TW" sz="1450" dirty="0" smtClean="0"/>
              <a:t>, </a:t>
            </a:r>
            <a:r>
              <a:rPr lang="zh-TW" altLang="en-US" sz="1450" dirty="0" smtClean="0"/>
              <a:t>平均耗油量</a:t>
            </a:r>
          </a:p>
          <a:p>
            <a:r>
              <a:rPr lang="zh-TW" altLang="en-US" sz="1450" dirty="0" smtClean="0"/>
              <a:t>    </a:t>
            </a:r>
            <a:r>
              <a:rPr lang="en-US" altLang="zh-TW" sz="1450" dirty="0" smtClean="0"/>
              <a:t>private double </a:t>
            </a:r>
            <a:r>
              <a:rPr lang="en-US" altLang="zh-TW" sz="1450" dirty="0" err="1" smtClean="0"/>
              <a:t>max_dist</a:t>
            </a:r>
            <a:r>
              <a:rPr lang="en-US" altLang="zh-TW" sz="1450" dirty="0" smtClean="0"/>
              <a:t>;       //</a:t>
            </a:r>
            <a:r>
              <a:rPr lang="zh-TW" altLang="en-US" sz="1450" dirty="0" smtClean="0"/>
              <a:t>加滿油可行駛最長距離</a:t>
            </a:r>
          </a:p>
          <a:p>
            <a:r>
              <a:rPr lang="zh-TW" altLang="en-US" sz="1450" dirty="0" smtClean="0"/>
              <a:t>    </a:t>
            </a:r>
            <a:r>
              <a:rPr lang="en-US" altLang="zh-TW" sz="1450" dirty="0" smtClean="0"/>
              <a:t>private void </a:t>
            </a:r>
            <a:r>
              <a:rPr lang="en-US" altLang="zh-TW" sz="1450" dirty="0" err="1" smtClean="0"/>
              <a:t>maxDist</a:t>
            </a:r>
            <a:r>
              <a:rPr lang="en-US" altLang="zh-TW" sz="1450" dirty="0" smtClean="0"/>
              <a:t>() {       //</a:t>
            </a:r>
            <a:r>
              <a:rPr lang="zh-TW" altLang="en-US" sz="1450" dirty="0" smtClean="0"/>
              <a:t>計算可行駛最長距離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err="1" smtClean="0"/>
              <a:t>max_dist</a:t>
            </a:r>
            <a:r>
              <a:rPr lang="en-US" altLang="zh-TW" sz="1450" dirty="0" smtClean="0"/>
              <a:t> = gas * </a:t>
            </a:r>
            <a:r>
              <a:rPr lang="en-US" altLang="zh-TW" sz="1450" dirty="0" err="1" smtClean="0"/>
              <a:t>tbo</a:t>
            </a:r>
            <a:r>
              <a:rPr lang="en-US" altLang="zh-TW" sz="1450" dirty="0" smtClean="0"/>
              <a:t>;</a:t>
            </a:r>
          </a:p>
          <a:p>
            <a:r>
              <a:rPr lang="en-US" altLang="zh-TW" sz="1450" dirty="0" smtClean="0"/>
              <a:t>    }</a:t>
            </a:r>
          </a:p>
          <a:p>
            <a:r>
              <a:rPr lang="en-US" altLang="zh-TW" sz="1450" dirty="0" smtClean="0"/>
              <a:t>    public void </a:t>
            </a:r>
            <a:r>
              <a:rPr lang="en-US" altLang="zh-TW" sz="1450" dirty="0" err="1" smtClean="0"/>
              <a:t>setValue</a:t>
            </a:r>
            <a:r>
              <a:rPr lang="en-US" altLang="zh-TW" sz="1450" dirty="0" smtClean="0"/>
              <a:t>(double g, double t) { //</a:t>
            </a:r>
            <a:r>
              <a:rPr lang="zh-TW" altLang="en-US" sz="1450" dirty="0" smtClean="0"/>
              <a:t>傳入資料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smtClean="0"/>
              <a:t>gas = g;</a:t>
            </a:r>
          </a:p>
          <a:p>
            <a:r>
              <a:rPr lang="en-US" altLang="zh-TW" sz="1450" dirty="0" smtClean="0"/>
              <a:t>       </a:t>
            </a:r>
            <a:r>
              <a:rPr lang="en-US" altLang="zh-TW" sz="1450" dirty="0" err="1" smtClean="0"/>
              <a:t>tbo</a:t>
            </a:r>
            <a:r>
              <a:rPr lang="en-US" altLang="zh-TW" sz="1450" dirty="0" smtClean="0"/>
              <a:t> = t;</a:t>
            </a:r>
          </a:p>
          <a:p>
            <a:r>
              <a:rPr lang="en-US" altLang="zh-TW" sz="1450" dirty="0" smtClean="0"/>
              <a:t>       </a:t>
            </a:r>
            <a:r>
              <a:rPr lang="en-US" altLang="zh-TW" sz="1450" dirty="0" err="1" smtClean="0"/>
              <a:t>maxDist</a:t>
            </a:r>
            <a:r>
              <a:rPr lang="en-US" altLang="zh-TW" sz="1450" dirty="0" smtClean="0"/>
              <a:t>();</a:t>
            </a:r>
          </a:p>
          <a:p>
            <a:r>
              <a:rPr lang="en-US" altLang="zh-TW" sz="1450" dirty="0" smtClean="0"/>
              <a:t>    }</a:t>
            </a:r>
          </a:p>
          <a:p>
            <a:r>
              <a:rPr lang="en-US" altLang="zh-TW" sz="1450" dirty="0" smtClean="0"/>
              <a:t>    public double </a:t>
            </a:r>
            <a:r>
              <a:rPr lang="en-US" altLang="zh-TW" sz="1450" dirty="0" err="1" smtClean="0"/>
              <a:t>getDist</a:t>
            </a:r>
            <a:r>
              <a:rPr lang="en-US" altLang="zh-TW" sz="1450" dirty="0" smtClean="0"/>
              <a:t>() {      //</a:t>
            </a:r>
            <a:r>
              <a:rPr lang="zh-TW" altLang="en-US" sz="1450" dirty="0" smtClean="0"/>
              <a:t>傳出資料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smtClean="0"/>
              <a:t>return </a:t>
            </a:r>
            <a:r>
              <a:rPr lang="en-US" altLang="zh-TW" sz="1450" dirty="0" err="1" smtClean="0"/>
              <a:t>max_dist</a:t>
            </a:r>
            <a:r>
              <a:rPr lang="en-US" altLang="zh-TW" sz="1450" dirty="0" smtClean="0"/>
              <a:t>;</a:t>
            </a:r>
          </a:p>
          <a:p>
            <a:r>
              <a:rPr lang="en-US" altLang="zh-TW" sz="1450" dirty="0" smtClean="0"/>
              <a:t>    }</a:t>
            </a:r>
          </a:p>
          <a:p>
            <a:r>
              <a:rPr lang="en-US" altLang="zh-TW" sz="1450" dirty="0" smtClean="0"/>
              <a:t> }</a:t>
            </a:r>
          </a:p>
          <a:p>
            <a:r>
              <a:rPr lang="en-US" altLang="zh-TW" sz="1450" dirty="0" smtClean="0"/>
              <a:t>public class Encapsulate {       //</a:t>
            </a:r>
            <a:r>
              <a:rPr lang="zh-TW" altLang="en-US" sz="1450" dirty="0" smtClean="0"/>
              <a:t>主類別</a:t>
            </a:r>
          </a:p>
          <a:p>
            <a:r>
              <a:rPr lang="zh-TW" altLang="en-US" sz="1450" dirty="0" smtClean="0"/>
              <a:t>    </a:t>
            </a:r>
            <a:r>
              <a:rPr lang="en-US" altLang="zh-TW" sz="1450" dirty="0" smtClean="0"/>
              <a:t>public static void main(String[] </a:t>
            </a:r>
            <a:r>
              <a:rPr lang="en-US" altLang="zh-TW" sz="1450" dirty="0" err="1" smtClean="0"/>
              <a:t>args</a:t>
            </a:r>
            <a:r>
              <a:rPr lang="en-US" altLang="zh-TW" sz="1450" dirty="0" smtClean="0"/>
              <a:t>) { //</a:t>
            </a:r>
            <a:r>
              <a:rPr lang="zh-TW" altLang="en-US" sz="1450" dirty="0" smtClean="0"/>
              <a:t>主程式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err="1" smtClean="0"/>
              <a:t>System.out.println</a:t>
            </a:r>
            <a:r>
              <a:rPr lang="en-US" altLang="zh-TW" sz="1450" dirty="0" smtClean="0"/>
              <a:t>("</a:t>
            </a:r>
            <a:r>
              <a:rPr lang="zh-TW" altLang="en-US" sz="1450" dirty="0" smtClean="0"/>
              <a:t>董宸維的作業</a:t>
            </a:r>
            <a:r>
              <a:rPr lang="en-US" altLang="zh-TW" sz="1450" dirty="0" smtClean="0"/>
              <a:t>");</a:t>
            </a:r>
          </a:p>
          <a:p>
            <a:r>
              <a:rPr lang="en-US" altLang="zh-TW" sz="1450" dirty="0" smtClean="0"/>
              <a:t>       </a:t>
            </a:r>
            <a:r>
              <a:rPr lang="en-US" altLang="zh-TW" sz="1450" dirty="0" err="1" smtClean="0"/>
              <a:t>Ccar</a:t>
            </a:r>
            <a:r>
              <a:rPr lang="en-US" altLang="zh-TW" sz="1450" dirty="0" smtClean="0"/>
              <a:t> car1;                            //</a:t>
            </a:r>
            <a:r>
              <a:rPr lang="zh-TW" altLang="en-US" sz="1450" dirty="0" smtClean="0"/>
              <a:t>宣告</a:t>
            </a:r>
            <a:r>
              <a:rPr lang="en-US" altLang="zh-TW" sz="1450" dirty="0" smtClean="0"/>
              <a:t>car1</a:t>
            </a:r>
            <a:r>
              <a:rPr lang="zh-TW" altLang="en-US" sz="1450" dirty="0" smtClean="0"/>
              <a:t>物件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smtClean="0"/>
              <a:t>car1 = new </a:t>
            </a:r>
            <a:r>
              <a:rPr lang="en-US" altLang="zh-TW" sz="1450" dirty="0" err="1" smtClean="0"/>
              <a:t>Ccar</a:t>
            </a:r>
            <a:r>
              <a:rPr lang="en-US" altLang="zh-TW" sz="1450" dirty="0" smtClean="0"/>
              <a:t>();                    //</a:t>
            </a:r>
            <a:r>
              <a:rPr lang="zh-TW" altLang="en-US" sz="1450" dirty="0" smtClean="0"/>
              <a:t>建立</a:t>
            </a:r>
            <a:r>
              <a:rPr lang="en-US" altLang="zh-TW" sz="1450" dirty="0" smtClean="0"/>
              <a:t>car1</a:t>
            </a:r>
            <a:r>
              <a:rPr lang="zh-TW" altLang="en-US" sz="1450" dirty="0" smtClean="0"/>
              <a:t>物件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smtClean="0"/>
              <a:t>double g1 = 45, t1 = 12.6;</a:t>
            </a:r>
          </a:p>
          <a:p>
            <a:r>
              <a:rPr lang="en-US" altLang="zh-TW" sz="1450" dirty="0" smtClean="0"/>
              <a:t>       car1.setValue(g1, t1);                //</a:t>
            </a:r>
            <a:r>
              <a:rPr lang="zh-TW" altLang="en-US" sz="1450" dirty="0" smtClean="0"/>
              <a:t>設定</a:t>
            </a:r>
            <a:r>
              <a:rPr lang="en-US" altLang="zh-TW" sz="1450" dirty="0" smtClean="0"/>
              <a:t>car1</a:t>
            </a:r>
            <a:r>
              <a:rPr lang="zh-TW" altLang="en-US" sz="1450" dirty="0" smtClean="0"/>
              <a:t>物件的屬性值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smtClean="0"/>
              <a:t>double distance1 = car1.getDist();    //</a:t>
            </a:r>
            <a:r>
              <a:rPr lang="zh-TW" altLang="en-US" sz="1450" dirty="0" smtClean="0"/>
              <a:t>取得</a:t>
            </a:r>
            <a:r>
              <a:rPr lang="en-US" altLang="zh-TW" sz="1450" dirty="0" smtClean="0"/>
              <a:t>car1</a:t>
            </a:r>
            <a:r>
              <a:rPr lang="zh-TW" altLang="en-US" sz="1450" dirty="0" smtClean="0"/>
              <a:t>物件的方法傳回值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err="1" smtClean="0"/>
              <a:t>System.out.println</a:t>
            </a:r>
            <a:r>
              <a:rPr lang="en-US" altLang="zh-TW" sz="1450" dirty="0" smtClean="0"/>
              <a:t>("car1</a:t>
            </a:r>
            <a:r>
              <a:rPr lang="zh-TW" altLang="en-US" sz="1450" dirty="0" smtClean="0"/>
              <a:t>加滿油可行駛 </a:t>
            </a:r>
            <a:r>
              <a:rPr lang="en-US" altLang="zh-TW" sz="1450" dirty="0" smtClean="0"/>
              <a:t>" + distance1 + " km");</a:t>
            </a:r>
          </a:p>
          <a:p>
            <a:r>
              <a:rPr lang="en-US" altLang="zh-TW" sz="1450" dirty="0" smtClean="0"/>
              <a:t>       </a:t>
            </a:r>
            <a:r>
              <a:rPr lang="en-US" altLang="zh-TW" sz="1450" dirty="0" err="1" smtClean="0"/>
              <a:t>Ccar</a:t>
            </a:r>
            <a:r>
              <a:rPr lang="en-US" altLang="zh-TW" sz="1450" dirty="0" smtClean="0"/>
              <a:t> car2 = new </a:t>
            </a:r>
            <a:r>
              <a:rPr lang="en-US" altLang="zh-TW" sz="1450" dirty="0" err="1" smtClean="0"/>
              <a:t>Ccar</a:t>
            </a:r>
            <a:r>
              <a:rPr lang="en-US" altLang="zh-TW" sz="1450" dirty="0" smtClean="0"/>
              <a:t>();               //</a:t>
            </a:r>
            <a:r>
              <a:rPr lang="zh-TW" altLang="en-US" sz="1450" dirty="0" smtClean="0"/>
              <a:t>宣告並建立</a:t>
            </a:r>
            <a:r>
              <a:rPr lang="en-US" altLang="zh-TW" sz="1450" dirty="0" smtClean="0"/>
              <a:t>car2</a:t>
            </a:r>
            <a:r>
              <a:rPr lang="zh-TW" altLang="en-US" sz="1450" dirty="0" smtClean="0"/>
              <a:t>物件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smtClean="0"/>
              <a:t>car2.setValue(70,8.5);               //</a:t>
            </a:r>
            <a:r>
              <a:rPr lang="zh-TW" altLang="en-US" sz="1450" dirty="0" smtClean="0"/>
              <a:t>設定</a:t>
            </a:r>
            <a:r>
              <a:rPr lang="en-US" altLang="zh-TW" sz="1450" dirty="0" smtClean="0"/>
              <a:t>car1</a:t>
            </a:r>
            <a:r>
              <a:rPr lang="zh-TW" altLang="en-US" sz="1450" dirty="0" smtClean="0"/>
              <a:t>物件的屬性值</a:t>
            </a:r>
          </a:p>
          <a:p>
            <a:r>
              <a:rPr lang="zh-TW" altLang="en-US" sz="1450" dirty="0" smtClean="0"/>
              <a:t>       </a:t>
            </a:r>
            <a:r>
              <a:rPr lang="en-US" altLang="zh-TW" sz="1450" dirty="0" err="1" smtClean="0"/>
              <a:t>System.out.println</a:t>
            </a:r>
            <a:r>
              <a:rPr lang="en-US" altLang="zh-TW" sz="1450" dirty="0" smtClean="0"/>
              <a:t>("car2</a:t>
            </a:r>
            <a:r>
              <a:rPr lang="zh-TW" altLang="en-US" sz="1450" dirty="0" smtClean="0"/>
              <a:t>加滿油可行駛 </a:t>
            </a:r>
            <a:r>
              <a:rPr lang="en-US" altLang="zh-TW" sz="1450" dirty="0" smtClean="0"/>
              <a:t>" + car2.getDist() + " km");</a:t>
            </a:r>
          </a:p>
          <a:p>
            <a:r>
              <a:rPr lang="en-US" altLang="zh-TW" sz="1450" dirty="0" smtClean="0"/>
              <a:t>    }</a:t>
            </a:r>
          </a:p>
          <a:p>
            <a:r>
              <a:rPr lang="en-US" altLang="zh-TW" sz="1450" dirty="0" smtClean="0"/>
              <a:t>}</a:t>
            </a:r>
            <a:endParaRPr lang="zh-TW" altLang="en-US" sz="1450" dirty="0"/>
          </a:p>
        </p:txBody>
      </p:sp>
    </p:spTree>
    <p:extLst>
      <p:ext uri="{BB962C8B-B14F-4D97-AF65-F5344CB8AC3E}">
        <p14:creationId xmlns:p14="http://schemas.microsoft.com/office/powerpoint/2010/main" val="110040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559</Words>
  <Application>Microsoft Office PowerPoint</Application>
  <PresentationFormat>寬螢幕</PresentationFormat>
  <Paragraphs>137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JAVA物件導向程式開發報告</vt:lpstr>
      <vt:lpstr>Agenda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7</cp:revision>
  <dcterms:created xsi:type="dcterms:W3CDTF">2022-05-04T12:04:21Z</dcterms:created>
  <dcterms:modified xsi:type="dcterms:W3CDTF">2022-05-04T13:04:54Z</dcterms:modified>
</cp:coreProperties>
</file>