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6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299" r:id="rId45"/>
    <p:sldId id="300" r:id="rId46"/>
    <p:sldId id="302" r:id="rId47"/>
    <p:sldId id="313" r:id="rId48"/>
    <p:sldId id="314" r:id="rId49"/>
    <p:sldId id="315" r:id="rId50"/>
    <p:sldId id="316" r:id="rId51"/>
    <p:sldId id="303" r:id="rId52"/>
    <p:sldId id="304" r:id="rId53"/>
    <p:sldId id="305" r:id="rId54"/>
    <p:sldId id="306" r:id="rId55"/>
    <p:sldId id="307" r:id="rId56"/>
    <p:sldId id="308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6" r:id="rId66"/>
    <p:sldId id="327" r:id="rId67"/>
    <p:sldId id="328" r:id="rId68"/>
    <p:sldId id="33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9" r:id="rId79"/>
    <p:sldId id="340" r:id="rId80"/>
    <p:sldId id="341" r:id="rId81"/>
    <p:sldId id="342" r:id="rId82"/>
    <p:sldId id="343" r:id="rId8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62B981-110A-4D8D-AF28-ABDCA197A44F}">
          <p14:sldIdLst>
            <p14:sldId id="281"/>
            <p14:sldId id="257"/>
            <p14:sldId id="256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01"/>
            <p14:sldId id="297"/>
            <p14:sldId id="298"/>
            <p14:sldId id="299"/>
            <p14:sldId id="300"/>
            <p14:sldId id="302"/>
            <p14:sldId id="313"/>
            <p14:sldId id="314"/>
            <p14:sldId id="315"/>
            <p14:sldId id="316"/>
            <p14:sldId id="303"/>
            <p14:sldId id="304"/>
            <p14:sldId id="305"/>
            <p14:sldId id="306"/>
            <p14:sldId id="307"/>
            <p14:sldId id="308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8"/>
            <p14:sldId id="33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9"/>
            <p14:sldId id="340"/>
            <p14:sldId id="341"/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使用者" initials="使用者" lastIdx="1" clrIdx="0">
    <p:extLst>
      <p:ext uri="{19B8F6BF-5375-455C-9EA6-DF929625EA0E}">
        <p15:presenceInfo xmlns:p15="http://schemas.microsoft.com/office/powerpoint/2012/main" userId="566785e9db4881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5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95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06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77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46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9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42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13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28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9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49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ADC4-530D-44C5-B784-EE365259837E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49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b="1" dirty="0"/>
              <a:t>第四作業</a:t>
            </a:r>
          </a:p>
        </p:txBody>
      </p:sp>
    </p:spTree>
    <p:extLst>
      <p:ext uri="{BB962C8B-B14F-4D97-AF65-F5344CB8AC3E}">
        <p14:creationId xmlns:p14="http://schemas.microsoft.com/office/powerpoint/2010/main" val="67442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</a:t>
            </a:r>
            <a:r>
              <a:rPr lang="en-US" altLang="zh-TW" b="1" i="1" dirty="0">
                <a:solidFill>
                  <a:srgbClr val="FF0000"/>
                </a:solidFill>
              </a:rPr>
              <a:t>unit = 7.35;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如果輸入的值</a:t>
            </a:r>
            <a:r>
              <a:rPr lang="en-US" altLang="zh-TW" b="1" i="1" dirty="0">
                <a:solidFill>
                  <a:srgbClr val="FF0000"/>
                </a:solidFill>
              </a:rPr>
              <a:t>&lt;=10</a:t>
            </a:r>
            <a:r>
              <a:rPr lang="zh-TW" altLang="en-US" b="1" i="1" dirty="0">
                <a:solidFill>
                  <a:srgbClr val="FF0000"/>
                </a:solidFill>
              </a:rPr>
              <a:t>就會得到</a:t>
            </a:r>
            <a:r>
              <a:rPr lang="en-US" altLang="zh-TW" b="1" i="1" dirty="0">
                <a:solidFill>
                  <a:srgbClr val="FF0000"/>
                </a:solidFill>
              </a:rPr>
              <a:t> unit = 7.35</a:t>
            </a:r>
            <a:r>
              <a:rPr lang="zh-TW" altLang="en-US" b="1" i="1" dirty="0">
                <a:solidFill>
                  <a:srgbClr val="FF0000"/>
                </a:solidFill>
              </a:rPr>
              <a:t>答案</a:t>
            </a:r>
            <a:r>
              <a:rPr lang="en-US" altLang="zh-TW" b="1" i="1" dirty="0">
                <a:solidFill>
                  <a:srgbClr val="FF0000"/>
                </a:solidFill>
              </a:rPr>
              <a:t>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80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b="1" i="1" dirty="0" err="1">
                <a:solidFill>
                  <a:srgbClr val="FF0000"/>
                </a:solidFill>
              </a:rPr>
              <a:t>deg</a:t>
            </a:r>
            <a:r>
              <a:rPr lang="en-US" altLang="zh-TW" b="1" i="1" dirty="0">
                <a:solidFill>
                  <a:srgbClr val="FF0000"/>
                </a:solidFill>
              </a:rPr>
              <a:t> &gt; 10 </a:t>
            </a:r>
            <a:r>
              <a:rPr lang="en-US" altLang="zh-TW" b="1" i="1" dirty="0">
                <a:solidFill>
                  <a:srgbClr val="92D050"/>
                </a:solidFill>
              </a:rPr>
              <a:t>&amp;&amp; </a:t>
            </a:r>
            <a:r>
              <a:rPr lang="en-US" altLang="zh-TW" b="1" i="1" dirty="0" err="1">
                <a:solidFill>
                  <a:srgbClr val="FF0000"/>
                </a:solidFill>
              </a:rPr>
              <a:t>deg</a:t>
            </a:r>
            <a:r>
              <a:rPr lang="en-US" altLang="zh-TW" b="1" i="1" dirty="0">
                <a:solidFill>
                  <a:srgbClr val="FF0000"/>
                </a:solidFill>
              </a:rPr>
              <a:t> &lt;= 30</a:t>
            </a:r>
            <a:r>
              <a:rPr lang="en-US" altLang="zh-TW" dirty="0"/>
              <a:t>) {    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如果輸入進來的值</a:t>
            </a:r>
            <a:r>
              <a:rPr lang="en-US" altLang="zh-TW" b="1" i="1" dirty="0">
                <a:solidFill>
                  <a:srgbClr val="FF0000"/>
                </a:solidFill>
              </a:rPr>
              <a:t>&gt;10</a:t>
            </a:r>
            <a:r>
              <a:rPr lang="zh-TW" altLang="en-US" b="1" i="1" dirty="0">
                <a:solidFill>
                  <a:srgbClr val="92D050"/>
                </a:solidFill>
              </a:rPr>
              <a:t>或者 </a:t>
            </a:r>
            <a:r>
              <a:rPr lang="en-US" altLang="zh-TW" b="1" i="1" dirty="0">
                <a:solidFill>
                  <a:srgbClr val="FF0000"/>
                </a:solidFill>
              </a:rPr>
              <a:t>&lt;=30</a:t>
            </a:r>
            <a:r>
              <a:rPr lang="zh-TW" altLang="en-US" b="1" i="1" dirty="0">
                <a:solidFill>
                  <a:srgbClr val="FF0000"/>
                </a:solidFill>
              </a:rPr>
              <a:t>就會進入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96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</a:t>
            </a:r>
            <a:r>
              <a:rPr lang="en-US" altLang="zh-TW" b="1" i="1" dirty="0">
                <a:solidFill>
                  <a:srgbClr val="FF0000"/>
                </a:solidFill>
              </a:rPr>
              <a:t>unit = 9.45;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如果輸入的值 </a:t>
            </a:r>
            <a:r>
              <a:rPr lang="en-US" altLang="zh-TW" b="1" i="1" dirty="0">
                <a:solidFill>
                  <a:srgbClr val="FF0000"/>
                </a:solidFill>
              </a:rPr>
              <a:t>&gt;10</a:t>
            </a:r>
            <a:r>
              <a:rPr lang="zh-TW" altLang="en-US" b="1" i="1" dirty="0">
                <a:solidFill>
                  <a:srgbClr val="92D05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&lt;=30</a:t>
            </a:r>
            <a:r>
              <a:rPr lang="zh-TW" altLang="en-US" b="1" i="1" dirty="0">
                <a:solidFill>
                  <a:srgbClr val="FF0000"/>
                </a:solidFill>
              </a:rPr>
              <a:t>就會得到 </a:t>
            </a:r>
            <a:r>
              <a:rPr lang="en-US" altLang="zh-TW" b="1" i="1" dirty="0">
                <a:solidFill>
                  <a:srgbClr val="FF0000"/>
                </a:solidFill>
              </a:rPr>
              <a:t>unit = 9.45</a:t>
            </a:r>
            <a:r>
              <a:rPr lang="zh-TW" altLang="en-US" b="1" i="1" dirty="0">
                <a:solidFill>
                  <a:srgbClr val="FF0000"/>
                </a:solidFill>
              </a:rPr>
              <a:t>答案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160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b="1" i="1" dirty="0" err="1">
                <a:solidFill>
                  <a:srgbClr val="FF0000"/>
                </a:solidFill>
              </a:rPr>
              <a:t>deg</a:t>
            </a:r>
            <a:r>
              <a:rPr lang="en-US" altLang="zh-TW" b="1" i="1" dirty="0">
                <a:solidFill>
                  <a:srgbClr val="FF0000"/>
                </a:solidFill>
              </a:rPr>
              <a:t> &gt; 30 </a:t>
            </a:r>
            <a:r>
              <a:rPr lang="en-US" altLang="zh-TW" b="1" i="1" dirty="0">
                <a:solidFill>
                  <a:srgbClr val="92D050"/>
                </a:solidFill>
              </a:rPr>
              <a:t>&amp;&amp;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deg</a:t>
            </a:r>
            <a:r>
              <a:rPr lang="en-US" altLang="zh-TW" b="1" i="1" dirty="0">
                <a:solidFill>
                  <a:srgbClr val="FF0000"/>
                </a:solidFill>
              </a:rPr>
              <a:t> &lt;= 50</a:t>
            </a:r>
            <a:r>
              <a:rPr lang="en-US" altLang="zh-TW" dirty="0"/>
              <a:t>) { 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如果輸入進來的值</a:t>
            </a:r>
            <a:r>
              <a:rPr lang="en-US" altLang="zh-TW" b="1" i="1" dirty="0">
                <a:solidFill>
                  <a:srgbClr val="FF0000"/>
                </a:solidFill>
              </a:rPr>
              <a:t>&gt;30</a:t>
            </a:r>
            <a:r>
              <a:rPr lang="zh-TW" altLang="en-US" b="1" i="1" dirty="0">
                <a:solidFill>
                  <a:srgbClr val="92D050"/>
                </a:solidFill>
              </a:rPr>
              <a:t>或者 </a:t>
            </a:r>
            <a:r>
              <a:rPr lang="en-US" altLang="zh-TW" b="1" i="1" dirty="0">
                <a:solidFill>
                  <a:srgbClr val="FF0000"/>
                </a:solidFill>
              </a:rPr>
              <a:t>&lt;=50</a:t>
            </a:r>
            <a:r>
              <a:rPr lang="zh-TW" altLang="en-US" b="1" i="1" dirty="0">
                <a:solidFill>
                  <a:srgbClr val="FF0000"/>
                </a:solidFill>
              </a:rPr>
              <a:t>就會進入</a:t>
            </a:r>
            <a:r>
              <a:rPr lang="en-US" altLang="zh-TW" dirty="0"/>
              <a:t>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98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</a:t>
            </a:r>
            <a:r>
              <a:rPr lang="en-US" altLang="zh-TW" b="1" i="1" dirty="0">
                <a:solidFill>
                  <a:srgbClr val="FF0000"/>
                </a:solidFill>
              </a:rPr>
              <a:t>unit = 11.55; 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如果輸入的值 </a:t>
            </a:r>
            <a:r>
              <a:rPr lang="en-US" altLang="zh-TW" b="1" i="1" dirty="0">
                <a:solidFill>
                  <a:srgbClr val="FF0000"/>
                </a:solidFill>
              </a:rPr>
              <a:t>&gt;30</a:t>
            </a:r>
            <a:r>
              <a:rPr lang="zh-TW" altLang="en-US" b="1" i="1" dirty="0">
                <a:solidFill>
                  <a:srgbClr val="92D05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&lt;=50</a:t>
            </a:r>
            <a:r>
              <a:rPr lang="zh-TW" altLang="en-US" b="1" i="1" dirty="0">
                <a:solidFill>
                  <a:srgbClr val="FF0000"/>
                </a:solidFill>
              </a:rPr>
              <a:t>就會得到 </a:t>
            </a:r>
            <a:r>
              <a:rPr lang="en-US" altLang="zh-TW" b="1" i="1" dirty="0">
                <a:solidFill>
                  <a:srgbClr val="FF0000"/>
                </a:solidFill>
              </a:rPr>
              <a:t>unit = 11.55</a:t>
            </a:r>
            <a:r>
              <a:rPr lang="zh-TW" altLang="en-US" b="1" i="1" dirty="0">
                <a:solidFill>
                  <a:srgbClr val="FF0000"/>
                </a:solidFill>
              </a:rPr>
              <a:t>答案</a:t>
            </a:r>
            <a:r>
              <a:rPr lang="en-US" altLang="zh-TW" dirty="0"/>
              <a:t>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401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</a:t>
            </a:r>
            <a:r>
              <a:rPr lang="en-US" altLang="zh-TW" b="1" i="1" dirty="0">
                <a:solidFill>
                  <a:srgbClr val="FF0000"/>
                </a:solidFill>
              </a:rPr>
              <a:t>else</a:t>
            </a:r>
            <a:r>
              <a:rPr lang="en-US" altLang="zh-TW" dirty="0"/>
              <a:t> {    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如果以上都沒有就會進入這裡</a:t>
            </a:r>
            <a:r>
              <a:rPr lang="en-US" altLang="zh-TW" b="1" i="1" dirty="0">
                <a:solidFill>
                  <a:srgbClr val="FF0000"/>
                </a:solidFill>
              </a:rPr>
              <a:t>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46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</a:t>
            </a:r>
            <a:r>
              <a:rPr lang="en-US" altLang="zh-TW" b="1" i="1" dirty="0">
                <a:solidFill>
                  <a:srgbClr val="FF0000"/>
                </a:solidFill>
              </a:rPr>
              <a:t>unit = 12.075;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進入這裡就會得到 </a:t>
            </a:r>
            <a:r>
              <a:rPr lang="en-US" altLang="zh-TW" b="1" i="1" dirty="0">
                <a:solidFill>
                  <a:srgbClr val="FF0000"/>
                </a:solidFill>
              </a:rPr>
              <a:t>unit = 12.075</a:t>
            </a:r>
            <a:r>
              <a:rPr lang="zh-TW" altLang="en-US" b="1" i="1" dirty="0">
                <a:solidFill>
                  <a:srgbClr val="FF0000"/>
                </a:solidFill>
              </a:rPr>
              <a:t>答案</a:t>
            </a:r>
            <a:r>
              <a:rPr lang="en-US" altLang="zh-TW" dirty="0"/>
              <a:t>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030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</a:t>
            </a:r>
            <a:r>
              <a:rPr lang="en-US" altLang="zh-TW" b="1" i="1" dirty="0" err="1">
                <a:solidFill>
                  <a:srgbClr val="7030A0"/>
                </a:solidFill>
              </a:rPr>
              <a:t>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</a:t>
            </a:r>
            <a:r>
              <a:rPr lang="en-US" altLang="zh-TW" b="1" i="1" dirty="0">
                <a:solidFill>
                  <a:srgbClr val="FFC000"/>
                </a:solidFill>
              </a:rPr>
              <a:t> %6.3</a:t>
            </a:r>
            <a:r>
              <a:rPr lang="en-US" altLang="zh-TW" b="1" i="1" dirty="0">
                <a:solidFill>
                  <a:srgbClr val="FF0000"/>
                </a:solidFill>
              </a:rPr>
              <a:t>f </a:t>
            </a:r>
            <a:r>
              <a:rPr lang="zh-TW" altLang="en-US" dirty="0"/>
              <a:t>元</a:t>
            </a:r>
            <a:r>
              <a:rPr lang="en-US" altLang="zh-TW" b="1" i="1" dirty="0">
                <a:solidFill>
                  <a:srgbClr val="92D050"/>
                </a:solidFill>
              </a:rPr>
              <a:t>%n</a:t>
            </a:r>
            <a:r>
              <a:rPr lang="en-US" altLang="zh-TW" dirty="0"/>
              <a:t>", unit);</a:t>
            </a:r>
          </a:p>
          <a:p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i="1" dirty="0" err="1">
                <a:solidFill>
                  <a:srgbClr val="7030A0"/>
                </a:solidFill>
              </a:rPr>
              <a:t>printf</a:t>
            </a:r>
            <a:r>
              <a:rPr lang="zh-TW" altLang="en-US" b="1" i="1" dirty="0">
                <a:solidFill>
                  <a:srgbClr val="7030A0"/>
                </a:solidFill>
              </a:rPr>
              <a:t>是有用到 </a:t>
            </a:r>
            <a:r>
              <a:rPr lang="en-US" altLang="zh-TW" b="1" i="1" dirty="0">
                <a:solidFill>
                  <a:srgbClr val="7030A0"/>
                </a:solidFill>
              </a:rPr>
              <a:t>%</a:t>
            </a:r>
            <a:r>
              <a:rPr lang="zh-TW" altLang="en-US" b="1" i="1" dirty="0">
                <a:solidFill>
                  <a:srgbClr val="7030A0"/>
                </a:solidFill>
              </a:rPr>
              <a:t>輸出才要加 </a:t>
            </a:r>
            <a:r>
              <a:rPr lang="en-US" altLang="zh-TW" b="1" i="1" dirty="0">
                <a:solidFill>
                  <a:srgbClr val="7030A0"/>
                </a:solidFill>
              </a:rPr>
              <a:t>f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CN" altLang="en-US" dirty="0"/>
              <a:t> </a:t>
            </a:r>
            <a:r>
              <a:rPr lang="en-US" altLang="zh-CN" b="1" i="1" dirty="0">
                <a:solidFill>
                  <a:srgbClr val="FFC000"/>
                </a:solidFill>
              </a:rPr>
              <a:t>%6.3f</a:t>
            </a:r>
            <a:r>
              <a:rPr lang="zh-TW" altLang="en-US" b="1" i="1" dirty="0">
                <a:solidFill>
                  <a:srgbClr val="FFC000"/>
                </a:solidFill>
              </a:rPr>
              <a:t> 總長</a:t>
            </a:r>
            <a:r>
              <a:rPr lang="zh-CN" altLang="en-US" b="1" i="1" dirty="0">
                <a:solidFill>
                  <a:srgbClr val="FFC000"/>
                </a:solidFill>
              </a:rPr>
              <a:t>度</a:t>
            </a:r>
            <a:r>
              <a:rPr lang="en-US" altLang="zh-CN" b="1" i="1" dirty="0">
                <a:solidFill>
                  <a:srgbClr val="FFC000"/>
                </a:solidFill>
              </a:rPr>
              <a:t>,</a:t>
            </a:r>
            <a:r>
              <a:rPr lang="zh-CN" altLang="en-US" b="1" i="1" dirty="0">
                <a:solidFill>
                  <a:srgbClr val="FFC000"/>
                </a:solidFill>
              </a:rPr>
              <a:t>表示 </a:t>
            </a:r>
            <a:r>
              <a:rPr lang="en-US" altLang="zh-CN" b="1" i="1" dirty="0" err="1">
                <a:solidFill>
                  <a:srgbClr val="FFC000"/>
                </a:solidFill>
              </a:rPr>
              <a:t>oo.xxx</a:t>
            </a:r>
            <a:endParaRPr lang="en-US" altLang="zh-CN" b="1" i="1" dirty="0">
              <a:solidFill>
                <a:srgbClr val="FFC000"/>
              </a:solidFill>
            </a:endParaRPr>
          </a:p>
          <a:p>
            <a:r>
              <a:rPr lang="en-US" altLang="zh-TW" dirty="0"/>
              <a:t>  		 </a:t>
            </a:r>
            <a:r>
              <a:rPr lang="en-US" altLang="zh-TW" b="1" i="1" dirty="0">
                <a:solidFill>
                  <a:srgbClr val="FF0000"/>
                </a:solidFill>
              </a:rPr>
              <a:t>%f </a:t>
            </a:r>
            <a:r>
              <a:rPr lang="zh-TW" altLang="en-US" b="1" i="1" dirty="0">
                <a:solidFill>
                  <a:srgbClr val="FF0000"/>
                </a:solidFill>
              </a:rPr>
              <a:t>浮點數</a:t>
            </a:r>
            <a:r>
              <a:rPr lang="en-US" altLang="zh-TW" b="1" i="1" dirty="0">
                <a:solidFill>
                  <a:srgbClr val="FF0000"/>
                </a:solidFill>
              </a:rPr>
              <a:t>(</a:t>
            </a:r>
            <a:r>
              <a:rPr lang="zh-TW" altLang="en-US" b="1" i="1" dirty="0">
                <a:solidFill>
                  <a:srgbClr val="FF0000"/>
                </a:solidFill>
              </a:rPr>
              <a:t>包括</a:t>
            </a:r>
            <a:r>
              <a:rPr lang="en-US" altLang="zh-TW" b="1" i="1" dirty="0">
                <a:solidFill>
                  <a:srgbClr val="FF0000"/>
                </a:solidFill>
              </a:rPr>
              <a:t>float</a:t>
            </a:r>
            <a:r>
              <a:rPr lang="zh-TW" altLang="en-US" b="1" i="1" dirty="0">
                <a:solidFill>
                  <a:srgbClr val="FF0000"/>
                </a:solidFill>
              </a:rPr>
              <a:t>和</a:t>
            </a:r>
            <a:r>
              <a:rPr lang="en-US" altLang="zh-TW" b="1" i="1" dirty="0">
                <a:solidFill>
                  <a:srgbClr val="FF0000"/>
                </a:solidFill>
              </a:rPr>
              <a:t>double)</a:t>
            </a:r>
            <a:endParaRPr lang="en-US" altLang="zh-CN" b="1" i="1" dirty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en-US" altLang="zh-TW" b="1" i="1" dirty="0">
                <a:solidFill>
                  <a:srgbClr val="92D050"/>
                </a:solidFill>
              </a:rPr>
              <a:t> %n</a:t>
            </a:r>
            <a:r>
              <a:rPr lang="zh-TW" altLang="en-US" b="1" i="1" dirty="0">
                <a:solidFill>
                  <a:srgbClr val="92D050"/>
                </a:solidFill>
              </a:rPr>
              <a:t>是斷行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510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4087" y="318109"/>
            <a:ext cx="1055944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</a:t>
            </a:r>
            <a:r>
              <a:rPr lang="en-US" altLang="zh-TW" b="1" i="1" dirty="0">
                <a:solidFill>
                  <a:srgbClr val="00B0F0"/>
                </a:solidFill>
              </a:rPr>
              <a:t>%d </a:t>
            </a:r>
            <a:r>
              <a:rPr lang="zh-TW" altLang="en-US" dirty="0"/>
              <a:t>元</a:t>
            </a:r>
            <a:r>
              <a:rPr lang="en-US" altLang="zh-TW" dirty="0"/>
              <a:t>", </a:t>
            </a:r>
            <a:r>
              <a:rPr lang="en-US" altLang="zh-TW" b="1" i="1" dirty="0">
                <a:solidFill>
                  <a:srgbClr val="92D050"/>
                </a:solidFill>
              </a:rPr>
              <a:t>(</a:t>
            </a:r>
            <a:r>
              <a:rPr lang="en-US" altLang="zh-TW" b="1" i="1" dirty="0" err="1">
                <a:solidFill>
                  <a:srgbClr val="92D050"/>
                </a:solidFill>
              </a:rPr>
              <a:t>int</a:t>
            </a:r>
            <a:r>
              <a:rPr lang="en-US" altLang="zh-TW" b="1" i="1" dirty="0">
                <a:solidFill>
                  <a:srgbClr val="92D050"/>
                </a:solidFill>
              </a:rPr>
              <a:t>) </a:t>
            </a:r>
            <a:r>
              <a:rPr lang="en-US" altLang="zh-TW" b="1" i="1" dirty="0">
                <a:solidFill>
                  <a:srgbClr val="FF0000"/>
                </a:solidFill>
              </a:rPr>
              <a:t>(</a:t>
            </a:r>
            <a:r>
              <a:rPr lang="en-US" altLang="zh-TW" b="1" i="1" dirty="0" err="1">
                <a:solidFill>
                  <a:srgbClr val="FF0000"/>
                </a:solidFill>
              </a:rPr>
              <a:t>deg</a:t>
            </a:r>
            <a:r>
              <a:rPr lang="en-US" altLang="zh-TW" b="1" i="1" dirty="0">
                <a:solidFill>
                  <a:srgbClr val="FF0000"/>
                </a:solidFill>
              </a:rPr>
              <a:t> * unit)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			</a:t>
            </a:r>
            <a:r>
              <a:rPr lang="zh-TW" altLang="en-US" dirty="0"/>
              <a:t>            </a:t>
            </a:r>
            <a:r>
              <a:rPr lang="zh-TW" altLang="en-US" b="1" i="1" dirty="0">
                <a:solidFill>
                  <a:srgbClr val="FF0000"/>
                </a:solidFill>
              </a:rPr>
              <a:t>輸入進來的值乘於得到的答案</a:t>
            </a:r>
            <a:r>
              <a:rPr lang="zh-TW" altLang="en-US" b="1" i="1" dirty="0">
                <a:solidFill>
                  <a:srgbClr val="92D050"/>
                </a:solidFill>
              </a:rPr>
              <a:t>以正數呈現</a:t>
            </a:r>
            <a:endParaRPr lang="en-US" altLang="zh-TW" b="1" i="1" dirty="0">
              <a:solidFill>
                <a:srgbClr val="92D050"/>
              </a:solidFill>
            </a:endParaRPr>
          </a:p>
          <a:p>
            <a:r>
              <a:rPr lang="en-US" altLang="zh-TW" b="1" i="1" dirty="0">
                <a:solidFill>
                  <a:srgbClr val="92D050"/>
                </a:solidFill>
              </a:rPr>
              <a:t>				</a:t>
            </a:r>
            <a:r>
              <a:rPr lang="zh-TW" altLang="en-US" b="1" i="1" dirty="0">
                <a:solidFill>
                  <a:srgbClr val="00B0F0"/>
                </a:solidFill>
              </a:rPr>
              <a:t>再回傳給</a:t>
            </a:r>
            <a:r>
              <a:rPr lang="en-US" altLang="zh-TW" b="1" i="1" dirty="0">
                <a:solidFill>
                  <a:srgbClr val="00B0F0"/>
                </a:solidFill>
              </a:rPr>
              <a:t>%d</a:t>
            </a:r>
          </a:p>
          <a:p>
            <a:r>
              <a:rPr lang="en-US" altLang="zh-TW" b="1" i="1" dirty="0">
                <a:solidFill>
                  <a:srgbClr val="00B0F0"/>
                </a:solidFill>
              </a:rPr>
              <a:t>				%d</a:t>
            </a:r>
            <a:r>
              <a:rPr lang="zh-TW" altLang="en-US" b="1" i="1" dirty="0">
                <a:solidFill>
                  <a:srgbClr val="00B0F0"/>
                </a:solidFill>
              </a:rPr>
              <a:t>只接收整數</a:t>
            </a:r>
            <a:endParaRPr lang="en-US" altLang="zh-TW" b="1" i="1" dirty="0">
              <a:solidFill>
                <a:srgbClr val="00B0F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425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22" y="1"/>
            <a:ext cx="837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1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09550"/>
            <a:ext cx="84105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7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Grade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char</a:t>
            </a:r>
            <a:r>
              <a:rPr lang="en-US" altLang="zh-TW" dirty="0"/>
              <a:t> grade;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char</a:t>
            </a:r>
            <a:r>
              <a:rPr lang="zh-TW" altLang="en-US" b="1" i="1" dirty="0">
                <a:solidFill>
                  <a:srgbClr val="FF0000"/>
                </a:solidFill>
              </a:rPr>
              <a:t>宣告字串 </a:t>
            </a:r>
            <a:r>
              <a:rPr lang="en-US" altLang="zh-TW" dirty="0"/>
              <a:t>	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請輸入考試分數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switch (score / 10) {</a:t>
            </a:r>
          </a:p>
          <a:p>
            <a:r>
              <a:rPr lang="en-US" altLang="zh-TW" dirty="0"/>
              <a:t>			case 10: // </a:t>
            </a:r>
            <a:r>
              <a:rPr lang="zh-TW" altLang="en-US" dirty="0"/>
              <a:t>以下是屬於甲級的分數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case 9:</a:t>
            </a:r>
          </a:p>
          <a:p>
            <a:r>
              <a:rPr lang="en-US" altLang="zh-TW" dirty="0"/>
              <a:t>			case 8:</a:t>
            </a:r>
          </a:p>
          <a:p>
            <a:r>
              <a:rPr lang="en-US" altLang="zh-TW" dirty="0"/>
              <a:t>				grade = '</a:t>
            </a:r>
            <a:r>
              <a:rPr lang="zh-TW" altLang="en-US" dirty="0"/>
              <a:t>甲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7: // </a:t>
            </a:r>
            <a:r>
              <a:rPr lang="zh-TW" altLang="en-US" dirty="0"/>
              <a:t>屬於乙級的分數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6: // </a:t>
            </a:r>
            <a:r>
              <a:rPr lang="zh-TW" altLang="en-US" dirty="0"/>
              <a:t>屬於丙級的分數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default:// </a:t>
            </a:r>
            <a:r>
              <a:rPr lang="zh-TW" altLang="en-US" dirty="0"/>
              <a:t>屬於丁級的分數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丁</a:t>
            </a:r>
            <a:r>
              <a:rPr lang="en-US" altLang="zh-TW" dirty="0"/>
              <a:t>';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(score + "</a:t>
            </a:r>
            <a:r>
              <a:rPr lang="zh-TW" altLang="en-US" dirty="0"/>
              <a:t>分是屬於</a:t>
            </a:r>
            <a:r>
              <a:rPr lang="en-US" altLang="zh-TW" dirty="0"/>
              <a:t>" + grade + "</a:t>
            </a:r>
            <a:r>
              <a:rPr lang="zh-TW" altLang="en-US" dirty="0"/>
              <a:t>級的成績。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2909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Grade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char grade;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請輸入考試分數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switch (</a:t>
            </a:r>
            <a:r>
              <a:rPr lang="en-US" altLang="zh-TW" b="1" i="1" dirty="0">
                <a:solidFill>
                  <a:srgbClr val="FF0000"/>
                </a:solidFill>
              </a:rPr>
              <a:t>score / 10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輸入進來的分數除</a:t>
            </a:r>
            <a:r>
              <a:rPr lang="en-US" altLang="zh-TW" b="1" i="1" dirty="0">
                <a:solidFill>
                  <a:srgbClr val="FF0000"/>
                </a:solidFill>
              </a:rPr>
              <a:t>10</a:t>
            </a:r>
          </a:p>
          <a:p>
            <a:r>
              <a:rPr lang="en-US" altLang="zh-TW" dirty="0"/>
              <a:t>			case 10: // </a:t>
            </a:r>
            <a:r>
              <a:rPr lang="zh-TW" altLang="en-US" dirty="0"/>
              <a:t>以下是屬於甲級的分數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case 9:</a:t>
            </a:r>
          </a:p>
          <a:p>
            <a:r>
              <a:rPr lang="en-US" altLang="zh-TW" dirty="0"/>
              <a:t>			case 8:</a:t>
            </a:r>
          </a:p>
          <a:p>
            <a:r>
              <a:rPr lang="en-US" altLang="zh-TW" dirty="0"/>
              <a:t>				grade = '</a:t>
            </a:r>
            <a:r>
              <a:rPr lang="zh-TW" altLang="en-US" dirty="0"/>
              <a:t>甲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7: // </a:t>
            </a:r>
            <a:r>
              <a:rPr lang="zh-TW" altLang="en-US" dirty="0"/>
              <a:t>屬於乙級的分數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6: // </a:t>
            </a:r>
            <a:r>
              <a:rPr lang="zh-TW" altLang="en-US" dirty="0"/>
              <a:t>屬於丙級的分數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default:// </a:t>
            </a:r>
            <a:r>
              <a:rPr lang="zh-TW" altLang="en-US" dirty="0"/>
              <a:t>屬於丁級的分數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丁</a:t>
            </a:r>
            <a:r>
              <a:rPr lang="en-US" altLang="zh-TW" dirty="0"/>
              <a:t>';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(score + "</a:t>
            </a:r>
            <a:r>
              <a:rPr lang="zh-TW" altLang="en-US" dirty="0"/>
              <a:t>分是屬於</a:t>
            </a:r>
            <a:r>
              <a:rPr lang="en-US" altLang="zh-TW" dirty="0"/>
              <a:t>" + grade + "</a:t>
            </a:r>
            <a:r>
              <a:rPr lang="zh-TW" altLang="en-US" dirty="0"/>
              <a:t>級的成績。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5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Grade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char grade;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請輸入考試分數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switch (score / 10) {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case 10: // </a:t>
            </a:r>
            <a:r>
              <a:rPr lang="zh-TW" altLang="en-US" b="1" i="1" dirty="0">
                <a:solidFill>
                  <a:srgbClr val="FF0000"/>
                </a:solidFill>
              </a:rPr>
              <a:t>以下是屬於甲級的分數</a:t>
            </a:r>
          </a:p>
          <a:p>
            <a:r>
              <a:rPr lang="zh-TW" altLang="en-US" b="1" i="1" dirty="0">
                <a:solidFill>
                  <a:srgbClr val="FF0000"/>
                </a:solidFill>
              </a:rPr>
              <a:t>			</a:t>
            </a:r>
            <a:r>
              <a:rPr lang="en-US" altLang="zh-TW" b="1" i="1" dirty="0">
                <a:solidFill>
                  <a:srgbClr val="FF0000"/>
                </a:solidFill>
              </a:rPr>
              <a:t>case 9: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case 8:</a:t>
            </a:r>
          </a:p>
          <a:p>
            <a:r>
              <a:rPr lang="en-US" altLang="zh-TW" dirty="0"/>
              <a:t>				</a:t>
            </a:r>
            <a:r>
              <a:rPr lang="en-US" altLang="zh-TW" b="1" i="1" dirty="0">
                <a:solidFill>
                  <a:srgbClr val="FF0000"/>
                </a:solidFill>
              </a:rPr>
              <a:t>grade = ‘</a:t>
            </a:r>
            <a:r>
              <a:rPr lang="zh-TW" altLang="en-US" b="1" i="1" dirty="0">
                <a:solidFill>
                  <a:srgbClr val="FF0000"/>
                </a:solidFill>
              </a:rPr>
              <a:t>甲 </a:t>
            </a:r>
            <a:r>
              <a:rPr lang="en-US" altLang="zh-TW" b="1" i="1" dirty="0">
                <a:solidFill>
                  <a:srgbClr val="FF0000"/>
                </a:solidFill>
              </a:rPr>
              <a:t>';	break;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</a:t>
            </a:r>
            <a:r>
              <a:rPr lang="zh-TW" altLang="en-US" b="1" i="1" dirty="0">
                <a:solidFill>
                  <a:srgbClr val="FF0000"/>
                </a:solidFill>
              </a:rPr>
              <a:t>輸入進來的值除完後如果等於上述答案就會是</a:t>
            </a:r>
            <a:r>
              <a:rPr lang="en-US" altLang="zh-TW" b="1" i="1" dirty="0">
                <a:solidFill>
                  <a:srgbClr val="FF0000"/>
                </a:solidFill>
              </a:rPr>
              <a:t>grade = ‘</a:t>
            </a:r>
            <a:r>
              <a:rPr lang="zh-TW" altLang="en-US" b="1" i="1" dirty="0">
                <a:solidFill>
                  <a:srgbClr val="FF0000"/>
                </a:solidFill>
              </a:rPr>
              <a:t>甲 </a:t>
            </a:r>
            <a:r>
              <a:rPr lang="en-US" altLang="zh-TW" b="1" i="1" dirty="0">
                <a:solidFill>
                  <a:srgbClr val="FF0000"/>
                </a:solidFill>
              </a:rPr>
              <a:t>’;</a:t>
            </a:r>
            <a:r>
              <a:rPr lang="zh-TW" altLang="en-US" b="1" i="1" dirty="0">
                <a:solidFill>
                  <a:srgbClr val="FF0000"/>
                </a:solidFill>
              </a:rPr>
              <a:t>這個字串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		break;</a:t>
            </a:r>
            <a:r>
              <a:rPr lang="zh-TW" altLang="en-US" b="1" i="1" dirty="0">
                <a:solidFill>
                  <a:srgbClr val="FF0000"/>
                </a:solidFill>
              </a:rPr>
              <a:t>之後再離開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case 7: // </a:t>
            </a:r>
            <a:r>
              <a:rPr lang="zh-TW" altLang="en-US" dirty="0"/>
              <a:t>屬於乙級的分數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6: // </a:t>
            </a:r>
            <a:r>
              <a:rPr lang="zh-TW" altLang="en-US" dirty="0"/>
              <a:t>屬於丙級的分數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default:// </a:t>
            </a:r>
            <a:r>
              <a:rPr lang="zh-TW" altLang="en-US" dirty="0"/>
              <a:t>屬於丁級的分數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丁</a:t>
            </a:r>
            <a:r>
              <a:rPr lang="en-US" altLang="zh-TW" dirty="0"/>
              <a:t>';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(score + "</a:t>
            </a:r>
            <a:r>
              <a:rPr lang="zh-TW" altLang="en-US" dirty="0"/>
              <a:t>分是屬於</a:t>
            </a:r>
            <a:r>
              <a:rPr lang="en-US" altLang="zh-TW" dirty="0"/>
              <a:t>" + grade + "</a:t>
            </a:r>
            <a:r>
              <a:rPr lang="zh-TW" altLang="en-US" dirty="0"/>
              <a:t>級的成績。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287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Grade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char grade;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請輸入考試分數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switch (score / 10) {</a:t>
            </a:r>
          </a:p>
          <a:p>
            <a:r>
              <a:rPr lang="en-US" altLang="zh-TW" dirty="0"/>
              <a:t>			case 10: // </a:t>
            </a:r>
            <a:r>
              <a:rPr lang="zh-TW" altLang="en-US" dirty="0"/>
              <a:t>以下是屬於甲級的分數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case 9:</a:t>
            </a:r>
          </a:p>
          <a:p>
            <a:r>
              <a:rPr lang="en-US" altLang="zh-TW" dirty="0"/>
              <a:t>			case 8:</a:t>
            </a:r>
          </a:p>
          <a:p>
            <a:r>
              <a:rPr lang="en-US" altLang="zh-TW" dirty="0"/>
              <a:t>				grade = '</a:t>
            </a:r>
            <a:r>
              <a:rPr lang="zh-TW" altLang="en-US" dirty="0"/>
              <a:t>甲</a:t>
            </a:r>
            <a:r>
              <a:rPr lang="en-US" altLang="zh-TW" dirty="0"/>
              <a:t>';	break;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case 7: // </a:t>
            </a:r>
            <a:r>
              <a:rPr lang="zh-TW" altLang="en-US" b="1" i="1" dirty="0">
                <a:solidFill>
                  <a:srgbClr val="FF0000"/>
                </a:solidFill>
              </a:rPr>
              <a:t>屬於乙級的分數</a:t>
            </a:r>
          </a:p>
          <a:p>
            <a:r>
              <a:rPr lang="zh-TW" altLang="en-US" b="1" i="1" dirty="0">
                <a:solidFill>
                  <a:srgbClr val="FF0000"/>
                </a:solidFill>
              </a:rPr>
              <a:t>				</a:t>
            </a:r>
            <a:r>
              <a:rPr lang="en-US" altLang="zh-TW" b="1" i="1" dirty="0">
                <a:solidFill>
                  <a:srgbClr val="FF0000"/>
                </a:solidFill>
              </a:rPr>
              <a:t>grade = '</a:t>
            </a:r>
            <a:r>
              <a:rPr lang="zh-TW" altLang="en-US" b="1" i="1" dirty="0">
                <a:solidFill>
                  <a:srgbClr val="FF0000"/>
                </a:solidFill>
              </a:rPr>
              <a:t>乙</a:t>
            </a:r>
            <a:r>
              <a:rPr lang="en-US" altLang="zh-TW" b="1" i="1" dirty="0">
                <a:solidFill>
                  <a:srgbClr val="FF0000"/>
                </a:solidFill>
              </a:rPr>
              <a:t>';	break;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case 6: // </a:t>
            </a:r>
            <a:r>
              <a:rPr lang="zh-TW" altLang="en-US" b="1" i="1" dirty="0">
                <a:solidFill>
                  <a:srgbClr val="FF0000"/>
                </a:solidFill>
              </a:rPr>
              <a:t>屬於丙級的分數</a:t>
            </a:r>
          </a:p>
          <a:p>
            <a:r>
              <a:rPr lang="zh-TW" altLang="en-US" b="1" i="1" dirty="0">
                <a:solidFill>
                  <a:srgbClr val="FF0000"/>
                </a:solidFill>
              </a:rPr>
              <a:t>				</a:t>
            </a:r>
            <a:r>
              <a:rPr lang="en-US" altLang="zh-TW" b="1" i="1" dirty="0">
                <a:solidFill>
                  <a:srgbClr val="FF0000"/>
                </a:solidFill>
              </a:rPr>
              <a:t>grade = '</a:t>
            </a:r>
            <a:r>
              <a:rPr lang="zh-TW" altLang="en-US" b="1" i="1" dirty="0">
                <a:solidFill>
                  <a:srgbClr val="FF0000"/>
                </a:solidFill>
              </a:rPr>
              <a:t>丙</a:t>
            </a:r>
            <a:r>
              <a:rPr lang="en-US" altLang="zh-TW" b="1" i="1" dirty="0">
                <a:solidFill>
                  <a:srgbClr val="FF0000"/>
                </a:solidFill>
              </a:rPr>
              <a:t>';	break;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</a:t>
            </a:r>
            <a:r>
              <a:rPr lang="zh-TW" altLang="en-US" b="1" i="1" dirty="0">
                <a:solidFill>
                  <a:srgbClr val="FF0000"/>
                </a:solidFill>
              </a:rPr>
              <a:t>輸入進來的值除完後如果等於上述答案就會是</a:t>
            </a:r>
            <a:r>
              <a:rPr lang="en-US" altLang="zh-TW" b="1" i="1" dirty="0">
                <a:solidFill>
                  <a:srgbClr val="FF0000"/>
                </a:solidFill>
              </a:rPr>
              <a:t>grade = ‘</a:t>
            </a:r>
            <a:r>
              <a:rPr lang="zh-TW" altLang="en-US" b="1" i="1" dirty="0">
                <a:solidFill>
                  <a:srgbClr val="FF0000"/>
                </a:solidFill>
              </a:rPr>
              <a:t>乙 </a:t>
            </a:r>
            <a:r>
              <a:rPr lang="en-US" altLang="zh-TW" b="1" i="1" dirty="0">
                <a:solidFill>
                  <a:srgbClr val="FF0000"/>
                </a:solidFill>
              </a:rPr>
              <a:t>’</a:t>
            </a:r>
            <a:r>
              <a:rPr lang="zh-TW" altLang="en-US" b="1" i="1" dirty="0">
                <a:solidFill>
                  <a:srgbClr val="FF0000"/>
                </a:solidFill>
              </a:rPr>
              <a:t>或 </a:t>
            </a:r>
            <a:r>
              <a:rPr lang="en-US" altLang="zh-TW" b="1" i="1" dirty="0">
                <a:solidFill>
                  <a:srgbClr val="FF0000"/>
                </a:solidFill>
              </a:rPr>
              <a:t>’</a:t>
            </a:r>
            <a:r>
              <a:rPr lang="zh-TW" altLang="en-US" b="1" i="1" dirty="0">
                <a:solidFill>
                  <a:srgbClr val="FF0000"/>
                </a:solidFill>
              </a:rPr>
              <a:t>丙 </a:t>
            </a:r>
            <a:r>
              <a:rPr lang="en-US" altLang="zh-TW" b="1" i="1" dirty="0">
                <a:solidFill>
                  <a:srgbClr val="FF0000"/>
                </a:solidFill>
              </a:rPr>
              <a:t>’;</a:t>
            </a:r>
            <a:r>
              <a:rPr lang="zh-TW" altLang="en-US" b="1" i="1" dirty="0">
                <a:solidFill>
                  <a:srgbClr val="FF0000"/>
                </a:solidFill>
              </a:rPr>
              <a:t>這個字串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		break;</a:t>
            </a:r>
            <a:r>
              <a:rPr lang="zh-TW" altLang="en-US" b="1" i="1" dirty="0">
                <a:solidFill>
                  <a:srgbClr val="FF0000"/>
                </a:solidFill>
              </a:rPr>
              <a:t>之後再離開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default:// </a:t>
            </a:r>
            <a:r>
              <a:rPr lang="zh-TW" altLang="en-US" dirty="0"/>
              <a:t>屬於丁級的分數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丁</a:t>
            </a:r>
            <a:r>
              <a:rPr lang="en-US" altLang="zh-TW" dirty="0"/>
              <a:t>';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(score + "</a:t>
            </a:r>
            <a:r>
              <a:rPr lang="zh-TW" altLang="en-US" dirty="0"/>
              <a:t>分是屬於</a:t>
            </a:r>
            <a:r>
              <a:rPr lang="en-US" altLang="zh-TW" dirty="0"/>
              <a:t>" + grade + "</a:t>
            </a:r>
            <a:r>
              <a:rPr lang="zh-TW" altLang="en-US" dirty="0"/>
              <a:t>級的成績。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0486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Grade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char grade;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請輸入考試分數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switch (score / 10) {</a:t>
            </a:r>
          </a:p>
          <a:p>
            <a:r>
              <a:rPr lang="en-US" altLang="zh-TW" dirty="0"/>
              <a:t>			case 10: // </a:t>
            </a:r>
            <a:r>
              <a:rPr lang="zh-TW" altLang="en-US" dirty="0"/>
              <a:t>以下是屬於甲級的分數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case 9:</a:t>
            </a:r>
          </a:p>
          <a:p>
            <a:r>
              <a:rPr lang="en-US" altLang="zh-TW" dirty="0"/>
              <a:t>			case 8:</a:t>
            </a:r>
          </a:p>
          <a:p>
            <a:r>
              <a:rPr lang="en-US" altLang="zh-TW" dirty="0"/>
              <a:t>				grade = '</a:t>
            </a:r>
            <a:r>
              <a:rPr lang="zh-TW" altLang="en-US" dirty="0"/>
              <a:t>甲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7: // </a:t>
            </a:r>
            <a:r>
              <a:rPr lang="zh-TW" altLang="en-US" dirty="0"/>
              <a:t>屬於乙級的分數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6: // </a:t>
            </a:r>
            <a:r>
              <a:rPr lang="zh-TW" altLang="en-US" dirty="0"/>
              <a:t>屬於丙級的分數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丙</a:t>
            </a:r>
            <a:r>
              <a:rPr lang="en-US" altLang="zh-TW" dirty="0"/>
              <a:t>';	break;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default:// </a:t>
            </a:r>
            <a:r>
              <a:rPr lang="zh-TW" altLang="en-US" b="1" i="1" dirty="0">
                <a:solidFill>
                  <a:srgbClr val="FF0000"/>
                </a:solidFill>
              </a:rPr>
              <a:t>屬於丁級的分數</a:t>
            </a:r>
          </a:p>
          <a:p>
            <a:r>
              <a:rPr lang="zh-TW" altLang="en-US" b="1" i="1" dirty="0">
                <a:solidFill>
                  <a:srgbClr val="FF0000"/>
                </a:solidFill>
              </a:rPr>
              <a:t>				</a:t>
            </a:r>
            <a:r>
              <a:rPr lang="en-US" altLang="zh-TW" b="1" i="1" dirty="0">
                <a:solidFill>
                  <a:srgbClr val="FF0000"/>
                </a:solidFill>
              </a:rPr>
              <a:t>grade = '</a:t>
            </a:r>
            <a:r>
              <a:rPr lang="zh-TW" altLang="en-US" b="1" i="1" dirty="0">
                <a:solidFill>
                  <a:srgbClr val="FF0000"/>
                </a:solidFill>
              </a:rPr>
              <a:t>丁</a:t>
            </a:r>
            <a:r>
              <a:rPr lang="en-US" altLang="zh-TW" b="1" i="1" dirty="0">
                <a:solidFill>
                  <a:srgbClr val="FF0000"/>
                </a:solidFill>
              </a:rPr>
              <a:t>'; 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</a:t>
            </a:r>
            <a:r>
              <a:rPr lang="zh-TW" altLang="en-US" b="1" i="1" dirty="0">
                <a:solidFill>
                  <a:srgbClr val="FF0000"/>
                </a:solidFill>
              </a:rPr>
              <a:t>以上都沒有就會進入</a:t>
            </a:r>
            <a:r>
              <a:rPr lang="zh-TW" altLang="zh-TW" b="1" i="1" dirty="0">
                <a:solidFill>
                  <a:srgbClr val="FF0000"/>
                </a:solidFill>
                <a:latin typeface="Arial Unicode MS"/>
                <a:ea typeface="inherit"/>
              </a:rPr>
              <a:t>默認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(score + "</a:t>
            </a:r>
            <a:r>
              <a:rPr lang="zh-TW" altLang="en-US" dirty="0"/>
              <a:t>分是屬於</a:t>
            </a:r>
            <a:r>
              <a:rPr lang="en-US" altLang="zh-TW" dirty="0"/>
              <a:t>" + grade + "</a:t>
            </a:r>
            <a:r>
              <a:rPr lang="zh-TW" altLang="en-US" dirty="0"/>
              <a:t>級的成績。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784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Grade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char grade;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請輸入考試分數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switch (score / 10) {</a:t>
            </a:r>
          </a:p>
          <a:p>
            <a:r>
              <a:rPr lang="en-US" altLang="zh-TW" dirty="0"/>
              <a:t>			case 10: // </a:t>
            </a:r>
            <a:r>
              <a:rPr lang="zh-TW" altLang="en-US" dirty="0"/>
              <a:t>以下是屬於甲級的分數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case 9:</a:t>
            </a:r>
          </a:p>
          <a:p>
            <a:r>
              <a:rPr lang="en-US" altLang="zh-TW" dirty="0"/>
              <a:t>			case 8:</a:t>
            </a:r>
          </a:p>
          <a:p>
            <a:r>
              <a:rPr lang="en-US" altLang="zh-TW" dirty="0"/>
              <a:t>				grade = '</a:t>
            </a:r>
            <a:r>
              <a:rPr lang="zh-TW" altLang="en-US" dirty="0"/>
              <a:t>甲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7: // </a:t>
            </a:r>
            <a:r>
              <a:rPr lang="zh-TW" altLang="en-US" dirty="0"/>
              <a:t>屬於乙級的分數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6: // </a:t>
            </a:r>
            <a:r>
              <a:rPr lang="zh-TW" altLang="en-US" dirty="0"/>
              <a:t>屬於丙級的分數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default:// </a:t>
            </a:r>
            <a:r>
              <a:rPr lang="zh-TW" altLang="en-US" dirty="0"/>
              <a:t>屬於丁級的分數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丁</a:t>
            </a:r>
            <a:r>
              <a:rPr lang="en-US" altLang="zh-TW" dirty="0"/>
              <a:t>';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score </a:t>
            </a:r>
            <a:r>
              <a:rPr lang="en-US" altLang="zh-TW" dirty="0"/>
              <a:t>+ "</a:t>
            </a:r>
            <a:r>
              <a:rPr lang="zh-TW" altLang="en-US" dirty="0"/>
              <a:t>分是屬於</a:t>
            </a:r>
            <a:r>
              <a:rPr lang="en-US" altLang="zh-TW" dirty="0"/>
              <a:t>" + </a:t>
            </a:r>
            <a:r>
              <a:rPr lang="en-US" altLang="zh-TW" b="1" i="1" dirty="0">
                <a:solidFill>
                  <a:srgbClr val="FF0000"/>
                </a:solidFill>
              </a:rPr>
              <a:t>grade</a:t>
            </a:r>
            <a:r>
              <a:rPr lang="en-US" altLang="zh-TW" dirty="0"/>
              <a:t> + "</a:t>
            </a:r>
            <a:r>
              <a:rPr lang="zh-TW" altLang="en-US" dirty="0"/>
              <a:t>級的成績。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		</a:t>
            </a:r>
            <a:r>
              <a:rPr lang="zh-TW" altLang="en-US" b="1" i="1" dirty="0">
                <a:solidFill>
                  <a:srgbClr val="FF0000"/>
                </a:solidFill>
              </a:rPr>
              <a:t>輸入的成績</a:t>
            </a:r>
            <a:r>
              <a:rPr lang="en-US" altLang="zh-TW" b="1" i="1" dirty="0"/>
              <a:t>+ “</a:t>
            </a:r>
            <a:r>
              <a:rPr lang="zh-TW" altLang="en-US" b="1" i="1" dirty="0"/>
              <a:t>分是屬於</a:t>
            </a:r>
            <a:r>
              <a:rPr lang="en-US" altLang="zh-TW" b="1" i="1" dirty="0"/>
              <a:t>” +</a:t>
            </a:r>
            <a:r>
              <a:rPr lang="zh-TW" altLang="en-US" b="1" i="1" dirty="0">
                <a:solidFill>
                  <a:srgbClr val="FF0000"/>
                </a:solidFill>
              </a:rPr>
              <a:t>得到的字串答案</a:t>
            </a:r>
            <a:r>
              <a:rPr lang="en-US" altLang="zh-TW" b="1" i="1" dirty="0"/>
              <a:t>+ "</a:t>
            </a:r>
            <a:r>
              <a:rPr lang="zh-TW" altLang="en-US" b="1" i="1" dirty="0"/>
              <a:t>級的成績</a:t>
            </a:r>
            <a:r>
              <a:rPr lang="en-US" altLang="zh-TW" b="1" i="1" dirty="0"/>
              <a:t>”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8990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CCBDEAF-A492-4B82-9361-41509CF1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84" y="0"/>
            <a:ext cx="6975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64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</a:t>
            </a:r>
            <a:r>
              <a:rPr lang="en-US" altLang="zh-TW" sz="1600" b="1" i="1" dirty="0">
                <a:solidFill>
                  <a:srgbClr val="FF0000"/>
                </a:solidFill>
              </a:rPr>
              <a:t>int num1, num2, num3, max;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</a:t>
            </a:r>
            <a:r>
              <a:rPr lang="zh-TW" altLang="en-US" sz="1600" b="1" i="1" dirty="0">
                <a:solidFill>
                  <a:srgbClr val="FF0000"/>
                </a:solidFill>
              </a:rPr>
              <a:t>宣告整數變數</a:t>
            </a:r>
            <a:endParaRPr lang="en-US" altLang="zh-TW" sz="1600" b="1" i="1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7666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</a:t>
            </a:r>
            <a:r>
              <a:rPr lang="en-US" altLang="zh-TW" sz="1600" b="1" i="1" dirty="0">
                <a:solidFill>
                  <a:srgbClr val="FF0000"/>
                </a:solidFill>
              </a:rPr>
              <a:t>num1 = </a:t>
            </a:r>
            <a:r>
              <a:rPr lang="en-US" altLang="zh-TW" sz="1600" b="1" i="1" dirty="0" err="1">
                <a:solidFill>
                  <a:srgbClr val="FF0000"/>
                </a:solidFill>
              </a:rPr>
              <a:t>scn.nextInt</a:t>
            </a:r>
            <a:r>
              <a:rPr lang="en-US" altLang="zh-TW" sz="1600" b="1" i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num2 = </a:t>
            </a:r>
            <a:r>
              <a:rPr lang="en-US" altLang="zh-TW" sz="1600" b="1" i="1" dirty="0" err="1">
                <a:solidFill>
                  <a:srgbClr val="FF0000"/>
                </a:solidFill>
              </a:rPr>
              <a:t>scn.nextInt</a:t>
            </a:r>
            <a:r>
              <a:rPr lang="en-US" altLang="zh-TW" sz="1600" b="1" i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num3 = </a:t>
            </a:r>
            <a:r>
              <a:rPr lang="en-US" altLang="zh-TW" sz="1600" b="1" i="1" dirty="0" err="1">
                <a:solidFill>
                  <a:srgbClr val="FF0000"/>
                </a:solidFill>
              </a:rPr>
              <a:t>scn.nextInt</a:t>
            </a:r>
            <a:r>
              <a:rPr lang="en-US" altLang="zh-TW" sz="1600" b="1" i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</a:t>
            </a:r>
            <a:r>
              <a:rPr lang="zh-TW" altLang="en-US" sz="1600" b="1" i="1" dirty="0">
                <a:solidFill>
                  <a:srgbClr val="FF0000"/>
                </a:solidFill>
              </a:rPr>
              <a:t>輸入</a:t>
            </a:r>
            <a:r>
              <a:rPr lang="en-US" altLang="zh-TW" sz="1600" b="1" i="1" dirty="0">
                <a:solidFill>
                  <a:srgbClr val="FF0000"/>
                </a:solidFill>
              </a:rPr>
              <a:t>3</a:t>
            </a:r>
            <a:r>
              <a:rPr lang="zh-TW" altLang="en-US" sz="1600" b="1" i="1" dirty="0">
                <a:solidFill>
                  <a:srgbClr val="FF0000"/>
                </a:solidFill>
              </a:rPr>
              <a:t>個整數</a:t>
            </a:r>
            <a:endParaRPr lang="en-US" altLang="zh-TW" sz="1600" b="1" i="1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2920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</a:t>
            </a:r>
            <a:r>
              <a:rPr lang="en-US" altLang="zh-TW" sz="1600" b="1" i="1" dirty="0">
                <a:solidFill>
                  <a:srgbClr val="FF0000"/>
                </a:solidFill>
              </a:rPr>
              <a:t>num1 &gt; num2</a:t>
            </a:r>
            <a:r>
              <a:rPr lang="en-US" altLang="zh-TW" sz="1600" dirty="0"/>
              <a:t>) {       </a:t>
            </a:r>
          </a:p>
          <a:p>
            <a:r>
              <a:rPr lang="en-US" altLang="zh-TW" sz="1600" dirty="0"/>
              <a:t>		</a:t>
            </a:r>
            <a:r>
              <a:rPr lang="zh-TW" altLang="en-US" sz="1600" b="1" i="1" dirty="0">
                <a:solidFill>
                  <a:srgbClr val="FF0000"/>
                </a:solidFill>
              </a:rPr>
              <a:t>如果</a:t>
            </a:r>
            <a:r>
              <a:rPr lang="en-US" altLang="zh-TW" sz="1600" b="1" i="1" dirty="0">
                <a:solidFill>
                  <a:srgbClr val="FF0000"/>
                </a:solidFill>
              </a:rPr>
              <a:t>1&gt;2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就會進入</a:t>
            </a:r>
            <a:r>
              <a:rPr lang="en-US" altLang="zh-TW" sz="1600" dirty="0"/>
              <a:t>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06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56" y="225468"/>
            <a:ext cx="84010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47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</a:t>
            </a:r>
            <a:r>
              <a:rPr lang="en-US" altLang="zh-TW" sz="1600" b="1" i="1" dirty="0">
                <a:solidFill>
                  <a:srgbClr val="FF0000"/>
                </a:solidFill>
              </a:rPr>
              <a:t>num1 &gt; num3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			</a:t>
            </a:r>
            <a:r>
              <a:rPr lang="zh-TW" altLang="en-US" sz="1600" b="1" i="1" dirty="0">
                <a:solidFill>
                  <a:srgbClr val="FF0000"/>
                </a:solidFill>
              </a:rPr>
              <a:t>進入之後如果</a:t>
            </a:r>
            <a:r>
              <a:rPr lang="en-US" altLang="zh-TW" sz="1600" b="1" i="1" dirty="0">
                <a:solidFill>
                  <a:srgbClr val="FF0000"/>
                </a:solidFill>
              </a:rPr>
              <a:t>1&gt;3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就會進入</a:t>
            </a:r>
            <a:endParaRPr lang="en-US" altLang="zh-TW" sz="1600" b="1" i="1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9033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</a:t>
            </a:r>
            <a:r>
              <a:rPr lang="en-US" altLang="zh-TW" sz="1600" b="1" i="1" dirty="0">
                <a:solidFill>
                  <a:srgbClr val="FF0000"/>
                </a:solidFill>
              </a:rPr>
              <a:t>max = num1;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		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就會的到答案</a:t>
            </a:r>
            <a:r>
              <a:rPr lang="en-US" altLang="zh-TW" sz="1600" b="1" i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4577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</a:t>
            </a:r>
            <a:r>
              <a:rPr lang="en-US" altLang="zh-TW" sz="1600" b="1" i="1" dirty="0">
                <a:solidFill>
                  <a:srgbClr val="FF0000"/>
                </a:solidFill>
              </a:rPr>
              <a:t>else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	</a:t>
            </a:r>
            <a:r>
              <a:rPr lang="zh-TW" altLang="en-US" sz="1600" b="1" i="1" dirty="0">
                <a:solidFill>
                  <a:srgbClr val="FF0000"/>
                </a:solidFill>
              </a:rPr>
              <a:t>進入之後如果</a:t>
            </a:r>
            <a:r>
              <a:rPr lang="en-US" altLang="zh-TW" sz="1600" b="1" i="1" dirty="0">
                <a:solidFill>
                  <a:srgbClr val="FF0000"/>
                </a:solidFill>
              </a:rPr>
              <a:t>1</a:t>
            </a:r>
            <a:r>
              <a:rPr lang="zh-TW" altLang="en-US" sz="1600" b="1" i="1" dirty="0">
                <a:solidFill>
                  <a:srgbClr val="FF0000"/>
                </a:solidFill>
              </a:rPr>
              <a:t>沒有</a:t>
            </a:r>
            <a:r>
              <a:rPr lang="en-US" altLang="zh-TW" sz="1600" b="1" i="1" dirty="0">
                <a:solidFill>
                  <a:srgbClr val="FF0000"/>
                </a:solidFill>
              </a:rPr>
              <a:t>&gt;3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就會進入</a:t>
            </a:r>
            <a:endParaRPr lang="en-US" altLang="zh-TW" sz="1600" b="1" i="1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0264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</a:t>
            </a:r>
            <a:r>
              <a:rPr lang="en-US" altLang="zh-TW" sz="1600" b="1" i="1" dirty="0">
                <a:solidFill>
                  <a:srgbClr val="FF0000"/>
                </a:solidFill>
              </a:rPr>
              <a:t>max = num3;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		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就會的到答案</a:t>
            </a:r>
            <a:r>
              <a:rPr lang="en-US" altLang="zh-TW" sz="1600" b="1" i="1" dirty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3837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</a:t>
            </a:r>
            <a:r>
              <a:rPr lang="en-US" altLang="zh-TW" sz="1600" b="1" i="1" dirty="0">
                <a:solidFill>
                  <a:srgbClr val="FF0000"/>
                </a:solidFill>
              </a:rPr>
              <a:t>else</a:t>
            </a:r>
            <a:r>
              <a:rPr lang="en-US" altLang="zh-TW" sz="1600" dirty="0"/>
              <a:t> {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</a:t>
            </a:r>
            <a:r>
              <a:rPr lang="zh-TW" altLang="en-US" sz="1600" b="1" i="1" dirty="0">
                <a:solidFill>
                  <a:srgbClr val="FF0000"/>
                </a:solidFill>
              </a:rPr>
              <a:t>如果</a:t>
            </a:r>
            <a:r>
              <a:rPr lang="en-US" altLang="zh-TW" sz="1600" b="1" i="1" dirty="0">
                <a:solidFill>
                  <a:srgbClr val="FF0000"/>
                </a:solidFill>
              </a:rPr>
              <a:t>1</a:t>
            </a:r>
            <a:r>
              <a:rPr lang="zh-TW" altLang="en-US" sz="1600" b="1" i="1" dirty="0">
                <a:solidFill>
                  <a:srgbClr val="FF0000"/>
                </a:solidFill>
              </a:rPr>
              <a:t>沒有</a:t>
            </a:r>
            <a:r>
              <a:rPr lang="en-US" altLang="zh-TW" sz="1600" b="1" i="1" dirty="0">
                <a:solidFill>
                  <a:srgbClr val="FF0000"/>
                </a:solidFill>
              </a:rPr>
              <a:t>&gt;2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就會進入</a:t>
            </a:r>
            <a:r>
              <a:rPr lang="en-US" altLang="zh-TW" sz="1600" dirty="0"/>
              <a:t> 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6979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</a:t>
            </a:r>
            <a:r>
              <a:rPr lang="en-US" altLang="zh-TW" sz="1600" b="1" i="1" dirty="0">
                <a:solidFill>
                  <a:srgbClr val="FF0000"/>
                </a:solidFill>
              </a:rPr>
              <a:t>num2 &gt; num3</a:t>
            </a:r>
            <a:r>
              <a:rPr lang="en-US" altLang="zh-TW" sz="1600" dirty="0"/>
              <a:t>)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	</a:t>
            </a:r>
            <a:r>
              <a:rPr lang="zh-TW" altLang="en-US" sz="1600" b="1" i="1" dirty="0">
                <a:solidFill>
                  <a:srgbClr val="FF0000"/>
                </a:solidFill>
              </a:rPr>
              <a:t>進入之後如果</a:t>
            </a:r>
            <a:r>
              <a:rPr lang="en-US" altLang="zh-TW" sz="1600" b="1" i="1" dirty="0">
                <a:solidFill>
                  <a:srgbClr val="FF0000"/>
                </a:solidFill>
              </a:rPr>
              <a:t>2&gt;3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就會進入</a:t>
            </a:r>
            <a:endParaRPr lang="en-US" altLang="zh-TW" sz="1600" dirty="0"/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6927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</a:t>
            </a:r>
            <a:r>
              <a:rPr lang="en-US" altLang="zh-TW" sz="1600" b="1" i="1" dirty="0">
                <a:solidFill>
                  <a:srgbClr val="FF0000"/>
                </a:solidFill>
              </a:rPr>
              <a:t>max = num2;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		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就會的到答案</a:t>
            </a:r>
            <a:r>
              <a:rPr lang="en-US" altLang="zh-TW" sz="1600" b="1" i="1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9913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</a:t>
            </a:r>
            <a:r>
              <a:rPr lang="en-US" altLang="zh-TW" sz="1600" b="1" i="1" dirty="0">
                <a:solidFill>
                  <a:srgbClr val="FF0000"/>
                </a:solidFill>
              </a:rPr>
              <a:t>else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	</a:t>
            </a:r>
            <a:r>
              <a:rPr lang="zh-TW" altLang="en-US" sz="1600" b="1" i="1" dirty="0">
                <a:solidFill>
                  <a:srgbClr val="FF0000"/>
                </a:solidFill>
              </a:rPr>
              <a:t>進入之後如果</a:t>
            </a:r>
            <a:r>
              <a:rPr lang="en-US" altLang="zh-TW" sz="1600" b="1" i="1" dirty="0">
                <a:solidFill>
                  <a:srgbClr val="FF0000"/>
                </a:solidFill>
              </a:rPr>
              <a:t>2</a:t>
            </a:r>
            <a:r>
              <a:rPr lang="zh-TW" altLang="en-US" sz="1600" b="1" i="1" dirty="0">
                <a:solidFill>
                  <a:srgbClr val="FF0000"/>
                </a:solidFill>
              </a:rPr>
              <a:t>沒有</a:t>
            </a:r>
            <a:r>
              <a:rPr lang="en-US" altLang="zh-TW" sz="1600" b="1" i="1" dirty="0">
                <a:solidFill>
                  <a:srgbClr val="FF0000"/>
                </a:solidFill>
              </a:rPr>
              <a:t>&gt;3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就會進入</a:t>
            </a:r>
            <a:endParaRPr lang="en-US" altLang="zh-TW" sz="1600" b="1" i="1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9762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</a:t>
            </a:r>
            <a:r>
              <a:rPr lang="en-US" altLang="zh-TW" sz="1600" b="1" i="1" dirty="0">
                <a:solidFill>
                  <a:srgbClr val="FF0000"/>
                </a:solidFill>
              </a:rPr>
              <a:t>max = num3;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		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就會的到答案</a:t>
            </a:r>
            <a:r>
              <a:rPr lang="en-US" altLang="zh-TW" sz="1600" b="1" i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600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265289" y="191911"/>
            <a:ext cx="113001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</a:t>
            </a:r>
            <a:r>
              <a:rPr lang="en-US" altLang="zh-TW" sz="1600" b="1" i="1" dirty="0">
                <a:solidFill>
                  <a:srgbClr val="FF0000"/>
                </a:solidFill>
              </a:rPr>
              <a:t>max</a:t>
            </a:r>
            <a:r>
              <a:rPr lang="en-US" altLang="zh-TW" sz="1600" dirty="0"/>
              <a:t>);</a:t>
            </a:r>
          </a:p>
          <a:p>
            <a:r>
              <a:rPr lang="en-US" altLang="zh-TW" sz="1600" dirty="0"/>
              <a:t>				</a:t>
            </a:r>
            <a:r>
              <a:rPr lang="en-US" altLang="zh-TW" sz="1600" b="1" i="1" dirty="0">
                <a:solidFill>
                  <a:srgbClr val="FF0000"/>
                </a:solidFill>
              </a:rPr>
              <a:t>	</a:t>
            </a:r>
            <a:r>
              <a:rPr lang="zh-TW" altLang="en-US" sz="1600" b="1" i="1" dirty="0">
                <a:solidFill>
                  <a:srgbClr val="FF0000"/>
                </a:solidFill>
              </a:rPr>
              <a:t>上面判斷結束後就會顯示結果</a:t>
            </a:r>
            <a:endParaRPr lang="en-US" altLang="zh-TW" sz="1600" b="1" i="1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034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57175"/>
            <a:ext cx="84772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69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CF34E70-87E4-4ED8-88F9-33ED48F15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257175"/>
            <a:ext cx="82581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92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F14073-917C-456D-976F-5DA434E8F0F1}"/>
              </a:ext>
            </a:extLst>
          </p:cNvPr>
          <p:cNvSpPr txBox="1"/>
          <p:nvPr/>
        </p:nvSpPr>
        <p:spPr>
          <a:xfrm>
            <a:off x="316089" y="316089"/>
            <a:ext cx="11187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For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int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宣告</a:t>
            </a:r>
            <a:r>
              <a:rPr lang="en-US" altLang="zh-TW" b="1" i="1" dirty="0">
                <a:solidFill>
                  <a:srgbClr val="FF0000"/>
                </a:solidFill>
              </a:rPr>
              <a:t>1</a:t>
            </a:r>
            <a:r>
              <a:rPr lang="zh-TW" altLang="en-US" b="1" i="1" dirty="0">
                <a:solidFill>
                  <a:srgbClr val="FF0000"/>
                </a:solidFill>
              </a:rPr>
              <a:t>個整數變數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int sum = 0;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 &lt;=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    sum +=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從</a:t>
            </a:r>
            <a:r>
              <a:rPr lang="en-US" altLang="zh-TW" dirty="0"/>
              <a:t>1</a:t>
            </a:r>
            <a:r>
              <a:rPr lang="zh-TW" altLang="en-US" dirty="0"/>
              <a:t>加到</a:t>
            </a:r>
            <a:r>
              <a:rPr lang="en-US" altLang="zh-TW" dirty="0"/>
              <a:t>10</a:t>
            </a:r>
            <a:r>
              <a:rPr lang="zh-TW" altLang="en-US" dirty="0"/>
              <a:t>的總和是</a:t>
            </a:r>
            <a:r>
              <a:rPr lang="en-US" altLang="zh-TW" dirty="0"/>
              <a:t>: " +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最後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值為</a:t>
            </a:r>
            <a:r>
              <a:rPr lang="en-US" altLang="zh-TW" dirty="0"/>
              <a:t>: " + </a:t>
            </a:r>
            <a:r>
              <a:rPr lang="en-US" altLang="zh-TW" dirty="0" err="1"/>
              <a:t>i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7411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F14073-917C-456D-976F-5DA434E8F0F1}"/>
              </a:ext>
            </a:extLst>
          </p:cNvPr>
          <p:cNvSpPr txBox="1"/>
          <p:nvPr/>
        </p:nvSpPr>
        <p:spPr>
          <a:xfrm>
            <a:off x="316089" y="316089"/>
            <a:ext cx="11187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For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int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int sum = 0;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再宣告</a:t>
            </a:r>
            <a:r>
              <a:rPr lang="en-US" altLang="zh-TW" b="1" i="1" dirty="0">
                <a:solidFill>
                  <a:srgbClr val="FF0000"/>
                </a:solidFill>
              </a:rPr>
              <a:t>1</a:t>
            </a:r>
            <a:r>
              <a:rPr lang="zh-TW" altLang="en-US" b="1" i="1" dirty="0">
                <a:solidFill>
                  <a:srgbClr val="FF0000"/>
                </a:solidFill>
              </a:rPr>
              <a:t>個整數變數</a:t>
            </a:r>
            <a:r>
              <a:rPr lang="en-US" altLang="zh-TW" b="1" i="1" dirty="0">
                <a:solidFill>
                  <a:srgbClr val="FF0000"/>
                </a:solidFill>
              </a:rPr>
              <a:t>=0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 &lt;=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    sum +=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從</a:t>
            </a:r>
            <a:r>
              <a:rPr lang="en-US" altLang="zh-TW" dirty="0"/>
              <a:t>1</a:t>
            </a:r>
            <a:r>
              <a:rPr lang="zh-TW" altLang="en-US" dirty="0"/>
              <a:t>加到</a:t>
            </a:r>
            <a:r>
              <a:rPr lang="en-US" altLang="zh-TW" dirty="0"/>
              <a:t>10</a:t>
            </a:r>
            <a:r>
              <a:rPr lang="zh-TW" altLang="en-US" dirty="0"/>
              <a:t>的總和是</a:t>
            </a:r>
            <a:r>
              <a:rPr lang="en-US" altLang="zh-TW" dirty="0"/>
              <a:t>: " +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最後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值為</a:t>
            </a:r>
            <a:r>
              <a:rPr lang="en-US" altLang="zh-TW" dirty="0"/>
              <a:t>: " + </a:t>
            </a:r>
            <a:r>
              <a:rPr lang="en-US" altLang="zh-TW" dirty="0" err="1"/>
              <a:t>i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975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F14073-917C-456D-976F-5DA434E8F0F1}"/>
              </a:ext>
            </a:extLst>
          </p:cNvPr>
          <p:cNvSpPr txBox="1"/>
          <p:nvPr/>
        </p:nvSpPr>
        <p:spPr>
          <a:xfrm>
            <a:off x="316089" y="316089"/>
            <a:ext cx="11187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For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int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int sum = 0;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for (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= 1;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&lt;= 10;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++)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=1;</a:t>
            </a:r>
            <a:r>
              <a:rPr lang="zh-TW" altLang="en-US" b="1" i="1" dirty="0">
                <a:solidFill>
                  <a:srgbClr val="FF0000"/>
                </a:solidFill>
              </a:rPr>
              <a:t> 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&lt;=10</a:t>
            </a:r>
            <a:r>
              <a:rPr lang="zh-TW" altLang="en-US" b="1" i="1" dirty="0">
                <a:solidFill>
                  <a:srgbClr val="FF0000"/>
                </a:solidFill>
              </a:rPr>
              <a:t>時就會進入結束之後再 </a:t>
            </a:r>
            <a:r>
              <a:rPr lang="en-US" altLang="zh-TW" b="1" i="1" dirty="0">
                <a:solidFill>
                  <a:srgbClr val="FF0000"/>
                </a:solidFill>
              </a:rPr>
              <a:t>i+1</a:t>
            </a:r>
          </a:p>
          <a:p>
            <a:r>
              <a:rPr lang="en-US" altLang="zh-TW" dirty="0"/>
              <a:t>		    sum +=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從</a:t>
            </a:r>
            <a:r>
              <a:rPr lang="en-US" altLang="zh-TW" dirty="0"/>
              <a:t>1</a:t>
            </a:r>
            <a:r>
              <a:rPr lang="zh-TW" altLang="en-US" dirty="0"/>
              <a:t>加到</a:t>
            </a:r>
            <a:r>
              <a:rPr lang="en-US" altLang="zh-TW" dirty="0"/>
              <a:t>10</a:t>
            </a:r>
            <a:r>
              <a:rPr lang="zh-TW" altLang="en-US" dirty="0"/>
              <a:t>的總和是</a:t>
            </a:r>
            <a:r>
              <a:rPr lang="en-US" altLang="zh-TW" dirty="0"/>
              <a:t>: " +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最後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值為</a:t>
            </a:r>
            <a:r>
              <a:rPr lang="en-US" altLang="zh-TW" dirty="0"/>
              <a:t>: " + </a:t>
            </a:r>
            <a:r>
              <a:rPr lang="en-US" altLang="zh-TW" dirty="0" err="1"/>
              <a:t>i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330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F14073-917C-456D-976F-5DA434E8F0F1}"/>
              </a:ext>
            </a:extLst>
          </p:cNvPr>
          <p:cNvSpPr txBox="1"/>
          <p:nvPr/>
        </p:nvSpPr>
        <p:spPr>
          <a:xfrm>
            <a:off x="316089" y="316089"/>
            <a:ext cx="11187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For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int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int sum = 0;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 &lt;=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    sum +=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zh-TW" dirty="0">
                <a:solidFill>
                  <a:srgbClr val="24292F"/>
                </a:solidFill>
                <a:latin typeface="Arial Unicode MS"/>
                <a:ea typeface="ui-monospace"/>
              </a:rPr>
              <a:t> </a:t>
            </a:r>
            <a:r>
              <a:rPr lang="zh-TW" altLang="zh-TW" b="1" i="1" dirty="0">
                <a:solidFill>
                  <a:srgbClr val="FF0000"/>
                </a:solidFill>
                <a:latin typeface="Arial Unicode MS"/>
                <a:ea typeface="ui-monospace"/>
              </a:rPr>
              <a:t>sum += i; == &gt;sum = sum +i;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從</a:t>
            </a:r>
            <a:r>
              <a:rPr lang="en-US" altLang="zh-TW" dirty="0"/>
              <a:t>1</a:t>
            </a:r>
            <a:r>
              <a:rPr lang="zh-TW" altLang="en-US" dirty="0"/>
              <a:t>加到</a:t>
            </a:r>
            <a:r>
              <a:rPr lang="en-US" altLang="zh-TW" dirty="0"/>
              <a:t>10</a:t>
            </a:r>
            <a:r>
              <a:rPr lang="zh-TW" altLang="en-US" dirty="0"/>
              <a:t>的總和是</a:t>
            </a:r>
            <a:r>
              <a:rPr lang="en-US" altLang="zh-TW" dirty="0"/>
              <a:t>: " +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最後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值為</a:t>
            </a:r>
            <a:r>
              <a:rPr lang="en-US" altLang="zh-TW" dirty="0"/>
              <a:t>: " + </a:t>
            </a:r>
            <a:r>
              <a:rPr lang="en-US" altLang="zh-TW" dirty="0" err="1"/>
              <a:t>i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762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F14073-917C-456D-976F-5DA434E8F0F1}"/>
              </a:ext>
            </a:extLst>
          </p:cNvPr>
          <p:cNvSpPr txBox="1"/>
          <p:nvPr/>
        </p:nvSpPr>
        <p:spPr>
          <a:xfrm>
            <a:off x="316089" y="316089"/>
            <a:ext cx="11187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For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int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int sum = 0;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 &lt;=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    sum +=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從</a:t>
            </a:r>
            <a:r>
              <a:rPr lang="en-US" altLang="zh-TW" dirty="0"/>
              <a:t>1</a:t>
            </a:r>
            <a:r>
              <a:rPr lang="zh-TW" altLang="en-US" dirty="0"/>
              <a:t>加到</a:t>
            </a:r>
            <a:r>
              <a:rPr lang="en-US" altLang="zh-TW" dirty="0"/>
              <a:t>10</a:t>
            </a:r>
            <a:r>
              <a:rPr lang="zh-TW" altLang="en-US" dirty="0"/>
              <a:t>的總和是</a:t>
            </a:r>
            <a:r>
              <a:rPr lang="en-US" altLang="zh-TW" dirty="0"/>
              <a:t>: " + </a:t>
            </a:r>
            <a:r>
              <a:rPr lang="en-US" altLang="zh-TW" b="1" i="1" dirty="0">
                <a:solidFill>
                  <a:srgbClr val="FF0000"/>
                </a:solidFill>
              </a:rPr>
              <a:t>sum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最後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值為</a:t>
            </a:r>
            <a:r>
              <a:rPr lang="en-US" altLang="zh-TW" dirty="0"/>
              <a:t>: " +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dirty="0"/>
              <a:t>);	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再顯示出</a:t>
            </a:r>
            <a:r>
              <a:rPr lang="en-US" altLang="zh-TW" b="1" i="1" dirty="0">
                <a:solidFill>
                  <a:srgbClr val="FF0000"/>
                </a:solidFill>
              </a:rPr>
              <a:t>1+</a:t>
            </a:r>
            <a:r>
              <a:rPr lang="zh-TW" altLang="en-US" b="1" i="1" dirty="0">
                <a:solidFill>
                  <a:srgbClr val="FF0000"/>
                </a:solidFill>
              </a:rPr>
              <a:t>到</a:t>
            </a:r>
            <a:r>
              <a:rPr lang="en-US" altLang="zh-TW" b="1" i="1" dirty="0">
                <a:solidFill>
                  <a:srgbClr val="FF0000"/>
                </a:solidFill>
              </a:rPr>
              <a:t>10</a:t>
            </a:r>
            <a:r>
              <a:rPr lang="zh-TW" altLang="en-US" b="1" i="1" dirty="0">
                <a:solidFill>
                  <a:srgbClr val="FF0000"/>
                </a:solidFill>
              </a:rPr>
              <a:t>的合</a:t>
            </a:r>
            <a:r>
              <a:rPr lang="en-US" altLang="zh-TW" b="1" i="1" dirty="0">
                <a:solidFill>
                  <a:srgbClr val="FF0000"/>
                </a:solidFill>
              </a:rPr>
              <a:t>,</a:t>
            </a:r>
            <a:r>
              <a:rPr lang="zh-TW" altLang="en-US" b="1" i="1" dirty="0">
                <a:solidFill>
                  <a:srgbClr val="FF0000"/>
                </a:solidFill>
              </a:rPr>
              <a:t>跟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zh-TW" altLang="en-US" b="1" i="1" dirty="0">
                <a:solidFill>
                  <a:srgbClr val="FF0000"/>
                </a:solidFill>
              </a:rPr>
              <a:t>總共跑了幾圈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774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5E2912-EC28-4FA0-8CFB-5BF878983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90500"/>
            <a:ext cx="83629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73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CF301A8-F74B-4AA9-BDC8-ACB9CE2C4424}"/>
              </a:ext>
            </a:extLst>
          </p:cNvPr>
          <p:cNvSpPr txBox="1"/>
          <p:nvPr/>
        </p:nvSpPr>
        <p:spPr>
          <a:xfrm>
            <a:off x="474133" y="289679"/>
            <a:ext cx="11243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dirty="0" err="1"/>
              <a:t>NestFor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for (</a:t>
            </a:r>
            <a:r>
              <a:rPr lang="en-US" altLang="zh-TW" b="1" i="1" dirty="0">
                <a:solidFill>
                  <a:srgbClr val="FF0000"/>
                </a:solidFill>
              </a:rPr>
              <a:t>int y = 1; y &lt;= 4; y++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宣告</a:t>
            </a:r>
            <a:r>
              <a:rPr lang="en-US" altLang="zh-TW" b="1" i="1" dirty="0">
                <a:solidFill>
                  <a:srgbClr val="FF0000"/>
                </a:solidFill>
              </a:rPr>
              <a:t>y</a:t>
            </a:r>
            <a:r>
              <a:rPr lang="zh-TW" altLang="en-US" b="1" i="1" dirty="0">
                <a:solidFill>
                  <a:srgbClr val="FF0000"/>
                </a:solidFill>
              </a:rPr>
              <a:t>整數變數</a:t>
            </a:r>
            <a:r>
              <a:rPr lang="en-US" altLang="zh-TW" b="1" i="1" dirty="0">
                <a:solidFill>
                  <a:srgbClr val="FF0000"/>
                </a:solidFill>
              </a:rPr>
              <a:t>=1;y&lt;=4</a:t>
            </a:r>
            <a:r>
              <a:rPr lang="zh-TW" altLang="en-US" b="1" i="1" dirty="0">
                <a:solidFill>
                  <a:srgbClr val="FF0000"/>
                </a:solidFill>
              </a:rPr>
              <a:t>時就會進入</a:t>
            </a:r>
            <a:r>
              <a:rPr lang="en-US" altLang="zh-TW" b="1" i="1" dirty="0">
                <a:solidFill>
                  <a:srgbClr val="FF0000"/>
                </a:solidFill>
              </a:rPr>
              <a:t>;</a:t>
            </a:r>
            <a:r>
              <a:rPr lang="zh-TW" altLang="en-US" b="1" i="1" dirty="0">
                <a:solidFill>
                  <a:srgbClr val="FF0000"/>
                </a:solidFill>
              </a:rPr>
              <a:t>之後再</a:t>
            </a:r>
            <a:r>
              <a:rPr lang="en-US" altLang="zh-TW" b="1" i="1" dirty="0">
                <a:solidFill>
                  <a:srgbClr val="FF0000"/>
                </a:solidFill>
              </a:rPr>
              <a:t>y+1</a:t>
            </a:r>
          </a:p>
          <a:p>
            <a:r>
              <a:rPr lang="en-US" altLang="zh-TW" dirty="0"/>
              <a:t>			for (int x = 1; x &lt;= 16; x++)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System.out.print</a:t>
            </a:r>
            <a:r>
              <a:rPr lang="en-US" altLang="zh-TW" dirty="0"/>
              <a:t>("*");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System.out.println</a:t>
            </a:r>
            <a:r>
              <a:rPr lang="en-US" altLang="zh-TW" dirty="0"/>
              <a:t>();	  // </a:t>
            </a:r>
            <a:r>
              <a:rPr lang="zh-TW" altLang="en-US" dirty="0"/>
              <a:t>換行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441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CF301A8-F74B-4AA9-BDC8-ACB9CE2C4424}"/>
              </a:ext>
            </a:extLst>
          </p:cNvPr>
          <p:cNvSpPr txBox="1"/>
          <p:nvPr/>
        </p:nvSpPr>
        <p:spPr>
          <a:xfrm>
            <a:off x="395111" y="327378"/>
            <a:ext cx="11243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dirty="0" err="1"/>
              <a:t>NestFor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for (int y = 1; y &lt;= 4; y++) {</a:t>
            </a:r>
          </a:p>
          <a:p>
            <a:r>
              <a:rPr lang="en-US" altLang="zh-TW" dirty="0"/>
              <a:t>			for (</a:t>
            </a:r>
            <a:r>
              <a:rPr lang="en-US" altLang="zh-TW" b="1" i="1" dirty="0">
                <a:solidFill>
                  <a:srgbClr val="FF0000"/>
                </a:solidFill>
              </a:rPr>
              <a:t>int x = 1; x &lt;= 16; x++) </a:t>
            </a:r>
            <a:r>
              <a:rPr lang="en-US" altLang="zh-TW" dirty="0"/>
              <a:t>{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</a:t>
            </a:r>
            <a:r>
              <a:rPr lang="zh-TW" altLang="en-US" b="1" i="1" dirty="0">
                <a:solidFill>
                  <a:srgbClr val="FF0000"/>
                </a:solidFill>
              </a:rPr>
              <a:t>宣告</a:t>
            </a:r>
            <a:r>
              <a:rPr lang="en-US" altLang="zh-TW" b="1" i="1" dirty="0">
                <a:solidFill>
                  <a:srgbClr val="FF0000"/>
                </a:solidFill>
              </a:rPr>
              <a:t>x</a:t>
            </a:r>
            <a:r>
              <a:rPr lang="zh-TW" altLang="en-US" b="1" i="1" dirty="0">
                <a:solidFill>
                  <a:srgbClr val="FF0000"/>
                </a:solidFill>
              </a:rPr>
              <a:t>整數變數</a:t>
            </a:r>
            <a:r>
              <a:rPr lang="en-US" altLang="zh-TW" b="1" i="1" dirty="0">
                <a:solidFill>
                  <a:srgbClr val="FF0000"/>
                </a:solidFill>
              </a:rPr>
              <a:t>=1;x&lt;=16</a:t>
            </a:r>
            <a:r>
              <a:rPr lang="zh-TW" altLang="en-US" b="1" i="1" dirty="0">
                <a:solidFill>
                  <a:srgbClr val="FF0000"/>
                </a:solidFill>
              </a:rPr>
              <a:t>時就會進入</a:t>
            </a:r>
            <a:r>
              <a:rPr lang="en-US" altLang="zh-TW" b="1" i="1" dirty="0">
                <a:solidFill>
                  <a:srgbClr val="FF0000"/>
                </a:solidFill>
              </a:rPr>
              <a:t>;</a:t>
            </a:r>
            <a:r>
              <a:rPr lang="zh-TW" altLang="en-US" b="1" i="1" dirty="0">
                <a:solidFill>
                  <a:srgbClr val="FF0000"/>
                </a:solidFill>
              </a:rPr>
              <a:t>之後再</a:t>
            </a:r>
            <a:r>
              <a:rPr lang="en-US" altLang="zh-TW" b="1" i="1" dirty="0">
                <a:solidFill>
                  <a:srgbClr val="FF0000"/>
                </a:solidFill>
              </a:rPr>
              <a:t>x+1</a:t>
            </a:r>
            <a:endParaRPr lang="en-US" altLang="zh-TW" dirty="0"/>
          </a:p>
          <a:p>
            <a:r>
              <a:rPr lang="en-US" altLang="zh-TW" dirty="0"/>
              <a:t>				</a:t>
            </a:r>
            <a:r>
              <a:rPr lang="en-US" altLang="zh-TW" dirty="0" err="1"/>
              <a:t>System.out.print</a:t>
            </a:r>
            <a:r>
              <a:rPr lang="en-US" altLang="zh-TW" dirty="0"/>
              <a:t>("*");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System.out.println</a:t>
            </a:r>
            <a:r>
              <a:rPr lang="en-US" altLang="zh-TW" dirty="0"/>
              <a:t>();	  // </a:t>
            </a:r>
            <a:r>
              <a:rPr lang="zh-TW" altLang="en-US" dirty="0"/>
              <a:t>換行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1290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CF301A8-F74B-4AA9-BDC8-ACB9CE2C4424}"/>
              </a:ext>
            </a:extLst>
          </p:cNvPr>
          <p:cNvSpPr txBox="1"/>
          <p:nvPr/>
        </p:nvSpPr>
        <p:spPr>
          <a:xfrm>
            <a:off x="395111" y="327378"/>
            <a:ext cx="11243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dirty="0" err="1"/>
              <a:t>NestFor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for (int y = 1; y &lt;= 4; y++) {</a:t>
            </a:r>
          </a:p>
          <a:p>
            <a:r>
              <a:rPr lang="en-US" altLang="zh-TW" dirty="0"/>
              <a:t>			for (int x = 1; x &lt;= 16; x++)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System.out.print</a:t>
            </a:r>
            <a:r>
              <a:rPr lang="en-US" altLang="zh-TW" dirty="0"/>
              <a:t>("*");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</a:t>
            </a:r>
            <a:r>
              <a:rPr lang="en-US" altLang="zh-TW" b="1" i="1" dirty="0" err="1">
                <a:solidFill>
                  <a:srgbClr val="FF0000"/>
                </a:solidFill>
              </a:rPr>
              <a:t>println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		</a:t>
            </a:r>
            <a:r>
              <a:rPr lang="zh-TW" altLang="en-US" b="1" i="1" dirty="0">
                <a:solidFill>
                  <a:srgbClr val="FF0000"/>
                </a:solidFill>
              </a:rPr>
              <a:t>有加</a:t>
            </a:r>
            <a:r>
              <a:rPr lang="en-US" altLang="zh-TW" b="1" i="1" dirty="0">
                <a:solidFill>
                  <a:srgbClr val="FF0000"/>
                </a:solidFill>
              </a:rPr>
              <a:t>ln</a:t>
            </a:r>
            <a:r>
              <a:rPr lang="zh-TW" altLang="en-US" b="1" i="1" dirty="0">
                <a:solidFill>
                  <a:srgbClr val="FF0000"/>
                </a:solidFill>
              </a:rPr>
              <a:t>就會換行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946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95250"/>
            <a:ext cx="84772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59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C3957E1-B08A-4ED9-8CF1-8F9963A91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43" y="0"/>
            <a:ext cx="7490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81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A9882E1-E927-48D3-AD10-9894D9155935}"/>
              </a:ext>
            </a:extLst>
          </p:cNvPr>
          <p:cNvSpPr txBox="1"/>
          <p:nvPr/>
        </p:nvSpPr>
        <p:spPr>
          <a:xfrm>
            <a:off x="270933" y="90311"/>
            <a:ext cx="1127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Average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int score = 0;	// </a:t>
            </a:r>
            <a:r>
              <a:rPr lang="zh-TW" altLang="en-US" b="1" i="1" dirty="0">
                <a:solidFill>
                  <a:srgbClr val="FF0000"/>
                </a:solidFill>
              </a:rPr>
              <a:t>輸入的分數預設為</a:t>
            </a:r>
            <a:r>
              <a:rPr lang="en-US" altLang="zh-TW" b="1" i="1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int sum = 0;	// </a:t>
            </a:r>
            <a:r>
              <a:rPr lang="zh-TW" altLang="en-US" b="1" i="1" dirty="0">
                <a:solidFill>
                  <a:srgbClr val="FF0000"/>
                </a:solidFill>
              </a:rPr>
              <a:t>累計的總和</a:t>
            </a:r>
          </a:p>
          <a:p>
            <a:r>
              <a:rPr lang="zh-TW" altLang="en-US" b="1" i="1" dirty="0">
                <a:solidFill>
                  <a:srgbClr val="FF0000"/>
                </a:solidFill>
              </a:rPr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int num = 0;	// </a:t>
            </a:r>
            <a:r>
              <a:rPr lang="zh-TW" altLang="en-US" b="1" i="1" dirty="0">
                <a:solidFill>
                  <a:srgbClr val="FF0000"/>
                </a:solidFill>
              </a:rPr>
              <a:t>預設人數為</a:t>
            </a:r>
            <a:r>
              <a:rPr lang="en-US" altLang="zh-TW" b="1" i="1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宣告</a:t>
            </a:r>
            <a:r>
              <a:rPr lang="en-US" altLang="zh-TW" b="1" i="1" dirty="0">
                <a:solidFill>
                  <a:srgbClr val="FF0000"/>
                </a:solidFill>
              </a:rPr>
              <a:t>3</a:t>
            </a:r>
            <a:r>
              <a:rPr lang="zh-TW" altLang="en-US" b="1" i="1" dirty="0">
                <a:solidFill>
                  <a:srgbClr val="FF0000"/>
                </a:solidFill>
              </a:rPr>
              <a:t>個整數變數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while (score != -1)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請輸入分數 </a:t>
            </a:r>
            <a:r>
              <a:rPr lang="en-US" altLang="zh-TW" dirty="0"/>
              <a:t>(</a:t>
            </a:r>
            <a:r>
              <a:rPr lang="zh-TW" altLang="en-US" dirty="0"/>
              <a:t>輸入</a:t>
            </a:r>
            <a:r>
              <a:rPr lang="en-US" altLang="zh-TW" dirty="0"/>
              <a:t>-1</a:t>
            </a:r>
            <a:r>
              <a:rPr lang="zh-TW" altLang="en-US" dirty="0"/>
              <a:t>結束</a:t>
            </a:r>
            <a:r>
              <a:rPr lang="en-US" altLang="zh-TW" dirty="0"/>
              <a:t>):");</a:t>
            </a:r>
          </a:p>
          <a:p>
            <a:r>
              <a:rPr lang="en-US" altLang="zh-TW" dirty="0"/>
              <a:t>			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	// </a:t>
            </a:r>
            <a:r>
              <a:rPr lang="zh-TW" altLang="en-US" dirty="0"/>
              <a:t>讀取分數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if(score != -1) {</a:t>
            </a:r>
          </a:p>
          <a:p>
            <a:r>
              <a:rPr lang="en-US" altLang="zh-TW" dirty="0"/>
              <a:t>		    	sum += score;		// </a:t>
            </a:r>
            <a:r>
              <a:rPr lang="zh-TW" altLang="en-US" dirty="0"/>
              <a:t>將輸入分數的加到總和</a:t>
            </a:r>
            <a:r>
              <a:rPr lang="en-US" altLang="zh-TW" dirty="0"/>
              <a:t>sum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		    	</a:t>
            </a:r>
            <a:r>
              <a:rPr lang="en-US" altLang="zh-TW" dirty="0"/>
              <a:t>num++;	// </a:t>
            </a:r>
            <a:r>
              <a:rPr lang="zh-TW" altLang="en-US" dirty="0"/>
              <a:t>人數加</a:t>
            </a:r>
            <a:r>
              <a:rPr lang="en-US" altLang="zh-TW" dirty="0"/>
              <a:t>1        		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平均分數 </a:t>
            </a:r>
            <a:r>
              <a:rPr lang="en-US" altLang="zh-TW" dirty="0"/>
              <a:t>= " + (double)((sum) / (num)));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605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A9882E1-E927-48D3-AD10-9894D9155935}"/>
              </a:ext>
            </a:extLst>
          </p:cNvPr>
          <p:cNvSpPr txBox="1"/>
          <p:nvPr/>
        </p:nvSpPr>
        <p:spPr>
          <a:xfrm>
            <a:off x="270933" y="90311"/>
            <a:ext cx="1127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Average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score = 0;	// </a:t>
            </a:r>
            <a:r>
              <a:rPr lang="zh-TW" altLang="en-US" dirty="0"/>
              <a:t>輸入的分數預設為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int sum = 0;	// </a:t>
            </a:r>
            <a:r>
              <a:rPr lang="zh-TW" altLang="en-US" dirty="0"/>
              <a:t>累計的總和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int num = 0;		   // </a:t>
            </a:r>
            <a:r>
              <a:rPr lang="zh-TW" altLang="en-US" dirty="0"/>
              <a:t>預設人數為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while (</a:t>
            </a:r>
            <a:r>
              <a:rPr lang="en-US" altLang="zh-TW" b="1" i="1" dirty="0">
                <a:solidFill>
                  <a:srgbClr val="FF0000"/>
                </a:solidFill>
              </a:rPr>
              <a:t>score != -1</a:t>
            </a:r>
            <a:r>
              <a:rPr lang="en-US" altLang="zh-TW" dirty="0"/>
              <a:t>) {	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如果輸入的不等於 </a:t>
            </a:r>
            <a:r>
              <a:rPr lang="en-US" altLang="zh-TW" b="1" i="1" dirty="0">
                <a:solidFill>
                  <a:srgbClr val="FF0000"/>
                </a:solidFill>
              </a:rPr>
              <a:t>-1</a:t>
            </a:r>
            <a:r>
              <a:rPr lang="zh-TW" altLang="en-US" b="1" i="1" dirty="0">
                <a:solidFill>
                  <a:srgbClr val="FF0000"/>
                </a:solidFill>
              </a:rPr>
              <a:t>就會進入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請輸入分數 </a:t>
            </a:r>
            <a:r>
              <a:rPr lang="en-US" altLang="zh-TW" dirty="0"/>
              <a:t>(</a:t>
            </a:r>
            <a:r>
              <a:rPr lang="zh-TW" altLang="en-US" dirty="0"/>
              <a:t>輸入</a:t>
            </a:r>
            <a:r>
              <a:rPr lang="en-US" altLang="zh-TW" dirty="0"/>
              <a:t>-1</a:t>
            </a:r>
            <a:r>
              <a:rPr lang="zh-TW" altLang="en-US" dirty="0"/>
              <a:t>結束</a:t>
            </a:r>
            <a:r>
              <a:rPr lang="en-US" altLang="zh-TW" dirty="0"/>
              <a:t>):");</a:t>
            </a:r>
          </a:p>
          <a:p>
            <a:r>
              <a:rPr lang="en-US" altLang="zh-TW" dirty="0"/>
              <a:t>			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	// </a:t>
            </a:r>
            <a:r>
              <a:rPr lang="zh-TW" altLang="en-US" dirty="0"/>
              <a:t>讀取分數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if(score != -1) {</a:t>
            </a:r>
          </a:p>
          <a:p>
            <a:r>
              <a:rPr lang="en-US" altLang="zh-TW" dirty="0"/>
              <a:t>		    	sum += score;		// </a:t>
            </a:r>
            <a:r>
              <a:rPr lang="zh-TW" altLang="en-US" dirty="0"/>
              <a:t>將輸入分數的加到總和</a:t>
            </a:r>
            <a:r>
              <a:rPr lang="en-US" altLang="zh-TW" dirty="0"/>
              <a:t>sum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		    	</a:t>
            </a:r>
            <a:r>
              <a:rPr lang="en-US" altLang="zh-TW" dirty="0"/>
              <a:t>num++;	// </a:t>
            </a:r>
            <a:r>
              <a:rPr lang="zh-TW" altLang="en-US" dirty="0"/>
              <a:t>人數加</a:t>
            </a:r>
            <a:r>
              <a:rPr lang="en-US" altLang="zh-TW" dirty="0"/>
              <a:t>1        		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平均分數 </a:t>
            </a:r>
            <a:r>
              <a:rPr lang="en-US" altLang="zh-TW" dirty="0"/>
              <a:t>= " + (double)((sum) / (num)));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2601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A9882E1-E927-48D3-AD10-9894D9155935}"/>
              </a:ext>
            </a:extLst>
          </p:cNvPr>
          <p:cNvSpPr txBox="1"/>
          <p:nvPr/>
        </p:nvSpPr>
        <p:spPr>
          <a:xfrm>
            <a:off x="270933" y="90311"/>
            <a:ext cx="1127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Average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score = 0;	// </a:t>
            </a:r>
            <a:r>
              <a:rPr lang="zh-TW" altLang="en-US" dirty="0"/>
              <a:t>輸入的分數預設為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int sum = 0;	// </a:t>
            </a:r>
            <a:r>
              <a:rPr lang="zh-TW" altLang="en-US" dirty="0"/>
              <a:t>累計的總和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int num = 0;		   // </a:t>
            </a:r>
            <a:r>
              <a:rPr lang="zh-TW" altLang="en-US" dirty="0"/>
              <a:t>預設人數為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while (score != -1)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請輸入分數 </a:t>
            </a:r>
            <a:r>
              <a:rPr lang="en-US" altLang="zh-TW" dirty="0"/>
              <a:t>(</a:t>
            </a:r>
            <a:r>
              <a:rPr lang="zh-TW" altLang="en-US" dirty="0"/>
              <a:t>輸入</a:t>
            </a:r>
            <a:r>
              <a:rPr lang="en-US" altLang="zh-TW" dirty="0"/>
              <a:t>-1</a:t>
            </a:r>
            <a:r>
              <a:rPr lang="zh-TW" altLang="en-US" dirty="0"/>
              <a:t>結束</a:t>
            </a:r>
            <a:r>
              <a:rPr lang="en-US" altLang="zh-TW" dirty="0"/>
              <a:t>):");</a:t>
            </a:r>
          </a:p>
          <a:p>
            <a:r>
              <a:rPr lang="en-US" altLang="zh-TW" dirty="0"/>
              <a:t>			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	// </a:t>
            </a:r>
            <a:r>
              <a:rPr lang="zh-TW" altLang="en-US" dirty="0"/>
              <a:t>讀取分數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if(</a:t>
            </a:r>
            <a:r>
              <a:rPr lang="en-US" altLang="zh-TW" b="1" i="1" dirty="0">
                <a:solidFill>
                  <a:srgbClr val="FF0000"/>
                </a:solidFill>
              </a:rPr>
              <a:t>score != -1</a:t>
            </a:r>
            <a:r>
              <a:rPr lang="en-US" altLang="zh-TW" dirty="0"/>
              <a:t>) {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</a:t>
            </a:r>
            <a:r>
              <a:rPr lang="zh-TW" altLang="en-US" b="1" i="1" dirty="0">
                <a:solidFill>
                  <a:srgbClr val="FF0000"/>
                </a:solidFill>
              </a:rPr>
              <a:t>如果輸入的不等於</a:t>
            </a:r>
            <a:r>
              <a:rPr lang="en-US" altLang="zh-TW" b="1" i="1" dirty="0">
                <a:solidFill>
                  <a:srgbClr val="FF0000"/>
                </a:solidFill>
              </a:rPr>
              <a:t>-1</a:t>
            </a:r>
            <a:r>
              <a:rPr lang="zh-TW" altLang="en-US" b="1" i="1" dirty="0">
                <a:solidFill>
                  <a:srgbClr val="FF0000"/>
                </a:solidFill>
              </a:rPr>
              <a:t>就會進入</a:t>
            </a:r>
            <a:endParaRPr lang="en-US" altLang="zh-TW" dirty="0"/>
          </a:p>
          <a:p>
            <a:r>
              <a:rPr lang="en-US" altLang="zh-TW" dirty="0"/>
              <a:t>		    	sum += score;		// </a:t>
            </a:r>
            <a:r>
              <a:rPr lang="zh-TW" altLang="en-US" dirty="0"/>
              <a:t>將輸入分數的加到總和</a:t>
            </a:r>
            <a:r>
              <a:rPr lang="en-US" altLang="zh-TW" dirty="0"/>
              <a:t>sum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		    	</a:t>
            </a:r>
            <a:r>
              <a:rPr lang="en-US" altLang="zh-TW" dirty="0"/>
              <a:t>num++;	// </a:t>
            </a:r>
            <a:r>
              <a:rPr lang="zh-TW" altLang="en-US" dirty="0"/>
              <a:t>人數加</a:t>
            </a:r>
            <a:r>
              <a:rPr lang="en-US" altLang="zh-TW" dirty="0"/>
              <a:t>1        		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平均分數 </a:t>
            </a:r>
            <a:r>
              <a:rPr lang="en-US" altLang="zh-TW" dirty="0"/>
              <a:t>= " + (double)((sum) / (num)));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577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A9882E1-E927-48D3-AD10-9894D9155935}"/>
              </a:ext>
            </a:extLst>
          </p:cNvPr>
          <p:cNvSpPr txBox="1"/>
          <p:nvPr/>
        </p:nvSpPr>
        <p:spPr>
          <a:xfrm>
            <a:off x="270933" y="90311"/>
            <a:ext cx="1127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Average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score = 0;	// </a:t>
            </a:r>
            <a:r>
              <a:rPr lang="zh-TW" altLang="en-US" dirty="0"/>
              <a:t>輸入的分數預設為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int sum = 0;	// </a:t>
            </a:r>
            <a:r>
              <a:rPr lang="zh-TW" altLang="en-US" dirty="0"/>
              <a:t>累計的總和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int num = 0;		   // </a:t>
            </a:r>
            <a:r>
              <a:rPr lang="zh-TW" altLang="en-US" dirty="0"/>
              <a:t>預設人數為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while (score != -1)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請輸入分數 </a:t>
            </a:r>
            <a:r>
              <a:rPr lang="en-US" altLang="zh-TW" dirty="0"/>
              <a:t>(</a:t>
            </a:r>
            <a:r>
              <a:rPr lang="zh-TW" altLang="en-US" dirty="0"/>
              <a:t>輸入</a:t>
            </a:r>
            <a:r>
              <a:rPr lang="en-US" altLang="zh-TW" dirty="0"/>
              <a:t>-1</a:t>
            </a:r>
            <a:r>
              <a:rPr lang="zh-TW" altLang="en-US" dirty="0"/>
              <a:t>結束</a:t>
            </a:r>
            <a:r>
              <a:rPr lang="en-US" altLang="zh-TW" dirty="0"/>
              <a:t>):");</a:t>
            </a:r>
          </a:p>
          <a:p>
            <a:r>
              <a:rPr lang="en-US" altLang="zh-TW" dirty="0"/>
              <a:t>			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	// </a:t>
            </a:r>
            <a:r>
              <a:rPr lang="zh-TW" altLang="en-US" dirty="0"/>
              <a:t>讀取分數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if(score != -1) {</a:t>
            </a:r>
          </a:p>
          <a:p>
            <a:r>
              <a:rPr lang="en-US" altLang="zh-TW" dirty="0"/>
              <a:t>		    	</a:t>
            </a:r>
            <a:r>
              <a:rPr lang="en-US" altLang="zh-TW" b="1" i="1" dirty="0">
                <a:solidFill>
                  <a:srgbClr val="FF0000"/>
                </a:solidFill>
              </a:rPr>
              <a:t>sum += score;</a:t>
            </a:r>
            <a:r>
              <a:rPr lang="en-US" altLang="zh-TW" dirty="0"/>
              <a:t>		// </a:t>
            </a:r>
            <a:r>
              <a:rPr lang="zh-TW" altLang="en-US" dirty="0"/>
              <a:t>將輸入分數的加到總和</a:t>
            </a:r>
            <a:r>
              <a:rPr lang="en-US" altLang="zh-TW" dirty="0"/>
              <a:t>sum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en-US" altLang="zh-TW" b="1" i="1" dirty="0">
                <a:solidFill>
                  <a:srgbClr val="FF0000"/>
                </a:solidFill>
                <a:latin typeface="Arial Unicode MS"/>
                <a:ea typeface="ui-monospace"/>
              </a:rPr>
              <a:t>			</a:t>
            </a:r>
            <a:r>
              <a:rPr lang="zh-TW" altLang="zh-TW" b="1" i="1" dirty="0">
                <a:solidFill>
                  <a:srgbClr val="FF0000"/>
                </a:solidFill>
                <a:latin typeface="Arial Unicode MS"/>
                <a:ea typeface="ui-monospace"/>
              </a:rPr>
              <a:t>sum += </a:t>
            </a:r>
            <a:r>
              <a:rPr lang="en-US" altLang="zh-TW" b="1" i="1" dirty="0">
                <a:solidFill>
                  <a:srgbClr val="FF0000"/>
                </a:solidFill>
                <a:latin typeface="Arial Unicode MS"/>
                <a:ea typeface="ui-monospace"/>
              </a:rPr>
              <a:t>score</a:t>
            </a:r>
            <a:r>
              <a:rPr lang="zh-TW" altLang="zh-TW" b="1" i="1" dirty="0">
                <a:solidFill>
                  <a:srgbClr val="FF0000"/>
                </a:solidFill>
                <a:latin typeface="Arial Unicode MS"/>
                <a:ea typeface="ui-monospace"/>
              </a:rPr>
              <a:t>; == &gt;sum = sum +</a:t>
            </a:r>
            <a:r>
              <a:rPr lang="en-US" altLang="zh-TW" b="1" i="1" dirty="0">
                <a:solidFill>
                  <a:srgbClr val="FF0000"/>
                </a:solidFill>
                <a:latin typeface="Arial Unicode MS"/>
                <a:ea typeface="ui-monospace"/>
              </a:rPr>
              <a:t>score</a:t>
            </a:r>
            <a:r>
              <a:rPr lang="zh-TW" altLang="zh-TW" b="1" i="1" dirty="0">
                <a:solidFill>
                  <a:srgbClr val="FF0000"/>
                </a:solidFill>
                <a:latin typeface="Arial Unicode MS"/>
                <a:ea typeface="ui-monospace"/>
              </a:rPr>
              <a:t>;</a:t>
            </a:r>
            <a:endParaRPr lang="zh-TW" altLang="en-US" dirty="0"/>
          </a:p>
          <a:p>
            <a:r>
              <a:rPr lang="zh-TW" altLang="en-US" dirty="0"/>
              <a:t>		    	</a:t>
            </a:r>
            <a:r>
              <a:rPr lang="en-US" altLang="zh-TW" dirty="0"/>
              <a:t>num++;	// </a:t>
            </a:r>
            <a:r>
              <a:rPr lang="zh-TW" altLang="en-US" dirty="0"/>
              <a:t>人數加</a:t>
            </a:r>
            <a:r>
              <a:rPr lang="en-US" altLang="zh-TW" dirty="0"/>
              <a:t>1        		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平均分數 </a:t>
            </a:r>
            <a:r>
              <a:rPr lang="en-US" altLang="zh-TW" dirty="0"/>
              <a:t>= " + (double)((sum) / (num)));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2851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A9882E1-E927-48D3-AD10-9894D9155935}"/>
              </a:ext>
            </a:extLst>
          </p:cNvPr>
          <p:cNvSpPr txBox="1"/>
          <p:nvPr/>
        </p:nvSpPr>
        <p:spPr>
          <a:xfrm>
            <a:off x="270933" y="90311"/>
            <a:ext cx="1127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Average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score = 0;	// </a:t>
            </a:r>
            <a:r>
              <a:rPr lang="zh-TW" altLang="en-US" dirty="0"/>
              <a:t>輸入的分數預設為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int sum = 0;	// </a:t>
            </a:r>
            <a:r>
              <a:rPr lang="zh-TW" altLang="en-US" dirty="0"/>
              <a:t>累計的總和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int num = 0;		   // </a:t>
            </a:r>
            <a:r>
              <a:rPr lang="zh-TW" altLang="en-US" dirty="0"/>
              <a:t>預設人數為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while (score != -1)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請輸入分數 </a:t>
            </a:r>
            <a:r>
              <a:rPr lang="en-US" altLang="zh-TW" dirty="0"/>
              <a:t>(</a:t>
            </a:r>
            <a:r>
              <a:rPr lang="zh-TW" altLang="en-US" dirty="0"/>
              <a:t>輸入</a:t>
            </a:r>
            <a:r>
              <a:rPr lang="en-US" altLang="zh-TW" dirty="0"/>
              <a:t>-1</a:t>
            </a:r>
            <a:r>
              <a:rPr lang="zh-TW" altLang="en-US" dirty="0"/>
              <a:t>結束</a:t>
            </a:r>
            <a:r>
              <a:rPr lang="en-US" altLang="zh-TW" dirty="0"/>
              <a:t>):");</a:t>
            </a:r>
          </a:p>
          <a:p>
            <a:r>
              <a:rPr lang="en-US" altLang="zh-TW" dirty="0"/>
              <a:t>			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	// </a:t>
            </a:r>
            <a:r>
              <a:rPr lang="zh-TW" altLang="en-US" dirty="0"/>
              <a:t>讀取分數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if(score != -1) {</a:t>
            </a:r>
          </a:p>
          <a:p>
            <a:r>
              <a:rPr lang="en-US" altLang="zh-TW" dirty="0"/>
              <a:t>		    	sum += score;		// </a:t>
            </a:r>
            <a:r>
              <a:rPr lang="zh-TW" altLang="en-US" dirty="0"/>
              <a:t>將輸入分數的加到總和</a:t>
            </a:r>
            <a:r>
              <a:rPr lang="en-US" altLang="zh-TW" dirty="0"/>
              <a:t>sum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		    	</a:t>
            </a:r>
            <a:r>
              <a:rPr lang="en-US" altLang="zh-TW" b="1" i="1" dirty="0">
                <a:solidFill>
                  <a:srgbClr val="FF0000"/>
                </a:solidFill>
              </a:rPr>
              <a:t>num++;</a:t>
            </a:r>
            <a:r>
              <a:rPr lang="en-US" altLang="zh-TW" dirty="0"/>
              <a:t>	// </a:t>
            </a:r>
            <a:r>
              <a:rPr lang="zh-TW" altLang="en-US" dirty="0"/>
              <a:t>人數加</a:t>
            </a:r>
            <a:r>
              <a:rPr lang="en-US" altLang="zh-TW" dirty="0"/>
              <a:t>1    </a:t>
            </a:r>
          </a:p>
          <a:p>
            <a:r>
              <a:rPr lang="en-US" altLang="zh-TW" dirty="0"/>
              <a:t>			</a:t>
            </a:r>
            <a:r>
              <a:rPr lang="en-US" altLang="zh-TW" b="1" i="1" dirty="0">
                <a:solidFill>
                  <a:srgbClr val="FF0000"/>
                </a:solidFill>
              </a:rPr>
              <a:t>num+1</a:t>
            </a:r>
            <a:r>
              <a:rPr lang="en-US" altLang="zh-TW" dirty="0"/>
              <a:t>    		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平均分數 </a:t>
            </a:r>
            <a:r>
              <a:rPr lang="en-US" altLang="zh-TW" dirty="0"/>
              <a:t>= " + (double)((sum) / (num)));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9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A9882E1-E927-48D3-AD10-9894D9155935}"/>
              </a:ext>
            </a:extLst>
          </p:cNvPr>
          <p:cNvSpPr txBox="1"/>
          <p:nvPr/>
        </p:nvSpPr>
        <p:spPr>
          <a:xfrm>
            <a:off x="270933" y="90311"/>
            <a:ext cx="1127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Average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score = 0;	// </a:t>
            </a:r>
            <a:r>
              <a:rPr lang="zh-TW" altLang="en-US" dirty="0"/>
              <a:t>輸入的分數預設為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int sum = 0;	// </a:t>
            </a:r>
            <a:r>
              <a:rPr lang="zh-TW" altLang="en-US" dirty="0"/>
              <a:t>累計的總和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int num = 0;		   // </a:t>
            </a:r>
            <a:r>
              <a:rPr lang="zh-TW" altLang="en-US" dirty="0"/>
              <a:t>預設人數為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while (score != -1)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請輸入分數 </a:t>
            </a:r>
            <a:r>
              <a:rPr lang="en-US" altLang="zh-TW" dirty="0"/>
              <a:t>(</a:t>
            </a:r>
            <a:r>
              <a:rPr lang="zh-TW" altLang="en-US" dirty="0"/>
              <a:t>輸入</a:t>
            </a:r>
            <a:r>
              <a:rPr lang="en-US" altLang="zh-TW" dirty="0"/>
              <a:t>-1</a:t>
            </a:r>
            <a:r>
              <a:rPr lang="zh-TW" altLang="en-US" dirty="0"/>
              <a:t>結束</a:t>
            </a:r>
            <a:r>
              <a:rPr lang="en-US" altLang="zh-TW" dirty="0"/>
              <a:t>):");</a:t>
            </a:r>
          </a:p>
          <a:p>
            <a:r>
              <a:rPr lang="en-US" altLang="zh-TW" dirty="0"/>
              <a:t>			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	// </a:t>
            </a:r>
            <a:r>
              <a:rPr lang="zh-TW" altLang="en-US" dirty="0"/>
              <a:t>讀取分數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if(score != -1) {</a:t>
            </a:r>
          </a:p>
          <a:p>
            <a:r>
              <a:rPr lang="en-US" altLang="zh-TW" dirty="0"/>
              <a:t>		    	sum += score;		// </a:t>
            </a:r>
            <a:r>
              <a:rPr lang="zh-TW" altLang="en-US" dirty="0"/>
              <a:t>將輸入分數的加到總和</a:t>
            </a:r>
            <a:r>
              <a:rPr lang="en-US" altLang="zh-TW" dirty="0"/>
              <a:t>sum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		    	</a:t>
            </a:r>
            <a:r>
              <a:rPr lang="en-US" altLang="zh-TW" dirty="0"/>
              <a:t>num++;	// </a:t>
            </a:r>
            <a:r>
              <a:rPr lang="zh-TW" altLang="en-US" dirty="0"/>
              <a:t>人數加</a:t>
            </a:r>
            <a:r>
              <a:rPr lang="en-US" altLang="zh-TW" dirty="0"/>
              <a:t>1        		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平均分數 </a:t>
            </a:r>
            <a:r>
              <a:rPr lang="en-US" altLang="zh-TW" dirty="0"/>
              <a:t>= " + </a:t>
            </a:r>
            <a:r>
              <a:rPr lang="en-US" altLang="zh-TW" b="1" i="1" dirty="0">
                <a:solidFill>
                  <a:srgbClr val="92D050"/>
                </a:solidFill>
              </a:rPr>
              <a:t>(double)</a:t>
            </a:r>
            <a:r>
              <a:rPr lang="en-US" altLang="zh-TW" b="1" i="1" dirty="0">
                <a:solidFill>
                  <a:srgbClr val="FF0000"/>
                </a:solidFill>
              </a:rPr>
              <a:t>((sum) / (num)));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	</a:t>
            </a:r>
            <a:r>
              <a:rPr lang="zh-TW" altLang="en-US" b="1" i="1" dirty="0">
                <a:solidFill>
                  <a:srgbClr val="FF0000"/>
                </a:solidFill>
              </a:rPr>
              <a:t>先把得到的總成績除輸入的人數</a:t>
            </a:r>
            <a:r>
              <a:rPr lang="en-US" altLang="zh-TW" b="1" i="1" dirty="0">
                <a:solidFill>
                  <a:srgbClr val="FF0000"/>
                </a:solidFill>
              </a:rPr>
              <a:t>,</a:t>
            </a:r>
            <a:r>
              <a:rPr lang="zh-TW" altLang="en-US" b="1" i="1" dirty="0">
                <a:solidFill>
                  <a:srgbClr val="92D050"/>
                </a:solidFill>
              </a:rPr>
              <a:t>會有小數所以要以</a:t>
            </a:r>
            <a:r>
              <a:rPr lang="en-US" altLang="zh-TW" b="1" i="1" dirty="0">
                <a:solidFill>
                  <a:srgbClr val="92D050"/>
                </a:solidFill>
              </a:rPr>
              <a:t>double</a:t>
            </a:r>
            <a:r>
              <a:rPr lang="zh-TW" altLang="en-US" b="1" i="1" dirty="0">
                <a:solidFill>
                  <a:srgbClr val="92D050"/>
                </a:solidFill>
              </a:rPr>
              <a:t>來顯示</a:t>
            </a:r>
            <a:endParaRPr lang="en-US" altLang="zh-TW" b="1" i="1" dirty="0">
              <a:solidFill>
                <a:srgbClr val="92D05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48675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6C4A08A-FB81-44AD-B843-E9F0D9C39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94" y="0"/>
            <a:ext cx="8261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65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int num, n, sum;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宣告</a:t>
            </a:r>
            <a:r>
              <a:rPr lang="en-US" altLang="zh-TW" b="1" i="1" dirty="0">
                <a:solidFill>
                  <a:srgbClr val="FF0000"/>
                </a:solidFill>
              </a:rPr>
              <a:t>3</a:t>
            </a:r>
            <a:r>
              <a:rPr lang="zh-TW" altLang="en-US" b="1" i="1" dirty="0">
                <a:solidFill>
                  <a:srgbClr val="FF0000"/>
                </a:solidFill>
              </a:rPr>
              <a:t>個整數變數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sum *= n--;</a:t>
            </a:r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701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do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會先執行敘述的內容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sum *= n--;</a:t>
            </a:r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21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Scanner</a:t>
            </a:r>
            <a:r>
              <a:rPr lang="en-US" altLang="zh-TW" dirty="0"/>
              <a:t> </a:t>
            </a:r>
            <a:r>
              <a:rPr lang="en-US" altLang="zh-TW" b="1" i="1" dirty="0" err="1">
                <a:solidFill>
                  <a:srgbClr val="00B0F0"/>
                </a:solidFill>
              </a:rPr>
              <a:t>scn</a:t>
            </a:r>
            <a:r>
              <a:rPr lang="en-US" altLang="zh-TW" dirty="0"/>
              <a:t> = </a:t>
            </a:r>
            <a:r>
              <a:rPr lang="en-US" altLang="zh-TW" b="1" i="1" dirty="0">
                <a:solidFill>
                  <a:srgbClr val="FFC000"/>
                </a:solidFill>
              </a:rPr>
              <a:t>new Scanner</a:t>
            </a:r>
            <a:r>
              <a:rPr lang="en-US" altLang="zh-TW" dirty="0"/>
              <a:t>(</a:t>
            </a:r>
            <a:r>
              <a:rPr lang="en-US" altLang="zh-TW" b="1" i="1" dirty="0">
                <a:solidFill>
                  <a:srgbClr val="002060"/>
                </a:solidFill>
              </a:rPr>
              <a:t>System</a:t>
            </a:r>
            <a:r>
              <a:rPr lang="en-US" altLang="zh-TW" b="1" i="1" dirty="0">
                <a:solidFill>
                  <a:srgbClr val="92D050"/>
                </a:solidFill>
              </a:rPr>
              <a:t>.in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使用</a:t>
            </a:r>
            <a:r>
              <a:rPr lang="en-US" altLang="zh-TW" b="1" i="1" dirty="0">
                <a:solidFill>
                  <a:srgbClr val="FF0000"/>
                </a:solidFill>
              </a:rPr>
              <a:t>Scanner</a:t>
            </a:r>
            <a:r>
              <a:rPr lang="zh-TW" altLang="en-US" b="1" i="1" dirty="0">
                <a:solidFill>
                  <a:srgbClr val="FF0000"/>
                </a:solidFill>
              </a:rPr>
              <a:t>的類別套件</a:t>
            </a:r>
            <a:r>
              <a:rPr lang="en-US" altLang="zh-TW" b="1" i="1" dirty="0" err="1">
                <a:solidFill>
                  <a:srgbClr val="00B0F0"/>
                </a:solidFill>
              </a:rPr>
              <a:t>scn</a:t>
            </a:r>
            <a:r>
              <a:rPr lang="zh-TW" altLang="en-US" b="1" i="1" dirty="0">
                <a:solidFill>
                  <a:srgbClr val="00B0F0"/>
                </a:solidFill>
              </a:rPr>
              <a:t>是物件可以自己取名字</a:t>
            </a:r>
            <a:endParaRPr lang="en-US" altLang="zh-TW" b="1" i="1" dirty="0">
              <a:solidFill>
                <a:srgbClr val="00B0F0"/>
              </a:solidFill>
            </a:endParaRPr>
          </a:p>
          <a:p>
            <a:r>
              <a:rPr lang="en-US" altLang="zh-TW" b="1" i="1" dirty="0">
                <a:solidFill>
                  <a:srgbClr val="00B0F0"/>
                </a:solidFill>
              </a:rPr>
              <a:t>		</a:t>
            </a:r>
            <a:r>
              <a:rPr lang="zh-TW" altLang="en-US" b="1" i="1" dirty="0">
                <a:solidFill>
                  <a:srgbClr val="002060"/>
                </a:solidFill>
              </a:rPr>
              <a:t>系統</a:t>
            </a:r>
            <a:r>
              <a:rPr lang="zh-TW" altLang="en-US" b="1" i="1" dirty="0">
                <a:solidFill>
                  <a:srgbClr val="92D050"/>
                </a:solidFill>
              </a:rPr>
              <a:t>等待輸入 </a:t>
            </a:r>
            <a:r>
              <a:rPr lang="zh-TW" altLang="en-US" b="1" i="1" dirty="0">
                <a:solidFill>
                  <a:srgbClr val="FFC000"/>
                </a:solidFill>
              </a:rPr>
              <a:t>資料傳入新的</a:t>
            </a:r>
            <a:r>
              <a:rPr lang="en-US" altLang="zh-TW" b="1" i="1" dirty="0">
                <a:solidFill>
                  <a:srgbClr val="FFC000"/>
                </a:solidFill>
              </a:rPr>
              <a:t>Scanner</a:t>
            </a:r>
            <a:r>
              <a:rPr lang="zh-TW" altLang="en-US" b="1" i="1" dirty="0">
                <a:solidFill>
                  <a:srgbClr val="FFC000"/>
                </a:solidFill>
              </a:rPr>
              <a:t>再回傳給 </a:t>
            </a:r>
            <a:r>
              <a:rPr lang="en-US" altLang="zh-TW" b="1" i="1" dirty="0" err="1">
                <a:solidFill>
                  <a:srgbClr val="00B0F0"/>
                </a:solidFill>
              </a:rPr>
              <a:t>scn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24966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</a:t>
            </a:r>
            <a:r>
              <a:rPr lang="en-US" altLang="zh-TW" b="1" i="1" dirty="0">
                <a:solidFill>
                  <a:srgbClr val="FF0000"/>
                </a:solidFill>
              </a:rPr>
              <a:t>num &lt; 1 || num &gt; 15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如果輸入的值</a:t>
            </a:r>
            <a:r>
              <a:rPr lang="en-US" altLang="zh-TW" b="1" i="1" dirty="0">
                <a:solidFill>
                  <a:srgbClr val="FF0000"/>
                </a:solidFill>
              </a:rPr>
              <a:t>&lt;1</a:t>
            </a:r>
            <a:r>
              <a:rPr lang="zh-TW" altLang="en-US" b="1" i="1" dirty="0">
                <a:solidFill>
                  <a:srgbClr val="FF0000"/>
                </a:solidFill>
              </a:rPr>
              <a:t>或者</a:t>
            </a:r>
            <a:r>
              <a:rPr lang="en-US" altLang="zh-TW" b="1" i="1" dirty="0">
                <a:solidFill>
                  <a:srgbClr val="FF0000"/>
                </a:solidFill>
              </a:rPr>
              <a:t>&gt;15</a:t>
            </a:r>
            <a:r>
              <a:rPr lang="zh-TW" altLang="en-US" b="1" i="1" dirty="0" smtClean="0">
                <a:solidFill>
                  <a:srgbClr val="FF0000"/>
                </a:solidFill>
              </a:rPr>
              <a:t>就會進入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,</a:t>
            </a:r>
            <a:r>
              <a:rPr lang="zh-TW" altLang="en-US" b="1" i="1" dirty="0" smtClean="0">
                <a:solidFill>
                  <a:srgbClr val="FF0000"/>
                </a:solidFill>
              </a:rPr>
              <a:t>因為後面沒有 </a:t>
            </a:r>
            <a:r>
              <a:rPr lang="en-US" altLang="zh-TW" b="1" i="1" dirty="0" smtClean="0">
                <a:solidFill>
                  <a:srgbClr val="FF0000"/>
                </a:solidFill>
              </a:rPr>
              <a:t>{ }</a:t>
            </a:r>
            <a:r>
              <a:rPr lang="zh-TW" altLang="en-US" b="1" i="1" dirty="0" smtClean="0">
                <a:solidFill>
                  <a:srgbClr val="FF0000"/>
                </a:solidFill>
              </a:rPr>
              <a:t>所以沒有內容會直接跳下一行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sum *= n--;</a:t>
            </a:r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1286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n = </a:t>
            </a:r>
            <a:r>
              <a:rPr lang="en-US" altLang="zh-TW" b="1" i="1" dirty="0" err="1">
                <a:solidFill>
                  <a:srgbClr val="FF0000"/>
                </a:solidFill>
              </a:rPr>
              <a:t>num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num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的值傳到 </a:t>
            </a:r>
            <a:r>
              <a:rPr lang="en-US" altLang="zh-TW" b="1" i="1" dirty="0" smtClean="0">
                <a:solidFill>
                  <a:srgbClr val="FF0000"/>
                </a:solidFill>
              </a:rPr>
              <a:t>n</a:t>
            </a:r>
            <a:r>
              <a:rPr lang="zh-TW" altLang="en-US" b="1" i="1" dirty="0" smtClean="0">
                <a:solidFill>
                  <a:srgbClr val="FF0000"/>
                </a:solidFill>
              </a:rPr>
              <a:t>裡面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sum *= n--;</a:t>
            </a:r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38001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sum = 1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設定</a:t>
            </a:r>
            <a:r>
              <a:rPr lang="en-US" altLang="zh-TW" b="1" i="1" dirty="0" smtClean="0">
                <a:solidFill>
                  <a:srgbClr val="FF0000"/>
                </a:solidFill>
              </a:rPr>
              <a:t>sum=1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sum *= n--;</a:t>
            </a:r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5190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do</a:t>
            </a:r>
            <a:r>
              <a:rPr lang="en-US" altLang="zh-TW" dirty="0"/>
              <a:t> </a:t>
            </a:r>
            <a:r>
              <a:rPr lang="en-US" altLang="zh-TW" dirty="0" smtClean="0"/>
              <a:t>{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會</a:t>
            </a:r>
            <a:r>
              <a:rPr lang="zh-TW" altLang="en-US" b="1" i="1" dirty="0">
                <a:solidFill>
                  <a:srgbClr val="FF0000"/>
                </a:solidFill>
              </a:rPr>
              <a:t>先執行敘述的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內容</a:t>
            </a:r>
            <a:endParaRPr lang="en-US" altLang="zh-TW" dirty="0"/>
          </a:p>
          <a:p>
            <a:r>
              <a:rPr lang="en-US" altLang="zh-TW" dirty="0"/>
              <a:t>			sum *= n--;</a:t>
            </a:r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355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b="1" i="1" dirty="0">
                <a:solidFill>
                  <a:srgbClr val="FF0000"/>
                </a:solidFill>
              </a:rPr>
              <a:t>sum *= n-</a:t>
            </a:r>
            <a:r>
              <a:rPr lang="en-US" altLang="zh-TW" b="1" i="1" dirty="0" smtClean="0">
                <a:solidFill>
                  <a:srgbClr val="FF0000"/>
                </a:solidFill>
              </a:rPr>
              <a:t>-;</a:t>
            </a:r>
          </a:p>
          <a:p>
            <a:pPr lvl="0"/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zh-TW" altLang="zh-TW" b="1" i="1" dirty="0" smtClean="0">
                <a:solidFill>
                  <a:srgbClr val="FF0000"/>
                </a:solidFill>
                <a:ea typeface="ui-monospace"/>
              </a:rPr>
              <a:t>sum </a:t>
            </a:r>
            <a:r>
              <a:rPr lang="zh-TW" altLang="zh-TW" b="1" i="1" dirty="0">
                <a:solidFill>
                  <a:srgbClr val="FF0000"/>
                </a:solidFill>
                <a:ea typeface="ui-monospace"/>
              </a:rPr>
              <a:t>= sum*n</a:t>
            </a:r>
            <a:r>
              <a:rPr lang="zh-TW" altLang="zh-TW" b="1" i="1" dirty="0" smtClean="0">
                <a:solidFill>
                  <a:srgbClr val="FF0000"/>
                </a:solidFill>
                <a:ea typeface="ui-monospace"/>
              </a:rPr>
              <a:t>;</a:t>
            </a:r>
            <a:r>
              <a:rPr lang="zh-TW" altLang="en-US" b="1" i="1" dirty="0">
                <a:solidFill>
                  <a:srgbClr val="FF0000"/>
                </a:solidFill>
                <a:ea typeface="ui-monospace"/>
              </a:rPr>
              <a:t>之後</a:t>
            </a:r>
            <a:r>
              <a:rPr lang="zh-TW" altLang="en-US" b="1" i="1" dirty="0" smtClean="0">
                <a:solidFill>
                  <a:srgbClr val="FF0000"/>
                </a:solidFill>
                <a:ea typeface="ui-monospace"/>
              </a:rPr>
              <a:t>再 </a:t>
            </a:r>
            <a:r>
              <a:rPr lang="zh-TW" altLang="zh-TW" b="1" i="1" dirty="0" smtClean="0">
                <a:solidFill>
                  <a:srgbClr val="FF0000"/>
                </a:solidFill>
                <a:ea typeface="ui-monospace"/>
              </a:rPr>
              <a:t>n </a:t>
            </a:r>
            <a:r>
              <a:rPr lang="zh-TW" altLang="zh-TW" b="1" i="1" dirty="0">
                <a:solidFill>
                  <a:srgbClr val="FF0000"/>
                </a:solidFill>
                <a:ea typeface="ui-monospace"/>
              </a:rPr>
              <a:t>= n-1;</a:t>
            </a:r>
            <a:r>
              <a:rPr lang="zh-TW" altLang="zh-TW" b="1" i="1" dirty="0">
                <a:solidFill>
                  <a:srgbClr val="FF0000"/>
                </a:solidFill>
              </a:rPr>
              <a:t> 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109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do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		sum </a:t>
            </a:r>
            <a:r>
              <a:rPr lang="en-US" altLang="zh-TW" dirty="0"/>
              <a:t>*= n-</a:t>
            </a:r>
            <a:r>
              <a:rPr lang="en-US" altLang="zh-TW" dirty="0" smtClean="0"/>
              <a:t>-;</a:t>
            </a:r>
            <a:endParaRPr lang="en-US" altLang="zh-TW" dirty="0"/>
          </a:p>
          <a:p>
            <a:r>
              <a:rPr lang="en-US" altLang="zh-TW" dirty="0"/>
              <a:t>		} while (</a:t>
            </a:r>
            <a:r>
              <a:rPr lang="en-US" altLang="zh-TW" b="1" i="1" dirty="0">
                <a:solidFill>
                  <a:srgbClr val="FF0000"/>
                </a:solidFill>
              </a:rPr>
              <a:t>n &gt; 0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</a:t>
            </a:r>
            <a:r>
              <a:rPr lang="en-US" altLang="zh-TW" b="1" i="1" dirty="0" smtClean="0">
                <a:solidFill>
                  <a:srgbClr val="FF0000"/>
                </a:solidFill>
              </a:rPr>
              <a:t>n&gt;0</a:t>
            </a:r>
            <a:r>
              <a:rPr lang="zh-TW" altLang="en-US" b="1" i="1" dirty="0" smtClean="0">
                <a:solidFill>
                  <a:srgbClr val="FF0000"/>
                </a:solidFill>
              </a:rPr>
              <a:t>就會重新進入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do</a:t>
            </a:r>
            <a:r>
              <a:rPr lang="zh-TW" altLang="en-US" b="1" i="1" dirty="0" smtClean="0">
                <a:solidFill>
                  <a:srgbClr val="FF0000"/>
                </a:solidFill>
              </a:rPr>
              <a:t>裡面 </a:t>
            </a:r>
            <a:r>
              <a:rPr lang="en-US" altLang="zh-TW" b="1" i="1" dirty="0" smtClean="0">
                <a:solidFill>
                  <a:srgbClr val="FF0000"/>
                </a:solidFill>
              </a:rPr>
              <a:t>,</a:t>
            </a:r>
            <a:r>
              <a:rPr lang="zh-TW" altLang="en-US" b="1" i="1" dirty="0" smtClean="0">
                <a:solidFill>
                  <a:srgbClr val="FF0000"/>
                </a:solidFill>
              </a:rPr>
              <a:t> 如果沒有就會離開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89863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do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		sum </a:t>
            </a:r>
            <a:r>
              <a:rPr lang="en-US" altLang="zh-TW" dirty="0"/>
              <a:t>*= n-</a:t>
            </a:r>
            <a:r>
              <a:rPr lang="en-US" altLang="zh-TW" dirty="0" smtClean="0"/>
              <a:t>-;</a:t>
            </a:r>
            <a:endParaRPr lang="en-US" altLang="zh-TW" dirty="0"/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</a:t>
            </a:r>
            <a:r>
              <a:rPr lang="en-US" altLang="zh-TW" b="1" i="1" dirty="0">
                <a:solidFill>
                  <a:srgbClr val="FF0000"/>
                </a:solidFill>
              </a:rPr>
              <a:t>num, sum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num</a:t>
            </a:r>
            <a:r>
              <a:rPr lang="zh-TW" altLang="en-US" b="1" i="1" dirty="0" smtClean="0">
                <a:solidFill>
                  <a:srgbClr val="FF0000"/>
                </a:solidFill>
              </a:rPr>
              <a:t>是我們輸入的字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		sum</a:t>
            </a:r>
            <a:r>
              <a:rPr lang="zh-TW" altLang="en-US" b="1" i="1" dirty="0" smtClean="0">
                <a:solidFill>
                  <a:srgbClr val="FF0000"/>
                </a:solidFill>
              </a:rPr>
              <a:t>是最後乘起來的答案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3874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485775"/>
            <a:ext cx="69913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529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495300"/>
            <a:ext cx="70294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929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boolean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prm</a:t>
            </a:r>
            <a:r>
              <a:rPr lang="en-US" altLang="zh-TW" b="1" i="1" dirty="0">
                <a:solidFill>
                  <a:srgbClr val="FF0000"/>
                </a:solidFill>
              </a:rPr>
              <a:t> = true;  </a:t>
            </a:r>
            <a:r>
              <a:rPr lang="en-US" altLang="zh-TW" dirty="0"/>
              <a:t>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</a:t>
            </a:r>
            <a:r>
              <a:rPr lang="zh-TW" altLang="en-US" dirty="0" smtClean="0"/>
              <a:t>質數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建立一個布林值為真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else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22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int</a:t>
            </a:r>
            <a:r>
              <a:rPr lang="zh-TW" altLang="en-US" dirty="0"/>
              <a:t> </a:t>
            </a:r>
            <a:r>
              <a:rPr lang="en-US" altLang="zh-TW" b="1" i="1" dirty="0" err="1">
                <a:solidFill>
                  <a:srgbClr val="92D050"/>
                </a:solidFill>
              </a:rPr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</a:t>
            </a:r>
            <a:r>
              <a:rPr lang="en-US" altLang="zh-TW" b="1" i="1" dirty="0" err="1">
                <a:solidFill>
                  <a:srgbClr val="00B0F0"/>
                </a:solidFill>
              </a:rPr>
              <a:t>nextInt</a:t>
            </a:r>
            <a:r>
              <a:rPr lang="en-US" altLang="zh-TW" dirty="0"/>
              <a:t>(); </a:t>
            </a:r>
            <a:r>
              <a:rPr lang="en-US" altLang="zh-TW" dirty="0">
                <a:solidFill>
                  <a:srgbClr val="00B050"/>
                </a:solidFill>
              </a:rPr>
              <a:t>//</a:t>
            </a:r>
            <a:r>
              <a:rPr lang="en-US" altLang="zh-TW" b="1" i="1" dirty="0" err="1">
                <a:solidFill>
                  <a:srgbClr val="00B050"/>
                </a:solidFill>
              </a:rPr>
              <a:t>scn.next</a:t>
            </a:r>
            <a:r>
              <a:rPr lang="en-US" altLang="zh-TW" b="1" i="1" dirty="0">
                <a:solidFill>
                  <a:srgbClr val="00B050"/>
                </a:solidFill>
              </a:rPr>
              <a:t>()</a:t>
            </a:r>
            <a:r>
              <a:rPr lang="en-US" altLang="zh-TW" dirty="0">
                <a:solidFill>
                  <a:srgbClr val="00B050"/>
                </a:solidFill>
              </a:rPr>
              <a:t>; </a:t>
            </a:r>
            <a:r>
              <a:rPr lang="zh-TW" altLang="en-US" b="1" i="1" dirty="0">
                <a:solidFill>
                  <a:srgbClr val="00B050"/>
                </a:solidFill>
              </a:rPr>
              <a:t>如果寫這樣是回傳字串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 </a:t>
            </a:r>
            <a:r>
              <a:rPr lang="zh-TW" altLang="en-US" b="1" i="1" dirty="0">
                <a:solidFill>
                  <a:srgbClr val="FF0000"/>
                </a:solidFill>
              </a:rPr>
              <a:t>整數</a:t>
            </a:r>
            <a:r>
              <a:rPr lang="zh-TW" altLang="en-US" b="1" i="1" dirty="0">
                <a:solidFill>
                  <a:srgbClr val="92D050"/>
                </a:solidFill>
              </a:rPr>
              <a:t>自己取名子</a:t>
            </a:r>
            <a:r>
              <a:rPr lang="zh-TW" altLang="en-US" b="1" i="1" dirty="0">
                <a:solidFill>
                  <a:srgbClr val="00B0F0"/>
                </a:solidFill>
              </a:rPr>
              <a:t>輸入進來的值會把它認定為整數</a:t>
            </a:r>
            <a:r>
              <a:rPr lang="en-US" altLang="zh-TW" dirty="0"/>
              <a:t>		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25195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b="1" i="1" dirty="0" err="1">
                <a:solidFill>
                  <a:srgbClr val="FF0000"/>
                </a:solidFill>
              </a:rPr>
              <a:t>int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= 2;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&lt; </a:t>
            </a:r>
            <a:r>
              <a:rPr lang="en-US" altLang="zh-TW" b="1" i="1" dirty="0" err="1">
                <a:solidFill>
                  <a:srgbClr val="FF0000"/>
                </a:solidFill>
              </a:rPr>
              <a:t>num</a:t>
            </a:r>
            <a:r>
              <a:rPr lang="en-US" altLang="zh-TW" b="1" i="1" dirty="0">
                <a:solidFill>
                  <a:srgbClr val="FF0000"/>
                </a:solidFill>
              </a:rPr>
              <a:t>;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++</a:t>
            </a:r>
            <a:r>
              <a:rPr lang="en-US" altLang="zh-TW" dirty="0"/>
              <a:t>)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     </a:t>
            </a:r>
            <a:r>
              <a:rPr lang="zh-TW" altLang="en-US" b="1" i="1" dirty="0" smtClean="0">
                <a:solidFill>
                  <a:srgbClr val="FF0000"/>
                </a:solidFill>
              </a:rPr>
              <a:t>建立</a:t>
            </a:r>
            <a:r>
              <a:rPr lang="en-US" altLang="zh-TW" b="1" i="1" dirty="0" smtClean="0">
                <a:solidFill>
                  <a:srgbClr val="FF0000"/>
                </a:solidFill>
              </a:rPr>
              <a:t>1</a:t>
            </a:r>
            <a:r>
              <a:rPr lang="zh-TW" altLang="en-US" b="1" i="1" dirty="0" smtClean="0">
                <a:solidFill>
                  <a:srgbClr val="FF0000"/>
                </a:solidFill>
              </a:rPr>
              <a:t>個整數變數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b="1" i="1" dirty="0" smtClean="0">
                <a:solidFill>
                  <a:srgbClr val="FF0000"/>
                </a:solidFill>
              </a:rPr>
              <a:t>=2;i&lt;</a:t>
            </a:r>
            <a:r>
              <a:rPr lang="zh-TW" altLang="en-US" b="1" i="1" dirty="0" smtClean="0">
                <a:solidFill>
                  <a:srgbClr val="FF0000"/>
                </a:solidFill>
              </a:rPr>
              <a:t>輸入值時會進入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  <a:r>
              <a:rPr lang="zh-TW" altLang="en-US" b="1" i="1" dirty="0" smtClean="0">
                <a:solidFill>
                  <a:srgbClr val="FF0000"/>
                </a:solidFill>
              </a:rPr>
              <a:t>之後再 </a:t>
            </a:r>
            <a:r>
              <a:rPr lang="en-US" altLang="zh-TW" b="1" i="1" dirty="0" smtClean="0">
                <a:solidFill>
                  <a:srgbClr val="FF0000"/>
                </a:solidFill>
              </a:rPr>
              <a:t>i+1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else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8800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b="1" i="1" dirty="0" err="1">
                <a:solidFill>
                  <a:srgbClr val="FF0000"/>
                </a:solidFill>
              </a:rPr>
              <a:t>num</a:t>
            </a:r>
            <a:r>
              <a:rPr lang="en-US" altLang="zh-TW" b="1" i="1" dirty="0">
                <a:solidFill>
                  <a:srgbClr val="FF0000"/>
                </a:solidFill>
              </a:rPr>
              <a:t> %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== 0</a:t>
            </a:r>
            <a:r>
              <a:rPr lang="en-US" altLang="zh-TW" dirty="0"/>
              <a:t>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如果輸入的值的餘數 </a:t>
            </a:r>
            <a:r>
              <a:rPr lang="en-US" altLang="zh-TW" b="1" i="1" dirty="0" smtClean="0">
                <a:solidFill>
                  <a:srgbClr val="FF0000"/>
                </a:solidFill>
              </a:rPr>
              <a:t>=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0</a:t>
            </a:r>
            <a:r>
              <a:rPr lang="zh-TW" altLang="en-US" b="1" i="1" dirty="0" smtClean="0">
                <a:solidFill>
                  <a:srgbClr val="FF0000"/>
                </a:solidFill>
              </a:rPr>
              <a:t>時就會進入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else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64115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b="1" i="1" dirty="0" err="1">
                <a:solidFill>
                  <a:srgbClr val="FF0000"/>
                </a:solidFill>
              </a:rPr>
              <a:t>prm</a:t>
            </a:r>
            <a:r>
              <a:rPr lang="en-US" altLang="zh-TW" b="1" i="1" dirty="0">
                <a:solidFill>
                  <a:srgbClr val="FF0000"/>
                </a:solidFill>
              </a:rPr>
              <a:t> = false;      </a:t>
            </a:r>
            <a:r>
              <a:rPr lang="en-US" altLang="zh-TW" dirty="0"/>
              <a:t>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</a:t>
            </a:r>
            <a:r>
              <a:rPr lang="zh-TW" altLang="en-US" dirty="0" smtClean="0"/>
              <a:t>質數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把布林值改為假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else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23175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b="1" i="1" dirty="0">
                <a:solidFill>
                  <a:srgbClr val="FF0000"/>
                </a:solidFill>
              </a:rPr>
              <a:t>break;</a:t>
            </a:r>
            <a:r>
              <a:rPr lang="en-US" altLang="zh-TW" dirty="0"/>
              <a:t>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離開迴圈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else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54924" y="2270234"/>
            <a:ext cx="6495393" cy="197594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9206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b="1" i="1" dirty="0" err="1">
                <a:solidFill>
                  <a:srgbClr val="FF0000"/>
                </a:solidFill>
              </a:rPr>
              <a:t>prm</a:t>
            </a:r>
            <a:r>
              <a:rPr lang="en-US" altLang="zh-TW" b="1" i="1" dirty="0">
                <a:solidFill>
                  <a:srgbClr val="FF0000"/>
                </a:solidFill>
              </a:rPr>
              <a:t> == true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如果布林值為真就會進入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else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57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en-US" altLang="zh-TW" b="1" i="1" dirty="0">
                <a:solidFill>
                  <a:srgbClr val="FF0000"/>
                </a:solidFill>
              </a:rPr>
              <a:t>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b="1" i="1" dirty="0" err="1">
                <a:solidFill>
                  <a:srgbClr val="FF0000"/>
                </a:solidFill>
              </a:rPr>
              <a:t>num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num</a:t>
            </a:r>
            <a:r>
              <a:rPr lang="zh-TW" altLang="en-US" b="1" i="1" dirty="0" smtClean="0">
                <a:solidFill>
                  <a:srgbClr val="FF0000"/>
                </a:solidFill>
              </a:rPr>
              <a:t>是我們輸入的整數所以要用</a:t>
            </a:r>
            <a:r>
              <a:rPr lang="en-US" altLang="zh-TW" b="1" i="1" dirty="0" smtClean="0">
                <a:solidFill>
                  <a:srgbClr val="FF0000"/>
                </a:solidFill>
              </a:rPr>
              <a:t>%d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else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7719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b="1" i="1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</a:t>
            </a:r>
            <a:r>
              <a:rPr lang="zh-TW" altLang="en-US" b="1" i="1" dirty="0">
                <a:solidFill>
                  <a:srgbClr val="FF0000"/>
                </a:solidFill>
              </a:rPr>
              <a:t>布林值</a:t>
            </a:r>
            <a:r>
              <a:rPr lang="zh-TW" altLang="en-US" b="1" i="1" dirty="0" smtClean="0">
                <a:solidFill>
                  <a:srgbClr val="FF0000"/>
                </a:solidFill>
              </a:rPr>
              <a:t>為</a:t>
            </a:r>
            <a:r>
              <a:rPr lang="zh-TW" altLang="en-US" b="1" i="1" dirty="0">
                <a:solidFill>
                  <a:srgbClr val="FF0000"/>
                </a:solidFill>
              </a:rPr>
              <a:t>假</a:t>
            </a:r>
            <a:r>
              <a:rPr lang="zh-TW" altLang="en-US" b="1" i="1" dirty="0" smtClean="0">
                <a:solidFill>
                  <a:srgbClr val="FF0000"/>
                </a:solidFill>
              </a:rPr>
              <a:t>就</a:t>
            </a:r>
            <a:r>
              <a:rPr lang="zh-TW" altLang="en-US" b="1" i="1" dirty="0">
                <a:solidFill>
                  <a:srgbClr val="FF0000"/>
                </a:solidFill>
              </a:rPr>
              <a:t>會</a:t>
            </a:r>
            <a:r>
              <a:rPr lang="zh-TW" altLang="en-US" b="1" i="1" dirty="0" smtClean="0">
                <a:solidFill>
                  <a:srgbClr val="FF0000"/>
                </a:solidFill>
              </a:rPr>
              <a:t>進入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4609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 smtClean="0"/>
              <a:t>("</a:t>
            </a:r>
            <a:r>
              <a:rPr lang="en-US" altLang="zh-TW" dirty="0"/>
              <a:t>%d</a:t>
            </a:r>
            <a:r>
              <a:rPr lang="zh-TW" altLang="en-US" dirty="0" smtClean="0"/>
              <a:t>是</a:t>
            </a:r>
            <a:r>
              <a:rPr lang="zh-TW" altLang="en-US" dirty="0"/>
              <a:t>質數</a:t>
            </a:r>
            <a:r>
              <a:rPr lang="en-US" altLang="zh-TW" dirty="0" smtClean="0"/>
              <a:t>",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 smtClean="0"/>
              <a:t>);</a:t>
            </a:r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</a:p>
          <a:p>
            <a:r>
              <a:rPr lang="en-US" altLang="zh-TW" dirty="0" smtClean="0"/>
              <a:t>		else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en-US" altLang="zh-TW" b="1" i="1" dirty="0" smtClean="0">
                <a:solidFill>
                  <a:srgbClr val="FF0000"/>
                </a:solidFill>
              </a:rPr>
              <a:t>%d</a:t>
            </a:r>
            <a:r>
              <a:rPr lang="zh-TW" altLang="en-US" dirty="0" smtClean="0"/>
              <a:t>不是質數</a:t>
            </a:r>
            <a:r>
              <a:rPr lang="en-US" altLang="zh-TW" dirty="0" smtClean="0"/>
              <a:t>",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num</a:t>
            </a:r>
            <a:r>
              <a:rPr lang="en-US" altLang="zh-TW" dirty="0" smtClean="0"/>
              <a:t>);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	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num</a:t>
            </a:r>
            <a:r>
              <a:rPr lang="zh-TW" altLang="en-US" b="1" i="1" dirty="0">
                <a:solidFill>
                  <a:srgbClr val="FF0000"/>
                </a:solidFill>
              </a:rPr>
              <a:t>是我們輸入的整數所以要用</a:t>
            </a:r>
            <a:r>
              <a:rPr lang="en-US" altLang="zh-TW" b="1" i="1" dirty="0">
                <a:solidFill>
                  <a:srgbClr val="FF0000"/>
                </a:solidFill>
              </a:rPr>
              <a:t>%</a:t>
            </a:r>
            <a:r>
              <a:rPr lang="en-US" altLang="zh-TW" b="1" i="1" dirty="0" smtClean="0">
                <a:solidFill>
                  <a:srgbClr val="FF0000"/>
                </a:solidFill>
              </a:rPr>
              <a:t>d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1848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95350"/>
            <a:ext cx="70104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508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3476" y="346841"/>
            <a:ext cx="11361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Continue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for (</a:t>
            </a:r>
            <a:r>
              <a:rPr lang="en-US" altLang="zh-TW" b="1" i="1" dirty="0" err="1">
                <a:solidFill>
                  <a:srgbClr val="FF0000"/>
                </a:solidFill>
              </a:rPr>
              <a:t>int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= 0;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&lt;= 10;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++</a:t>
            </a:r>
            <a:r>
              <a:rPr lang="en-US" altLang="zh-TW" dirty="0"/>
              <a:t>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建立</a:t>
            </a:r>
            <a:r>
              <a:rPr lang="en-US" altLang="zh-TW" b="1" i="1" dirty="0">
                <a:solidFill>
                  <a:srgbClr val="FF0000"/>
                </a:solidFill>
              </a:rPr>
              <a:t>1</a:t>
            </a:r>
            <a:r>
              <a:rPr lang="zh-TW" altLang="en-US" b="1" i="1" dirty="0">
                <a:solidFill>
                  <a:srgbClr val="FF0000"/>
                </a:solidFill>
              </a:rPr>
              <a:t>個整數變數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b="1" i="1" dirty="0" smtClean="0">
                <a:solidFill>
                  <a:srgbClr val="FF0000"/>
                </a:solidFill>
              </a:rPr>
              <a:t>=0;i&lt;10</a:t>
            </a:r>
            <a:r>
              <a:rPr lang="zh-TW" altLang="en-US" b="1" i="1" dirty="0" smtClean="0">
                <a:solidFill>
                  <a:srgbClr val="FF0000"/>
                </a:solidFill>
              </a:rPr>
              <a:t>時會進入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  <a:r>
              <a:rPr lang="zh-TW" altLang="en-US" b="1" i="1" dirty="0">
                <a:solidFill>
                  <a:srgbClr val="FF0000"/>
                </a:solidFill>
              </a:rPr>
              <a:t>之後再 </a:t>
            </a:r>
            <a:r>
              <a:rPr lang="en-US" altLang="zh-TW" b="1" i="1" dirty="0">
                <a:solidFill>
                  <a:srgbClr val="FF0000"/>
                </a:solidFill>
              </a:rPr>
              <a:t>i+1</a:t>
            </a:r>
            <a:endParaRPr lang="en-US" altLang="zh-TW" dirty="0"/>
          </a:p>
          <a:p>
            <a:r>
              <a:rPr lang="en-US" altLang="zh-TW" dirty="0"/>
              <a:t>			if (</a:t>
            </a:r>
            <a:r>
              <a:rPr lang="en-US" altLang="zh-TW" dirty="0" err="1"/>
              <a:t>i</a:t>
            </a:r>
            <a:r>
              <a:rPr lang="en-US" altLang="zh-TW" dirty="0"/>
              <a:t> % 2 == 0)</a:t>
            </a:r>
          </a:p>
          <a:p>
            <a:r>
              <a:rPr lang="en-US" altLang="zh-TW" dirty="0"/>
              <a:t>				continue;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 + ", ");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3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double unit;   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宣告</a:t>
            </a:r>
            <a:r>
              <a:rPr lang="en-US" altLang="zh-TW" b="1" i="1" dirty="0">
                <a:solidFill>
                  <a:srgbClr val="FF0000"/>
                </a:solidFill>
              </a:rPr>
              <a:t>double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69933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3476" y="346841"/>
            <a:ext cx="11361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Continue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&lt;=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% 2 == 0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en-US" altLang="zh-TW" b="1" i="1" dirty="0" smtClean="0">
                <a:solidFill>
                  <a:srgbClr val="FF0000"/>
                </a:solidFill>
              </a:rPr>
              <a:t>I</a:t>
            </a:r>
            <a:r>
              <a:rPr lang="zh-TW" altLang="en-US" b="1" i="1" dirty="0" smtClean="0">
                <a:solidFill>
                  <a:srgbClr val="FF0000"/>
                </a:solidFill>
              </a:rPr>
              <a:t> 除 </a:t>
            </a:r>
            <a:r>
              <a:rPr lang="en-US" altLang="zh-TW" b="1" i="1" dirty="0" smtClean="0">
                <a:solidFill>
                  <a:srgbClr val="FF0000"/>
                </a:solidFill>
              </a:rPr>
              <a:t>2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的餘數 </a:t>
            </a:r>
            <a:r>
              <a:rPr lang="en-US" altLang="zh-TW" b="1" i="1" dirty="0" smtClean="0">
                <a:solidFill>
                  <a:srgbClr val="FF0000"/>
                </a:solidFill>
              </a:rPr>
              <a:t>=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0</a:t>
            </a:r>
            <a:r>
              <a:rPr lang="zh-TW" altLang="en-US" b="1" i="1" dirty="0" smtClean="0">
                <a:solidFill>
                  <a:srgbClr val="FF0000"/>
                </a:solidFill>
              </a:rPr>
              <a:t>時會進入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	continue;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 + ", ");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92948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3476" y="346841"/>
            <a:ext cx="11361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Continue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&lt;=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i</a:t>
            </a:r>
            <a:r>
              <a:rPr lang="en-US" altLang="zh-TW" dirty="0"/>
              <a:t> % 2 == 0)</a:t>
            </a:r>
          </a:p>
          <a:p>
            <a:r>
              <a:rPr lang="en-US" altLang="zh-TW" dirty="0"/>
              <a:t>				</a:t>
            </a:r>
            <a:r>
              <a:rPr lang="en-US" altLang="zh-TW" b="1" i="1" dirty="0">
                <a:solidFill>
                  <a:srgbClr val="FF0000"/>
                </a:solidFill>
              </a:rPr>
              <a:t>continue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跳過這一輪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</a:t>
            </a:r>
            <a:r>
              <a:rPr lang="en-US" altLang="zh-TW" b="1" i="1" dirty="0" err="1">
                <a:solidFill>
                  <a:srgbClr val="00B050"/>
                </a:solidFill>
              </a:rPr>
              <a:t>System.out.print</a:t>
            </a:r>
            <a:r>
              <a:rPr lang="en-US" altLang="zh-TW" b="1" i="1" dirty="0">
                <a:solidFill>
                  <a:srgbClr val="00B050"/>
                </a:solidFill>
              </a:rPr>
              <a:t>(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 + ", </a:t>
            </a:r>
            <a:r>
              <a:rPr lang="en-US" altLang="zh-TW" b="1" i="1" dirty="0" smtClean="0">
                <a:solidFill>
                  <a:srgbClr val="00B050"/>
                </a:solidFill>
              </a:rPr>
              <a:t>");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b="1" i="1" dirty="0" smtClean="0">
                <a:solidFill>
                  <a:srgbClr val="00B050"/>
                </a:solidFill>
              </a:rPr>
              <a:t>這個就不會執行</a:t>
            </a:r>
            <a:endParaRPr lang="en-US" altLang="zh-TW" b="1" i="1" dirty="0">
              <a:solidFill>
                <a:srgbClr val="00B050"/>
              </a:solidFill>
            </a:endParaRP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3195145" y="2049518"/>
            <a:ext cx="2638096" cy="30479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785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3476" y="346841"/>
            <a:ext cx="11361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Continue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&lt;=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i</a:t>
            </a:r>
            <a:r>
              <a:rPr lang="en-US" altLang="zh-TW" dirty="0"/>
              <a:t> % 2 == 0)</a:t>
            </a:r>
          </a:p>
          <a:p>
            <a:r>
              <a:rPr lang="en-US" altLang="zh-TW" dirty="0"/>
              <a:t>				continue;</a:t>
            </a:r>
          </a:p>
          <a:p>
            <a:r>
              <a:rPr lang="en-US" altLang="zh-TW" dirty="0"/>
              <a:t>			</a:t>
            </a:r>
            <a:r>
              <a:rPr lang="en-US" altLang="zh-TW" b="1" i="1" dirty="0" err="1">
                <a:solidFill>
                  <a:srgbClr val="FF0000"/>
                </a:solidFill>
              </a:rPr>
              <a:t>System.out.print</a:t>
            </a:r>
            <a:r>
              <a:rPr lang="en-US" altLang="zh-TW" b="1" i="1" dirty="0">
                <a:solidFill>
                  <a:srgbClr val="FF0000"/>
                </a:solidFill>
              </a:rPr>
              <a:t>(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+ ", </a:t>
            </a:r>
            <a:r>
              <a:rPr lang="en-US" altLang="zh-TW" b="1" i="1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如果沒有跳過就會列印出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的值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221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b="1" i="1" dirty="0" err="1">
                <a:solidFill>
                  <a:srgbClr val="FF0000"/>
                </a:solidFill>
              </a:rPr>
              <a:t>deg</a:t>
            </a:r>
            <a:r>
              <a:rPr lang="en-US" altLang="zh-TW" b="1" i="1" dirty="0">
                <a:solidFill>
                  <a:srgbClr val="FF0000"/>
                </a:solidFill>
              </a:rPr>
              <a:t> &lt;= 10</a:t>
            </a:r>
            <a:r>
              <a:rPr lang="en-US" altLang="zh-TW" dirty="0"/>
              <a:t>) { 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如果輸入進來的值</a:t>
            </a:r>
            <a:r>
              <a:rPr lang="en-US" altLang="zh-TW" b="1" i="1" dirty="0">
                <a:solidFill>
                  <a:srgbClr val="FF0000"/>
                </a:solidFill>
              </a:rPr>
              <a:t>&lt;=10</a:t>
            </a:r>
            <a:r>
              <a:rPr lang="zh-TW" altLang="en-US" b="1" i="1" dirty="0">
                <a:solidFill>
                  <a:srgbClr val="FF0000"/>
                </a:solidFill>
              </a:rPr>
              <a:t>就會進入</a:t>
            </a:r>
            <a:r>
              <a:rPr lang="en-US" altLang="zh-TW" dirty="0"/>
              <a:t>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42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442</Words>
  <Application>Microsoft Office PowerPoint</Application>
  <PresentationFormat>寬螢幕</PresentationFormat>
  <Paragraphs>1389</Paragraphs>
  <Slides>82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82</vt:i4>
      </vt:variant>
    </vt:vector>
  </HeadingPairs>
  <TitlesOfParts>
    <vt:vector size="91" baseType="lpstr">
      <vt:lpstr>Arial Unicode MS</vt:lpstr>
      <vt:lpstr>等线</vt:lpstr>
      <vt:lpstr>inherit</vt:lpstr>
      <vt:lpstr>ui-monospace</vt:lpstr>
      <vt:lpstr>新細明體</vt:lpstr>
      <vt:lpstr>Arial</vt:lpstr>
      <vt:lpstr>Calibri</vt:lpstr>
      <vt:lpstr>Calibri Light</vt:lpstr>
      <vt:lpstr>Office 佈景主題</vt:lpstr>
      <vt:lpstr>第四作業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使用者</cp:lastModifiedBy>
  <cp:revision>22</cp:revision>
  <dcterms:created xsi:type="dcterms:W3CDTF">2022-03-30T11:32:33Z</dcterms:created>
  <dcterms:modified xsi:type="dcterms:W3CDTF">2022-03-31T14:31:42Z</dcterms:modified>
</cp:coreProperties>
</file>