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3" r:id="rId5"/>
    <p:sldId id="264" r:id="rId6"/>
    <p:sldId id="261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6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1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6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76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8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7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6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4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FBAC-F727-467D-A3B5-0FD2D92149D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4FF1-6052-436E-B415-1CF14A9185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2422"/>
            <a:ext cx="10515600" cy="63637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0500" dirty="0" smtClean="0"/>
          </a:p>
          <a:p>
            <a:pPr marL="0" indent="0" algn="ctr">
              <a:buNone/>
            </a:pPr>
            <a:r>
              <a:rPr lang="zh-TW" altLang="en-US" sz="10500" dirty="0" smtClean="0"/>
              <a:t>第三作業</a:t>
            </a:r>
            <a:endParaRPr lang="zh-TW" altLang="en-US" sz="10500" dirty="0"/>
          </a:p>
        </p:txBody>
      </p:sp>
    </p:spTree>
    <p:extLst>
      <p:ext uri="{BB962C8B-B14F-4D97-AF65-F5344CB8AC3E}">
        <p14:creationId xmlns:p14="http://schemas.microsoft.com/office/powerpoint/2010/main" val="244873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import </a:t>
            </a:r>
            <a:r>
              <a:rPr lang="en-US" altLang="zh-TW" sz="2400" dirty="0" err="1">
                <a:solidFill>
                  <a:prstClr val="black"/>
                </a:solidFill>
              </a:rPr>
              <a:t>java.util.Scanner</a:t>
            </a:r>
            <a:r>
              <a:rPr lang="en-US" altLang="zh-TW" sz="2400" dirty="0">
                <a:solidFill>
                  <a:prstClr val="black"/>
                </a:solidFill>
              </a:rPr>
              <a:t>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public class If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TW" sz="2400" dirty="0" err="1">
                <a:solidFill>
                  <a:prstClr val="black"/>
                </a:solidFill>
              </a:rPr>
              <a:t>args</a:t>
            </a:r>
            <a:r>
              <a:rPr lang="en-US" altLang="zh-TW" sz="2400" dirty="0">
                <a:solidFill>
                  <a:prstClr val="black"/>
                </a:solidFill>
              </a:rPr>
              <a:t>)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Scanner </a:t>
            </a:r>
            <a:r>
              <a:rPr lang="en-US" altLang="zh-TW" sz="2400" dirty="0" err="1">
                <a:solidFill>
                  <a:prstClr val="black"/>
                </a:solidFill>
              </a:rPr>
              <a:t>scn</a:t>
            </a:r>
            <a:r>
              <a:rPr lang="en-US" altLang="zh-TW" sz="2400" dirty="0">
                <a:solidFill>
                  <a:prstClr val="black"/>
                </a:solidFill>
              </a:rPr>
              <a:t> = new Scanner(System.in);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System.out.print</a:t>
            </a:r>
            <a:r>
              <a:rPr lang="en-US" altLang="zh-TW" sz="2400" dirty="0">
                <a:solidFill>
                  <a:prstClr val="black"/>
                </a:solidFill>
              </a:rPr>
              <a:t>(“</a:t>
            </a:r>
            <a:r>
              <a:rPr lang="zh-TW" altLang="en-US" sz="2400" dirty="0">
                <a:solidFill>
                  <a:prstClr val="black"/>
                </a:solidFill>
              </a:rPr>
              <a:t>請輸入消費金額：”</a:t>
            </a:r>
            <a:r>
              <a:rPr lang="en-US" altLang="zh-TW" sz="2400" dirty="0">
                <a:solidFill>
                  <a:prstClr val="black"/>
                </a:solidFill>
              </a:rPr>
              <a:t>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 money = </a:t>
            </a:r>
            <a:r>
              <a:rPr lang="en-US" altLang="zh-TW" sz="2400" dirty="0" err="1">
                <a:solidFill>
                  <a:prstClr val="black"/>
                </a:solidFill>
              </a:rPr>
              <a:t>scn.nextInt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r>
              <a:rPr lang="zh-TW" altLang="en-US" sz="2400" dirty="0">
                <a:solidFill>
                  <a:prstClr val="black"/>
                </a:solidFill>
              </a:rPr>
              <a:t/>
            </a:r>
            <a:br>
              <a:rPr lang="zh-TW" altLang="en-US" sz="2400" dirty="0">
                <a:solidFill>
                  <a:prstClr val="black"/>
                </a:solidFill>
              </a:rPr>
            </a:br>
            <a:r>
              <a:rPr lang="zh-TW" altLang="en-US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>
                <a:solidFill>
                  <a:prstClr val="black"/>
                </a:solidFill>
              </a:rPr>
              <a:t>if(money&gt;1000) {			    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   money = 1000 + (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)((money - 1000) * 0.9);	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System.out.printf</a:t>
            </a:r>
            <a:r>
              <a:rPr lang="en-US" altLang="zh-TW" sz="2400" dirty="0">
                <a:solidFill>
                  <a:prstClr val="black"/>
                </a:solidFill>
              </a:rPr>
              <a:t>("</a:t>
            </a:r>
            <a:r>
              <a:rPr lang="zh-TW" altLang="en-US" sz="2400" dirty="0">
                <a:solidFill>
                  <a:prstClr val="black"/>
                </a:solidFill>
              </a:rPr>
              <a:t>實付金額：</a:t>
            </a:r>
            <a:r>
              <a:rPr lang="en-US" altLang="zh-TW" sz="2400" dirty="0">
                <a:solidFill>
                  <a:prstClr val="black"/>
                </a:solidFill>
              </a:rPr>
              <a:t>%d </a:t>
            </a:r>
            <a:r>
              <a:rPr lang="zh-TW" altLang="en-US" sz="2400" dirty="0">
                <a:solidFill>
                  <a:prstClr val="black"/>
                </a:solidFill>
              </a:rPr>
              <a:t>元</a:t>
            </a:r>
            <a:r>
              <a:rPr lang="en-US" altLang="zh-TW" sz="2400" dirty="0">
                <a:solidFill>
                  <a:prstClr val="black"/>
                </a:solidFill>
              </a:rPr>
              <a:t>%n", money);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b="1" i="1" dirty="0">
                <a:solidFill>
                  <a:srgbClr val="00B050"/>
                </a:solidFill>
                <a:latin typeface="Calibri" panose="020F0502020204030204"/>
                <a:cs typeface="+mn-cs"/>
              </a:rPr>
              <a:t> </a:t>
            </a:r>
            <a:r>
              <a:rPr lang="en-US" altLang="zh-TW" sz="2400" b="1" i="1" dirty="0" err="1">
                <a:solidFill>
                  <a:srgbClr val="00B050"/>
                </a:solidFill>
                <a:latin typeface="Calibri" panose="020F0502020204030204"/>
                <a:cs typeface="+mn-cs"/>
              </a:rPr>
              <a:t>scn.</a:t>
            </a:r>
            <a:r>
              <a:rPr lang="en-US" altLang="zh-TW" sz="2400" b="1" i="1" dirty="0" err="1">
                <a:solidFill>
                  <a:srgbClr val="FF0000"/>
                </a:solidFill>
                <a:latin typeface="Calibri" panose="020F0502020204030204"/>
                <a:cs typeface="+mn-cs"/>
              </a:rPr>
              <a:t>close</a:t>
            </a:r>
            <a:r>
              <a:rPr lang="en-US" altLang="zh-TW" sz="2400" dirty="0" smtClean="0">
                <a:solidFill>
                  <a:prstClr val="black"/>
                </a:solidFill>
              </a:rPr>
              <a:t>();</a:t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 smtClean="0">
                <a:solidFill>
                  <a:prstClr val="black"/>
                </a:solidFill>
              </a:rPr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關閉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這個物件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的記憶體空間</a:t>
            </a:r>
            <a:r>
              <a:rPr lang="en-US" altLang="zh-TW" sz="2400" dirty="0">
                <a:solidFill>
                  <a:prstClr val="black"/>
                </a:solidFill>
              </a:rPr>
              <a:t/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74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65" y="308919"/>
            <a:ext cx="8746103" cy="591747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15546" y="5115697"/>
            <a:ext cx="1210962" cy="4572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483708" y="1692875"/>
            <a:ext cx="753762" cy="3624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04487" y="2005912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FFC000"/>
                </a:solidFill>
              </a:rPr>
              <a:t>大小寫不一樣也不會成功</a:t>
            </a:r>
            <a:endParaRPr lang="zh-TW" altLang="en-US" sz="32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5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28" y="361049"/>
            <a:ext cx="8343900" cy="6086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53913" y="244663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FF0000"/>
                </a:solidFill>
              </a:rPr>
              <a:t>要完全正確才可以進入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0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String id, pass;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宣告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id ,pass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為字串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");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");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("Love")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("2520"))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929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: </a:t>
            </a:r>
            <a:r>
              <a:rPr lang="en-US" altLang="zh-TW" sz="2400" dirty="0" smtClean="0"/>
              <a:t>”);</a:t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print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是不會換行接在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: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後面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");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("Love")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("2520"))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25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id </a:t>
            </a:r>
            <a:r>
              <a:rPr lang="en-US" altLang="zh-TW" sz="2400" dirty="0" smtClean="0"/>
              <a:t>= </a:t>
            </a:r>
            <a:r>
              <a:rPr lang="en-US" altLang="zh-TW" sz="2400" dirty="0" err="1" smtClean="0"/>
              <a:t>scn.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輸入進來的值會把它認定為字串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在回傳給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id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");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("Love")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("2520"))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772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id.equals</a:t>
            </a:r>
            <a:r>
              <a:rPr lang="en-US" altLang="zh-TW" sz="2400" dirty="0" smtClean="0"/>
              <a:t>(“Love”) 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&amp;</a:t>
            </a:r>
            <a:r>
              <a:rPr lang="en-US" altLang="zh-TW" sz="2400" dirty="0" smtClean="0"/>
              <a:t>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pass.equals</a:t>
            </a:r>
            <a:r>
              <a:rPr lang="en-US" altLang="zh-TW" sz="2400" dirty="0" smtClean="0"/>
              <a:t>(“2520”)) {</a:t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id.equals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是一個方法 來看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()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內是否和輸入的一樣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pass.equals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是一個方法 來看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()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內是否和輸入的一樣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 &amp;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和的意思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38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(“Love”)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(“2520”)) {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  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帳號密碼正確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!!”);</a:t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歡迎進入本系統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!!”);</a:t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輸入</a:t>
            </a:r>
            <a:r>
              <a:rPr lang="zh-TW" altLang="en-US" sz="2400" b="1" i="1" dirty="0">
                <a:solidFill>
                  <a:srgbClr val="FF0000"/>
                </a:solidFill>
              </a:rPr>
              <a:t>正確就會進入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83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(“Love”)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(“2520”))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!!”);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!!”);</a:t>
            </a:r>
            <a:br>
              <a:rPr lang="en-US" altLang="zh-TW" sz="2400" dirty="0" smtClean="0"/>
            </a:br>
            <a:r>
              <a:rPr lang="en-US" altLang="zh-TW" sz="2400" dirty="0" smtClean="0"/>
              <a:t>		}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sz="2400" dirty="0" smtClean="0"/>
              <a:t> 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如果上面的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沒有成功就會進入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080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(“Love”)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(“2520”))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!!”);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!!”);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帳號密碼錯誤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!!”);</a:t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無法進入本系統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!!”);</a:t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輸入</a:t>
            </a:r>
            <a:r>
              <a:rPr lang="zh-TW" altLang="en-US" sz="2400" b="1" i="1" dirty="0">
                <a:solidFill>
                  <a:srgbClr val="FF0000"/>
                </a:solidFill>
              </a:rPr>
              <a:t>錯誤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就會進入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119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3" y="688931"/>
            <a:ext cx="84582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6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297" y="1417853"/>
            <a:ext cx="8269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204912"/>
            <a:ext cx="8467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8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209675"/>
            <a:ext cx="8391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public class Ex03_T01 {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String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= “null”;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宣告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str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為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null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字串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== “null”)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("null");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if (</a:t>
            </a:r>
            <a:r>
              <a:rPr lang="en-US" altLang="zh-TW" sz="2400" dirty="0" err="1" smtClean="0"/>
              <a:t>str.length</a:t>
            </a:r>
            <a:r>
              <a:rPr lang="en-US" altLang="zh-TW" sz="2400" dirty="0" smtClean="0"/>
              <a:t>() == 0)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("zero");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("some");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140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public class Ex03_T01 {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 “null”;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 (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== “null”) </a:t>
            </a:r>
            <a:r>
              <a:rPr lang="en-US" altLang="zh-TW" sz="2400" dirty="0" smtClean="0"/>
              <a:t>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如果等於字串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null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就會進入此條件式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("null");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if (</a:t>
            </a:r>
            <a:r>
              <a:rPr lang="en-US" altLang="zh-TW" sz="2400" dirty="0" err="1" smtClean="0"/>
              <a:t>str.length</a:t>
            </a:r>
            <a:r>
              <a:rPr lang="en-US" altLang="zh-TW" sz="2400" dirty="0" smtClean="0"/>
              <a:t>() == 0)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("zero");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("some");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426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public class Ex03_T01 {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“”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== “null”)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(“null”);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 (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str.length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() == 0) </a:t>
            </a:r>
            <a:r>
              <a:rPr lang="en-US" altLang="zh-TW" sz="2400" dirty="0" smtClean="0"/>
              <a:t>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如果字串裡面為空就會進入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length() 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是在詢問字串的長度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("zero");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("some");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4399005" y="2360141"/>
            <a:ext cx="1952369" cy="9885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75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public class Ex03_T01 {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 “null”;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== “null”)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("null");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if (</a:t>
            </a:r>
            <a:r>
              <a:rPr lang="en-US" altLang="zh-TW" sz="2400" dirty="0" err="1" smtClean="0"/>
              <a:t>str.length</a:t>
            </a:r>
            <a:r>
              <a:rPr lang="en-US" altLang="zh-TW" sz="2400" dirty="0" smtClean="0"/>
              <a:t>() == 0)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("zero");</a:t>
            </a:r>
            <a:br>
              <a:rPr lang="en-US" altLang="zh-TW" sz="2400" dirty="0" smtClean="0"/>
            </a:br>
            <a:r>
              <a:rPr lang="en-US" altLang="zh-TW" sz="2400" dirty="0" smtClean="0"/>
              <a:t>		}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sz="2400" dirty="0" smtClean="0"/>
              <a:t> 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如果上面的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沒有成功就會進入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("some");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488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6713" y="243271"/>
            <a:ext cx="10156627" cy="5919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if(條件式)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</a:b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{ 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</a:b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	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條件滿足時執行這些statements(敘述) 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</a:b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} 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</a:br>
            <a:r>
              <a:rPr lang="en-US" altLang="zh-TW" sz="3600" dirty="0">
                <a:solidFill>
                  <a:srgbClr val="24292F"/>
                </a:solidFill>
                <a:latin typeface="Arial Unicode MS"/>
                <a:ea typeface="ui-monospace"/>
              </a:rPr>
              <a:t/>
            </a:r>
            <a:br>
              <a:rPr lang="en-US" altLang="zh-TW" sz="3600" dirty="0">
                <a:solidFill>
                  <a:srgbClr val="24292F"/>
                </a:solidFill>
                <a:latin typeface="Arial Unicode MS"/>
                <a:ea typeface="ui-monospace"/>
              </a:rPr>
            </a:b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if ((x &gt; 0) 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-apple-system"/>
              </a:rPr>
              <a:t>&amp;&amp; 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(x % 2 == 0))</a:t>
            </a:r>
            <a:r>
              <a:rPr lang="zh-TW" altLang="zh-TW" sz="3600" dirty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 </a:t>
            </a:r>
            <a:br>
              <a:rPr lang="en-US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</a:br>
            <a:r>
              <a:rPr lang="zh-TW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&amp;&amp;</a:t>
            </a:r>
            <a:r>
              <a:rPr lang="zh-TW" altLang="en-US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是表示</a:t>
            </a:r>
            <a:r>
              <a:rPr lang="en-US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”</a:t>
            </a:r>
            <a:r>
              <a:rPr lang="zh-TW" altLang="en-US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和</a:t>
            </a:r>
            <a:r>
              <a:rPr lang="en-US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”</a:t>
            </a:r>
            <a:r>
              <a:rPr lang="zh-TW" altLang="en-US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的意思要同時達到兩個條件才可進入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if (ch &lt; '0'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|| 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ch &gt; '9')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||</a:t>
            </a:r>
            <a:r>
              <a:rPr lang="zh-TW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是表示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”</a:t>
            </a:r>
            <a:r>
              <a:rPr lang="zh-TW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或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”</a:t>
            </a:r>
            <a:r>
              <a:rPr lang="zh-TW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的意思只要有一個達成就可進入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17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){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敘述區段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zh-TW" altLang="en-US" dirty="0" smtClean="0"/>
              <a:t>敘述區段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253048" y="1631092"/>
            <a:ext cx="0" cy="107503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253048" y="3525795"/>
            <a:ext cx="0" cy="107503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509319" y="1223319"/>
            <a:ext cx="1075038" cy="123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584357" y="1223319"/>
            <a:ext cx="0" cy="43372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509319" y="5535827"/>
            <a:ext cx="1099752" cy="24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550195" y="1983945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0B050"/>
                </a:solidFill>
              </a:rPr>
              <a:t>true</a:t>
            </a:r>
            <a:endParaRPr lang="zh-TW" altLang="en-US" sz="3200" b="1" i="1" dirty="0">
              <a:solidFill>
                <a:srgbClr val="00B05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84357" y="1046317"/>
            <a:ext cx="99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070C0"/>
                </a:solidFill>
              </a:rPr>
              <a:t>false</a:t>
            </a:r>
            <a:endParaRPr lang="zh-TW" altLang="en-US" sz="3200" b="1" i="1" dirty="0">
              <a:solidFill>
                <a:srgbClr val="0070C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8806248" y="365125"/>
            <a:ext cx="0" cy="10750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7545859" y="1440163"/>
            <a:ext cx="2520778" cy="858109"/>
          </a:xfrm>
          <a:prstGeom prst="diamon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肘形接點 30"/>
          <p:cNvCxnSpPr>
            <a:stCxn id="29" idx="3"/>
            <a:endCxn id="51" idx="0"/>
          </p:cNvCxnSpPr>
          <p:nvPr/>
        </p:nvCxnSpPr>
        <p:spPr>
          <a:xfrm>
            <a:off x="10066637" y="1869218"/>
            <a:ext cx="922301" cy="120120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8805793" y="2316892"/>
            <a:ext cx="456" cy="304594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51" idx="2"/>
          </p:cNvCxnSpPr>
          <p:nvPr/>
        </p:nvCxnSpPr>
        <p:spPr>
          <a:xfrm rot="5400000">
            <a:off x="9562418" y="3174310"/>
            <a:ext cx="760969" cy="209207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097907" y="15734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00B0F0"/>
                </a:solidFill>
              </a:rPr>
              <a:t>條件式</a:t>
            </a:r>
            <a:endParaRPr lang="zh-TW" altLang="en-US" sz="3200" b="1" i="1" dirty="0">
              <a:solidFill>
                <a:srgbClr val="00B0F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29073" y="1281077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3200" b="1" i="1" dirty="0" smtClean="0">
                <a:solidFill>
                  <a:srgbClr val="00B050"/>
                </a:solidFill>
              </a:rPr>
              <a:t>true</a:t>
            </a:r>
            <a:endParaRPr lang="zh-TW" altLang="en-US" sz="3200" b="1" i="1" dirty="0">
              <a:solidFill>
                <a:srgbClr val="00B05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838910" y="2341588"/>
            <a:ext cx="99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3200" b="1" i="1" dirty="0" smtClean="0">
                <a:solidFill>
                  <a:srgbClr val="0070C0"/>
                </a:solidFill>
              </a:rPr>
              <a:t>false</a:t>
            </a:r>
            <a:endParaRPr lang="zh-TW" altLang="en-US" sz="3200" b="1" i="1" dirty="0">
              <a:solidFill>
                <a:srgbClr val="0070C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625423" y="3070421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敘述區段</a:t>
            </a:r>
            <a:r>
              <a:rPr lang="en-US" altLang="zh-TW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442278" y="5246938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敘述區段</a:t>
            </a:r>
            <a:r>
              <a:rPr lang="en-US" altLang="zh-TW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562" y="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public class If {</a:t>
            </a:r>
          </a:p>
          <a:p>
            <a:pPr marL="0" indent="0">
              <a:buNone/>
            </a:pP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Scanner</a:t>
            </a:r>
            <a:r>
              <a:rPr lang="en-US" altLang="zh-TW" sz="2400" dirty="0" smtClean="0"/>
              <a:t> 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r>
              <a:rPr lang="en-US" altLang="zh-TW" sz="2400" dirty="0" smtClean="0"/>
              <a:t> = 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new Scanner</a:t>
            </a:r>
            <a:r>
              <a:rPr lang="en-US" altLang="zh-TW" sz="2400" dirty="0" smtClean="0"/>
              <a:t>(</a:t>
            </a:r>
            <a:r>
              <a:rPr lang="en-US" altLang="zh-TW" sz="2400" b="1" i="1" dirty="0" smtClean="0">
                <a:solidFill>
                  <a:srgbClr val="002060"/>
                </a:solidFill>
              </a:rPr>
              <a:t>System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.in</a:t>
            </a:r>
            <a:r>
              <a:rPr lang="en-US" altLang="zh-TW" sz="2400" dirty="0" smtClean="0"/>
              <a:t>);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Scanner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的類別套件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是物件可以自己取名字</a:t>
            </a:r>
            <a:endParaRPr lang="en-US" altLang="zh-TW" sz="2400" b="1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 smtClean="0">
                <a:solidFill>
                  <a:srgbClr val="00B0F0"/>
                </a:solidFill>
              </a:rPr>
              <a:t>		</a:t>
            </a:r>
            <a:r>
              <a:rPr lang="zh-TW" altLang="en-US" sz="2400" b="1" i="1" dirty="0" smtClean="0">
                <a:solidFill>
                  <a:srgbClr val="002060"/>
                </a:solidFill>
              </a:rPr>
              <a:t>系統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等待輸入 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資料傳入新的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Scanner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再回傳給 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請輸入消費金額：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money = </a:t>
            </a:r>
            <a:r>
              <a:rPr lang="en-US" altLang="zh-TW" sz="2400" dirty="0" err="1" smtClean="0"/>
              <a:t>scn.nextInt</a:t>
            </a:r>
            <a:r>
              <a:rPr lang="en-US" altLang="zh-TW" sz="2400" dirty="0" smtClean="0"/>
              <a:t>();   </a:t>
            </a:r>
          </a:p>
          <a:p>
            <a:pPr marL="0" indent="0">
              <a:buNone/>
            </a:pPr>
            <a:r>
              <a:rPr lang="en-US" altLang="zh-TW" sz="2400" dirty="0" smtClean="0"/>
              <a:t>		if(money&gt;1000) {			    </a:t>
            </a:r>
          </a:p>
          <a:p>
            <a:pPr marL="0" indent="0">
              <a:buNone/>
            </a:pPr>
            <a:r>
              <a:rPr lang="en-US" altLang="zh-TW" sz="2400" dirty="0" smtClean="0"/>
              <a:t>		   money = 1000 +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)((money - 1000) * 0.9);	</a:t>
            </a:r>
          </a:p>
          <a:p>
            <a:pPr marL="0" indent="0">
              <a:buNone/>
            </a:pPr>
            <a:r>
              <a:rPr lang="en-US" altLang="zh-TW" sz="2400" dirty="0" smtClean="0"/>
              <a:t>		}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System.out.printf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實付金額：</a:t>
            </a:r>
            <a:r>
              <a:rPr lang="en-US" altLang="zh-TW" sz="2400" dirty="0" smtClean="0"/>
              <a:t>%d </a:t>
            </a:r>
            <a:r>
              <a:rPr lang="zh-TW" altLang="en-US" sz="2400" dirty="0" smtClean="0"/>
              <a:t>元</a:t>
            </a:r>
            <a:r>
              <a:rPr lang="en-US" altLang="zh-TW" sz="2400" dirty="0" smtClean="0"/>
              <a:t>%n", money);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</a:p>
          <a:p>
            <a:pPr marL="0" indent="0">
              <a:buNone/>
            </a:pPr>
            <a:r>
              <a:rPr lang="en-US" altLang="zh-TW" sz="2400" dirty="0" smtClean="0"/>
              <a:t>	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861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86497"/>
            <a:ext cx="10515600" cy="6944497"/>
          </a:xfrm>
        </p:spPr>
        <p:txBody>
          <a:bodyPr>
            <a:noAutofit/>
          </a:bodyPr>
          <a:lstStyle/>
          <a:p>
            <a:pPr marL="0" indent="0"/>
            <a:r>
              <a:rPr lang="en-US" altLang="zh-TW" sz="2400" dirty="0"/>
              <a:t>import </a:t>
            </a:r>
            <a:r>
              <a:rPr lang="en-US" altLang="zh-TW" sz="2400" dirty="0" err="1"/>
              <a:t>java.util.Scanner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public class If {</a:t>
            </a:r>
            <a:br>
              <a:rPr lang="en-US" altLang="zh-TW" sz="2400" dirty="0"/>
            </a:br>
            <a:r>
              <a:rPr lang="en-US" altLang="zh-TW" sz="2400" dirty="0"/>
              <a:t>	public static void main(String[] </a:t>
            </a:r>
            <a:r>
              <a:rPr lang="en-US" altLang="zh-TW" sz="2400" dirty="0" err="1"/>
              <a:t>args</a:t>
            </a:r>
            <a:r>
              <a:rPr lang="en-US" altLang="zh-TW" sz="2400" dirty="0"/>
              <a:t>) {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r>
              <a:rPr lang="en-US" altLang="zh-TW" sz="2400" dirty="0" err="1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</a:t>
            </a:r>
            <a:r>
              <a:rPr lang="zh-TW" altLang="en-US" sz="2400" dirty="0"/>
              <a:t>輸入消費金額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”);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/>
              <a:t> </a:t>
            </a:r>
            <a:r>
              <a:rPr lang="en-US" altLang="zh-TW" sz="2400" b="1" i="1" dirty="0">
                <a:solidFill>
                  <a:srgbClr val="92D050"/>
                </a:solidFill>
              </a:rPr>
              <a:t>money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scn.</a:t>
            </a:r>
            <a:r>
              <a:rPr lang="en-US" altLang="zh-TW" sz="2400" b="1" i="1" dirty="0" err="1">
                <a:solidFill>
                  <a:srgbClr val="00B0F0"/>
                </a:solidFill>
              </a:rPr>
              <a:t>nextInt</a:t>
            </a:r>
            <a:r>
              <a:rPr lang="en-US" altLang="zh-TW" sz="2400" dirty="0"/>
              <a:t>(); </a:t>
            </a:r>
            <a:r>
              <a:rPr lang="en-US" altLang="zh-TW" sz="2400" dirty="0" smtClean="0">
                <a:solidFill>
                  <a:srgbClr val="00B050"/>
                </a:solidFill>
              </a:rPr>
              <a:t>//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scn.next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()</a:t>
            </a:r>
            <a:r>
              <a:rPr lang="en-US" altLang="zh-TW" sz="2400" dirty="0" smtClean="0">
                <a:solidFill>
                  <a:srgbClr val="00B050"/>
                </a:solidFill>
              </a:rPr>
              <a:t>; 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如果寫這樣是回傳字串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 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整數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自己取名子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輸入進來的值會把它認定為整數</a:t>
            </a:r>
            <a:r>
              <a:rPr lang="en-US" altLang="zh-TW" sz="2400" dirty="0">
                <a:solidFill>
                  <a:srgbClr val="00B0F0"/>
                </a:solidFill>
              </a:rPr>
              <a:t/>
            </a:r>
            <a:br>
              <a:rPr lang="en-US" altLang="zh-TW" sz="2400" dirty="0">
                <a:solidFill>
                  <a:srgbClr val="00B0F0"/>
                </a:solidFill>
              </a:rPr>
            </a:br>
            <a:r>
              <a:rPr lang="en-US" altLang="zh-TW" sz="2400" dirty="0"/>
              <a:t>		if(money&gt;1000) {			    </a:t>
            </a:r>
            <a:br>
              <a:rPr lang="en-US" altLang="zh-TW" sz="2400" dirty="0"/>
            </a:br>
            <a:r>
              <a:rPr lang="en-US" altLang="zh-TW" sz="2400" dirty="0"/>
              <a:t>		   money = 1000 +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)((money - 1000) * 0.9);	</a:t>
            </a:r>
            <a:br>
              <a:rPr lang="en-US" altLang="zh-TW" sz="2400" dirty="0"/>
            </a:br>
            <a:r>
              <a:rPr lang="en-US" altLang="zh-TW" sz="2400" dirty="0"/>
              <a:t>		}</a:t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r>
              <a:rPr lang="en-US" altLang="zh-TW" sz="2400" dirty="0" err="1"/>
              <a:t>System.out.printf</a:t>
            </a:r>
            <a:r>
              <a:rPr lang="en-US" altLang="zh-TW" sz="2400" dirty="0"/>
              <a:t>("</a:t>
            </a:r>
            <a:r>
              <a:rPr lang="zh-TW" altLang="en-US" sz="2400" dirty="0"/>
              <a:t>實付金額：</a:t>
            </a:r>
            <a:r>
              <a:rPr lang="en-US" altLang="zh-TW" sz="2400" dirty="0"/>
              <a:t>%d </a:t>
            </a:r>
            <a:r>
              <a:rPr lang="zh-TW" altLang="en-US" sz="2400" dirty="0"/>
              <a:t>元</a:t>
            </a:r>
            <a:r>
              <a:rPr lang="en-US" altLang="zh-TW" sz="2400" dirty="0"/>
              <a:t>%n", money);</a:t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r>
              <a:rPr lang="en-US" altLang="zh-TW" sz="2400" dirty="0" err="1"/>
              <a:t>scn.close</a:t>
            </a:r>
            <a:r>
              <a:rPr lang="en-US" altLang="zh-TW" sz="2400" dirty="0"/>
              <a:t>();</a:t>
            </a:r>
            <a:br>
              <a:rPr lang="en-US" altLang="zh-TW" sz="2400" dirty="0"/>
            </a:br>
            <a:r>
              <a:rPr lang="en-US" altLang="zh-TW" sz="2400" dirty="0"/>
              <a:t>	}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427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52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If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請輸入消費金額：”</a:t>
            </a:r>
            <a:r>
              <a:rPr lang="en-US" altLang="zh-TW" sz="2400" dirty="0" smtClean="0"/>
              <a:t>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money = </a:t>
            </a:r>
            <a:r>
              <a:rPr lang="en-US" altLang="zh-TW" sz="2400" dirty="0" err="1" smtClean="0"/>
              <a:t>scn.nextInt</a:t>
            </a:r>
            <a:r>
              <a:rPr lang="en-US" altLang="zh-TW" sz="2400" dirty="0" smtClean="0"/>
              <a:t>();</a:t>
            </a:r>
            <a:r>
              <a:rPr lang="zh-TW" altLang="en-US" sz="2400" dirty="0" smtClean="0"/>
              <a:t/>
            </a:r>
            <a:br>
              <a:rPr lang="zh-TW" altLang="en-US" sz="2400" dirty="0" smtClean="0"/>
            </a:br>
            <a:r>
              <a:rPr lang="zh-TW" altLang="en-US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</a:t>
            </a:r>
            <a:r>
              <a:rPr lang="en-US" altLang="zh-TW" sz="2400" dirty="0" smtClean="0"/>
              <a:t>(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money</a:t>
            </a:r>
            <a:r>
              <a:rPr lang="en-US" altLang="zh-TW" sz="2400" b="1" i="1" dirty="0" smtClean="0">
                <a:solidFill>
                  <a:srgbClr val="C00000"/>
                </a:solidFill>
              </a:rPr>
              <a:t>&gt;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1000</a:t>
            </a:r>
            <a:r>
              <a:rPr lang="en-US" altLang="zh-TW" sz="2400" dirty="0" smtClean="0"/>
              <a:t>)</a:t>
            </a:r>
            <a:r>
              <a:rPr lang="en-US" altLang="zh-TW" sz="2400" b="1" i="1" dirty="0" smtClean="0"/>
              <a:t>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{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輸入進來的值</a:t>
            </a:r>
            <a:r>
              <a:rPr lang="zh-TW" altLang="en-US" sz="2400" b="1" i="1" dirty="0" smtClean="0">
                <a:solidFill>
                  <a:srgbClr val="C00000"/>
                </a:solidFill>
              </a:rPr>
              <a:t>小於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1000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就會跳開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{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}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裡</a:t>
            </a:r>
            <a:r>
              <a:rPr lang="en-US" altLang="zh-TW" sz="2400" dirty="0" smtClean="0"/>
              <a:t>			    </a:t>
            </a:r>
            <a:br>
              <a:rPr lang="en-US" altLang="zh-TW" sz="2400" dirty="0" smtClean="0"/>
            </a:br>
            <a:r>
              <a:rPr lang="en-US" altLang="zh-TW" sz="2400" dirty="0" smtClean="0"/>
              <a:t>		   money = 1000 +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)((money - 1000) * 0.9);	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}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System.out.printf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實付金額：</a:t>
            </a:r>
            <a:r>
              <a:rPr lang="en-US" altLang="zh-TW" sz="2400" dirty="0" smtClean="0"/>
              <a:t>%d </a:t>
            </a:r>
            <a:r>
              <a:rPr lang="zh-TW" altLang="en-US" sz="2400" dirty="0" smtClean="0"/>
              <a:t>元</a:t>
            </a:r>
            <a:r>
              <a:rPr lang="en-US" altLang="zh-TW" sz="2400" dirty="0" smtClean="0"/>
              <a:t>%n", money);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334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import </a:t>
            </a:r>
            <a:r>
              <a:rPr lang="en-US" altLang="zh-TW" sz="2400" dirty="0" err="1">
                <a:solidFill>
                  <a:prstClr val="black"/>
                </a:solidFill>
              </a:rPr>
              <a:t>java.util.Scanner</a:t>
            </a:r>
            <a:r>
              <a:rPr lang="en-US" altLang="zh-TW" sz="2400" dirty="0">
                <a:solidFill>
                  <a:prstClr val="black"/>
                </a:solidFill>
              </a:rPr>
              <a:t>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public class If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TW" sz="2400" dirty="0" err="1">
                <a:solidFill>
                  <a:prstClr val="black"/>
                </a:solidFill>
              </a:rPr>
              <a:t>args</a:t>
            </a:r>
            <a:r>
              <a:rPr lang="en-US" altLang="zh-TW" sz="2400" dirty="0">
                <a:solidFill>
                  <a:prstClr val="black"/>
                </a:solidFill>
              </a:rPr>
              <a:t>)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Scanner </a:t>
            </a:r>
            <a:r>
              <a:rPr lang="en-US" altLang="zh-TW" sz="2400" dirty="0" err="1">
                <a:solidFill>
                  <a:prstClr val="black"/>
                </a:solidFill>
              </a:rPr>
              <a:t>scn</a:t>
            </a:r>
            <a:r>
              <a:rPr lang="en-US" altLang="zh-TW" sz="2400" dirty="0">
                <a:solidFill>
                  <a:prstClr val="black"/>
                </a:solidFill>
              </a:rPr>
              <a:t> = new Scanner(System.in);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System.out.print</a:t>
            </a:r>
            <a:r>
              <a:rPr lang="en-US" altLang="zh-TW" sz="2400" dirty="0">
                <a:solidFill>
                  <a:prstClr val="black"/>
                </a:solidFill>
              </a:rPr>
              <a:t>(“</a:t>
            </a:r>
            <a:r>
              <a:rPr lang="zh-TW" altLang="en-US" sz="2400" dirty="0">
                <a:solidFill>
                  <a:prstClr val="black"/>
                </a:solidFill>
              </a:rPr>
              <a:t>請輸入消費金額：”</a:t>
            </a:r>
            <a:r>
              <a:rPr lang="en-US" altLang="zh-TW" sz="2400" dirty="0">
                <a:solidFill>
                  <a:prstClr val="black"/>
                </a:solidFill>
              </a:rPr>
              <a:t>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 money = </a:t>
            </a:r>
            <a:r>
              <a:rPr lang="en-US" altLang="zh-TW" sz="2400" dirty="0" err="1">
                <a:solidFill>
                  <a:prstClr val="black"/>
                </a:solidFill>
              </a:rPr>
              <a:t>scn.nextInt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r>
              <a:rPr lang="zh-TW" altLang="en-US" sz="2400" dirty="0">
                <a:solidFill>
                  <a:prstClr val="black"/>
                </a:solidFill>
              </a:rPr>
              <a:t/>
            </a:r>
            <a:br>
              <a:rPr lang="zh-TW" altLang="en-US" sz="2400" dirty="0">
                <a:solidFill>
                  <a:prstClr val="black"/>
                </a:solidFill>
              </a:rPr>
            </a:br>
            <a:r>
              <a:rPr lang="zh-TW" altLang="en-US" sz="2400" dirty="0">
                <a:solidFill>
                  <a:prstClr val="black"/>
                </a:solidFill>
              </a:rPr>
              <a:t>		</a:t>
            </a:r>
            <a:r>
              <a:rPr lang="en-US" altLang="zh-TW" sz="2400" b="1" i="1" dirty="0">
                <a:solidFill>
                  <a:srgbClr val="FF0000"/>
                </a:solidFill>
              </a:rPr>
              <a:t>if(money&gt;1000) </a:t>
            </a:r>
            <a:r>
              <a:rPr lang="en-US" altLang="zh-TW" sz="2400" dirty="0" smtClean="0">
                <a:solidFill>
                  <a:prstClr val="black"/>
                </a:solidFill>
              </a:rPr>
              <a:t>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</a:t>
            </a:r>
            <a:r>
              <a:rPr lang="zh-TW" altLang="en-US" sz="2400" b="1" i="1" dirty="0">
                <a:solidFill>
                  <a:srgbClr val="FF0000"/>
                </a:solidFill>
              </a:rPr>
              <a:t>有符合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就</a:t>
            </a:r>
            <a:r>
              <a:rPr lang="zh-TW" altLang="en-US" sz="2400" b="1" i="1" dirty="0">
                <a:solidFill>
                  <a:srgbClr val="FF0000"/>
                </a:solidFill>
              </a:rPr>
              <a:t>會開始執行</a:t>
            </a:r>
            <a:r>
              <a:rPr lang="en-US" altLang="zh-TW" sz="2400" dirty="0">
                <a:solidFill>
                  <a:prstClr val="black"/>
                </a:solidFill>
              </a:rPr>
              <a:t>			    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   </a:t>
            </a:r>
            <a:r>
              <a:rPr lang="en-US" altLang="zh-TW" sz="2400" b="1" i="1" dirty="0">
                <a:solidFill>
                  <a:srgbClr val="92D050"/>
                </a:solidFill>
              </a:rPr>
              <a:t>money</a:t>
            </a:r>
            <a:r>
              <a:rPr lang="en-US" altLang="zh-TW" sz="2400" dirty="0">
                <a:solidFill>
                  <a:prstClr val="black"/>
                </a:solidFill>
              </a:rPr>
              <a:t> = </a:t>
            </a:r>
            <a:r>
              <a:rPr lang="en-US" altLang="zh-TW" sz="2400" b="1" i="1" dirty="0">
                <a:solidFill>
                  <a:srgbClr val="7030A0"/>
                </a:solidFill>
              </a:rPr>
              <a:t>1000 + </a:t>
            </a:r>
            <a:r>
              <a:rPr lang="en-US" altLang="zh-TW" sz="2400" dirty="0">
                <a:solidFill>
                  <a:prstClr val="black"/>
                </a:solidFill>
              </a:rPr>
              <a:t>(</a:t>
            </a:r>
            <a:r>
              <a:rPr lang="en-US" altLang="zh-TW" sz="2400" b="1" i="1" dirty="0" err="1">
                <a:solidFill>
                  <a:srgbClr val="00B0F0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)((</a:t>
            </a:r>
            <a:r>
              <a:rPr lang="en-US" altLang="zh-TW" sz="2400" b="1" i="1" dirty="0">
                <a:solidFill>
                  <a:srgbClr val="FFC000"/>
                </a:solidFill>
              </a:rPr>
              <a:t>money - 1000</a:t>
            </a:r>
            <a:r>
              <a:rPr lang="en-US" altLang="zh-TW" sz="2400" dirty="0">
                <a:solidFill>
                  <a:prstClr val="black"/>
                </a:solidFill>
              </a:rPr>
              <a:t>) </a:t>
            </a:r>
            <a:r>
              <a:rPr lang="en-US" altLang="zh-TW" sz="2400" dirty="0">
                <a:solidFill>
                  <a:srgbClr val="FFC000"/>
                </a:solidFill>
              </a:rPr>
              <a:t>* 0.9</a:t>
            </a:r>
            <a:r>
              <a:rPr lang="en-US" altLang="zh-TW" sz="2400" dirty="0" smtClean="0">
                <a:solidFill>
                  <a:prstClr val="black"/>
                </a:solidFill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</a:rPr>
              <a:t>	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輸入的金額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-1000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*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0.9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再取整數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在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+1000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再傳回去給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money</a:t>
            </a:r>
            <a:r>
              <a:rPr lang="en-US" altLang="zh-TW" sz="2400" dirty="0">
                <a:solidFill>
                  <a:prstClr val="black"/>
                </a:solidFill>
              </a:rPr>
              <a:t/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System.out.printf</a:t>
            </a:r>
            <a:r>
              <a:rPr lang="en-US" altLang="zh-TW" sz="2400" dirty="0">
                <a:solidFill>
                  <a:prstClr val="black"/>
                </a:solidFill>
              </a:rPr>
              <a:t>("</a:t>
            </a:r>
            <a:r>
              <a:rPr lang="zh-TW" altLang="en-US" sz="2400" dirty="0">
                <a:solidFill>
                  <a:prstClr val="black"/>
                </a:solidFill>
              </a:rPr>
              <a:t>實付金額：</a:t>
            </a:r>
            <a:r>
              <a:rPr lang="en-US" altLang="zh-TW" sz="2400" dirty="0">
                <a:solidFill>
                  <a:prstClr val="black"/>
                </a:solidFill>
              </a:rPr>
              <a:t>%d </a:t>
            </a:r>
            <a:r>
              <a:rPr lang="zh-TW" altLang="en-US" sz="2400" dirty="0">
                <a:solidFill>
                  <a:prstClr val="black"/>
                </a:solidFill>
              </a:rPr>
              <a:t>元</a:t>
            </a:r>
            <a:r>
              <a:rPr lang="en-US" altLang="zh-TW" sz="2400" dirty="0">
                <a:solidFill>
                  <a:prstClr val="black"/>
                </a:solidFill>
              </a:rPr>
              <a:t>%n", money);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scn.close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63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0411"/>
            <a:ext cx="10515600" cy="617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import </a:t>
            </a:r>
            <a:r>
              <a:rPr lang="en-US" altLang="zh-TW" sz="2400" dirty="0" err="1">
                <a:solidFill>
                  <a:prstClr val="black"/>
                </a:solidFill>
              </a:rPr>
              <a:t>java.util.Scanner</a:t>
            </a:r>
            <a:r>
              <a:rPr lang="en-US" altLang="zh-TW" sz="2400" dirty="0">
                <a:solidFill>
                  <a:prstClr val="black"/>
                </a:solidFill>
              </a:rPr>
              <a:t>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public class If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TW" sz="2400" dirty="0" err="1">
                <a:solidFill>
                  <a:prstClr val="black"/>
                </a:solidFill>
              </a:rPr>
              <a:t>args</a:t>
            </a:r>
            <a:r>
              <a:rPr lang="en-US" altLang="zh-TW" sz="2400" dirty="0">
                <a:solidFill>
                  <a:prstClr val="black"/>
                </a:solidFill>
              </a:rPr>
              <a:t>)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Scanner </a:t>
            </a:r>
            <a:r>
              <a:rPr lang="en-US" altLang="zh-TW" sz="2400" dirty="0" err="1">
                <a:solidFill>
                  <a:prstClr val="black"/>
                </a:solidFill>
              </a:rPr>
              <a:t>scn</a:t>
            </a:r>
            <a:r>
              <a:rPr lang="en-US" altLang="zh-TW" sz="2400" dirty="0">
                <a:solidFill>
                  <a:prstClr val="black"/>
                </a:solidFill>
              </a:rPr>
              <a:t> = new Scanner(System.in);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</a:t>
            </a:r>
            <a:r>
              <a:rPr lang="en-US" altLang="zh-TW" sz="2400" b="1" i="1" dirty="0" err="1">
                <a:solidFill>
                  <a:srgbClr val="FFC000"/>
                </a:solidFill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</a:rPr>
              <a:t>(“</a:t>
            </a:r>
            <a:r>
              <a:rPr lang="zh-TW" altLang="en-US" sz="2400" dirty="0">
                <a:solidFill>
                  <a:prstClr val="black"/>
                </a:solidFill>
              </a:rPr>
              <a:t>請輸入消費金額：”</a:t>
            </a:r>
            <a:r>
              <a:rPr lang="en-US" altLang="zh-TW" sz="2400" dirty="0" smtClean="0">
                <a:solidFill>
                  <a:prstClr val="black"/>
                </a:solidFill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 smtClean="0">
                <a:solidFill>
                  <a:prstClr val="black"/>
                </a:solidFill>
              </a:rPr>
              <a:t>		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print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是接下去後面不會斷行</a:t>
            </a:r>
            <a:r>
              <a:rPr lang="en-US" altLang="zh-TW" sz="2400" dirty="0">
                <a:solidFill>
                  <a:prstClr val="black"/>
                </a:solidFill>
              </a:rPr>
              <a:t/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 money = </a:t>
            </a:r>
            <a:r>
              <a:rPr lang="en-US" altLang="zh-TW" sz="2400" dirty="0" err="1">
                <a:solidFill>
                  <a:prstClr val="black"/>
                </a:solidFill>
              </a:rPr>
              <a:t>scn.nextInt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r>
              <a:rPr lang="zh-TW" altLang="en-US" sz="2400" dirty="0">
                <a:solidFill>
                  <a:prstClr val="black"/>
                </a:solidFill>
              </a:rPr>
              <a:t/>
            </a:r>
            <a:br>
              <a:rPr lang="zh-TW" altLang="en-US" sz="2400" dirty="0">
                <a:solidFill>
                  <a:prstClr val="black"/>
                </a:solidFill>
              </a:rPr>
            </a:br>
            <a:r>
              <a:rPr lang="zh-TW" altLang="en-US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>
                <a:solidFill>
                  <a:prstClr val="black"/>
                </a:solidFill>
              </a:rPr>
              <a:t>if(money&gt;1000) {			    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   money = 1000 + (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)((money - 1000) * 0.9);	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</a:t>
            </a:r>
            <a:r>
              <a:rPr lang="en-US" altLang="zh-TW" sz="2400" b="1" i="1" dirty="0" err="1">
                <a:solidFill>
                  <a:srgbClr val="7030A0"/>
                </a:solidFill>
              </a:rPr>
              <a:t>printf</a:t>
            </a:r>
            <a:r>
              <a:rPr lang="en-US" altLang="zh-TW" sz="2400" dirty="0" smtClean="0">
                <a:solidFill>
                  <a:prstClr val="black"/>
                </a:solidFill>
              </a:rPr>
              <a:t>(“</a:t>
            </a:r>
            <a:r>
              <a:rPr lang="zh-TW" altLang="en-US" sz="2400" dirty="0" smtClean="0">
                <a:solidFill>
                  <a:prstClr val="black"/>
                </a:solidFill>
              </a:rPr>
              <a:t>實</a:t>
            </a:r>
            <a:r>
              <a:rPr lang="zh-TW" altLang="en-US" sz="2400" dirty="0">
                <a:solidFill>
                  <a:prstClr val="black"/>
                </a:solidFill>
              </a:rPr>
              <a:t>付金額：</a:t>
            </a:r>
            <a:r>
              <a:rPr lang="en-US" altLang="zh-TW" sz="2400" b="1" i="1" dirty="0">
                <a:solidFill>
                  <a:srgbClr val="FF0000"/>
                </a:solidFill>
              </a:rPr>
              <a:t>%d </a:t>
            </a:r>
            <a:r>
              <a:rPr lang="zh-TW" altLang="en-US" sz="2400" dirty="0" smtClean="0">
                <a:solidFill>
                  <a:prstClr val="black"/>
                </a:solidFill>
              </a:rPr>
              <a:t>元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%n</a:t>
            </a:r>
            <a:r>
              <a:rPr lang="en-US" altLang="zh-TW" sz="2400" dirty="0" smtClean="0">
                <a:solidFill>
                  <a:prstClr val="black"/>
                </a:solidFill>
              </a:rPr>
              <a:t>”, </a:t>
            </a:r>
            <a:r>
              <a:rPr lang="en-US" altLang="zh-TW" sz="2400" b="1" i="1" dirty="0">
                <a:solidFill>
                  <a:srgbClr val="FF0000"/>
                </a:solidFill>
              </a:rPr>
              <a:t>money</a:t>
            </a:r>
            <a:r>
              <a:rPr lang="en-US" altLang="zh-TW" sz="2400" dirty="0" smtClean="0">
                <a:solidFill>
                  <a:prstClr val="black"/>
                </a:solidFill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 smtClean="0">
                <a:solidFill>
                  <a:prstClr val="black"/>
                </a:solidFill>
              </a:rPr>
              <a:t>		</a:t>
            </a:r>
            <a:r>
              <a:rPr lang="en-US" altLang="zh-TW" sz="2400" b="1" i="1" dirty="0" err="1" smtClean="0">
                <a:solidFill>
                  <a:srgbClr val="7030A0"/>
                </a:solidFill>
              </a:rPr>
              <a:t>printf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是有用到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%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輸出才要加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f</a:t>
            </a:r>
            <a:r>
              <a:rPr lang="en-US" altLang="zh-TW" sz="2400" dirty="0" smtClean="0">
                <a:solidFill>
                  <a:prstClr val="black"/>
                </a:solidFill>
              </a:rPr>
              <a:t/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%d 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要放入整數的地方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 %n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是斷行</a:t>
            </a:r>
            <a:r>
              <a:rPr lang="en-US" altLang="zh-TW" sz="2400" dirty="0">
                <a:solidFill>
                  <a:prstClr val="black"/>
                </a:solidFill>
              </a:rPr>
              <a:t/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scn.close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弧形 2"/>
          <p:cNvSpPr/>
          <p:nvPr/>
        </p:nvSpPr>
        <p:spPr>
          <a:xfrm>
            <a:off x="6895070" y="3348680"/>
            <a:ext cx="1754660" cy="868361"/>
          </a:xfrm>
          <a:prstGeom prst="arc">
            <a:avLst>
              <a:gd name="adj1" fmla="val 11103906"/>
              <a:gd name="adj2" fmla="val 34543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3" idx="0"/>
          </p:cNvCxnSpPr>
          <p:nvPr/>
        </p:nvCxnSpPr>
        <p:spPr>
          <a:xfrm flipH="1">
            <a:off x="6895071" y="3706317"/>
            <a:ext cx="13740" cy="235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3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95</Words>
  <Application>Microsoft Office PowerPoint</Application>
  <PresentationFormat>寬螢幕</PresentationFormat>
  <Paragraphs>46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-apple-system</vt:lpstr>
      <vt:lpstr>Arial Unicode MS</vt:lpstr>
      <vt:lpstr>ui-monospace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if(條件式)  {   條件滿足時執行這些statements(敘述)  }    if ((x &gt; 0) &amp;&amp; (x % 2 == 0))   &amp;&amp;是表示”和”的意思要同時達到兩個條件才可進入 if (ch &lt; '0' || ch &gt; '9') ||是表示”或”的意思只要有一個達成就可進入 </vt:lpstr>
      <vt:lpstr>If(條件式){   敘述區段1   } 敘述區段2</vt:lpstr>
      <vt:lpstr>PowerPoint 簡報</vt:lpstr>
      <vt:lpstr>import java.util.Scanner; public class If {  public static void main(String[] args) {   Scanner scn = new Scanner(System.in);   System.out.print(“請輸入消費金額：”);   int money = scn.nextInt(); //scn.next(); 如果寫這樣是回傳字串    整數自己取名子輸入進來的值會把它認定為整數   if(money&gt;1000) {             money = 1000 + (int)((money - 1000) * 0.9);    }   System.out.printf("實付金額：%d 元%n", money);   scn.close();  } } </vt:lpstr>
      <vt:lpstr>import java.util.Scanner; public class If {  public static void main(String[] args) {   Scanner scn = new Scanner(System.in);   System.out.print(“請輸入消費金額：”);   int money = scn.nextInt();   if(money&gt;1000) {   如果輸入進來的值小於1000就會跳開 { }裡             money = 1000 + (int)((money - 1000) * 0.9);    }   System.out.printf("實付金額：%d 元%n", money);   scn.close();  } }</vt:lpstr>
      <vt:lpstr>import java.util.Scanner; public class If {  public static void main(String[] args) {   Scanner scn = new Scanner(System.in);   System.out.print(“請輸入消費金額：”);   int money = scn.nextInt();   if(money&gt;1000) {如果有符合就會開始執行             money = 1000 + (int)((money - 1000) * 0.9);   輸入的金額-1000*0.9再取整數在+1000再傳回去給money   }   System.out.printf("實付金額：%d 元%n", money);   scn.close();  } }</vt:lpstr>
      <vt:lpstr>import java.util.Scanner; public class If {  public static void main(String[] args) {   Scanner scn = new Scanner(System.in);   System.out.print(“請輸入消費金額：”);   print是接下去後面不會斷行   int money = scn.nextInt();   if(money&gt;1000) {             money = 1000 + (int)((money - 1000) * 0.9);    }   System.out.printf(“實付金額：%d 元%n”, money);   printf是有用到 %輸出才要加 f    %d 要放入整數的地方    %n是斷行   scn.close();  } }</vt:lpstr>
      <vt:lpstr>import java.util.Scanner; public class If {  public static void main(String[] args) {   Scanner scn = new Scanner(System.in);   System.out.print(“請輸入消費金額：”);   int money = scn.nextInt();   if(money&gt;1000) {             money = 1000 + (int)((money - 1000) * 0.9);    }   System.out.printf("實付金額：%d 元%n", money);    scn.close();   關閉scn這個物件的記憶體空間  } }</vt:lpstr>
      <vt:lpstr>PowerPoint 簡報</vt:lpstr>
      <vt:lpstr>PowerPoint 簡報</vt:lpstr>
      <vt:lpstr>import java.util.Scanner; public class ElseIf {  public static void main(String[] args) {   Scanner scn = new Scanner(System.in);   String id, pass;   宣告id ,pass為字串   System.out.print("請輸入帳號: ");   id = scn.next();   System.out.print("請輸入密碼: ");   pass = scn.next();   if (id.equals("Love") &amp; pass.equals("2520")) {       System.out.println("帳號密碼正確!!");    System.out.println("歡迎進入本系統!!");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System.out.print(“請輸入帳號 : ”);   print是不會換行接在 :後面   id = scn.next();   System.out.print("請輸入密碼: ");   pass = scn.next();   if (id.equals("Love") &amp; pass.equals("2520")) {       System.out.println("帳號密碼正確!!");    System.out.println("歡迎進入本系統!!");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System.out.print(“請輸入帳號: ”);   id = scn.next();   輸入進來的值會把它認定為字串在回傳給 id   System.out.print("請輸入密碼: ");   pass = scn.next();   if (id.equals("Love") &amp; pass.equals("2520")) {       System.out.println("帳號密碼正確!!");    System.out.println("歡迎進入本系統!!");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System.out.println(“請輸入帳號: ”);   id = scn.next();   System.out.print(“請輸入密碼: ”);   pass = scn.next();   if (id.equals(“Love”) &amp; pass.equals(“2520”)) {    id.equals是一個方法 來看 ()內是否和輸入的一樣   pass.equals是一個方法 來看 ()內是否和輸入的一樣    &amp;和的意思       System.out.println("帳號密碼正確!!");    System.out.println("歡迎進入本系統!!");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System.out.println(“請輸入帳號: ”);   id = scn.next();   System.out.print(“請輸入密碼: ”);   pass = scn.next();   if (id.equals(“Love”) &amp; pass.equals(“2520”)) {       System.out.println(“帳號密碼正確!!”);    System.out.println(“歡迎進入本系統!!”);    輸入正確就會進入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System.out.println(“請輸入帳號: ”);   id = scn.next();   System.out.print(“請輸入密碼: ”);   pass = scn.next();   if (id.equals(“Love”) &amp; pass.equals(“2520”)) {       System.out.println(“帳號密碼正確!!”);    System.out.println(“歡迎進入本系統!!”);   } else {如果上面的 if沒有成功就會進入else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System.out.println(“請輸入帳號: ”);   id = scn.next();   System.out.print(“請輸入密碼: ”);   pass = scn.next();   if (id.equals(“Love”) &amp; pass.equals(“2520”)) {       System.out.println(“帳號密碼正確!!”);    System.out.println(“歡迎進入本系統!!”);   } else {    System.out.println(“帳號密碼錯誤!!”);    System.out.println(“無法進入本系統!!”);    輸入錯誤就會進入   }   scn.close();  } }</vt:lpstr>
      <vt:lpstr>PowerPoint 簡報</vt:lpstr>
      <vt:lpstr>PowerPoint 簡報</vt:lpstr>
      <vt:lpstr>PowerPoint 簡報</vt:lpstr>
      <vt:lpstr>public class Ex03_T01 {   public static void main(String[] args) {   String str = “null”;   宣告 str為 null字串   if (str == “null”) {    System.out.println("null");   } else if (str.length() == 0) {    System.out.println("zero");   } else {    System.out.println("some");   }  } }</vt:lpstr>
      <vt:lpstr>public class Ex03_T01 {   public static void main(String[] args) {   String str = “null”;   if (str == “null”) {如果等於字串null就會進入此條件式    System.out.println("null");   } else if (str.length() == 0) {    System.out.println("zero");   } else {    System.out.println("some");   }  } }</vt:lpstr>
      <vt:lpstr>public class Ex03_T01 {   public static void main(String[] args) {   String str = “”;   if (str == “null”) {    System.out.println(“null”);   } else if (str.length() == 0) {如果字串裡面為空就會進入   length() 是在詢問字串的長度    System.out.println("zero");   } else {    System.out.println("some");   }  } }</vt:lpstr>
      <vt:lpstr>public class Ex03_T01 {   public static void main(String[] args) {   String str = “null”;   if (str == “null”) {    System.out.println("null");   } else if (str.length() == 0) {    System.out.println("zero");   } else {如果上面的 if沒有成功就會進入else    System.out.println("some");   }  } 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2022-03-23T11:28:59Z</dcterms:created>
  <dcterms:modified xsi:type="dcterms:W3CDTF">2022-03-23T13:02:06Z</dcterms:modified>
</cp:coreProperties>
</file>