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56" r:id="rId5"/>
    <p:sldId id="260" r:id="rId6"/>
    <p:sldId id="261" r:id="rId7"/>
    <p:sldId id="268" r:id="rId8"/>
    <p:sldId id="262" r:id="rId9"/>
    <p:sldId id="263" r:id="rId10"/>
    <p:sldId id="264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3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66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7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4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57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47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9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57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02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49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</a:t>
            </a:r>
            <a:r>
              <a:rPr lang="zh-TW" altLang="en-US" dirty="0"/>
              <a:t>程式</a:t>
            </a:r>
            <a:r>
              <a:rPr lang="zh-TW" altLang="en-US" dirty="0" smtClean="0"/>
              <a:t>開發報告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:A100E111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172" y="3654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程式設計二</a:t>
            </a:r>
          </a:p>
        </p:txBody>
      </p:sp>
    </p:spTree>
    <p:extLst>
      <p:ext uri="{BB962C8B-B14F-4D97-AF65-F5344CB8AC3E}">
        <p14:creationId xmlns:p14="http://schemas.microsoft.com/office/powerpoint/2010/main" val="231711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/>
          <p:cNvCxnSpPr/>
          <p:nvPr/>
        </p:nvCxnSpPr>
        <p:spPr>
          <a:xfrm flipH="1">
            <a:off x="2091559" y="1429407"/>
            <a:ext cx="31531" cy="202849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1139868" y="1102290"/>
            <a:ext cx="657401" cy="146223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555310" y="2282544"/>
            <a:ext cx="5336087" cy="9742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1139868" y="212942"/>
            <a:ext cx="4509370" cy="8893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5686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class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{                      </a:t>
            </a:r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double gas,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;       </a:t>
            </a:r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double </a:t>
            </a:r>
            <a:r>
              <a:rPr lang="en-US" altLang="zh-TW" dirty="0" err="1" smtClean="0"/>
              <a:t>max_dist</a:t>
            </a:r>
            <a:r>
              <a:rPr lang="en-US" altLang="zh-TW" dirty="0" smtClean="0"/>
              <a:t>;       </a:t>
            </a:r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void </a:t>
            </a:r>
            <a:r>
              <a:rPr lang="en-US" altLang="zh-TW" dirty="0" err="1" smtClean="0">
                <a:solidFill>
                  <a:srgbClr val="00B0F0"/>
                </a:solidFill>
              </a:rPr>
              <a:t>maxDist</a:t>
            </a:r>
            <a:r>
              <a:rPr lang="en-US" altLang="zh-TW" dirty="0" smtClean="0">
                <a:solidFill>
                  <a:srgbClr val="00B0F0"/>
                </a:solidFill>
              </a:rPr>
              <a:t>()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b="1" i="1" dirty="0" err="1" smtClean="0">
                <a:solidFill>
                  <a:srgbClr val="002060"/>
                </a:solidFill>
              </a:rPr>
              <a:t>max_dist</a:t>
            </a:r>
            <a:r>
              <a:rPr lang="en-US" altLang="zh-TW" dirty="0" smtClean="0">
                <a:solidFill>
                  <a:srgbClr val="002060"/>
                </a:solidFill>
              </a:rPr>
              <a:t> </a:t>
            </a:r>
            <a:r>
              <a:rPr lang="en-US" altLang="zh-TW" b="1" i="1" dirty="0" smtClean="0">
                <a:solidFill>
                  <a:srgbClr val="002060"/>
                </a:solidFill>
              </a:rPr>
              <a:t>= gas * </a:t>
            </a:r>
            <a:r>
              <a:rPr lang="en-US" altLang="zh-TW" b="1" i="1" dirty="0" err="1" smtClean="0">
                <a:solidFill>
                  <a:srgbClr val="002060"/>
                </a:solidFill>
              </a:rPr>
              <a:t>tbo</a:t>
            </a:r>
            <a:r>
              <a:rPr lang="en-US" altLang="zh-TW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void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setValue</a:t>
            </a:r>
            <a:r>
              <a:rPr lang="en-US" altLang="zh-TW" b="1" i="1" dirty="0" smtClean="0">
                <a:solidFill>
                  <a:srgbClr val="92D050"/>
                </a:solidFill>
              </a:rPr>
              <a:t>(double g, double t) </a:t>
            </a:r>
            <a:r>
              <a:rPr lang="en-US" altLang="zh-TW" dirty="0" smtClean="0"/>
              <a:t>{</a:t>
            </a:r>
          </a:p>
          <a:p>
            <a:r>
              <a:rPr lang="zh-TW" altLang="en-US" b="1" i="1" dirty="0" smtClean="0">
                <a:solidFill>
                  <a:srgbClr val="92D050"/>
                </a:solidFill>
              </a:rPr>
              <a:t>       </a:t>
            </a:r>
            <a:r>
              <a:rPr lang="en-US" altLang="zh-TW" b="1" i="1" dirty="0" smtClean="0">
                <a:solidFill>
                  <a:srgbClr val="92D050"/>
                </a:solidFill>
              </a:rPr>
              <a:t>gas = g;</a:t>
            </a:r>
          </a:p>
          <a:p>
            <a:r>
              <a:rPr lang="en-US" altLang="zh-TW" b="1" i="1" dirty="0" smtClean="0">
                <a:solidFill>
                  <a:srgbClr val="92D050"/>
                </a:solidFill>
              </a:rPr>
              <a:t>      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tbo</a:t>
            </a:r>
            <a:r>
              <a:rPr lang="en-US" altLang="zh-TW" b="1" i="1" dirty="0" smtClean="0">
                <a:solidFill>
                  <a:srgbClr val="92D050"/>
                </a:solidFill>
              </a:rPr>
              <a:t> = t;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00B0F0"/>
                </a:solidFill>
              </a:rPr>
              <a:t>maxDist</a:t>
            </a:r>
            <a:r>
              <a:rPr lang="en-US" altLang="zh-TW" b="1" i="1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double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getDist</a:t>
            </a:r>
            <a:r>
              <a:rPr lang="en-US" altLang="zh-TW" b="1" i="1" dirty="0" smtClean="0">
                <a:solidFill>
                  <a:srgbClr val="FFC000"/>
                </a:solidFill>
              </a:rPr>
              <a:t>()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return </a:t>
            </a:r>
            <a:r>
              <a:rPr lang="en-US" altLang="zh-TW" b="1" i="1" dirty="0" err="1" smtClean="0">
                <a:solidFill>
                  <a:srgbClr val="002060"/>
                </a:solidFill>
              </a:rPr>
              <a:t>max_dist</a:t>
            </a:r>
            <a:r>
              <a:rPr lang="en-US" altLang="zh-TW" b="1" i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}</a:t>
            </a:r>
          </a:p>
        </p:txBody>
      </p:sp>
      <p:sp>
        <p:nvSpPr>
          <p:cNvPr id="2" name="矩形 1"/>
          <p:cNvSpPr/>
          <p:nvPr/>
        </p:nvSpPr>
        <p:spPr>
          <a:xfrm>
            <a:off x="5248405" y="0"/>
            <a:ext cx="6676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public class Encapsulate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public </a:t>
            </a:r>
            <a:r>
              <a:rPr lang="en-US" altLang="zh-TW" dirty="0"/>
              <a:t>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 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       </a:t>
            </a:r>
            <a:r>
              <a:rPr lang="en-US" altLang="zh-TW" b="1" i="1" dirty="0" err="1">
                <a:solidFill>
                  <a:srgbClr val="FF0000"/>
                </a:solidFill>
              </a:rPr>
              <a:t>Ccar</a:t>
            </a:r>
            <a:r>
              <a:rPr lang="en-US" altLang="zh-TW" b="1" i="1" dirty="0">
                <a:solidFill>
                  <a:srgbClr val="FF0000"/>
                </a:solidFill>
              </a:rPr>
              <a:t> car1;                            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b="1" i="1" dirty="0">
                <a:solidFill>
                  <a:srgbClr val="FF0000"/>
                </a:solidFill>
              </a:rPr>
              <a:t>       </a:t>
            </a:r>
            <a:r>
              <a:rPr lang="en-US" altLang="zh-TW" b="1" i="1" dirty="0">
                <a:solidFill>
                  <a:srgbClr val="FF0000"/>
                </a:solidFill>
              </a:rPr>
              <a:t>car1 = new </a:t>
            </a:r>
            <a:r>
              <a:rPr lang="en-US" altLang="zh-TW" b="1" i="1" dirty="0" err="1">
                <a:solidFill>
                  <a:srgbClr val="FF0000"/>
                </a:solidFill>
              </a:rPr>
              <a:t>Ccar</a:t>
            </a:r>
            <a:r>
              <a:rPr lang="en-US" altLang="zh-TW" b="1" i="1" dirty="0">
                <a:solidFill>
                  <a:srgbClr val="FF0000"/>
                </a:solidFill>
              </a:rPr>
              <a:t>();                    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b="1" i="1" dirty="0">
                <a:solidFill>
                  <a:srgbClr val="92D050"/>
                </a:solidFill>
              </a:rPr>
              <a:t>       </a:t>
            </a:r>
            <a:r>
              <a:rPr lang="en-US" altLang="zh-TW" b="1" i="1" dirty="0">
                <a:solidFill>
                  <a:srgbClr val="92D050"/>
                </a:solidFill>
              </a:rPr>
              <a:t>double g1 = 45, t1 = 12.6;</a:t>
            </a:r>
          </a:p>
          <a:p>
            <a:r>
              <a:rPr lang="en-US" altLang="zh-TW" b="1" i="1" dirty="0">
                <a:solidFill>
                  <a:srgbClr val="92D050"/>
                </a:solidFill>
              </a:rPr>
              <a:t>       car1.setValue(g1, t1);                </a:t>
            </a:r>
            <a:endParaRPr lang="zh-TW" altLang="en-US" b="1" i="1" dirty="0">
              <a:solidFill>
                <a:srgbClr val="92D050"/>
              </a:solidFill>
            </a:endParaRPr>
          </a:p>
          <a:p>
            <a:r>
              <a:rPr lang="zh-TW" altLang="en-US" dirty="0"/>
              <a:t>       </a:t>
            </a:r>
            <a:r>
              <a:rPr lang="en-US" altLang="zh-TW" dirty="0"/>
              <a:t>double distance1 = </a:t>
            </a:r>
            <a:r>
              <a:rPr lang="en-US" altLang="zh-TW" b="1" i="1" dirty="0">
                <a:solidFill>
                  <a:srgbClr val="FFC000"/>
                </a:solidFill>
              </a:rPr>
              <a:t>car1.getDist();    </a:t>
            </a:r>
            <a:endParaRPr lang="zh-TW" altLang="en-US" b="1" i="1" dirty="0">
              <a:solidFill>
                <a:srgbClr val="FFC000"/>
              </a:solidFill>
            </a:endParaRPr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("car1</a:t>
            </a:r>
            <a:r>
              <a:rPr lang="zh-TW" altLang="en-US" dirty="0"/>
              <a:t>加滿油可行駛 </a:t>
            </a:r>
            <a:r>
              <a:rPr lang="en-US" altLang="zh-TW" dirty="0"/>
              <a:t>" + distance1 + " km");</a:t>
            </a:r>
          </a:p>
          <a:p>
            <a:r>
              <a:rPr lang="en-US" altLang="zh-TW" b="1" dirty="0"/>
              <a:t>       </a:t>
            </a:r>
            <a:r>
              <a:rPr lang="en-US" altLang="zh-TW" b="1" dirty="0" err="1">
                <a:solidFill>
                  <a:srgbClr val="FF0000"/>
                </a:solidFill>
              </a:rPr>
              <a:t>Ccar</a:t>
            </a:r>
            <a:r>
              <a:rPr lang="en-US" altLang="zh-TW" b="1" dirty="0">
                <a:solidFill>
                  <a:srgbClr val="FF0000"/>
                </a:solidFill>
              </a:rPr>
              <a:t> car2 = new </a:t>
            </a:r>
            <a:r>
              <a:rPr lang="en-US" altLang="zh-TW" b="1" dirty="0" err="1">
                <a:solidFill>
                  <a:srgbClr val="FF0000"/>
                </a:solidFill>
              </a:rPr>
              <a:t>Ccar</a:t>
            </a:r>
            <a:r>
              <a:rPr lang="en-US" altLang="zh-TW" b="1" dirty="0">
                <a:solidFill>
                  <a:srgbClr val="FF0000"/>
                </a:solidFill>
              </a:rPr>
              <a:t>();              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       </a:t>
            </a:r>
            <a:r>
              <a:rPr lang="en-US" altLang="zh-TW" dirty="0"/>
              <a:t>car2.setValue(70,8.5); 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("car2</a:t>
            </a:r>
            <a:r>
              <a:rPr lang="zh-TW" altLang="en-US" dirty="0"/>
              <a:t>加滿油可行駛 </a:t>
            </a:r>
            <a:r>
              <a:rPr lang="en-US" altLang="zh-TW" dirty="0"/>
              <a:t>" + car2.getDist() + " km");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196219" y="1866378"/>
            <a:ext cx="1453019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765223" y="288284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292197" y="2074323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00B0F0"/>
                </a:solidFill>
              </a:rPr>
              <a:t>3</a:t>
            </a:r>
            <a:endParaRPr lang="en-US" altLang="zh-TW" b="1" i="1" dirty="0" smtClean="0">
              <a:solidFill>
                <a:srgbClr val="00B0F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08796" y="1525071"/>
            <a:ext cx="24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370179" y="2584989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154621" y="2564524"/>
            <a:ext cx="26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002060"/>
                </a:solidFill>
              </a:rPr>
              <a:t>4</a:t>
            </a:r>
            <a:endParaRPr lang="en-US" altLang="zh-TW" b="1" i="1" dirty="0" smtClean="0">
              <a:solidFill>
                <a:srgbClr val="00206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196220" y="1563932"/>
            <a:ext cx="1453018" cy="19129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4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b="1" dirty="0"/>
              <a:t>方法多載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4400" b="1" dirty="0"/>
              <a:t>「多載」是指同一個類別內，有兩個以上相同名稱的方法，但是因為各個方法所要傳入的引數個數不同，或者是引數的資料型別不同，則這些方法將被視為不同，且各有各自的內容。</a:t>
            </a:r>
            <a:endParaRPr lang="zh-TW" altLang="en-US" sz="44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631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61912"/>
            <a:ext cx="70675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/>
          <p:cNvCxnSpPr/>
          <p:nvPr/>
        </p:nvCxnSpPr>
        <p:spPr>
          <a:xfrm flipH="1" flipV="1">
            <a:off x="1597572" y="2270234"/>
            <a:ext cx="378373" cy="30164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2091559" y="756745"/>
            <a:ext cx="451944" cy="3962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804041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class </a:t>
            </a:r>
            <a:r>
              <a:rPr lang="en-US" altLang="zh-TW" b="1" i="1" dirty="0" err="1">
                <a:solidFill>
                  <a:srgbClr val="FF0000"/>
                </a:solidFill>
              </a:rPr>
              <a:t>Cavg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public double </a:t>
            </a:r>
            <a:r>
              <a:rPr lang="en-US" altLang="zh-TW" b="1" i="1" dirty="0" err="1">
                <a:solidFill>
                  <a:srgbClr val="C00000"/>
                </a:solidFill>
              </a:rPr>
              <a:t>getAvg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num1, </a:t>
            </a:r>
            <a:r>
              <a:rPr lang="en-US" altLang="zh-TW" dirty="0" err="1"/>
              <a:t>int</a:t>
            </a:r>
            <a:r>
              <a:rPr lang="en-US" altLang="zh-TW" dirty="0"/>
              <a:t> num2) {</a:t>
            </a:r>
          </a:p>
          <a:p>
            <a:r>
              <a:rPr lang="en-US" altLang="zh-TW" dirty="0"/>
              <a:t>       </a:t>
            </a:r>
            <a:r>
              <a:rPr lang="en-US" altLang="zh-TW" b="1" i="1" dirty="0">
                <a:solidFill>
                  <a:srgbClr val="FFC000"/>
                </a:solidFill>
              </a:rPr>
              <a:t>return (num1+num2)/2;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    public double </a:t>
            </a:r>
            <a:r>
              <a:rPr lang="en-US" altLang="zh-TW" b="1" i="1" dirty="0" err="1">
                <a:solidFill>
                  <a:srgbClr val="C00000"/>
                </a:solidFill>
              </a:rPr>
              <a:t>getAvg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[] </a:t>
            </a:r>
            <a:r>
              <a:rPr lang="en-US" altLang="zh-TW" dirty="0" err="1"/>
              <a:t>vArray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 n = </a:t>
            </a:r>
            <a:r>
              <a:rPr lang="en-US" altLang="zh-TW" b="1" i="1" dirty="0" err="1">
                <a:solidFill>
                  <a:srgbClr val="00B050"/>
                </a:solidFill>
              </a:rPr>
              <a:t>vArray</a:t>
            </a:r>
            <a:r>
              <a:rPr lang="en-US" altLang="zh-TW" b="1" i="1" dirty="0">
                <a:solidFill>
                  <a:srgbClr val="00B050"/>
                </a:solidFill>
              </a:rPr>
              <a:t>[0];</a:t>
            </a:r>
          </a:p>
          <a:p>
            <a:r>
              <a:rPr lang="en-US" altLang="zh-TW" b="1" i="1" dirty="0">
                <a:solidFill>
                  <a:srgbClr val="00B050"/>
                </a:solidFill>
              </a:rPr>
              <a:t>       for(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=1;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&lt;</a:t>
            </a:r>
            <a:r>
              <a:rPr lang="en-US" altLang="zh-TW" b="1" i="1" dirty="0" err="1">
                <a:solidFill>
                  <a:srgbClr val="00B050"/>
                </a:solidFill>
              </a:rPr>
              <a:t>vArray.length</a:t>
            </a:r>
            <a:r>
              <a:rPr lang="en-US" altLang="zh-TW" b="1" i="1" dirty="0">
                <a:solidFill>
                  <a:srgbClr val="00B050"/>
                </a:solidFill>
              </a:rPr>
              <a:t>;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++){</a:t>
            </a:r>
          </a:p>
          <a:p>
            <a:r>
              <a:rPr lang="en-US" altLang="zh-TW" b="1" i="1" dirty="0">
                <a:solidFill>
                  <a:srgbClr val="00B050"/>
                </a:solidFill>
              </a:rPr>
              <a:t>          n += </a:t>
            </a:r>
            <a:r>
              <a:rPr lang="en-US" altLang="zh-TW" b="1" i="1" dirty="0" err="1">
                <a:solidFill>
                  <a:srgbClr val="00B050"/>
                </a:solidFill>
              </a:rPr>
              <a:t>vArray</a:t>
            </a:r>
            <a:r>
              <a:rPr lang="en-US" altLang="zh-TW" b="1" i="1" dirty="0">
                <a:solidFill>
                  <a:srgbClr val="00B050"/>
                </a:solidFill>
              </a:rPr>
              <a:t>[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];</a:t>
            </a:r>
          </a:p>
          <a:p>
            <a:r>
              <a:rPr lang="en-US" altLang="zh-TW" dirty="0"/>
              <a:t>       }</a:t>
            </a:r>
          </a:p>
          <a:p>
            <a:r>
              <a:rPr lang="en-US" altLang="zh-TW" dirty="0"/>
              <a:t>       double </a:t>
            </a:r>
            <a:r>
              <a:rPr lang="en-US" altLang="zh-TW" dirty="0" err="1"/>
              <a:t>avg</a:t>
            </a:r>
            <a:r>
              <a:rPr lang="en-US" altLang="zh-TW" dirty="0"/>
              <a:t> = (double)n/</a:t>
            </a:r>
            <a:r>
              <a:rPr lang="en-US" altLang="zh-TW" dirty="0" err="1"/>
              <a:t>vArray.length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return </a:t>
            </a:r>
            <a:r>
              <a:rPr lang="en-US" altLang="zh-TW" dirty="0" err="1"/>
              <a:t>avg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Overload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public </a:t>
            </a:r>
            <a:r>
              <a:rPr lang="en-US" altLang="zh-TW" dirty="0"/>
              <a:t>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     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Cavg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new </a:t>
            </a:r>
            <a:r>
              <a:rPr lang="en-US" altLang="zh-TW" dirty="0" err="1"/>
              <a:t>Cavg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   </a:t>
            </a:r>
            <a:r>
              <a:rPr lang="en-US" altLang="zh-TW" b="1" i="1" dirty="0" err="1">
                <a:solidFill>
                  <a:srgbClr val="FFC000"/>
                </a:solidFill>
              </a:rPr>
              <a:t>int</a:t>
            </a:r>
            <a:r>
              <a:rPr lang="en-US" altLang="zh-TW" b="1" i="1" dirty="0">
                <a:solidFill>
                  <a:srgbClr val="FFC000"/>
                </a:solidFill>
              </a:rPr>
              <a:t> n1 = 20, n2 = 30;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(n1 + " </a:t>
            </a:r>
            <a:r>
              <a:rPr lang="zh-TW" altLang="en-US" dirty="0"/>
              <a:t>和 </a:t>
            </a:r>
            <a:r>
              <a:rPr lang="en-US" altLang="zh-TW" dirty="0"/>
              <a:t>" + n2 + "</a:t>
            </a:r>
            <a:r>
              <a:rPr lang="zh-TW" altLang="en-US" dirty="0"/>
              <a:t>平均值為 </a:t>
            </a:r>
            <a:r>
              <a:rPr lang="en-US" altLang="zh-TW" dirty="0"/>
              <a:t>" + </a:t>
            </a:r>
            <a:r>
              <a:rPr lang="en-US" altLang="zh-TW" dirty="0" err="1"/>
              <a:t>num.getAvg</a:t>
            </a:r>
            <a:r>
              <a:rPr lang="en-US" altLang="zh-TW" dirty="0"/>
              <a:t>(n1, n2));</a:t>
            </a:r>
          </a:p>
          <a:p>
            <a:r>
              <a:rPr lang="en-US" altLang="zh-TW" dirty="0"/>
              <a:t>	</a:t>
            </a:r>
            <a:r>
              <a:rPr lang="en-US" altLang="zh-TW" b="1" i="1" dirty="0">
                <a:solidFill>
                  <a:srgbClr val="00B050"/>
                </a:solidFill>
              </a:rPr>
              <a:t>   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[] </a:t>
            </a:r>
            <a:r>
              <a:rPr lang="en-US" altLang="zh-TW" b="1" i="1" dirty="0" err="1">
                <a:solidFill>
                  <a:srgbClr val="00B050"/>
                </a:solidFill>
              </a:rPr>
              <a:t>ary</a:t>
            </a:r>
            <a:r>
              <a:rPr lang="en-US" altLang="zh-TW" b="1" i="1" dirty="0">
                <a:solidFill>
                  <a:srgbClr val="00B050"/>
                </a:solidFill>
              </a:rPr>
              <a:t> = {12,23,31,45,56};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("{12,23,31,45,56}</a:t>
            </a:r>
            <a:r>
              <a:rPr lang="zh-TW" altLang="en-US" dirty="0"/>
              <a:t>平均值為 </a:t>
            </a:r>
            <a:r>
              <a:rPr lang="en-US" altLang="zh-TW" dirty="0"/>
              <a:t>" + </a:t>
            </a:r>
            <a:r>
              <a:rPr lang="en-US" altLang="zh-TW" dirty="0" err="1"/>
              <a:t>num.getAvg</a:t>
            </a:r>
            <a:r>
              <a:rPr lang="en-US" altLang="zh-TW" dirty="0"/>
              <a:t>(</a:t>
            </a:r>
            <a:r>
              <a:rPr lang="en-US" altLang="zh-TW" dirty="0" err="1"/>
              <a:t>ary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78620" y="756745"/>
            <a:ext cx="399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dirty="0" smtClean="0">
                <a:solidFill>
                  <a:srgbClr val="C00000"/>
                </a:solidFill>
              </a:rPr>
              <a:t>一個類別裡面有</a:t>
            </a:r>
            <a:r>
              <a:rPr lang="en-US" altLang="zh-TW" b="1" i="1" dirty="0" smtClean="0">
                <a:solidFill>
                  <a:srgbClr val="C00000"/>
                </a:solidFill>
              </a:rPr>
              <a:t>2</a:t>
            </a:r>
            <a:r>
              <a:rPr lang="zh-TW" altLang="en-US" b="1" i="1" dirty="0" smtClean="0">
                <a:solidFill>
                  <a:srgbClr val="C00000"/>
                </a:solidFill>
              </a:rPr>
              <a:t>個一模一樣的方法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5781" y="387413"/>
            <a:ext cx="1279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1" dirty="0" smtClean="0">
                <a:solidFill>
                  <a:srgbClr val="C00000"/>
                </a:solidFill>
              </a:rPr>
              <a:t>叫做</a:t>
            </a:r>
            <a:r>
              <a:rPr lang="zh-TW" altLang="zh-TW" b="1" i="1" dirty="0" smtClean="0">
                <a:solidFill>
                  <a:srgbClr val="C00000"/>
                </a:solidFill>
              </a:rPr>
              <a:t>多</a:t>
            </a:r>
            <a:r>
              <a:rPr lang="zh-TW" altLang="zh-TW" b="1" i="1" dirty="0">
                <a:solidFill>
                  <a:srgbClr val="C00000"/>
                </a:solidFill>
              </a:rPr>
              <a:t>載</a:t>
            </a:r>
            <a:endParaRPr lang="zh-TW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4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(Object-Oriented) </a:t>
            </a:r>
            <a:r>
              <a:rPr lang="zh-TW" altLang="en-US" dirty="0" smtClean="0"/>
              <a:t> 結構化程式開發</a:t>
            </a:r>
            <a:endParaRPr lang="en-US" altLang="zh-TW" dirty="0" smtClean="0"/>
          </a:p>
          <a:p>
            <a:r>
              <a:rPr lang="zh-TW" altLang="en-US" dirty="0" smtClean="0"/>
              <a:t>核心觀念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與物件</a:t>
            </a:r>
            <a:r>
              <a:rPr lang="en-US" altLang="zh-TW" dirty="0" smtClean="0"/>
              <a:t>(object)</a:t>
            </a:r>
          </a:p>
          <a:p>
            <a:r>
              <a:rPr lang="zh-TW" altLang="en-US" dirty="0" smtClean="0"/>
              <a:t>物件導向技術三要素</a:t>
            </a:r>
            <a:r>
              <a:rPr lang="en-US" altLang="zh-TW" dirty="0" smtClean="0"/>
              <a:t>: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|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|</a:t>
            </a:r>
            <a:r>
              <a:rPr lang="zh-TW" altLang="en-US" dirty="0" smtClean="0"/>
              <a:t>多形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導向封裝技術範例與實測</a:t>
            </a:r>
            <a:endParaRPr lang="en-US" altLang="zh-TW" dirty="0" smtClean="0"/>
          </a:p>
          <a:p>
            <a:r>
              <a:rPr lang="zh-TW" altLang="en-US" dirty="0" smtClean="0"/>
              <a:t>物件導向繼承範例與實測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導向多形範例與實測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559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與物件</a:t>
            </a:r>
            <a:r>
              <a:rPr lang="en-US" altLang="zh-TW" dirty="0" smtClean="0"/>
              <a:t>(object)</a:t>
            </a:r>
            <a:br>
              <a:rPr lang="en-US" altLang="zh-TW" dirty="0" smtClean="0"/>
            </a:br>
            <a:r>
              <a:rPr lang="zh-TW" altLang="en-US" dirty="0" smtClean="0"/>
              <a:t>類別圖</a:t>
            </a:r>
            <a:r>
              <a:rPr lang="en-US" altLang="zh-TW" dirty="0" smtClean="0"/>
              <a:t>(class diagram)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10" y="1690688"/>
            <a:ext cx="514118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6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5010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public class Ccar {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gas, tbo;              </a:t>
            </a:r>
            <a:endParaRPr lang="en-US" altLang="zh-TW" sz="3200" dirty="0" smtClean="0"/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max_dist = 0; 	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void maxDist() {              </a:t>
            </a:r>
          </a:p>
          <a:p>
            <a:r>
              <a:rPr lang="zh-TW" altLang="en-US" sz="3200" dirty="0" smtClean="0"/>
              <a:t>	    max_dist = gas * tbo;</a:t>
            </a:r>
          </a:p>
          <a:p>
            <a:r>
              <a:rPr lang="zh-TW" altLang="en-US" sz="3200" dirty="0" smtClean="0"/>
              <a:t>	}</a:t>
            </a:r>
          </a:p>
          <a:p>
            <a:r>
              <a:rPr lang="zh-TW" altLang="en-US" sz="3200" dirty="0" smtClean="0"/>
              <a:t>	 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dist(double oil) {</a:t>
            </a:r>
            <a:endParaRPr lang="en-US" altLang="zh-TW" sz="3200" dirty="0" smtClean="0"/>
          </a:p>
          <a:p>
            <a:r>
              <a:rPr lang="zh-TW" altLang="en-US" sz="3200" dirty="0" smtClean="0"/>
              <a:t>	    return oil * tbo;</a:t>
            </a:r>
          </a:p>
          <a:p>
            <a:r>
              <a:rPr lang="zh-TW" altLang="en-US" sz="3200" dirty="0" smtClean="0"/>
              <a:t>	}</a:t>
            </a:r>
          </a:p>
          <a:p>
            <a:r>
              <a:rPr lang="zh-TW" altLang="en-US" sz="3200" dirty="0" smtClean="0"/>
              <a:t>}</a:t>
            </a:r>
            <a:endParaRPr lang="zh-TW" altLang="en-US" sz="3200" dirty="0"/>
          </a:p>
        </p:txBody>
      </p:sp>
      <p:sp>
        <p:nvSpPr>
          <p:cNvPr id="6" name="流程圖: 程序 5"/>
          <p:cNvSpPr/>
          <p:nvPr/>
        </p:nvSpPr>
        <p:spPr>
          <a:xfrm>
            <a:off x="6413326" y="-12525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6413326" y="879323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413326" y="-136700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6413326" y="4331448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6413326" y="259709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/>
          <p:cNvSpPr/>
          <p:nvPr/>
        </p:nvSpPr>
        <p:spPr>
          <a:xfrm>
            <a:off x="6413326" y="174842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6413326" y="3466196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13326" y="666669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413326" y="1567923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13326" y="2408870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3326" y="327797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maxDist()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3326" y="4126639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dist</a:t>
            </a:r>
            <a:r>
              <a:rPr lang="en-US" altLang="zh-TW" sz="7200" dirty="0" smtClean="0"/>
              <a:t>(</a:t>
            </a:r>
            <a:r>
              <a:rPr lang="zh-TW" altLang="en-US" sz="7200" dirty="0" smtClean="0"/>
              <a:t>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10682647" y="947844"/>
            <a:ext cx="1104343" cy="23986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程序 23"/>
          <p:cNvSpPr/>
          <p:nvPr/>
        </p:nvSpPr>
        <p:spPr>
          <a:xfrm>
            <a:off x="10682648" y="3609199"/>
            <a:ext cx="1104343" cy="16105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971771" y="1137035"/>
            <a:ext cx="526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宣告屬性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748358" y="3804409"/>
            <a:ext cx="1038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宣告方法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2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5323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BuildObject</a:t>
            </a:r>
            <a:r>
              <a:rPr lang="en-US" altLang="zh-TW" sz="2000" dirty="0" smtClean="0"/>
              <a:t> {</a:t>
            </a:r>
          </a:p>
          <a:p>
            <a:r>
              <a:rPr lang="en-US" altLang="zh-TW" sz="2000" dirty="0" smtClean="0"/>
              <a:t>	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r>
              <a:rPr lang="en-US" altLang="zh-TW" sz="2000" dirty="0" smtClean="0"/>
              <a:t>	    	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 car1;                         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宣告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 = new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();                 //</a:t>
            </a:r>
            <a:r>
              <a:rPr lang="zh-TW" altLang="en-US" sz="2000" dirty="0" smtClean="0"/>
              <a:t>建立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car1.gas = 40;                     //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物件的屬性值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car1.tbo = 13.6;</a:t>
            </a:r>
          </a:p>
          <a:p>
            <a:r>
              <a:rPr lang="en-US" altLang="zh-TW" sz="2000" dirty="0" smtClean="0"/>
              <a:t>		car1.maxDist();                    //</a:t>
            </a:r>
            <a:r>
              <a:rPr lang="zh-TW" altLang="en-US" sz="2000" dirty="0" smtClean="0"/>
              <a:t>呼叫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物件的方法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double distance = car1.dist(20);   //</a:t>
            </a:r>
            <a:r>
              <a:rPr lang="zh-TW" altLang="en-US" sz="2000" dirty="0" smtClean="0"/>
              <a:t>呼叫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物件的方法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並取得傳回值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("car1</a:t>
            </a:r>
            <a:r>
              <a:rPr lang="zh-TW" altLang="en-US" sz="2000" dirty="0" smtClean="0"/>
              <a:t>汽車資訊：</a:t>
            </a:r>
            <a:r>
              <a:rPr lang="en-US" altLang="zh-TW" sz="2000" dirty="0" smtClean="0"/>
              <a:t>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最大載油量：</a:t>
            </a:r>
            <a:r>
              <a:rPr lang="en-US" altLang="zh-TW" sz="2000" dirty="0" smtClean="0"/>
              <a:t>" + car1.gas + " L");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平均耗油量：</a:t>
            </a:r>
            <a:r>
              <a:rPr lang="en-US" altLang="zh-TW" sz="2000" dirty="0" smtClean="0"/>
              <a:t>" + car1.tbo + " km/L");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加滿油可行駛 </a:t>
            </a:r>
            <a:r>
              <a:rPr lang="en-US" altLang="zh-TW" sz="2000" dirty="0" smtClean="0"/>
              <a:t>" + car1.max_dist + " km");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加油</a:t>
            </a:r>
            <a:r>
              <a:rPr lang="en-US" altLang="zh-TW" sz="2000" dirty="0" smtClean="0"/>
              <a:t>20L</a:t>
            </a:r>
            <a:r>
              <a:rPr lang="zh-TW" altLang="en-US" sz="2000" dirty="0" smtClean="0"/>
              <a:t>可行駛 </a:t>
            </a:r>
            <a:r>
              <a:rPr lang="en-US" altLang="zh-TW" sz="2000" dirty="0" smtClean="0"/>
              <a:t>" + distance + " km");</a:t>
            </a:r>
          </a:p>
          <a:p>
            <a:r>
              <a:rPr lang="en-US" altLang="zh-TW" sz="2000" dirty="0" smtClean="0"/>
              <a:t>			    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 car2 </a:t>
            </a:r>
            <a:r>
              <a:rPr lang="en-US" altLang="zh-TW" sz="2000" dirty="0" smtClean="0"/>
              <a:t>= new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();            //</a:t>
            </a:r>
            <a:r>
              <a:rPr lang="zh-TW" altLang="en-US" sz="2000" dirty="0" smtClean="0"/>
              <a:t>宣告並建立</a:t>
            </a:r>
            <a:r>
              <a:rPr lang="en-US" altLang="zh-TW" sz="2000" dirty="0" smtClean="0"/>
              <a:t>car2</a:t>
            </a:r>
            <a:r>
              <a:rPr lang="zh-TW" altLang="en-US" sz="2000" dirty="0" smtClean="0"/>
              <a:t>物件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car2.gas = 60;                     //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car2</a:t>
            </a:r>
            <a:r>
              <a:rPr lang="zh-TW" altLang="en-US" sz="2000" dirty="0" smtClean="0"/>
              <a:t>物件的屬性值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car2.tbo = 9.5;</a:t>
            </a:r>
          </a:p>
          <a:p>
            <a:r>
              <a:rPr lang="en-US" altLang="zh-TW" sz="2000" dirty="0" smtClean="0"/>
              <a:t>	}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587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程序 6"/>
          <p:cNvSpPr/>
          <p:nvPr/>
        </p:nvSpPr>
        <p:spPr>
          <a:xfrm>
            <a:off x="0" y="1133426"/>
            <a:ext cx="3983279" cy="1920641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46971" y="193017"/>
            <a:ext cx="7014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 smtClean="0"/>
              <a:t>Ccar</a:t>
            </a:r>
            <a:r>
              <a:rPr lang="en-US" altLang="zh-TW" sz="6000" dirty="0" smtClean="0"/>
              <a:t> car1= </a:t>
            </a:r>
            <a:r>
              <a:rPr lang="en-US" altLang="zh-TW" sz="6000" dirty="0"/>
              <a:t>new </a:t>
            </a:r>
            <a:r>
              <a:rPr lang="en-US" altLang="zh-TW" sz="6000" dirty="0" err="1"/>
              <a:t>Ccar</a:t>
            </a:r>
            <a:r>
              <a:rPr lang="en-US" altLang="zh-TW" sz="6000" dirty="0" smtClean="0"/>
              <a:t>();</a:t>
            </a:r>
            <a:endParaRPr lang="zh-TW" altLang="en-US" sz="6000" dirty="0"/>
          </a:p>
        </p:txBody>
      </p:sp>
      <p:sp>
        <p:nvSpPr>
          <p:cNvPr id="6" name="矩形 5"/>
          <p:cNvSpPr/>
          <p:nvPr/>
        </p:nvSpPr>
        <p:spPr>
          <a:xfrm>
            <a:off x="116912" y="1115075"/>
            <a:ext cx="38663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car1; </a:t>
            </a:r>
            <a:endParaRPr lang="en-US" altLang="zh-TW" sz="4000" dirty="0" smtClean="0"/>
          </a:p>
          <a:p>
            <a:r>
              <a:rPr lang="en-US" altLang="zh-TW" sz="4000" dirty="0" smtClean="0"/>
              <a:t>car1 = new </a:t>
            </a:r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(); car2 = new </a:t>
            </a:r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(); </a:t>
            </a:r>
            <a:endParaRPr lang="zh-TW" altLang="en-US" sz="4000" dirty="0" smtClean="0"/>
          </a:p>
        </p:txBody>
      </p:sp>
      <p:sp>
        <p:nvSpPr>
          <p:cNvPr id="28" name="流程圖: 程序 27"/>
          <p:cNvSpPr/>
          <p:nvPr/>
        </p:nvSpPr>
        <p:spPr>
          <a:xfrm>
            <a:off x="7553196" y="0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程序 28"/>
          <p:cNvSpPr/>
          <p:nvPr/>
        </p:nvSpPr>
        <p:spPr>
          <a:xfrm>
            <a:off x="7553196" y="891848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553196" y="-124175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553196" y="4343973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程序 31"/>
          <p:cNvSpPr/>
          <p:nvPr/>
        </p:nvSpPr>
        <p:spPr>
          <a:xfrm>
            <a:off x="7553196" y="260961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程序 32"/>
          <p:cNvSpPr/>
          <p:nvPr/>
        </p:nvSpPr>
        <p:spPr>
          <a:xfrm>
            <a:off x="7553196" y="176095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程序 33"/>
          <p:cNvSpPr/>
          <p:nvPr/>
        </p:nvSpPr>
        <p:spPr>
          <a:xfrm>
            <a:off x="7553196" y="3478721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553196" y="679194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553196" y="1580448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196" y="2421395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553196" y="3290499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maxDist()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553196" y="413916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dist</a:t>
            </a:r>
            <a:r>
              <a:rPr lang="en-US" altLang="zh-TW" sz="7200" dirty="0" smtClean="0"/>
              <a:t>(</a:t>
            </a:r>
            <a:r>
              <a:rPr lang="zh-TW" altLang="en-US" sz="7200" dirty="0" smtClean="0"/>
              <a:t>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38621" y="5498926"/>
            <a:ext cx="2342367" cy="135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947804" y="5716798"/>
            <a:ext cx="193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car1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108544" y="5498926"/>
            <a:ext cx="2342367" cy="135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3517727" y="5716798"/>
            <a:ext cx="193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car2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cxnSp>
        <p:nvCxnSpPr>
          <p:cNvPr id="47" name="直線單箭頭接點 46"/>
          <p:cNvCxnSpPr>
            <a:stCxn id="30" idx="1"/>
          </p:cNvCxnSpPr>
          <p:nvPr/>
        </p:nvCxnSpPr>
        <p:spPr>
          <a:xfrm flipH="1">
            <a:off x="1703541" y="475990"/>
            <a:ext cx="5849655" cy="495783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4" idx="0"/>
          </p:cNvCxnSpPr>
          <p:nvPr/>
        </p:nvCxnSpPr>
        <p:spPr>
          <a:xfrm flipH="1">
            <a:off x="4279728" y="776614"/>
            <a:ext cx="3273468" cy="472231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弧形 56"/>
          <p:cNvSpPr/>
          <p:nvPr/>
        </p:nvSpPr>
        <p:spPr>
          <a:xfrm flipV="1">
            <a:off x="2204581" y="0"/>
            <a:ext cx="2655518" cy="1306100"/>
          </a:xfrm>
          <a:prstGeom prst="arc">
            <a:avLst>
              <a:gd name="adj1" fmla="val 632650"/>
              <a:gd name="adj2" fmla="val 101359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2167003" y="410889"/>
            <a:ext cx="112734" cy="147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3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物件導向封裝技術範例與實測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封裝是使用成員存取修飾子，來定義類別內部的資料成員和方法成員的存取限制，其目的用來保護類別內部的成員，免</a:t>
            </a:r>
            <a:r>
              <a:rPr lang="zh-HK" altLang="zh-TW" b="1" dirty="0" smtClean="0"/>
              <a:t>於受到</a:t>
            </a:r>
            <a:r>
              <a:rPr lang="zh-TW" altLang="zh-TW" b="1" dirty="0" smtClean="0"/>
              <a:t>外部程式</a:t>
            </a:r>
            <a:r>
              <a:rPr lang="zh-HK" altLang="zh-TW" b="1" dirty="0" smtClean="0"/>
              <a:t>的</a:t>
            </a:r>
            <a:r>
              <a:rPr lang="zh-TW" altLang="zh-TW" b="1" dirty="0" smtClean="0"/>
              <a:t>不當存取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1.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public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公開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endParaRPr lang="zh-TW" altLang="en-US" dirty="0"/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2.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private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私有</a:t>
            </a: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 </a:t>
            </a:r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3.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protected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保護</a:t>
            </a: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endParaRPr kumimoji="1" lang="en-US" altLang="zh-TW" b="1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2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-1"/>
            <a:ext cx="8515350" cy="68580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0"/>
            <a:ext cx="8467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6868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class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 {                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TW" sz="2000" dirty="0" smtClean="0"/>
              <a:t> double gas, </a:t>
            </a:r>
            <a:r>
              <a:rPr lang="en-US" altLang="zh-TW" sz="2000" dirty="0" err="1" smtClean="0"/>
              <a:t>tbo</a:t>
            </a:r>
            <a:r>
              <a:rPr lang="en-US" altLang="zh-TW" sz="2000" dirty="0" smtClean="0"/>
              <a:t>;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TW" sz="2000" dirty="0" smtClean="0"/>
              <a:t> double </a:t>
            </a:r>
            <a:r>
              <a:rPr lang="en-US" altLang="zh-TW" sz="2000" dirty="0" err="1" smtClean="0"/>
              <a:t>max_dist</a:t>
            </a:r>
            <a:r>
              <a:rPr lang="en-US" altLang="zh-TW" sz="2000" dirty="0" smtClean="0"/>
              <a:t>; 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TW" sz="2000" dirty="0" smtClean="0"/>
              <a:t> void </a:t>
            </a:r>
            <a:r>
              <a:rPr lang="en-US" altLang="zh-TW" sz="2000" dirty="0" err="1" smtClean="0"/>
              <a:t>maxDist</a:t>
            </a:r>
            <a:r>
              <a:rPr lang="en-US" altLang="zh-TW" sz="2000" dirty="0" smtClean="0"/>
              <a:t>() {       </a:t>
            </a:r>
          </a:p>
          <a:p>
            <a:r>
              <a:rPr lang="zh-TW" altLang="en-US" sz="2000" dirty="0" smtClean="0"/>
              <a:t>       </a:t>
            </a:r>
            <a:r>
              <a:rPr lang="en-US" altLang="zh-TW" sz="2000" dirty="0" err="1" smtClean="0"/>
              <a:t>max_dist</a:t>
            </a:r>
            <a:r>
              <a:rPr lang="en-US" altLang="zh-TW" sz="2000" dirty="0" smtClean="0"/>
              <a:t> = gas * </a:t>
            </a:r>
            <a:r>
              <a:rPr lang="en-US" altLang="zh-TW" sz="2000" dirty="0" err="1" smtClean="0"/>
              <a:t>tbo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public</a:t>
            </a:r>
            <a:r>
              <a:rPr lang="en-US" altLang="zh-TW" sz="2000" dirty="0" smtClean="0"/>
              <a:t> void </a:t>
            </a:r>
            <a:r>
              <a:rPr lang="en-US" altLang="zh-TW" sz="2000" dirty="0" err="1" smtClean="0"/>
              <a:t>setValue</a:t>
            </a:r>
            <a:r>
              <a:rPr lang="en-US" altLang="zh-TW" sz="2000" dirty="0" smtClean="0"/>
              <a:t>(double g, double t) { </a:t>
            </a:r>
            <a:endParaRPr lang="zh-TW" altLang="en-US" sz="2000" dirty="0" smtClean="0"/>
          </a:p>
          <a:p>
            <a:r>
              <a:rPr lang="zh-TW" altLang="en-US" sz="2000" dirty="0" smtClean="0"/>
              <a:t>       </a:t>
            </a:r>
            <a:r>
              <a:rPr lang="en-US" altLang="zh-TW" sz="2000" dirty="0" smtClean="0"/>
              <a:t>gas = g;</a:t>
            </a: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tbo</a:t>
            </a:r>
            <a:r>
              <a:rPr lang="en-US" altLang="zh-TW" sz="2000" dirty="0" smtClean="0"/>
              <a:t> = t;</a:t>
            </a: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maxDist</a:t>
            </a:r>
            <a:r>
              <a:rPr lang="en-US" altLang="zh-TW" sz="2000" dirty="0" smtClean="0"/>
              <a:t>();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public </a:t>
            </a:r>
            <a:r>
              <a:rPr lang="en-US" altLang="zh-TW" sz="2000" dirty="0" smtClean="0"/>
              <a:t>double </a:t>
            </a:r>
            <a:r>
              <a:rPr lang="en-US" altLang="zh-TW" sz="2000" dirty="0" err="1" smtClean="0"/>
              <a:t>getDist</a:t>
            </a:r>
            <a:r>
              <a:rPr lang="en-US" altLang="zh-TW" sz="2000" dirty="0" smtClean="0"/>
              <a:t>() {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   </a:t>
            </a:r>
            <a:r>
              <a:rPr lang="en-US" altLang="zh-TW" sz="2000" dirty="0" smtClean="0"/>
              <a:t>return </a:t>
            </a:r>
            <a:r>
              <a:rPr lang="en-US" altLang="zh-TW" sz="2000" dirty="0" err="1" smtClean="0"/>
              <a:t>max_dist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}</a:t>
            </a:r>
          </a:p>
        </p:txBody>
      </p:sp>
      <p:sp>
        <p:nvSpPr>
          <p:cNvPr id="7" name="流程圖: 程序 6"/>
          <p:cNvSpPr/>
          <p:nvPr/>
        </p:nvSpPr>
        <p:spPr>
          <a:xfrm>
            <a:off x="7553196" y="0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7553196" y="891848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553196" y="-124175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10" name="流程圖: 程序 9"/>
          <p:cNvSpPr/>
          <p:nvPr/>
        </p:nvSpPr>
        <p:spPr>
          <a:xfrm>
            <a:off x="7553196" y="4343973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7553196" y="260961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7553196" y="176095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7553196" y="3478721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553196" y="679194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-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3196" y="1580448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-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53196" y="2421395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-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41487" y="3298217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+</a:t>
            </a:r>
            <a:r>
              <a:rPr lang="en-US" altLang="zh-TW" sz="7200" dirty="0" err="1" smtClean="0"/>
              <a:t>setValue</a:t>
            </a:r>
            <a:r>
              <a:rPr lang="zh-TW" altLang="en-US" sz="7200" dirty="0" smtClean="0"/>
              <a:t>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53196" y="413916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en-US" altLang="zh-TW" sz="7200" dirty="0" err="1" smtClean="0"/>
              <a:t>getDist</a:t>
            </a:r>
            <a:r>
              <a:rPr lang="en-US" altLang="zh-TW" sz="7200" dirty="0" smtClean="0"/>
              <a:t>()</a:t>
            </a:r>
            <a:r>
              <a:rPr lang="zh-TW" altLang="en-US" sz="7200" dirty="0" smtClean="0"/>
              <a:t>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43408" y="552934"/>
            <a:ext cx="268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private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私人存取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040844" y="2925231"/>
            <a:ext cx="36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public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大家都可以存取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3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594</Words>
  <Application>Microsoft Office PowerPoint</Application>
  <PresentationFormat>寬螢幕</PresentationFormat>
  <Paragraphs>150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Office 佈景主題</vt:lpstr>
      <vt:lpstr>JAVA物件導向程式開發報告</vt:lpstr>
      <vt:lpstr>Agenda</vt:lpstr>
      <vt:lpstr>類別(class)與物件(object) 類別圖(class diagram)</vt:lpstr>
      <vt:lpstr>PowerPoint 簡報</vt:lpstr>
      <vt:lpstr>PowerPoint 簡報</vt:lpstr>
      <vt:lpstr>PowerPoint 簡報</vt:lpstr>
      <vt:lpstr>物件導向封裝技術範例與實測</vt:lpstr>
      <vt:lpstr>PowerPoint 簡報</vt:lpstr>
      <vt:lpstr>PowerPoint 簡報</vt:lpstr>
      <vt:lpstr>PowerPoint 簡報</vt:lpstr>
      <vt:lpstr>方法多載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使用者</cp:lastModifiedBy>
  <cp:revision>12</cp:revision>
  <dcterms:created xsi:type="dcterms:W3CDTF">2022-05-04T12:04:21Z</dcterms:created>
  <dcterms:modified xsi:type="dcterms:W3CDTF">2022-05-04T14:44:30Z</dcterms:modified>
</cp:coreProperties>
</file>