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6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35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5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4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3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1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9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9938-6469-4D95-90F7-A6B05E8B14CC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4C10-9D55-4812-97E1-42DE72016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172" y="3654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程式設計二</a:t>
            </a:r>
          </a:p>
        </p:txBody>
      </p:sp>
    </p:spTree>
    <p:extLst>
      <p:ext uri="{BB962C8B-B14F-4D97-AF65-F5344CB8AC3E}">
        <p14:creationId xmlns:p14="http://schemas.microsoft.com/office/powerpoint/2010/main" val="345176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 flipH="1">
            <a:off x="2091559" y="1429407"/>
            <a:ext cx="31531" cy="202849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139868" y="1102290"/>
            <a:ext cx="657401" cy="14622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555310" y="2282544"/>
            <a:ext cx="5336087" cy="9742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1139868" y="212942"/>
            <a:ext cx="4509370" cy="8893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56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{               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gas,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;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void </a:t>
            </a:r>
            <a:r>
              <a:rPr lang="en-US" altLang="zh-TW" dirty="0" err="1" smtClean="0">
                <a:solidFill>
                  <a:srgbClr val="00B0F0"/>
                </a:solidFill>
              </a:rPr>
              <a:t>maxDist</a:t>
            </a:r>
            <a:r>
              <a:rPr lang="en-US" altLang="zh-TW" dirty="0" smtClean="0">
                <a:solidFill>
                  <a:srgbClr val="00B0F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b="1" i="1" dirty="0" err="1" smtClean="0">
                <a:solidFill>
                  <a:srgbClr val="002060"/>
                </a:solidFill>
              </a:rPr>
              <a:t>max_dist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b="1" i="1" dirty="0" smtClean="0">
                <a:solidFill>
                  <a:srgbClr val="002060"/>
                </a:solidFill>
              </a:rPr>
              <a:t>= gas * </a:t>
            </a:r>
            <a:r>
              <a:rPr lang="en-US" altLang="zh-TW" b="1" i="1" dirty="0" err="1" smtClean="0">
                <a:solidFill>
                  <a:srgbClr val="002060"/>
                </a:solidFill>
              </a:rPr>
              <a:t>tbo</a:t>
            </a:r>
            <a:r>
              <a:rPr lang="en-US" altLang="zh-TW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void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setValue</a:t>
            </a:r>
            <a:r>
              <a:rPr lang="en-US" altLang="zh-TW" b="1" i="1" dirty="0" smtClean="0">
                <a:solidFill>
                  <a:srgbClr val="92D050"/>
                </a:solidFill>
              </a:rPr>
              <a:t>(double g, double t) </a:t>
            </a:r>
            <a:r>
              <a:rPr lang="en-US" altLang="zh-TW" dirty="0" smtClean="0"/>
              <a:t>{</a:t>
            </a:r>
          </a:p>
          <a:p>
            <a:r>
              <a:rPr lang="zh-TW" altLang="en-US" b="1" i="1" dirty="0" smtClean="0">
                <a:solidFill>
                  <a:srgbClr val="92D050"/>
                </a:solidFill>
              </a:rPr>
              <a:t>       </a:t>
            </a:r>
            <a:r>
              <a:rPr lang="en-US" altLang="zh-TW" b="1" i="1" dirty="0" smtClean="0">
                <a:solidFill>
                  <a:srgbClr val="92D050"/>
                </a:solidFill>
              </a:rPr>
              <a:t>gas = g;</a:t>
            </a:r>
          </a:p>
          <a:p>
            <a:r>
              <a:rPr lang="en-US" altLang="zh-TW" b="1" i="1" dirty="0" smtClean="0">
                <a:solidFill>
                  <a:srgbClr val="92D050"/>
                </a:solidFill>
              </a:rPr>
              <a:t>     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tbo</a:t>
            </a:r>
            <a:r>
              <a:rPr lang="en-US" altLang="zh-TW" b="1" i="1" dirty="0" smtClean="0">
                <a:solidFill>
                  <a:srgbClr val="92D050"/>
                </a:solidFill>
              </a:rPr>
              <a:t> = t;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maxDist</a:t>
            </a:r>
            <a:r>
              <a:rPr lang="en-US" altLang="zh-TW" b="1" i="1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double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getDist</a:t>
            </a:r>
            <a:r>
              <a:rPr lang="en-US" altLang="zh-TW" b="1" i="1" dirty="0" smtClean="0">
                <a:solidFill>
                  <a:srgbClr val="FFC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return </a:t>
            </a:r>
            <a:r>
              <a:rPr lang="en-US" altLang="zh-TW" b="1" i="1" dirty="0" err="1" smtClean="0">
                <a:solidFill>
                  <a:srgbClr val="002060"/>
                </a:solidFill>
              </a:rPr>
              <a:t>max_dist</a:t>
            </a:r>
            <a:r>
              <a:rPr lang="en-US" altLang="zh-TW" b="1" i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5248405" y="0"/>
            <a:ext cx="6676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public class Encapsulate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       </a:t>
            </a:r>
            <a:r>
              <a:rPr lang="en-US" altLang="zh-TW" b="1" i="1" dirty="0" err="1">
                <a:solidFill>
                  <a:srgbClr val="FF0000"/>
                </a:solidFill>
              </a:rPr>
              <a:t>Ccar</a:t>
            </a:r>
            <a:r>
              <a:rPr lang="en-US" altLang="zh-TW" b="1" i="1" dirty="0">
                <a:solidFill>
                  <a:srgbClr val="FF0000"/>
                </a:solidFill>
              </a:rPr>
              <a:t> car1;                           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b="1" i="1" dirty="0">
                <a:solidFill>
                  <a:srgbClr val="FF0000"/>
                </a:solidFill>
              </a:rPr>
              <a:t>       </a:t>
            </a:r>
            <a:r>
              <a:rPr lang="en-US" altLang="zh-TW" b="1" i="1" dirty="0">
                <a:solidFill>
                  <a:srgbClr val="FF0000"/>
                </a:solidFill>
              </a:rPr>
              <a:t>car1 = new </a:t>
            </a:r>
            <a:r>
              <a:rPr lang="en-US" altLang="zh-TW" b="1" i="1" dirty="0" err="1">
                <a:solidFill>
                  <a:srgbClr val="FF0000"/>
                </a:solidFill>
              </a:rPr>
              <a:t>Ccar</a:t>
            </a:r>
            <a:r>
              <a:rPr lang="en-US" altLang="zh-TW" b="1" i="1" dirty="0">
                <a:solidFill>
                  <a:srgbClr val="FF0000"/>
                </a:solidFill>
              </a:rPr>
              <a:t>();                   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b="1" i="1" dirty="0">
                <a:solidFill>
                  <a:srgbClr val="92D050"/>
                </a:solidFill>
              </a:rPr>
              <a:t>       </a:t>
            </a:r>
            <a:r>
              <a:rPr lang="en-US" altLang="zh-TW" b="1" i="1" dirty="0">
                <a:solidFill>
                  <a:srgbClr val="92D050"/>
                </a:solidFill>
              </a:rPr>
              <a:t>double g1 = 45, t1 = 12.6;</a:t>
            </a:r>
          </a:p>
          <a:p>
            <a:r>
              <a:rPr lang="en-US" altLang="zh-TW" b="1" i="1" dirty="0">
                <a:solidFill>
                  <a:srgbClr val="92D050"/>
                </a:solidFill>
              </a:rPr>
              <a:t>       car1.setValue(g1, t1);                </a:t>
            </a:r>
            <a:endParaRPr lang="zh-TW" altLang="en-US" b="1" i="1" dirty="0">
              <a:solidFill>
                <a:srgbClr val="92D05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/>
              <a:t>double distance1 = </a:t>
            </a:r>
            <a:r>
              <a:rPr lang="en-US" altLang="zh-TW" b="1" i="1" dirty="0">
                <a:solidFill>
                  <a:srgbClr val="FFC000"/>
                </a:solidFill>
              </a:rPr>
              <a:t>car1.getDist();    </a:t>
            </a:r>
            <a:endParaRPr lang="zh-TW" altLang="en-US" b="1" i="1" dirty="0">
              <a:solidFill>
                <a:srgbClr val="FFC00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("car1</a:t>
            </a:r>
            <a:r>
              <a:rPr lang="zh-TW" altLang="en-US" dirty="0"/>
              <a:t>加滿油可行駛 </a:t>
            </a:r>
            <a:r>
              <a:rPr lang="en-US" altLang="zh-TW" dirty="0"/>
              <a:t>" + distance1 + " km");</a:t>
            </a:r>
          </a:p>
          <a:p>
            <a:r>
              <a:rPr lang="en-US" altLang="zh-TW" b="1" dirty="0"/>
              <a:t>       </a:t>
            </a:r>
            <a:r>
              <a:rPr lang="en-US" altLang="zh-TW" b="1" dirty="0" err="1">
                <a:solidFill>
                  <a:srgbClr val="FF0000"/>
                </a:solidFill>
              </a:rPr>
              <a:t>Ccar</a:t>
            </a:r>
            <a:r>
              <a:rPr lang="en-US" altLang="zh-TW" b="1" dirty="0">
                <a:solidFill>
                  <a:srgbClr val="FF0000"/>
                </a:solidFill>
              </a:rPr>
              <a:t> car2 = new </a:t>
            </a:r>
            <a:r>
              <a:rPr lang="en-US" altLang="zh-TW" b="1" dirty="0" err="1">
                <a:solidFill>
                  <a:srgbClr val="FF0000"/>
                </a:solidFill>
              </a:rPr>
              <a:t>Ccar</a:t>
            </a:r>
            <a:r>
              <a:rPr lang="en-US" altLang="zh-TW" b="1" dirty="0">
                <a:solidFill>
                  <a:srgbClr val="FF0000"/>
                </a:solidFill>
              </a:rPr>
              <a:t>();              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       </a:t>
            </a:r>
            <a:r>
              <a:rPr lang="en-US" altLang="zh-TW" dirty="0"/>
              <a:t>car2.setValue(70,8.5);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("car2</a:t>
            </a:r>
            <a:r>
              <a:rPr lang="zh-TW" altLang="en-US" dirty="0"/>
              <a:t>加滿油可行駛 </a:t>
            </a:r>
            <a:r>
              <a:rPr lang="en-US" altLang="zh-TW" dirty="0"/>
              <a:t>" + car2.getDist() + " km");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96219" y="1866378"/>
            <a:ext cx="1453019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765223" y="288284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292197" y="2074323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00B0F0"/>
                </a:solidFill>
              </a:rPr>
              <a:t>3</a:t>
            </a:r>
            <a:endParaRPr lang="en-US" altLang="zh-TW" b="1" i="1" dirty="0" smtClean="0">
              <a:solidFill>
                <a:srgbClr val="00B0F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08796" y="1525071"/>
            <a:ext cx="2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70179" y="2584989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154621" y="2564524"/>
            <a:ext cx="26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002060"/>
                </a:solidFill>
              </a:rPr>
              <a:t>4</a:t>
            </a:r>
            <a:endParaRPr lang="en-US" altLang="zh-TW" b="1" i="1" dirty="0" smtClean="0">
              <a:solidFill>
                <a:srgbClr val="00206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196220" y="1563932"/>
            <a:ext cx="1453018" cy="19129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2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/>
              <a:t>方法多載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4400" b="1" dirty="0"/>
              <a:t>「多載」是指同一個類別內，有兩個以上相同名稱的方法，但是因為各個方法所要傳入的引數個數不同，或者是引數的資料型別不同，則這些方法將被視為不同，且各有各自的內容。</a:t>
            </a:r>
            <a:endParaRPr lang="zh-TW" altLang="en-US" sz="4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86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37813" cy="683412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13" y="0"/>
            <a:ext cx="6243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9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 flipH="1" flipV="1">
            <a:off x="1597572" y="2270234"/>
            <a:ext cx="378373" cy="30164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091559" y="756745"/>
            <a:ext cx="451944" cy="3962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80404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>
                <a:solidFill>
                  <a:srgbClr val="FF0000"/>
                </a:solidFill>
              </a:rPr>
              <a:t>Cavg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num1, </a:t>
            </a:r>
            <a:r>
              <a:rPr lang="en-US" altLang="zh-TW" dirty="0" err="1"/>
              <a:t>int</a:t>
            </a:r>
            <a:r>
              <a:rPr lang="en-US" altLang="zh-TW" dirty="0"/>
              <a:t> num2)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>
                <a:solidFill>
                  <a:srgbClr val="FFC000"/>
                </a:solidFill>
              </a:rPr>
              <a:t>return (num1+num2)/2;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vArray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n 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[0];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for(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=1;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&lt;</a:t>
            </a:r>
            <a:r>
              <a:rPr lang="en-US" altLang="zh-TW" b="1" i="1" dirty="0" err="1">
                <a:solidFill>
                  <a:srgbClr val="00B050"/>
                </a:solidFill>
              </a:rPr>
              <a:t>vArray.length</a:t>
            </a:r>
            <a:r>
              <a:rPr lang="en-US" altLang="zh-TW" b="1" i="1" dirty="0">
                <a:solidFill>
                  <a:srgbClr val="00B050"/>
                </a:solidFill>
              </a:rPr>
              <a:t>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++){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   n +=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];</a:t>
            </a:r>
          </a:p>
          <a:p>
            <a:r>
              <a:rPr lang="en-US" altLang="zh-TW" dirty="0"/>
              <a:t>       }</a:t>
            </a:r>
          </a:p>
          <a:p>
            <a:r>
              <a:rPr lang="en-US" altLang="zh-TW" dirty="0"/>
              <a:t>       double </a:t>
            </a:r>
            <a:r>
              <a:rPr lang="en-US" altLang="zh-TW" dirty="0" err="1"/>
              <a:t>avg</a:t>
            </a:r>
            <a:r>
              <a:rPr lang="en-US" altLang="zh-TW" dirty="0"/>
              <a:t> = (double)n/</a:t>
            </a:r>
            <a:r>
              <a:rPr lang="en-US" altLang="zh-TW" dirty="0" err="1"/>
              <a:t>vArray.length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return </a:t>
            </a:r>
            <a:r>
              <a:rPr lang="en-US" altLang="zh-TW" dirty="0" err="1"/>
              <a:t>avg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Overload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   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Cavg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new </a:t>
            </a:r>
            <a:r>
              <a:rPr lang="en-US" altLang="zh-TW" dirty="0" err="1"/>
              <a:t>Cavg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 </a:t>
            </a:r>
            <a:r>
              <a:rPr lang="en-US" altLang="zh-TW" b="1" i="1" dirty="0" err="1">
                <a:solidFill>
                  <a:srgbClr val="FFC000"/>
                </a:solidFill>
              </a:rPr>
              <a:t>int</a:t>
            </a:r>
            <a:r>
              <a:rPr lang="en-US" altLang="zh-TW" b="1" i="1" dirty="0">
                <a:solidFill>
                  <a:srgbClr val="FFC000"/>
                </a:solidFill>
              </a:rPr>
              <a:t> n1 = 20, n2 = 30;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(n1 + " </a:t>
            </a:r>
            <a:r>
              <a:rPr lang="zh-TW" altLang="en-US" dirty="0"/>
              <a:t>和 </a:t>
            </a:r>
            <a:r>
              <a:rPr lang="en-US" altLang="zh-TW" dirty="0"/>
              <a:t>" + n2 + "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(n1, n2));</a:t>
            </a:r>
          </a:p>
          <a:p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00B050"/>
                </a:solidFill>
              </a:rPr>
              <a:t>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[] </a:t>
            </a:r>
            <a:r>
              <a:rPr lang="en-US" altLang="zh-TW" b="1" i="1" dirty="0" err="1">
                <a:solidFill>
                  <a:srgbClr val="00B050"/>
                </a:solidFill>
              </a:rPr>
              <a:t>ary</a:t>
            </a:r>
            <a:r>
              <a:rPr lang="en-US" altLang="zh-TW" b="1" i="1" dirty="0">
                <a:solidFill>
                  <a:srgbClr val="00B050"/>
                </a:solidFill>
              </a:rPr>
              <a:t> = {12,23,31,45,56};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("{12,23,31,45,56}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</a:t>
            </a:r>
            <a:r>
              <a:rPr lang="en-US" altLang="zh-TW" dirty="0" err="1"/>
              <a:t>ary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78620" y="756745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一個類別裡面有</a:t>
            </a:r>
            <a:r>
              <a:rPr lang="en-US" altLang="zh-TW" b="1" i="1" dirty="0" smtClean="0">
                <a:solidFill>
                  <a:srgbClr val="C00000"/>
                </a:solidFill>
              </a:rPr>
              <a:t>2</a:t>
            </a:r>
            <a:r>
              <a:rPr lang="zh-TW" altLang="en-US" b="1" i="1" dirty="0" smtClean="0">
                <a:solidFill>
                  <a:srgbClr val="C00000"/>
                </a:solidFill>
              </a:rPr>
              <a:t>個一模一樣的方法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781" y="387413"/>
            <a:ext cx="127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叫做</a:t>
            </a:r>
            <a:r>
              <a:rPr lang="zh-TW" altLang="zh-TW" b="1" i="1" dirty="0" smtClean="0">
                <a:solidFill>
                  <a:srgbClr val="C00000"/>
                </a:solidFill>
              </a:rPr>
              <a:t>多</a:t>
            </a:r>
            <a:r>
              <a:rPr lang="zh-TW" altLang="zh-TW" b="1" i="1" dirty="0">
                <a:solidFill>
                  <a:srgbClr val="C00000"/>
                </a:solidFill>
              </a:rPr>
              <a:t>載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01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public class </a:t>
            </a:r>
            <a:r>
              <a:rPr lang="zh-TW" altLang="en-US" sz="3200" b="1" i="1" dirty="0" smtClean="0">
                <a:solidFill>
                  <a:srgbClr val="FFC000"/>
                </a:solidFill>
              </a:rPr>
              <a:t>Ccar</a:t>
            </a:r>
            <a:r>
              <a:rPr lang="zh-TW" altLang="en-US" sz="3200" dirty="0" smtClean="0"/>
              <a:t> {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gas, tbo;              </a:t>
            </a:r>
            <a:endParaRPr lang="en-US" altLang="zh-TW" sz="3200" dirty="0" smtClean="0"/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max_dist = 0; 	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void maxDist() {              </a:t>
            </a:r>
          </a:p>
          <a:p>
            <a:r>
              <a:rPr lang="zh-TW" altLang="en-US" sz="3200" dirty="0" smtClean="0"/>
              <a:t>	    max_dist = gas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	 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dist(double oil) {</a:t>
            </a:r>
            <a:endParaRPr lang="en-US" altLang="zh-TW" sz="3200" dirty="0" smtClean="0"/>
          </a:p>
          <a:p>
            <a:r>
              <a:rPr lang="zh-TW" altLang="en-US" sz="3200" dirty="0" smtClean="0"/>
              <a:t>	    return oil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}</a:t>
            </a:r>
            <a:endParaRPr lang="zh-TW" altLang="en-US" sz="3200" dirty="0"/>
          </a:p>
        </p:txBody>
      </p:sp>
      <p:sp>
        <p:nvSpPr>
          <p:cNvPr id="6" name="流程圖: 程序 5"/>
          <p:cNvSpPr/>
          <p:nvPr/>
        </p:nvSpPr>
        <p:spPr>
          <a:xfrm>
            <a:off x="6413326" y="-12525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413326" y="879323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13326" y="-136700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6413326" y="4331448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413326" y="259709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6413326" y="174842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6413326" y="3466196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13326" y="666669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13326" y="1567923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13326" y="2408870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3326" y="327797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3326" y="412663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10682647" y="947844"/>
            <a:ext cx="1104343" cy="2398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10682648" y="3609199"/>
            <a:ext cx="1104343" cy="1610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971771" y="1137035"/>
            <a:ext cx="526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宣告屬性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748358" y="3804409"/>
            <a:ext cx="1038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宣告方法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0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-1"/>
            <a:ext cx="84818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BuildObject</a:t>
            </a:r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r>
              <a:rPr lang="en-US" altLang="zh-TW" sz="2000" dirty="0" smtClean="0"/>
              <a:t>	    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car1;    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 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car1.gas = 40;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car1.tbo = 13.6;</a:t>
            </a:r>
          </a:p>
          <a:p>
            <a:r>
              <a:rPr lang="en-US" altLang="zh-TW" sz="2000" dirty="0" smtClean="0"/>
              <a:t>		car1.maxDist(); 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double distance = car1.dist(20); 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("car1</a:t>
            </a:r>
            <a:r>
              <a:rPr lang="zh-TW" altLang="en-US" sz="2000" dirty="0" smtClean="0"/>
              <a:t>汽車資訊：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最大載油量：</a:t>
            </a:r>
            <a:r>
              <a:rPr lang="en-US" altLang="zh-TW" sz="2000" dirty="0" smtClean="0"/>
              <a:t>" + car1.gas + " 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平均耗油量：</a:t>
            </a:r>
            <a:r>
              <a:rPr lang="en-US" altLang="zh-TW" sz="2000" dirty="0" smtClean="0"/>
              <a:t>" + car1.tbo + " km/L");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加滿油可行駛 </a:t>
            </a:r>
            <a:r>
              <a:rPr lang="en-US" altLang="zh-TW" sz="2000" dirty="0" smtClean="0"/>
              <a:t>" + car1.max_dist + " km");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加油</a:t>
            </a:r>
            <a:r>
              <a:rPr lang="en-US" altLang="zh-TW" sz="2000" dirty="0" smtClean="0"/>
              <a:t>20L</a:t>
            </a:r>
            <a:r>
              <a:rPr lang="zh-TW" altLang="en-US" sz="2000" dirty="0" smtClean="0"/>
              <a:t>可行駛 </a:t>
            </a:r>
            <a:r>
              <a:rPr lang="en-US" altLang="zh-TW" sz="2000" dirty="0" smtClean="0"/>
              <a:t>" + distance + " km");</a:t>
            </a:r>
          </a:p>
          <a:p>
            <a:r>
              <a:rPr lang="en-US" altLang="zh-TW" sz="2000" dirty="0" smtClean="0"/>
              <a:t>			    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car2 </a:t>
            </a:r>
            <a:r>
              <a:rPr lang="en-US" altLang="zh-TW" sz="2000" dirty="0" smtClean="0"/>
              <a:t>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//</a:t>
            </a:r>
            <a:r>
              <a:rPr lang="zh-TW" altLang="en-US" sz="2000" dirty="0" smtClean="0"/>
              <a:t>宣告並建立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car2.gas = 60;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car2.tbo = 9.5;</a:t>
            </a:r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橢圓 2"/>
          <p:cNvSpPr/>
          <p:nvPr/>
        </p:nvSpPr>
        <p:spPr>
          <a:xfrm>
            <a:off x="8744607" y="3184635"/>
            <a:ext cx="998483" cy="819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744607" y="1186880"/>
            <a:ext cx="2690648" cy="7777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436772" y="3184635"/>
            <a:ext cx="998483" cy="819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6" idx="2"/>
            <a:endCxn id="3" idx="0"/>
          </p:cNvCxnSpPr>
          <p:nvPr/>
        </p:nvCxnSpPr>
        <p:spPr>
          <a:xfrm flipH="1">
            <a:off x="9243849" y="1964645"/>
            <a:ext cx="846082" cy="1219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8" idx="0"/>
          </p:cNvCxnSpPr>
          <p:nvPr/>
        </p:nvCxnSpPr>
        <p:spPr>
          <a:xfrm>
            <a:off x="10089931" y="1964645"/>
            <a:ext cx="846083" cy="1219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44607" y="1252596"/>
            <a:ext cx="2690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i="1" dirty="0" err="1" smtClean="0">
                <a:solidFill>
                  <a:srgbClr val="FFC000"/>
                </a:solidFill>
              </a:rPr>
              <a:t>Ccar</a:t>
            </a:r>
            <a:endParaRPr lang="zh-TW" altLang="en-US" sz="3600" b="1" i="1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29920" y="3332927"/>
            <a:ext cx="8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car1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522085" y="3332927"/>
            <a:ext cx="8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car2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246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0" y="1133426"/>
            <a:ext cx="3983279" cy="192064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6971" y="193017"/>
            <a:ext cx="701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 smtClean="0"/>
              <a:t>Ccar</a:t>
            </a:r>
            <a:r>
              <a:rPr lang="en-US" altLang="zh-TW" sz="6000" dirty="0" smtClean="0"/>
              <a:t> car1= </a:t>
            </a:r>
            <a:r>
              <a:rPr lang="en-US" altLang="zh-TW" sz="6000" dirty="0"/>
              <a:t>new </a:t>
            </a:r>
            <a:r>
              <a:rPr lang="en-US" altLang="zh-TW" sz="6000" dirty="0" err="1"/>
              <a:t>Ccar</a:t>
            </a:r>
            <a:r>
              <a:rPr lang="en-US" altLang="zh-TW" sz="6000" dirty="0" smtClean="0"/>
              <a:t>();</a:t>
            </a:r>
            <a:endParaRPr lang="zh-TW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6912" y="1115075"/>
            <a:ext cx="3866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car1; </a:t>
            </a:r>
            <a:endParaRPr lang="en-US" altLang="zh-TW" sz="4000" dirty="0" smtClean="0"/>
          </a:p>
          <a:p>
            <a:r>
              <a:rPr lang="en-US" altLang="zh-TW" sz="4000" dirty="0" smtClean="0"/>
              <a:t>car1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car2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</a:t>
            </a:r>
            <a:endParaRPr lang="zh-TW" altLang="en-US" sz="4000" dirty="0" smtClean="0"/>
          </a:p>
        </p:txBody>
      </p:sp>
      <p:sp>
        <p:nvSpPr>
          <p:cNvPr id="28" name="流程圖: 程序 27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程序 28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程序 31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程序 32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程序 33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553196" y="329049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38621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47804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car1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108544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517727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car2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cxnSp>
        <p:nvCxnSpPr>
          <p:cNvPr id="47" name="直線單箭頭接點 46"/>
          <p:cNvCxnSpPr>
            <a:stCxn id="30" idx="1"/>
          </p:cNvCxnSpPr>
          <p:nvPr/>
        </p:nvCxnSpPr>
        <p:spPr>
          <a:xfrm flipH="1">
            <a:off x="1703541" y="475990"/>
            <a:ext cx="5849655" cy="495783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4" idx="0"/>
          </p:cNvCxnSpPr>
          <p:nvPr/>
        </p:nvCxnSpPr>
        <p:spPr>
          <a:xfrm flipH="1">
            <a:off x="4279728" y="776614"/>
            <a:ext cx="3273468" cy="472231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 flipV="1">
            <a:off x="2204581" y="0"/>
            <a:ext cx="2655518" cy="1306100"/>
          </a:xfrm>
          <a:prstGeom prst="arc">
            <a:avLst>
              <a:gd name="adj1" fmla="val 632650"/>
              <a:gd name="adj2" fmla="val 101359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2167003" y="410889"/>
            <a:ext cx="112734" cy="147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物件導向封裝技術範例與實測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封裝是使用成員存取修飾子，來定義類別內部的資料成員和方法成員的存取限制，其目的用來保護類別內部的成員，免</a:t>
            </a:r>
            <a:r>
              <a:rPr lang="zh-HK" altLang="zh-TW" b="1" dirty="0" smtClean="0"/>
              <a:t>於受到</a:t>
            </a:r>
            <a:r>
              <a:rPr lang="zh-TW" altLang="zh-TW" b="1" dirty="0" smtClean="0"/>
              <a:t>外部程式</a:t>
            </a:r>
            <a:r>
              <a:rPr lang="zh-HK" altLang="zh-TW" b="1" dirty="0" smtClean="0"/>
              <a:t>的</a:t>
            </a:r>
            <a:r>
              <a:rPr lang="zh-TW" altLang="zh-TW" b="1" dirty="0" smtClean="0"/>
              <a:t>不當存取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1.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public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公開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程式呼叫</a:t>
            </a:r>
            <a:endParaRPr lang="zh-TW" alt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2.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private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私有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類別內的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程式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呼叫</a:t>
            </a:r>
            <a:endParaRPr kumimoji="1" lang="en-US" altLang="zh-TW" b="1" i="1" dirty="0" smtClean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3.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protected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保護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類別或繼承自身類別的子類別呼叫</a:t>
            </a:r>
            <a:endParaRPr kumimoji="1" lang="en-US" altLang="zh-TW" b="1" i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47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/>
              <a:t>方法多載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4400" b="1" dirty="0"/>
              <a:t>「多載」是指同一個類別內，有兩個以上相同名稱的方法，但是因為各個方法所要傳入的引數個數不同，或者是引數的資料型別不同，則這些方法將被視為不同，且各有各自的內容。</a:t>
            </a:r>
            <a:endParaRPr lang="zh-TW" altLang="en-US" sz="4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55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37813" cy="683412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13" y="0"/>
            <a:ext cx="6243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</a:p>
          <a:p>
            <a:r>
              <a:rPr lang="zh-TW" altLang="en-US" dirty="0" smtClean="0"/>
              <a:t>物件導向技術三要素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|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|</a:t>
            </a:r>
            <a:r>
              <a:rPr lang="zh-TW" altLang="en-US" dirty="0" smtClean="0"/>
              <a:t>多形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導向封裝技術範例與實測</a:t>
            </a:r>
            <a:endParaRPr lang="en-US" altLang="zh-TW" dirty="0" smtClean="0"/>
          </a:p>
          <a:p>
            <a:r>
              <a:rPr lang="zh-TW" altLang="en-US" dirty="0" smtClean="0"/>
              <a:t>物件導向繼承範例與實測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導向多形範例與實測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323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 flipH="1" flipV="1">
            <a:off x="1597572" y="2270234"/>
            <a:ext cx="378373" cy="30164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091559" y="756745"/>
            <a:ext cx="451944" cy="3962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80404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>
                <a:solidFill>
                  <a:srgbClr val="FF0000"/>
                </a:solidFill>
              </a:rPr>
              <a:t>Cavg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num1, </a:t>
            </a:r>
            <a:r>
              <a:rPr lang="en-US" altLang="zh-TW" dirty="0" err="1"/>
              <a:t>int</a:t>
            </a:r>
            <a:r>
              <a:rPr lang="en-US" altLang="zh-TW" dirty="0"/>
              <a:t> num2)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>
                <a:solidFill>
                  <a:srgbClr val="FFC000"/>
                </a:solidFill>
              </a:rPr>
              <a:t>return (num1+num2)/2;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vArray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n 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[0];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for(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=1;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&lt;</a:t>
            </a:r>
            <a:r>
              <a:rPr lang="en-US" altLang="zh-TW" b="1" i="1" dirty="0" err="1">
                <a:solidFill>
                  <a:srgbClr val="00B050"/>
                </a:solidFill>
              </a:rPr>
              <a:t>vArray.length</a:t>
            </a:r>
            <a:r>
              <a:rPr lang="en-US" altLang="zh-TW" b="1" i="1" dirty="0">
                <a:solidFill>
                  <a:srgbClr val="00B050"/>
                </a:solidFill>
              </a:rPr>
              <a:t>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++){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   n +=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];</a:t>
            </a:r>
          </a:p>
          <a:p>
            <a:r>
              <a:rPr lang="en-US" altLang="zh-TW" dirty="0"/>
              <a:t>       }</a:t>
            </a:r>
          </a:p>
          <a:p>
            <a:r>
              <a:rPr lang="en-US" altLang="zh-TW" dirty="0"/>
              <a:t>       double </a:t>
            </a:r>
            <a:r>
              <a:rPr lang="en-US" altLang="zh-TW" dirty="0" err="1"/>
              <a:t>avg</a:t>
            </a:r>
            <a:r>
              <a:rPr lang="en-US" altLang="zh-TW" dirty="0"/>
              <a:t> = (double)n/</a:t>
            </a:r>
            <a:r>
              <a:rPr lang="en-US" altLang="zh-TW" dirty="0" err="1"/>
              <a:t>vArray.length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return </a:t>
            </a:r>
            <a:r>
              <a:rPr lang="en-US" altLang="zh-TW" dirty="0" err="1"/>
              <a:t>avg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Overload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   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Cavg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new </a:t>
            </a:r>
            <a:r>
              <a:rPr lang="en-US" altLang="zh-TW" dirty="0" err="1"/>
              <a:t>Cavg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 </a:t>
            </a:r>
            <a:r>
              <a:rPr lang="en-US" altLang="zh-TW" b="1" i="1" dirty="0" err="1">
                <a:solidFill>
                  <a:srgbClr val="FFC000"/>
                </a:solidFill>
              </a:rPr>
              <a:t>int</a:t>
            </a:r>
            <a:r>
              <a:rPr lang="en-US" altLang="zh-TW" b="1" i="1" dirty="0">
                <a:solidFill>
                  <a:srgbClr val="FFC000"/>
                </a:solidFill>
              </a:rPr>
              <a:t> n1 = 20, n2 = 30;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(n1 + " </a:t>
            </a:r>
            <a:r>
              <a:rPr lang="zh-TW" altLang="en-US" dirty="0"/>
              <a:t>和 </a:t>
            </a:r>
            <a:r>
              <a:rPr lang="en-US" altLang="zh-TW" dirty="0"/>
              <a:t>" + n2 + "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(n1, n2));</a:t>
            </a:r>
          </a:p>
          <a:p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00B050"/>
                </a:solidFill>
              </a:rPr>
              <a:t>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[] </a:t>
            </a:r>
            <a:r>
              <a:rPr lang="en-US" altLang="zh-TW" b="1" i="1" dirty="0" err="1">
                <a:solidFill>
                  <a:srgbClr val="00B050"/>
                </a:solidFill>
              </a:rPr>
              <a:t>ary</a:t>
            </a:r>
            <a:r>
              <a:rPr lang="en-US" altLang="zh-TW" b="1" i="1" dirty="0">
                <a:solidFill>
                  <a:srgbClr val="00B050"/>
                </a:solidFill>
              </a:rPr>
              <a:t> = {12,23,31,45,56};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("{12,23,31,45,56}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</a:t>
            </a:r>
            <a:r>
              <a:rPr lang="en-US" altLang="zh-TW" dirty="0" err="1"/>
              <a:t>ary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78620" y="756745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一個類別裡面有</a:t>
            </a:r>
            <a:r>
              <a:rPr lang="en-US" altLang="zh-TW" b="1" i="1" dirty="0" smtClean="0">
                <a:solidFill>
                  <a:srgbClr val="C00000"/>
                </a:solidFill>
              </a:rPr>
              <a:t>2</a:t>
            </a:r>
            <a:r>
              <a:rPr lang="zh-TW" altLang="en-US" b="1" i="1" dirty="0" smtClean="0">
                <a:solidFill>
                  <a:srgbClr val="C00000"/>
                </a:solidFill>
              </a:rPr>
              <a:t>個一模一樣的方法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781" y="387413"/>
            <a:ext cx="127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叫做</a:t>
            </a:r>
            <a:r>
              <a:rPr lang="zh-TW" altLang="zh-TW" b="1" i="1" dirty="0" smtClean="0">
                <a:solidFill>
                  <a:srgbClr val="C00000"/>
                </a:solidFill>
              </a:rPr>
              <a:t>多</a:t>
            </a:r>
            <a:r>
              <a:rPr lang="zh-TW" altLang="zh-TW" b="1" i="1" dirty="0">
                <a:solidFill>
                  <a:srgbClr val="C00000"/>
                </a:solidFill>
              </a:rPr>
              <a:t>載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1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 smtClean="0"/>
              <a:t>建構式</a:t>
            </a:r>
            <a:r>
              <a:rPr lang="en-US" altLang="zh-TW" b="1" dirty="0" smtClean="0"/>
              <a:t>(Constructor)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1" dirty="0" smtClean="0"/>
              <a:t>類別名稱 物件變數 </a:t>
            </a:r>
            <a:r>
              <a:rPr lang="en-US" altLang="zh-TW" b="1" i="1" dirty="0" smtClean="0"/>
              <a:t>=</a:t>
            </a:r>
            <a:r>
              <a:rPr lang="zh-TW" altLang="en-US" b="1" i="1" dirty="0" smtClean="0"/>
              <a:t> </a:t>
            </a:r>
            <a:r>
              <a:rPr lang="en-US" altLang="zh-TW" b="1" i="1" dirty="0" smtClean="0"/>
              <a:t>new </a:t>
            </a:r>
            <a:r>
              <a:rPr lang="zh-TW" altLang="en-US" b="1" i="1" dirty="0" smtClean="0"/>
              <a:t>建構式名稱</a:t>
            </a:r>
            <a:r>
              <a:rPr lang="en-US" altLang="zh-TW" b="1" i="1" dirty="0" smtClean="0"/>
              <a:t>()</a:t>
            </a:r>
          </a:p>
          <a:p>
            <a:pPr lvl="8"/>
            <a:r>
              <a:rPr lang="en-US" altLang="zh-TW" b="1" i="1" dirty="0" smtClean="0"/>
              <a:t>()</a:t>
            </a:r>
            <a:r>
              <a:rPr lang="zh-TW" altLang="en-US" b="1" i="1" dirty="0" smtClean="0"/>
              <a:t>沒有寫</a:t>
            </a:r>
            <a:r>
              <a:rPr lang="zh-TW" altLang="en-US" b="1" i="1" dirty="0" smtClean="0">
                <a:solidFill>
                  <a:srgbClr val="FF0000"/>
                </a:solidFill>
              </a:rPr>
              <a:t>預設建構值</a:t>
            </a:r>
          </a:p>
        </p:txBody>
      </p:sp>
    </p:spTree>
    <p:extLst>
      <p:ext uri="{BB962C8B-B14F-4D97-AF65-F5344CB8AC3E}">
        <p14:creationId xmlns:p14="http://schemas.microsoft.com/office/powerpoint/2010/main" val="367462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5725"/>
            <a:ext cx="70104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7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線單箭頭接點 83"/>
          <p:cNvCxnSpPr/>
          <p:nvPr/>
        </p:nvCxnSpPr>
        <p:spPr>
          <a:xfrm flipH="1" flipV="1">
            <a:off x="2081050" y="1759263"/>
            <a:ext cx="4582509" cy="313648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 flipV="1">
            <a:off x="2435342" y="1723697"/>
            <a:ext cx="4075814" cy="2344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 flipV="1">
            <a:off x="2318080" y="2496667"/>
            <a:ext cx="4734362" cy="236300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83477" y="3291082"/>
            <a:ext cx="378370" cy="12283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367862" y="3291082"/>
            <a:ext cx="283777" cy="7028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2228193" y="4204138"/>
            <a:ext cx="2102070" cy="4011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387367" y="3354928"/>
            <a:ext cx="2942895" cy="4287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583321" y="3354928"/>
            <a:ext cx="472972" cy="217261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2357793" y="4998839"/>
            <a:ext cx="2043104" cy="5287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5862989" y="2039007"/>
            <a:ext cx="4305648" cy="340532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435342" y="2094115"/>
            <a:ext cx="2275030" cy="1142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304082" y="1799038"/>
            <a:ext cx="2257407" cy="117172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357792" y="1948085"/>
            <a:ext cx="2279008" cy="116735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38191" y="1759262"/>
            <a:ext cx="3999186" cy="28460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1387367" y="903890"/>
            <a:ext cx="525516" cy="22702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25465" y="1264390"/>
            <a:ext cx="2490949" cy="106929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7654" y="3658661"/>
            <a:ext cx="3142591" cy="319933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7146" y="312142"/>
            <a:ext cx="2984937" cy="327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35973" y="2333685"/>
            <a:ext cx="8156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Constructor {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   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F0"/>
                </a:solidFill>
              </a:rPr>
              <a:t>car1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new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();</a:t>
            </a:r>
            <a:r>
              <a:rPr lang="en-US" altLang="zh-TW" dirty="0" smtClean="0">
                <a:solidFill>
                  <a:srgbClr val="00B050"/>
                </a:solidFill>
              </a:rPr>
              <a:t>   </a:t>
            </a:r>
          </a:p>
          <a:p>
            <a:r>
              <a:rPr lang="zh-TW" altLang="en-US" b="1" i="1" dirty="0" smtClean="0">
                <a:solidFill>
                  <a:srgbClr val="00B050"/>
                </a:solidFill>
              </a:rPr>
              <a:t>     類別名稱 物件變數 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</a:rPr>
              <a:t>new </a:t>
            </a:r>
            <a:r>
              <a:rPr lang="zh-TW" altLang="en-US" b="1" i="1" dirty="0" smtClean="0">
                <a:solidFill>
                  <a:srgbClr val="00B050"/>
                </a:solidFill>
              </a:rPr>
              <a:t>建構式名稱 </a:t>
            </a:r>
            <a:r>
              <a:rPr lang="en-US" altLang="zh-TW" b="1" i="1" dirty="0" smtClean="0">
                <a:solidFill>
                  <a:srgbClr val="00B050"/>
                </a:solidFill>
              </a:rPr>
              <a:t>()                </a:t>
            </a:r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加滿油可行駛 </a:t>
            </a:r>
            <a:r>
              <a:rPr lang="en-US" altLang="zh-TW" dirty="0" smtClean="0"/>
              <a:t>" + car1.getDist() + " km");</a:t>
            </a:r>
          </a:p>
          <a:p>
            <a:r>
              <a:rPr lang="en-US" altLang="zh-TW" dirty="0" smtClean="0"/>
              <a:t>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70C0"/>
                </a:solidFill>
              </a:rPr>
              <a:t>car2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new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(40.5); </a:t>
            </a:r>
          </a:p>
          <a:p>
            <a:r>
              <a:rPr lang="zh-TW" altLang="en-US" b="1" i="1" dirty="0" smtClean="0">
                <a:solidFill>
                  <a:srgbClr val="FFC000"/>
                </a:solidFill>
              </a:rPr>
              <a:t>    </a:t>
            </a:r>
            <a:r>
              <a:rPr lang="zh-TW" altLang="en-US" b="1" i="1" dirty="0" smtClean="0">
                <a:solidFill>
                  <a:srgbClr val="00B050"/>
                </a:solidFill>
              </a:rPr>
              <a:t>類別名稱 物件變數 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</a:rPr>
              <a:t>new </a:t>
            </a:r>
            <a:r>
              <a:rPr lang="zh-TW" altLang="en-US" b="1" i="1" dirty="0" smtClean="0">
                <a:solidFill>
                  <a:srgbClr val="00B050"/>
                </a:solidFill>
              </a:rPr>
              <a:t>建構式名稱 </a:t>
            </a:r>
            <a:r>
              <a:rPr lang="en-US" altLang="zh-TW" b="1" i="1" dirty="0" smtClean="0">
                <a:solidFill>
                  <a:srgbClr val="00B050"/>
                </a:solidFill>
              </a:rPr>
              <a:t>(</a:t>
            </a:r>
            <a:r>
              <a:rPr lang="zh-TW" altLang="en-US" b="1" i="1" dirty="0" smtClean="0">
                <a:solidFill>
                  <a:srgbClr val="00B050"/>
                </a:solidFill>
              </a:rPr>
              <a:t>帶入參數</a:t>
            </a:r>
            <a:r>
              <a:rPr lang="en-US" altLang="zh-TW" b="1" i="1" dirty="0" smtClean="0">
                <a:solidFill>
                  <a:srgbClr val="00B050"/>
                </a:solidFill>
              </a:rPr>
              <a:t>)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(40.5) </a:t>
            </a:r>
            <a:r>
              <a:rPr lang="zh-TW" altLang="en-US" dirty="0" smtClean="0"/>
              <a:t>加滿油可行駛 </a:t>
            </a:r>
            <a:r>
              <a:rPr lang="en-US" altLang="zh-TW" dirty="0" smtClean="0"/>
              <a:t>" + car2.getDist() + " km");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7030A0"/>
                </a:solidFill>
              </a:rPr>
              <a:t>car3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new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(64.5, 9.2); </a:t>
            </a:r>
          </a:p>
          <a:p>
            <a:r>
              <a:rPr lang="zh-TW" altLang="en-US" b="1" i="1" dirty="0" smtClean="0">
                <a:solidFill>
                  <a:srgbClr val="00B050"/>
                </a:solidFill>
              </a:rPr>
              <a:t>    類別名稱 物件變數 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</a:rPr>
              <a:t>new </a:t>
            </a:r>
            <a:r>
              <a:rPr lang="zh-TW" altLang="en-US" b="1" i="1" dirty="0" smtClean="0">
                <a:solidFill>
                  <a:srgbClr val="00B050"/>
                </a:solidFill>
              </a:rPr>
              <a:t>建構式名稱 </a:t>
            </a:r>
            <a:r>
              <a:rPr lang="en-US" altLang="zh-TW" b="1" i="1" dirty="0" smtClean="0">
                <a:solidFill>
                  <a:srgbClr val="00B050"/>
                </a:solidFill>
              </a:rPr>
              <a:t>(</a:t>
            </a:r>
            <a:r>
              <a:rPr lang="zh-TW" altLang="en-US" b="1" i="1" dirty="0" smtClean="0">
                <a:solidFill>
                  <a:srgbClr val="00B050"/>
                </a:solidFill>
              </a:rPr>
              <a:t>帶入參數</a:t>
            </a:r>
            <a:r>
              <a:rPr lang="en-US" altLang="zh-TW" b="1" i="1" dirty="0" smtClean="0">
                <a:solidFill>
                  <a:srgbClr val="00B050"/>
                </a:solidFill>
              </a:rPr>
              <a:t>)</a:t>
            </a:r>
            <a:r>
              <a:rPr lang="en-US" altLang="zh-TW" dirty="0" smtClean="0">
                <a:solidFill>
                  <a:srgbClr val="00B050"/>
                </a:solidFill>
              </a:rPr>
              <a:t>         </a:t>
            </a:r>
            <a:r>
              <a:rPr lang="zh-TW" altLang="en-US" dirty="0" smtClean="0">
                <a:solidFill>
                  <a:srgbClr val="00B050"/>
                </a:solidFill>
              </a:rPr>
              <a:t>    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(64.5,9.2) </a:t>
            </a:r>
            <a:r>
              <a:rPr lang="zh-TW" altLang="en-US" dirty="0" smtClean="0"/>
              <a:t>加滿油可行駛 </a:t>
            </a:r>
            <a:r>
              <a:rPr lang="en-US" altLang="zh-TW" dirty="0" smtClean="0"/>
              <a:t>" + car3.getDist() + " km");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35973" y="1238459"/>
            <a:ext cx="2480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double </a:t>
            </a:r>
            <a:r>
              <a:rPr lang="en-US" altLang="zh-TW" dirty="0" err="1" smtClean="0"/>
              <a:t>getDist</a:t>
            </a:r>
            <a:r>
              <a:rPr lang="en-US" altLang="zh-TW" dirty="0" smtClean="0"/>
              <a:t>() {     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smtClean="0"/>
              <a:t>return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56125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double gas = 50;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12;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          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private void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(double g) {</a:t>
            </a:r>
          </a:p>
          <a:p>
            <a:r>
              <a:rPr lang="en-US" altLang="zh-TW" dirty="0" smtClean="0"/>
              <a:t>     if(g&gt;30 &amp;&amp; g&lt;80) gas = g;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private void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(double t) {</a:t>
            </a:r>
          </a:p>
          <a:p>
            <a:r>
              <a:rPr lang="en-US" altLang="zh-TW" dirty="0" smtClean="0"/>
              <a:t>     if(t&gt;4 &amp;&amp; t&lt;20)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t;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private void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 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 = gas *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F0"/>
                </a:solidFill>
              </a:rPr>
              <a:t>()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            </a:t>
            </a:r>
          </a:p>
          <a:p>
            <a:r>
              <a:rPr lang="en-US" altLang="zh-TW" dirty="0" smtClean="0"/>
              <a:t>   public </a:t>
            </a:r>
            <a:r>
              <a:rPr lang="en-US" altLang="zh-TW" b="1" i="1" dirty="0" err="1" smtClean="0">
                <a:solidFill>
                  <a:srgbClr val="0070C0"/>
                </a:solidFill>
              </a:rPr>
              <a:t>Ccar</a:t>
            </a:r>
            <a:r>
              <a:rPr lang="en-US" altLang="zh-TW" b="1" i="1" dirty="0" smtClean="0">
                <a:solidFill>
                  <a:srgbClr val="0070C0"/>
                </a:solidFill>
              </a:rPr>
              <a:t>(double g)</a:t>
            </a:r>
            <a:r>
              <a:rPr lang="en-US" altLang="zh-TW" dirty="0" smtClean="0"/>
              <a:t> 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</a:t>
            </a:r>
            <a:r>
              <a:rPr lang="en-US" altLang="zh-TW" b="1" i="1" dirty="0" err="1" smtClean="0">
                <a:solidFill>
                  <a:srgbClr val="7030A0"/>
                </a:solidFill>
              </a:rPr>
              <a:t>Ccar</a:t>
            </a:r>
            <a:r>
              <a:rPr lang="en-US" altLang="zh-TW" b="1" i="1" dirty="0" smtClean="0">
                <a:solidFill>
                  <a:srgbClr val="7030A0"/>
                </a:solidFill>
              </a:rPr>
              <a:t>(double g, double t)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(t);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50123" y="-11509"/>
            <a:ext cx="362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宣告只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允許自身類別內的程式呼叫</a:t>
            </a:r>
            <a:endParaRPr kumimoji="1" lang="en-US" altLang="zh-TW" b="1" i="1" dirty="0" smtClean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0245" y="64886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b="1" i="1" dirty="0" smtClean="0">
                <a:solidFill>
                  <a:srgbClr val="92D05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允許給任何類別的程式呼叫</a:t>
            </a:r>
            <a:endParaRPr lang="zh-TW" altLang="en-US" b="1" i="1" dirty="0">
              <a:solidFill>
                <a:srgbClr val="92D05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2228193" y="404003"/>
            <a:ext cx="462455" cy="394138"/>
          </a:xfrm>
          <a:prstGeom prst="arc">
            <a:avLst>
              <a:gd name="adj1" fmla="val 16200000"/>
              <a:gd name="adj2" fmla="val 5363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236361" y="1637023"/>
            <a:ext cx="3527749" cy="214670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3260938" y="4024227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3310753" y="489889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3174227" y="3151007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636662" y="3999954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315522" y="395923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211192" y="3643656"/>
            <a:ext cx="36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2449613" y="288506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" name="文字方塊 110"/>
          <p:cNvSpPr txBox="1"/>
          <p:nvPr/>
        </p:nvSpPr>
        <p:spPr>
          <a:xfrm>
            <a:off x="1445754" y="147587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3569625" y="260468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3254425" y="2721850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3914548" y="2396817"/>
            <a:ext cx="36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文字方塊 114"/>
          <p:cNvSpPr txBox="1"/>
          <p:nvPr/>
        </p:nvSpPr>
        <p:spPr>
          <a:xfrm>
            <a:off x="4017665" y="1660189"/>
            <a:ext cx="3375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900" b="1" i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文字方塊 115"/>
          <p:cNvSpPr txBox="1"/>
          <p:nvPr/>
        </p:nvSpPr>
        <p:spPr>
          <a:xfrm>
            <a:off x="5958936" y="1533059"/>
            <a:ext cx="389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4110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0"/>
            <a:ext cx="705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580290" y="6391191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30924" y="5552914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30924" y="4176059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30924" y="3069021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108028" y="1884500"/>
            <a:ext cx="6495393" cy="106929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7654" y="2827283"/>
            <a:ext cx="4561491" cy="403071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7146" y="312143"/>
            <a:ext cx="2984937" cy="24415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471914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private 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; </a:t>
            </a:r>
            <a:r>
              <a:rPr lang="zh-TW" altLang="en-US" dirty="0" smtClean="0"/>
              <a:t>   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gas = 50;       </a:t>
            </a:r>
          </a:p>
          <a:p>
            <a:r>
              <a:rPr lang="en-US" altLang="zh-TW" dirty="0" smtClean="0"/>
              <a:t>    private double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12;       </a:t>
            </a:r>
          </a:p>
          <a:p>
            <a:r>
              <a:rPr lang="en-US" altLang="zh-TW" dirty="0" smtClean="0"/>
              <a:t>    private void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(double g) {</a:t>
            </a:r>
          </a:p>
          <a:p>
            <a:r>
              <a:rPr lang="en-US" altLang="zh-TW" dirty="0" smtClean="0"/>
              <a:t>       if(g&gt;30 &amp;&amp; g&lt;80) gas = g;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private void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(double t) {</a:t>
            </a:r>
          </a:p>
          <a:p>
            <a:r>
              <a:rPr lang="en-US" altLang="zh-TW" dirty="0" smtClean="0"/>
              <a:t>       if(t&gt;4 &amp;&amp; t&lt;20)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t;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() {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}            </a:t>
            </a:r>
          </a:p>
          <a:p>
            <a:r>
              <a:rPr lang="en-US" altLang="zh-TW" dirty="0" smtClean="0"/>
              <a:t>    public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(double g) {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(double g, double t) {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(t);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static void </a:t>
            </a:r>
            <a:r>
              <a:rPr lang="en-US" altLang="zh-TW" dirty="0" err="1" smtClean="0"/>
              <a:t>getObjectNum</a:t>
            </a:r>
            <a:r>
              <a:rPr lang="en-US" altLang="zh-TW" dirty="0" smtClean="0"/>
              <a:t>() {</a:t>
            </a:r>
            <a:endParaRPr lang="zh-TW" altLang="en-US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第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 + "</a:t>
            </a:r>
            <a:r>
              <a:rPr lang="zh-TW" altLang="en-US" dirty="0" smtClean="0"/>
              <a:t>部車</a:t>
            </a:r>
            <a:r>
              <a:rPr lang="en-US" altLang="zh-TW" dirty="0" smtClean="0"/>
              <a:t>,");</a:t>
            </a:r>
          </a:p>
          <a:p>
            <a:r>
              <a:rPr lang="en-US" altLang="zh-TW" dirty="0" smtClean="0"/>
              <a:t>    }</a:t>
            </a:r>
          </a:p>
        </p:txBody>
      </p:sp>
      <p:sp>
        <p:nvSpPr>
          <p:cNvPr id="5" name="矩形 4"/>
          <p:cNvSpPr/>
          <p:nvPr/>
        </p:nvSpPr>
        <p:spPr>
          <a:xfrm>
            <a:off x="5108028" y="1779687"/>
            <a:ext cx="70839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void </a:t>
            </a:r>
            <a:r>
              <a:rPr lang="en-US" altLang="zh-TW" dirty="0" err="1" smtClean="0"/>
              <a:t>showValue</a:t>
            </a:r>
            <a:r>
              <a:rPr lang="en-US" altLang="zh-TW" dirty="0" smtClean="0"/>
              <a:t>() {</a:t>
            </a:r>
            <a:endParaRPr lang="zh-TW" altLang="en-US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最多載油量 </a:t>
            </a:r>
            <a:r>
              <a:rPr lang="en-US" altLang="zh-TW" dirty="0" smtClean="0"/>
              <a:t>" + gas + ",</a:t>
            </a:r>
            <a:r>
              <a:rPr lang="zh-TW" altLang="en-US" dirty="0" smtClean="0"/>
              <a:t>平均耗油量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StaticMember</a:t>
            </a:r>
            <a:r>
              <a:rPr lang="en-US" altLang="zh-TW" dirty="0" smtClean="0"/>
              <a:t> {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   </a:t>
            </a:r>
            <a:endParaRPr lang="zh-TW" altLang="en-US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00B0F0"/>
                </a:solidFill>
              </a:rPr>
              <a:t>car1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();  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Ccar.getObjectNum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smtClean="0">
                <a:solidFill>
                  <a:srgbClr val="0070C0"/>
                </a:solidFill>
              </a:rPr>
              <a:t>car1.showValue();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C00000"/>
                </a:solidFill>
              </a:rPr>
              <a:t>car2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(40.5); 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Ccar.getObjectNum</a:t>
            </a:r>
            <a:r>
              <a:rPr lang="en-US" altLang="zh-TW" dirty="0" smtClean="0"/>
              <a:t>(); </a:t>
            </a:r>
          </a:p>
          <a:p>
            <a:r>
              <a:rPr lang="en-US" altLang="zh-TW" b="1" i="1" dirty="0" smtClean="0">
                <a:solidFill>
                  <a:srgbClr val="0070C0"/>
                </a:solidFill>
              </a:rPr>
              <a:t>       car2.showValue();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7030A0"/>
                </a:solidFill>
              </a:rPr>
              <a:t>car3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(64.5,9.2);  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Ccar.getObjectNum</a:t>
            </a:r>
            <a:r>
              <a:rPr lang="en-US" altLang="zh-TW" b="1" i="1" dirty="0" smtClean="0">
                <a:solidFill>
                  <a:srgbClr val="FFC000"/>
                </a:solidFill>
              </a:rPr>
              <a:t>();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smtClean="0">
                <a:solidFill>
                  <a:srgbClr val="0070C0"/>
                </a:solidFill>
              </a:rPr>
              <a:t>car3.showValue();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785241" y="1008993"/>
            <a:ext cx="5864773" cy="101950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2291255" y="706821"/>
            <a:ext cx="462455" cy="394138"/>
          </a:xfrm>
          <a:prstGeom prst="arc">
            <a:avLst>
              <a:gd name="adj1" fmla="val 16200000"/>
              <a:gd name="adj2" fmla="val 5363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534510" y="3069021"/>
            <a:ext cx="3930869" cy="80929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1534510" y="3878317"/>
            <a:ext cx="3930869" cy="8408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1534510" y="5013434"/>
            <a:ext cx="3930869" cy="5885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3400097" y="4176059"/>
            <a:ext cx="2154622" cy="19304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683876" y="5826183"/>
            <a:ext cx="1870843" cy="5465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563005" y="5013434"/>
            <a:ext cx="1991714" cy="12748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7190045" y="2539049"/>
            <a:ext cx="3679311" cy="3439510"/>
          </a:xfrm>
          <a:prstGeom prst="bentConnector3">
            <a:avLst>
              <a:gd name="adj1" fmla="val -141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330966" y="5307724"/>
            <a:ext cx="343556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330966" y="4449328"/>
            <a:ext cx="343556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317379" y="4954817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3300354" y="390909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300354" y="3136104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569680" y="542032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3814097" y="562130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058514" y="584547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436732" y="969780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509162" y="4985655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1650123" y="-11509"/>
            <a:ext cx="362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宣告只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允許自身類別內的程式呼叫</a:t>
            </a:r>
            <a:endParaRPr kumimoji="1" lang="en-US" altLang="zh-TW" b="1" i="1" dirty="0" smtClean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29184" y="657216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b="1" i="1" dirty="0" smtClean="0">
                <a:solidFill>
                  <a:srgbClr val="92D05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允許給任何類別的程式呼叫</a:t>
            </a:r>
            <a:endParaRPr lang="zh-TW" alt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538162"/>
            <a:ext cx="69818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private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age;</a:t>
            </a:r>
          </a:p>
          <a:p>
            <a:r>
              <a:rPr lang="en-US" altLang="zh-TW" dirty="0"/>
              <a:t>	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允許自身類別內的程式呼叫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整數變數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10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ShowAge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age)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方法 </a:t>
            </a:r>
            <a:r>
              <a:rPr kumimoji="1" lang="en-US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參數</a:t>
            </a:r>
            <a:r>
              <a:rPr kumimoji="1" lang="en-US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73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this.age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age;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裡的值傳入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this.age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  <a:br>
              <a:rPr lang="en-US" altLang="zh-TW" dirty="0" smtClean="0"/>
            </a:br>
            <a:r>
              <a:rPr lang="zh-TW" altLang="en-US" dirty="0" smtClean="0"/>
              <a:t>類別圖</a:t>
            </a:r>
            <a:r>
              <a:rPr lang="en-US" altLang="zh-TW" dirty="0" smtClean="0"/>
              <a:t>(class diagram)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10" y="1690688"/>
            <a:ext cx="514118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3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 = age + 2;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age+2</a:t>
            </a:r>
            <a:r>
              <a:rPr lang="zh-TW" altLang="en-US" b="1" i="1" dirty="0" smtClean="0">
                <a:solidFill>
                  <a:srgbClr val="FF0000"/>
                </a:solidFill>
              </a:rPr>
              <a:t>傳入原本的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裡取代舊的值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743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這裡最終的值</a:t>
            </a:r>
            <a:r>
              <a:rPr lang="en-US" altLang="zh-TW" b="1" i="1" dirty="0" smtClean="0">
                <a:solidFill>
                  <a:srgbClr val="FF0000"/>
                </a:solidFill>
              </a:rPr>
              <a:t>= age+2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443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   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最初傳入的值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53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Cperson</a:t>
            </a:r>
            <a:r>
              <a:rPr lang="en-US" altLang="zh-TW" b="1" i="1" dirty="0" smtClean="0">
                <a:solidFill>
                  <a:srgbClr val="FF0000"/>
                </a:solidFill>
              </a:rPr>
              <a:t> Joe = new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Cperson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類別名稱 物件變數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=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new 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建構式名稱</a:t>
            </a:r>
            <a:r>
              <a:rPr lang="en-US" altLang="zh-TW" b="1" i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96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Joe.ShowAge</a:t>
            </a:r>
            <a:r>
              <a:rPr lang="en-US" altLang="zh-TW" b="1" i="1" dirty="0" smtClean="0">
                <a:solidFill>
                  <a:srgbClr val="FF0000"/>
                </a:solidFill>
              </a:rPr>
              <a:t>(20);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    使用這個類別裡面的方法代入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20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這個值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16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90487"/>
            <a:ext cx="70294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1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7971E-784B-4081-80EE-3CD20EAC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547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物件導向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繼承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AEFC0EA-9A33-4A3A-B182-784BAF1791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7970" y="1485656"/>
          <a:ext cx="1565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CCD5555-C36E-4AFE-83B8-C0C8A516D9F7}"/>
              </a:ext>
            </a:extLst>
          </p:cNvPr>
          <p:cNvCxnSpPr>
            <a:endCxn id="4" idx="2"/>
          </p:cNvCxnSpPr>
          <p:nvPr/>
        </p:nvCxnSpPr>
        <p:spPr>
          <a:xfrm flipV="1">
            <a:off x="4149970" y="2598176"/>
            <a:ext cx="20515" cy="104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8F23D21-29F2-496F-9E41-DDA0ED4C19E7}"/>
              </a:ext>
            </a:extLst>
          </p:cNvPr>
          <p:cNvSpPr/>
          <p:nvPr/>
        </p:nvSpPr>
        <p:spPr>
          <a:xfrm>
            <a:off x="2477612" y="1857250"/>
            <a:ext cx="81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CMath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5E0BD7-E7E5-4030-8725-38EE2EC92AA5}"/>
              </a:ext>
            </a:extLst>
          </p:cNvPr>
          <p:cNvSpPr/>
          <p:nvPr/>
        </p:nvSpPr>
        <p:spPr>
          <a:xfrm>
            <a:off x="2128158" y="3859796"/>
            <a:ext cx="11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</a:t>
            </a:r>
            <a:r>
              <a:rPr lang="en-US" altLang="zh-TW" dirty="0" err="1"/>
              <a:t>CMath</a:t>
            </a:r>
            <a:endParaRPr lang="zh-TW" altLang="en-US" dirty="0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7EB6C513-B698-432B-834E-1809318A7BDC}"/>
              </a:ext>
            </a:extLst>
          </p:cNvPr>
          <p:cNvGraphicFramePr>
            <a:graphicFrameLocks/>
          </p:cNvGraphicFramePr>
          <p:nvPr/>
        </p:nvGraphicFramePr>
        <p:xfrm>
          <a:off x="3436328" y="3672868"/>
          <a:ext cx="15694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36122-C294-4A94-87D4-52BD1CA7C725}"/>
              </a:ext>
            </a:extLst>
          </p:cNvPr>
          <p:cNvCxnSpPr>
            <a:cxnSpLocks/>
          </p:cNvCxnSpPr>
          <p:nvPr/>
        </p:nvCxnSpPr>
        <p:spPr>
          <a:xfrm>
            <a:off x="4835038" y="4528653"/>
            <a:ext cx="1737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5DD7AC50-12D9-4A3C-B7EE-A35DB951193C}"/>
              </a:ext>
            </a:extLst>
          </p:cNvPr>
          <p:cNvGraphicFramePr>
            <a:graphicFrameLocks/>
          </p:cNvGraphicFramePr>
          <p:nvPr/>
        </p:nvGraphicFramePr>
        <p:xfrm>
          <a:off x="6572251" y="3549776"/>
          <a:ext cx="156942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46122186-6A42-425D-A513-B117703C51FB}"/>
              </a:ext>
            </a:extLst>
          </p:cNvPr>
          <p:cNvSpPr/>
          <p:nvPr/>
        </p:nvSpPr>
        <p:spPr>
          <a:xfrm>
            <a:off x="4221040" y="300046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083096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DF7F34C0-4C40-4C22-BEFA-53A028B469FD}"/>
              </a:ext>
            </a:extLst>
          </p:cNvPr>
          <p:cNvGraphicFramePr>
            <a:graphicFrameLocks/>
          </p:cNvGraphicFramePr>
          <p:nvPr/>
        </p:nvGraphicFramePr>
        <p:xfrm>
          <a:off x="3387970" y="1485656"/>
          <a:ext cx="1565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F2E40E0-20DB-467A-8EC1-32A7DC5D393A}"/>
              </a:ext>
            </a:extLst>
          </p:cNvPr>
          <p:cNvCxnSpPr>
            <a:endCxn id="2" idx="2"/>
          </p:cNvCxnSpPr>
          <p:nvPr/>
        </p:nvCxnSpPr>
        <p:spPr>
          <a:xfrm flipV="1">
            <a:off x="4149970" y="2598176"/>
            <a:ext cx="20515" cy="104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9AD2BE6-1BC5-49C7-B52C-390442EE5834}"/>
              </a:ext>
            </a:extLst>
          </p:cNvPr>
          <p:cNvSpPr/>
          <p:nvPr/>
        </p:nvSpPr>
        <p:spPr>
          <a:xfrm>
            <a:off x="2477612" y="1857250"/>
            <a:ext cx="81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CMath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E4527D-2FF5-456E-8611-68A1D5FDF003}"/>
              </a:ext>
            </a:extLst>
          </p:cNvPr>
          <p:cNvSpPr/>
          <p:nvPr/>
        </p:nvSpPr>
        <p:spPr>
          <a:xfrm>
            <a:off x="2128158" y="3859796"/>
            <a:ext cx="11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</a:t>
            </a:r>
            <a:r>
              <a:rPr lang="en-US" altLang="zh-TW" dirty="0" err="1"/>
              <a:t>CMath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A35987D0-B49B-4536-87BE-ECF4FDEE79DC}"/>
              </a:ext>
            </a:extLst>
          </p:cNvPr>
          <p:cNvGraphicFramePr>
            <a:graphicFrameLocks/>
          </p:cNvGraphicFramePr>
          <p:nvPr/>
        </p:nvGraphicFramePr>
        <p:xfrm>
          <a:off x="3436328" y="3672868"/>
          <a:ext cx="15694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685A717-7923-45AE-A060-51B1CF838AFA}"/>
              </a:ext>
            </a:extLst>
          </p:cNvPr>
          <p:cNvSpPr/>
          <p:nvPr/>
        </p:nvSpPr>
        <p:spPr>
          <a:xfrm>
            <a:off x="4221040" y="300046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Is-a</a:t>
            </a:r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B592C670-FC87-430C-9C4B-B9BD25442A67}"/>
              </a:ext>
            </a:extLst>
          </p:cNvPr>
          <p:cNvGraphicFramePr>
            <a:graphicFrameLocks/>
          </p:cNvGraphicFramePr>
          <p:nvPr/>
        </p:nvGraphicFramePr>
        <p:xfrm>
          <a:off x="6372958" y="3269846"/>
          <a:ext cx="1565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ExtendDemo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math1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C27914-2268-43D6-B93F-367EF5B25212}"/>
              </a:ext>
            </a:extLst>
          </p:cNvPr>
          <p:cNvSpPr/>
          <p:nvPr/>
        </p:nvSpPr>
        <p:spPr>
          <a:xfrm>
            <a:off x="5295581" y="2534049"/>
            <a:ext cx="361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SonCMath</a:t>
            </a:r>
            <a:r>
              <a:rPr lang="en-US" altLang="zh-TW" dirty="0"/>
              <a:t> math1 = new </a:t>
            </a:r>
            <a:r>
              <a:rPr lang="en-US" altLang="zh-TW" dirty="0" err="1"/>
              <a:t>SonCMath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F5F505F-105F-475E-B11E-69EA6647BA73}"/>
              </a:ext>
            </a:extLst>
          </p:cNvPr>
          <p:cNvCxnSpPr>
            <a:cxnSpLocks/>
          </p:cNvCxnSpPr>
          <p:nvPr/>
        </p:nvCxnSpPr>
        <p:spPr>
          <a:xfrm flipV="1">
            <a:off x="4601309" y="3784754"/>
            <a:ext cx="1863435" cy="7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582D342-CBA2-4585-829C-39BCD3752CD4}"/>
              </a:ext>
            </a:extLst>
          </p:cNvPr>
          <p:cNvSpPr/>
          <p:nvPr/>
        </p:nvSpPr>
        <p:spPr>
          <a:xfrm>
            <a:off x="5418982" y="3459641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has-a</a:t>
            </a:r>
          </a:p>
        </p:txBody>
      </p:sp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88E69DBA-FD8D-4163-BA76-9C60AB2E9592}"/>
              </a:ext>
            </a:extLst>
          </p:cNvPr>
          <p:cNvGraphicFramePr>
            <a:graphicFrameLocks/>
          </p:cNvGraphicFramePr>
          <p:nvPr/>
        </p:nvGraphicFramePr>
        <p:xfrm>
          <a:off x="4221041" y="5044469"/>
          <a:ext cx="156942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17" name="標題 1">
            <a:extLst>
              <a:ext uri="{FF2B5EF4-FFF2-40B4-BE49-F238E27FC236}">
                <a16:creationId xmlns:a16="http://schemas.microsoft.com/office/drawing/2014/main" id="{98060003-4F5D-4DAB-9C5A-1CC399766E7D}"/>
              </a:ext>
            </a:extLst>
          </p:cNvPr>
          <p:cNvSpPr txBox="1">
            <a:spLocks/>
          </p:cNvSpPr>
          <p:nvPr/>
        </p:nvSpPr>
        <p:spPr>
          <a:xfrm>
            <a:off x="2152650" y="365127"/>
            <a:ext cx="7886700" cy="6254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/>
              <a:t>物件導向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繼承 </a:t>
            </a: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之間的關係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2425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/>
          <p:nvPr/>
        </p:nvCxnSpPr>
        <p:spPr>
          <a:xfrm flipH="1" flipV="1">
            <a:off x="2318197" y="3390871"/>
            <a:ext cx="6787166" cy="279543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275008" y="167425"/>
            <a:ext cx="347730" cy="25757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914400" y="309093"/>
            <a:ext cx="1751527" cy="252551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30343" y="3390871"/>
            <a:ext cx="2975020" cy="217446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914400" y="3093154"/>
            <a:ext cx="7469746" cy="1955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64394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void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getMax</a:t>
            </a:r>
            <a:r>
              <a:rPr lang="en-US" altLang="zh-TW" b="1" i="1" dirty="0" smtClean="0">
                <a:solidFill>
                  <a:srgbClr val="92D05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a,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b)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if (a &gt; b)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a;</a:t>
            </a:r>
          </a:p>
          <a:p>
            <a:r>
              <a:rPr lang="en-US" altLang="zh-TW" dirty="0" smtClean="0"/>
              <a:t>      else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b;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" + b + " </a:t>
            </a:r>
            <a:r>
              <a:rPr lang="zh-TW" altLang="en-US" dirty="0" smtClean="0"/>
              <a:t>的最大數為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dirty="0" smtClean="0"/>
              <a:t> extends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dirty="0" smtClean="0"/>
              <a:t> {        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getFactorial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1,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(a + "! = ");</a:t>
            </a:r>
          </a:p>
          <a:p>
            <a:r>
              <a:rPr lang="en-US" altLang="zh-TW" dirty="0" smtClean="0"/>
              <a:t>      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a;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 {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"*");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*=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}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*= a;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= " +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194997" y="4272677"/>
            <a:ext cx="4997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ExtendDemo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   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 math1 = new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dirty="0" smtClean="0"/>
              <a:t>	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math1</a:t>
            </a:r>
            <a:r>
              <a:rPr lang="en-US" altLang="zh-TW" b="1" i="1" dirty="0" smtClean="0">
                <a:solidFill>
                  <a:srgbClr val="92D050"/>
                </a:solidFill>
              </a:rPr>
              <a:t>.getMax(10, 20);     </a:t>
            </a:r>
            <a:endParaRPr lang="zh-TW" altLang="en-US" b="1" i="1" dirty="0" smtClean="0">
              <a:solidFill>
                <a:srgbClr val="92D050"/>
              </a:solidFill>
            </a:endParaRPr>
          </a:p>
          <a:p>
            <a:r>
              <a:rPr lang="zh-TW" altLang="en-US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math1.</a:t>
            </a:r>
            <a:r>
              <a:rPr lang="en-US" altLang="zh-TW" b="1" i="1" dirty="0" smtClean="0">
                <a:solidFill>
                  <a:srgbClr val="00B0F0"/>
                </a:solidFill>
              </a:rPr>
              <a:t>getFactorial(5);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   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910883" y="559910"/>
          <a:ext cx="1571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爸爸</a:t>
                      </a:r>
                      <a:r>
                        <a:rPr lang="en-US" altLang="zh-TW" dirty="0" err="1" smtClean="0"/>
                        <a:t>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065429" y="2834611"/>
          <a:ext cx="2064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14">
                  <a:extLst>
                    <a:ext uri="{9D8B030D-6E8A-4147-A177-3AD203B41FA5}">
                      <a16:colId xmlns:a16="http://schemas.microsoft.com/office/drawing/2014/main" val="278019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兒子</a:t>
                      </a:r>
                      <a:r>
                        <a:rPr lang="en-US" altLang="zh-TW" dirty="0" err="1" smtClean="0"/>
                        <a:t>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8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繼承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爸爸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1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746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727322" y="2281964"/>
          <a:ext cx="3932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51">
                  <a:extLst>
                    <a:ext uri="{9D8B030D-6E8A-4147-A177-3AD203B41FA5}">
                      <a16:colId xmlns:a16="http://schemas.microsoft.com/office/drawing/2014/main" val="416980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用兒子的類別去建立新的物件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getMax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換行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getFactorial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975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0" y="0"/>
            <a:ext cx="6130343" cy="282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2820473"/>
            <a:ext cx="6130343" cy="33658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94997" y="2189408"/>
            <a:ext cx="4997003" cy="46685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220496" y="-14138"/>
          <a:ext cx="59715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504">
                  <a:extLst>
                    <a:ext uri="{9D8B030D-6E8A-4147-A177-3AD203B41FA5}">
                      <a16:colId xmlns:a16="http://schemas.microsoft.com/office/drawing/2014/main" val="615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執行方法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建立新的物件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呼叫</a:t>
                      </a:r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.</a:t>
                      </a:r>
                      <a:r>
                        <a:rPr lang="en-US" altLang="zh-TW" b="1" dirty="0" err="1" smtClean="0">
                          <a:solidFill>
                            <a:srgbClr val="92D050"/>
                          </a:solidFill>
                        </a:rPr>
                        <a:t>getMax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因為兒子有繼承爸爸的方法所以會跑去到爸爸那裡拿資料</a:t>
                      </a:r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3.</a:t>
                      </a: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呼叫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getFactorial</a:t>
                      </a:r>
                      <a:endParaRPr lang="zh-TW" altLang="en-US" b="1" i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4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377E297-DCE0-4C0A-8D05-07D2E7C7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889"/>
          </a:xfrm>
        </p:spPr>
        <p:txBody>
          <a:bodyPr>
            <a:normAutofit/>
          </a:bodyPr>
          <a:lstStyle/>
          <a:p>
            <a:pPr algn="ctr"/>
            <a:r>
              <a:rPr kumimoji="1" lang="zh-TW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方法覆寫</a:t>
            </a:r>
            <a:r>
              <a:rPr kumimoji="1" lang="en-US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(</a:t>
            </a:r>
            <a:r>
              <a:rPr lang="en-US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Override)</a:t>
            </a:r>
            <a:br>
              <a:rPr lang="en-US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兒子對於某些方法有自己的看法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不採用父親交代的方法</a:t>
            </a:r>
          </a:p>
        </p:txBody>
      </p:sp>
    </p:spTree>
    <p:extLst>
      <p:ext uri="{BB962C8B-B14F-4D97-AF65-F5344CB8AC3E}">
        <p14:creationId xmlns:p14="http://schemas.microsoft.com/office/powerpoint/2010/main" val="42159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01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public class Ccar {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gas, tbo;              </a:t>
            </a:r>
            <a:endParaRPr lang="en-US" altLang="zh-TW" sz="3200" dirty="0" smtClean="0"/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max_dist = 0; 	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void maxDist() {              </a:t>
            </a:r>
          </a:p>
          <a:p>
            <a:r>
              <a:rPr lang="zh-TW" altLang="en-US" sz="3200" dirty="0" smtClean="0"/>
              <a:t>	    max_dist = gas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	 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dist(double oil) {</a:t>
            </a:r>
            <a:endParaRPr lang="en-US" altLang="zh-TW" sz="3200" dirty="0" smtClean="0"/>
          </a:p>
          <a:p>
            <a:r>
              <a:rPr lang="zh-TW" altLang="en-US" sz="3200" dirty="0" smtClean="0"/>
              <a:t>	    return oil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}</a:t>
            </a:r>
            <a:endParaRPr lang="zh-TW" altLang="en-US" sz="3200" dirty="0"/>
          </a:p>
        </p:txBody>
      </p:sp>
      <p:sp>
        <p:nvSpPr>
          <p:cNvPr id="6" name="流程圖: 程序 5"/>
          <p:cNvSpPr/>
          <p:nvPr/>
        </p:nvSpPr>
        <p:spPr>
          <a:xfrm>
            <a:off x="6413326" y="-12525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413326" y="879323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13326" y="-136700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6413326" y="4331448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413326" y="259709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6413326" y="174842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6413326" y="3466196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13326" y="666669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13326" y="1567923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13326" y="2408870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3326" y="327797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3326" y="412663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10682647" y="947844"/>
            <a:ext cx="1104343" cy="2398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10682648" y="3609199"/>
            <a:ext cx="1104343" cy="1610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971771" y="1137035"/>
            <a:ext cx="526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宣告屬性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748358" y="3804409"/>
            <a:ext cx="1038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宣告方法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40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219075"/>
            <a:ext cx="7067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2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/>
          <p:cNvCxnSpPr/>
          <p:nvPr/>
        </p:nvCxnSpPr>
        <p:spPr>
          <a:xfrm flipH="1">
            <a:off x="3155324" y="1790163"/>
            <a:ext cx="4172756" cy="79516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403798" y="1596980"/>
            <a:ext cx="5924282" cy="68258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155324" y="559910"/>
            <a:ext cx="4172756" cy="74168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403798" y="154546"/>
            <a:ext cx="5164427" cy="57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6246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getMax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b)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if (a&gt;b)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a;</a:t>
            </a:r>
          </a:p>
          <a:p>
            <a:r>
              <a:rPr lang="en-US" altLang="zh-TW" dirty="0" smtClean="0"/>
              <a:t>      else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b;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</a:t>
            </a:r>
            <a:r>
              <a:rPr lang="zh-TW" altLang="en-US" dirty="0" smtClean="0"/>
              <a:t>程计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SonCMath</a:t>
            </a:r>
            <a:r>
              <a:rPr lang="en-US" altLang="zh-TW" b="1" i="1" dirty="0" smtClean="0">
                <a:solidFill>
                  <a:srgbClr val="92D050"/>
                </a:solidFill>
              </a:rPr>
              <a:t> extends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   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getMax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b)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if(a&gt;b)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</a:t>
            </a:r>
            <a:r>
              <a:rPr lang="zh-TW" altLang="en-US" dirty="0" smtClean="0"/>
              <a:t>程计 </a:t>
            </a:r>
            <a:r>
              <a:rPr lang="en-US" altLang="zh-TW" dirty="0" smtClean="0"/>
              <a:t>" + a);</a:t>
            </a:r>
          </a:p>
          <a:p>
            <a:r>
              <a:rPr lang="en-US" altLang="zh-TW" dirty="0" smtClean="0"/>
              <a:t>   else if(a&lt;b)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</a:t>
            </a:r>
            <a:r>
              <a:rPr lang="zh-TW" altLang="en-US" dirty="0" smtClean="0"/>
              <a:t>程计 </a:t>
            </a:r>
            <a:r>
              <a:rPr lang="en-US" altLang="zh-TW" dirty="0" smtClean="0"/>
              <a:t>" + b);</a:t>
            </a:r>
          </a:p>
          <a:p>
            <a:r>
              <a:rPr lang="en-US" altLang="zh-TW" dirty="0" smtClean="0"/>
              <a:t>   else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</a:t>
            </a:r>
            <a:r>
              <a:rPr lang="zh-TW" altLang="en-US" dirty="0" smtClean="0"/>
              <a:t>妓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246254" y="0"/>
            <a:ext cx="46621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OverrideDemo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 math3 = new 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math3.getMax(20, 20); </a:t>
            </a:r>
            <a:endParaRPr lang="zh-TW" altLang="en-US" dirty="0" smtClean="0"/>
          </a:p>
          <a:p>
            <a:r>
              <a:rPr lang="zh-TW" altLang="en-US" dirty="0" smtClean="0"/>
              <a:t>	 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 math4 = new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  math4.getMax(20, 20);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10883" y="559910"/>
          <a:ext cx="1571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爸爸</a:t>
                      </a:r>
                      <a:r>
                        <a:rPr lang="en-US" altLang="zh-TW" dirty="0" err="1" smtClean="0"/>
                        <a:t>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73485" y="4578943"/>
          <a:ext cx="4997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006">
                  <a:extLst>
                    <a:ext uri="{9D8B030D-6E8A-4147-A177-3AD203B41FA5}">
                      <a16:colId xmlns:a16="http://schemas.microsoft.com/office/drawing/2014/main" val="278019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兒子</a:t>
                      </a:r>
                      <a:r>
                        <a:rPr lang="en-US" altLang="zh-TW" dirty="0" err="1" smtClean="0"/>
                        <a:t>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8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繼承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爸爸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1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但是不想使用爸爸的所以自己也擁有一個</a:t>
                      </a:r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746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868734" y="4121239"/>
          <a:ext cx="508286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860">
                  <a:extLst>
                    <a:ext uri="{9D8B030D-6E8A-4147-A177-3AD203B41FA5}">
                      <a16:colId xmlns:a16="http://schemas.microsoft.com/office/drawing/2014/main" val="615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執行方法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建立新的物件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呼叫爸爸的</a:t>
                      </a:r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.</a:t>
                      </a:r>
                      <a:r>
                        <a:rPr lang="en-US" altLang="zh-TW" b="1" dirty="0" err="1" smtClean="0">
                          <a:solidFill>
                            <a:srgbClr val="92D050"/>
                          </a:solidFill>
                        </a:rPr>
                        <a:t>getMax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smtClean="0">
                          <a:solidFill>
                            <a:srgbClr val="7030A0"/>
                          </a:solidFill>
                        </a:rPr>
                        <a:t>3.</a:t>
                      </a:r>
                      <a:r>
                        <a:rPr lang="zh-TW" altLang="en-US" b="1" dirty="0" smtClean="0">
                          <a:solidFill>
                            <a:srgbClr val="7030A0"/>
                          </a:solidFill>
                        </a:rPr>
                        <a:t>建立新的物件</a:t>
                      </a:r>
                      <a:endParaRPr lang="en-US" altLang="zh-TW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4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呼叫兒子的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getMax</a:t>
                      </a:r>
                      <a:endParaRPr lang="en-US" altLang="zh-TW" b="1" i="0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兒子不想使用爸爸的所以自己也擁有一個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getMax</a:t>
                      </a:r>
                      <a:endParaRPr lang="en-US" altLang="zh-TW" b="1" i="0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所以不會呼叫爸爸的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 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getMax</a:t>
                      </a:r>
                      <a:endParaRPr lang="en-US" altLang="zh-TW" b="1" i="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98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7010402" y="1977618"/>
          <a:ext cx="3932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51">
                  <a:extLst>
                    <a:ext uri="{9D8B030D-6E8A-4147-A177-3AD203B41FA5}">
                      <a16:colId xmlns:a16="http://schemas.microsoft.com/office/drawing/2014/main" val="416980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用爸爸的類別去建立新的物件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getMax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用兒子的類別去建立新的物件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getMax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97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" y="0"/>
            <a:ext cx="6053070" cy="2279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2279561"/>
            <a:ext cx="6186149" cy="35030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06359" y="0"/>
            <a:ext cx="5885641" cy="3831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7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zh-TW" altLang="en-US" b="1" dirty="0"/>
              <a:t>預設建構式的執行順序</a:t>
            </a:r>
          </a:p>
        </p:txBody>
      </p:sp>
    </p:spTree>
    <p:extLst>
      <p:ext uri="{BB962C8B-B14F-4D97-AF65-F5344CB8AC3E}">
        <p14:creationId xmlns:p14="http://schemas.microsoft.com/office/powerpoint/2010/main" val="398032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695325"/>
            <a:ext cx="69056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7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單箭頭接點 22"/>
          <p:cNvCxnSpPr/>
          <p:nvPr/>
        </p:nvCxnSpPr>
        <p:spPr>
          <a:xfrm>
            <a:off x="2584359" y="4373360"/>
            <a:ext cx="328411" cy="159063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71920" y="2292439"/>
            <a:ext cx="977722" cy="19039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648498" y="558406"/>
            <a:ext cx="689017" cy="20183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1094706" y="370840"/>
            <a:ext cx="1489653" cy="138712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1236372" y="1983346"/>
            <a:ext cx="2133598" cy="143814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313645" y="3647152"/>
            <a:ext cx="764147" cy="2316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5069983"/>
            <a:ext cx="4675031" cy="17880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" y="1"/>
            <a:ext cx="4155581" cy="165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" y="3421487"/>
            <a:ext cx="6426558" cy="1549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" y="1762259"/>
            <a:ext cx="4881092" cy="15604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477806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protected </a:t>
            </a:r>
            <a:r>
              <a:rPr lang="en-US" altLang="zh-TW" b="1" dirty="0" err="1" smtClean="0">
                <a:solidFill>
                  <a:srgbClr val="FFC000"/>
                </a:solidFill>
              </a:rPr>
              <a:t>int</a:t>
            </a:r>
            <a:r>
              <a:rPr lang="en-US" altLang="zh-TW" b="1" dirty="0" smtClean="0">
                <a:solidFill>
                  <a:srgbClr val="FFC000"/>
                </a:solidFill>
              </a:rPr>
              <a:t> a = 1;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("a = " + a);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dirty="0" smtClean="0"/>
              <a:t> extends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protected </a:t>
            </a:r>
            <a:r>
              <a:rPr lang="en-US" altLang="zh-TW" b="1" dirty="0" err="1" smtClean="0">
                <a:solidFill>
                  <a:srgbClr val="FFC000"/>
                </a:solidFill>
              </a:rPr>
              <a:t>int</a:t>
            </a:r>
            <a:r>
              <a:rPr lang="en-US" altLang="zh-TW" b="1" dirty="0" smtClean="0">
                <a:solidFill>
                  <a:srgbClr val="FFC000"/>
                </a:solidFill>
              </a:rPr>
              <a:t> b = 2;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("a + b = " + (a + b));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GrandSonCMath</a:t>
            </a:r>
            <a:r>
              <a:rPr lang="en-US" altLang="zh-TW" dirty="0" smtClean="0"/>
              <a:t> extends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protected </a:t>
            </a:r>
            <a:r>
              <a:rPr lang="en-US" altLang="zh-TW" b="1" dirty="0" err="1" smtClean="0">
                <a:solidFill>
                  <a:srgbClr val="FFC000"/>
                </a:solidFill>
              </a:rPr>
              <a:t>int</a:t>
            </a:r>
            <a:r>
              <a:rPr lang="en-US" altLang="zh-TW" b="1" dirty="0" smtClean="0">
                <a:solidFill>
                  <a:srgbClr val="FFC000"/>
                </a:solidFill>
              </a:rPr>
              <a:t> c = 4;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GrandSonCMath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("a + b + c = " + (a + b + c));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ConstructorExtend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 new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GrandSonCMath</a:t>
            </a:r>
            <a:r>
              <a:rPr lang="en-US" altLang="zh-TW" b="1" dirty="0" smtClean="0">
                <a:solidFill>
                  <a:srgbClr val="FF0000"/>
                </a:solidFill>
              </a:rPr>
              <a:t>(); 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584359" y="0"/>
          <a:ext cx="1571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爺爺</a:t>
                      </a:r>
                      <a:r>
                        <a:rPr lang="en-US" altLang="zh-TW" dirty="0" err="1" smtClean="0"/>
                        <a:t>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206839" y="1762259"/>
          <a:ext cx="16742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4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爸爸</a:t>
                      </a:r>
                      <a:r>
                        <a:rPr lang="en-US" altLang="zh-TW" dirty="0" err="1" smtClean="0"/>
                        <a:t>SonCMath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155582" y="3421487"/>
          <a:ext cx="2270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977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兒子</a:t>
                      </a:r>
                      <a:r>
                        <a:rPr lang="en-US" altLang="zh-TW" dirty="0" err="1" smtClean="0"/>
                        <a:t>GrandSonCMath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GrandSonCMath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094706" y="6116320"/>
          <a:ext cx="3335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628">
                  <a:extLst>
                    <a:ext uri="{9D8B030D-6E8A-4147-A177-3AD203B41FA5}">
                      <a16:colId xmlns:a16="http://schemas.microsoft.com/office/drawing/2014/main" val="416980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用兒子的類別去建立新的物件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3245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8933643" y="221087"/>
          <a:ext cx="2987897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97">
                  <a:extLst>
                    <a:ext uri="{9D8B030D-6E8A-4147-A177-3AD203B41FA5}">
                      <a16:colId xmlns:a16="http://schemas.microsoft.com/office/drawing/2014/main" val="615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執行方法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兒子的類別建立新的物件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預設建構式的執行順序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沒有寫就會往上找爸爸的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00B0F0"/>
                          </a:solidFill>
                        </a:rPr>
                        <a:t>3.</a:t>
                      </a:r>
                      <a:r>
                        <a:rPr lang="zh-TW" altLang="en-US" b="1" dirty="0" smtClean="0">
                          <a:solidFill>
                            <a:srgbClr val="00B0F0"/>
                          </a:solidFill>
                        </a:rPr>
                        <a:t>預設建構式的執行順序</a:t>
                      </a:r>
                      <a:endParaRPr lang="en-US" altLang="zh-TW" b="1" dirty="0" smtClean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rgbClr val="00B0F0"/>
                          </a:solidFill>
                        </a:rPr>
                        <a:t>沒有寫就會往上找爺爺的</a:t>
                      </a:r>
                      <a:endParaRPr lang="en-US" altLang="zh-TW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4.</a:t>
                      </a:r>
                      <a:r>
                        <a:rPr lang="zh-TW" altLang="en-US" b="1" dirty="0" smtClean="0">
                          <a:solidFill>
                            <a:srgbClr val="7030A0"/>
                          </a:solidFill>
                        </a:rPr>
                        <a:t>在爺爺裡面找到了</a:t>
                      </a:r>
                      <a:r>
                        <a:rPr lang="en-US" altLang="zh-TW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 a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7030A0"/>
                          </a:solidFill>
                        </a:rPr>
                        <a:t>再往下傳送</a:t>
                      </a:r>
                      <a:endParaRPr lang="en-US" altLang="zh-TW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0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C00000"/>
                          </a:solidFill>
                        </a:rPr>
                        <a:t>5.</a:t>
                      </a: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</a:rPr>
                        <a:t>把資料傳給爸爸</a:t>
                      </a:r>
                      <a:endParaRPr lang="en-US" altLang="zh-TW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</a:rPr>
                        <a:t>再往下傳送</a:t>
                      </a:r>
                      <a:endParaRPr lang="en-US" altLang="zh-TW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2060"/>
                          </a:solidFill>
                        </a:rPr>
                        <a:t>6.</a:t>
                      </a:r>
                      <a:r>
                        <a:rPr lang="zh-TW" altLang="en-US" b="1" dirty="0" smtClean="0">
                          <a:solidFill>
                            <a:srgbClr val="002060"/>
                          </a:solidFill>
                        </a:rPr>
                        <a:t>把資料傳給兒子</a:t>
                      </a:r>
                      <a:endParaRPr lang="en-US" altLang="zh-TW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002060"/>
                          </a:solidFill>
                        </a:rPr>
                        <a:t>才得到答案</a:t>
                      </a:r>
                      <a:endParaRPr lang="en-US" altLang="zh-TW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4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9525"/>
            <a:ext cx="69723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使用</a:t>
            </a:r>
            <a:r>
              <a:rPr lang="en-US" altLang="zh-TW" b="1" dirty="0" smtClean="0">
                <a:solidFill>
                  <a:srgbClr val="FF0000"/>
                </a:solidFill>
              </a:rPr>
              <a:t>super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B050"/>
                </a:solidFill>
              </a:rPr>
              <a:t>讓子類別用來呼叫父類別的建構式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B050"/>
                </a:solidFill>
              </a:rPr>
              <a:t>在子類別中透過</a:t>
            </a:r>
            <a:r>
              <a:rPr lang="en-US" altLang="zh-TW" sz="4400" b="1" dirty="0">
                <a:solidFill>
                  <a:srgbClr val="00B050"/>
                </a:solidFill>
              </a:rPr>
              <a:t>super</a:t>
            </a:r>
            <a:r>
              <a:rPr lang="zh-TW" altLang="en-US" sz="4400" b="1" dirty="0">
                <a:solidFill>
                  <a:srgbClr val="00B050"/>
                </a:solidFill>
              </a:rPr>
              <a:t>來呼叫父類別的成員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64651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chia, math;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chia = 0; math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chia,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math) </a:t>
            </a:r>
            <a:r>
              <a:rPr lang="en-US" altLang="zh-TW" dirty="0" smtClean="0"/>
              <a:t>{</a:t>
            </a:r>
            <a:r>
              <a:rPr lang="zh-TW" altLang="en-US" b="1" i="1" dirty="0" smtClean="0">
                <a:solidFill>
                  <a:srgbClr val="FF0000"/>
                </a:solidFill>
              </a:rPr>
              <a:t>爸爸的建構值</a:t>
            </a:r>
            <a:endParaRPr lang="en-US" altLang="zh-TW" dirty="0" smtClean="0"/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= chia;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 = math;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國文：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+ "\t </a:t>
            </a:r>
            <a:r>
              <a:rPr lang="zh-TW" altLang="en-US" dirty="0" smtClean="0"/>
              <a:t>數學：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 extends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super(); 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chia,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math,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super(chia, math);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</p:txBody>
      </p:sp>
      <p:sp>
        <p:nvSpPr>
          <p:cNvPr id="5" name="矩形 4"/>
          <p:cNvSpPr/>
          <p:nvPr/>
        </p:nvSpPr>
        <p:spPr>
          <a:xfrm>
            <a:off x="6465194" y="0"/>
            <a:ext cx="57268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void </a:t>
            </a:r>
            <a:r>
              <a:rPr lang="en-US" altLang="zh-TW" dirty="0" err="1" smtClean="0"/>
              <a:t>showScore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super.showScore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 </a:t>
            </a:r>
            <a:endParaRPr lang="zh-TW" altLang="en-US" dirty="0" smtClean="0"/>
          </a:p>
          <a:p>
            <a:r>
              <a:rPr lang="zh-TW" altLang="en-US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("\t </a:t>
            </a:r>
            <a:r>
              <a:rPr lang="zh-TW" altLang="en-US" dirty="0" smtClean="0"/>
              <a:t>英語：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SuperDemo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 Peter = new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(50, 70);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Peter.showScore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("\n");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 Tom = new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(65, 84, 99);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Tom.showScore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94" y="4340851"/>
            <a:ext cx="3734531" cy="160918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6645499" y="4656048"/>
            <a:ext cx="2395470" cy="48939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645499" y="5125792"/>
            <a:ext cx="3554226" cy="51171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465194" cy="364472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3644721"/>
            <a:ext cx="6465194" cy="3213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56069" y="4412020"/>
            <a:ext cx="40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呼叫繼承的建構值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4160" y="5516312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傳送繼承的建構值 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5194" y="18376"/>
            <a:ext cx="5726806" cy="14369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602916" y="290239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呼叫繼承的建構值的答案 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2717442" y="535834"/>
            <a:ext cx="4121240" cy="21308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 flipH="1">
            <a:off x="3657601" y="3517707"/>
            <a:ext cx="3876454" cy="183126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232597" y="3246850"/>
            <a:ext cx="4301458" cy="54671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2290293" y="1703368"/>
            <a:ext cx="5218090" cy="9754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H="1" flipV="1">
            <a:off x="1403797" y="290239"/>
            <a:ext cx="6104586" cy="213098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64651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CScore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chia, math;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chia = 0; math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chia,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math) </a:t>
            </a:r>
            <a:r>
              <a:rPr lang="en-US" altLang="zh-TW" dirty="0" smtClean="0"/>
              <a:t>{</a:t>
            </a:r>
            <a:r>
              <a:rPr lang="zh-TW" altLang="en-US" b="1" i="1" dirty="0" smtClean="0">
                <a:solidFill>
                  <a:srgbClr val="FF0000"/>
                </a:solidFill>
              </a:rPr>
              <a:t>爸爸的建構值</a:t>
            </a:r>
            <a:endParaRPr lang="en-US" altLang="zh-TW" dirty="0" smtClean="0"/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= chia;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 = math;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國文：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this.chia</a:t>
            </a:r>
            <a:r>
              <a:rPr lang="en-US" altLang="zh-TW" dirty="0" smtClean="0"/>
              <a:t> + "\t </a:t>
            </a:r>
            <a:r>
              <a:rPr lang="zh-TW" altLang="en-US" dirty="0" smtClean="0"/>
              <a:t>數學：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this.math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 extends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super(); 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 = 0;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chia,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math,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eng</a:t>
            </a:r>
            <a:r>
              <a:rPr lang="en-US" altLang="zh-TW" b="1" i="1" dirty="0" smtClean="0">
                <a:solidFill>
                  <a:srgbClr val="92D050"/>
                </a:solidFill>
              </a:rPr>
              <a:t>)</a:t>
            </a:r>
            <a:r>
              <a:rPr lang="en-US" altLang="zh-TW" dirty="0" smtClean="0"/>
              <a:t>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super(chia, math);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</p:txBody>
      </p:sp>
      <p:sp>
        <p:nvSpPr>
          <p:cNvPr id="5" name="矩形 4"/>
          <p:cNvSpPr/>
          <p:nvPr/>
        </p:nvSpPr>
        <p:spPr>
          <a:xfrm>
            <a:off x="6465194" y="0"/>
            <a:ext cx="57268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void </a:t>
            </a:r>
            <a:r>
              <a:rPr lang="en-US" altLang="zh-TW" dirty="0" err="1" smtClean="0"/>
              <a:t>showScore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super.showScore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 </a:t>
            </a:r>
            <a:endParaRPr lang="zh-TW" altLang="en-US" dirty="0" smtClean="0"/>
          </a:p>
          <a:p>
            <a:r>
              <a:rPr lang="zh-TW" altLang="en-US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("\t </a:t>
            </a:r>
            <a:r>
              <a:rPr lang="zh-TW" altLang="en-US" dirty="0" smtClean="0"/>
              <a:t>英語：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this.eng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SuperDemo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C000"/>
                </a:solidFill>
              </a:rPr>
              <a:t> Peter = new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CScore</a:t>
            </a:r>
            <a:r>
              <a:rPr lang="en-US" altLang="zh-TW" b="1" i="1" dirty="0" smtClean="0">
                <a:solidFill>
                  <a:srgbClr val="FFC000"/>
                </a:solidFill>
              </a:rPr>
              <a:t>(50, 70);</a:t>
            </a:r>
          </a:p>
          <a:p>
            <a:r>
              <a:rPr lang="en-US" altLang="zh-TW" dirty="0" smtClean="0"/>
              <a:t>	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Peter.showScore</a:t>
            </a:r>
            <a:r>
              <a:rPr lang="en-US" altLang="zh-TW" b="1" i="1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("\n");</a:t>
            </a:r>
          </a:p>
          <a:p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92D050"/>
                </a:solidFill>
              </a:rPr>
              <a:t>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 Tom = new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(65, 84, 99);</a:t>
            </a:r>
          </a:p>
          <a:p>
            <a:r>
              <a:rPr lang="en-US" altLang="zh-TW" dirty="0" smtClean="0"/>
              <a:t>	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Tom.showScore</a:t>
            </a:r>
            <a:r>
              <a:rPr lang="en-US" altLang="zh-TW" b="1" i="1" dirty="0" smtClean="0">
                <a:solidFill>
                  <a:srgbClr val="92D050"/>
                </a:solidFill>
              </a:rPr>
              <a:t>();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465194" cy="364472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3644721"/>
            <a:ext cx="6465194" cy="3213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56069" y="4412020"/>
            <a:ext cx="40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呼叫繼承的建構值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4160" y="5516312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傳送繼承的建構值   這樣不用再寫一遍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5194" y="18376"/>
            <a:ext cx="5726806" cy="14369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602916" y="290239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呼叫繼承的建構值的答案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65194" y="1455314"/>
            <a:ext cx="5726806" cy="2810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14200" b="1" dirty="0">
                <a:solidFill>
                  <a:srgbClr val="FF0000"/>
                </a:solidFill>
              </a:rPr>
              <a:t>使用</a:t>
            </a:r>
            <a:r>
              <a:rPr lang="en-US" altLang="zh-TW" sz="14200" b="1" dirty="0" smtClean="0">
                <a:solidFill>
                  <a:srgbClr val="FF0000"/>
                </a:solidFill>
              </a:rPr>
              <a:t>final</a:t>
            </a:r>
            <a:endParaRPr lang="zh-TW" altLang="en-US" sz="14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</a:t>
            </a:r>
            <a:r>
              <a:rPr lang="zh-TW" altLang="en-US" sz="3200" b="1" dirty="0">
                <a:solidFill>
                  <a:srgbClr val="00B050"/>
                </a:solidFill>
              </a:rPr>
              <a:t>資料成員</a:t>
            </a:r>
            <a:r>
              <a:rPr lang="en-US" altLang="zh-TW" sz="3200" b="1" dirty="0">
                <a:solidFill>
                  <a:srgbClr val="00B050"/>
                </a:solidFill>
              </a:rPr>
              <a:t>: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常數</a:t>
            </a:r>
          </a:p>
          <a:p>
            <a:pPr marL="457200" lvl="1" indent="0" algn="ctr">
              <a:buNone/>
            </a:pPr>
            <a:r>
              <a:rPr lang="zh-TW" altLang="en-US" sz="3200" b="1" dirty="0" smtClean="0">
                <a:solidFill>
                  <a:srgbClr val="00B050"/>
                </a:solidFill>
              </a:rPr>
              <a:t>當使用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final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來宣告一個常數時，記得一定要同時給予這個常數初值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常數的值不能被變更的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)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。</a:t>
            </a:r>
          </a:p>
          <a:p>
            <a:pPr marL="457200" lvl="1" indent="0" algn="ctr">
              <a:buNone/>
            </a:pPr>
            <a:r>
              <a:rPr lang="en-US" altLang="zh-TW" sz="3200" b="1" dirty="0" smtClean="0">
                <a:solidFill>
                  <a:srgbClr val="00B050"/>
                </a:solidFill>
              </a:rPr>
              <a:t>private </a:t>
            </a:r>
            <a:r>
              <a:rPr lang="en-US" altLang="zh-TW" sz="3200" b="1" dirty="0">
                <a:solidFill>
                  <a:srgbClr val="00B050"/>
                </a:solidFill>
              </a:rPr>
              <a:t>final </a:t>
            </a:r>
            <a:r>
              <a:rPr lang="en-US" altLang="zh-TW" sz="3200" b="1" dirty="0" err="1">
                <a:solidFill>
                  <a:srgbClr val="00B050"/>
                </a:solidFill>
              </a:rPr>
              <a:t>int</a:t>
            </a:r>
            <a:r>
              <a:rPr lang="en-US" altLang="zh-TW" sz="3200" b="1" dirty="0">
                <a:solidFill>
                  <a:srgbClr val="00B050"/>
                </a:solidFill>
              </a:rPr>
              <a:t> speed = 120;</a:t>
            </a: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</a:t>
            </a:r>
            <a:r>
              <a:rPr lang="zh-TW" altLang="en-US" sz="3200" b="1" dirty="0">
                <a:solidFill>
                  <a:srgbClr val="00B050"/>
                </a:solidFill>
              </a:rPr>
              <a:t>方法成員</a:t>
            </a:r>
            <a:r>
              <a:rPr lang="en-US" altLang="zh-TW" sz="3200" b="1" dirty="0">
                <a:solidFill>
                  <a:srgbClr val="00B050"/>
                </a:solidFill>
              </a:rPr>
              <a:t>: </a:t>
            </a:r>
            <a:r>
              <a:rPr lang="zh-TW" altLang="en-US" sz="3200" b="1" dirty="0">
                <a:solidFill>
                  <a:srgbClr val="00B050"/>
                </a:solidFill>
              </a:rPr>
              <a:t>這個方法不可以被子類別覆寫。</a:t>
            </a:r>
          </a:p>
          <a:p>
            <a:pPr marL="457200" lvl="1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public final void </a:t>
            </a:r>
            <a:r>
              <a:rPr lang="en-US" altLang="zh-TW" sz="3200" b="1" dirty="0" err="1">
                <a:solidFill>
                  <a:srgbClr val="00B050"/>
                </a:solidFill>
              </a:rPr>
              <a:t>showBigSpeed</a:t>
            </a:r>
            <a:r>
              <a:rPr lang="en-US" altLang="zh-TW" sz="3200" b="1" dirty="0">
                <a:solidFill>
                  <a:srgbClr val="00B050"/>
                </a:solidFill>
              </a:rPr>
              <a:t>(String s)</a:t>
            </a:r>
          </a:p>
          <a:p>
            <a:pPr marL="457200" lvl="1" indent="0" algn="ctr">
              <a:buNone/>
            </a:pPr>
            <a:r>
              <a:rPr lang="zh-TW" altLang="en-US" sz="3200" b="1" dirty="0">
                <a:solidFill>
                  <a:srgbClr val="00B050"/>
                </a:solidFill>
              </a:rPr>
              <a:t>如果父類別的某個方法成員前面加上了</a:t>
            </a:r>
            <a:r>
              <a:rPr lang="en-US" altLang="zh-TW" sz="3200" b="1" dirty="0">
                <a:solidFill>
                  <a:srgbClr val="00B050"/>
                </a:solidFill>
              </a:rPr>
              <a:t>final</a:t>
            </a:r>
            <a:r>
              <a:rPr lang="zh-TW" altLang="en-US" sz="3200" b="1" dirty="0">
                <a:solidFill>
                  <a:srgbClr val="00B050"/>
                </a:solidFill>
              </a:rPr>
              <a:t>保留字，則子類別又有相同名稱的方法成員的話，編譯時期就會出現錯誤。</a:t>
            </a: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class:</a:t>
            </a:r>
            <a:r>
              <a:rPr lang="zh-TW" altLang="en-US" sz="3200" b="1" dirty="0">
                <a:solidFill>
                  <a:srgbClr val="00B050"/>
                </a:solidFill>
              </a:rPr>
              <a:t>該類別無法被繼承。</a:t>
            </a:r>
          </a:p>
          <a:p>
            <a:pPr marL="457200" lvl="1" indent="0" algn="ctr">
              <a:buNone/>
            </a:pPr>
            <a:r>
              <a:rPr lang="en-US" altLang="zh-TW" sz="3200" b="1" dirty="0">
                <a:solidFill>
                  <a:srgbClr val="00B050"/>
                </a:solidFill>
              </a:rPr>
              <a:t>final class </a:t>
            </a:r>
            <a:r>
              <a:rPr lang="en-US" altLang="zh-TW" sz="3200" b="1" dirty="0" err="1">
                <a:solidFill>
                  <a:srgbClr val="00B050"/>
                </a:solidFill>
              </a:rPr>
              <a:t>Cdog</a:t>
            </a:r>
            <a:endParaRPr lang="en-US" altLang="zh-TW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6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5323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BuildObject</a:t>
            </a:r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r>
              <a:rPr lang="en-US" altLang="zh-TW" sz="2000" dirty="0" smtClean="0"/>
              <a:t>	    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car1;                       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宣告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 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     //</a:t>
            </a:r>
            <a:r>
              <a:rPr lang="zh-TW" altLang="en-US" sz="2000" dirty="0" smtClean="0"/>
              <a:t>建立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car1.gas = 40;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car1.tbo = 13.6;</a:t>
            </a:r>
          </a:p>
          <a:p>
            <a:r>
              <a:rPr lang="en-US" altLang="zh-TW" sz="2000" dirty="0" smtClean="0"/>
              <a:t>		car1.maxDist();                    //</a:t>
            </a:r>
            <a:r>
              <a:rPr lang="zh-TW" altLang="en-US" sz="2000" dirty="0" smtClean="0"/>
              <a:t>呼叫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物件的方法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double distance = car1.dist(20);   //</a:t>
            </a:r>
            <a:r>
              <a:rPr lang="zh-TW" altLang="en-US" sz="2000" dirty="0" smtClean="0"/>
              <a:t>呼叫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物件的方法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並取得傳回值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("car1</a:t>
            </a:r>
            <a:r>
              <a:rPr lang="zh-TW" altLang="en-US" sz="2000" dirty="0" smtClean="0"/>
              <a:t>汽車資訊：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最大載油量：</a:t>
            </a:r>
            <a:r>
              <a:rPr lang="en-US" altLang="zh-TW" sz="2000" dirty="0" smtClean="0"/>
              <a:t>" + car1.gas + " 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平均耗油量：</a:t>
            </a:r>
            <a:r>
              <a:rPr lang="en-US" altLang="zh-TW" sz="2000" dirty="0" smtClean="0"/>
              <a:t>" + car1.tbo + " km/L");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加滿油可行駛 </a:t>
            </a:r>
            <a:r>
              <a:rPr lang="en-US" altLang="zh-TW" sz="2000" dirty="0" smtClean="0"/>
              <a:t>" + car1.max_dist + " km");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加油</a:t>
            </a:r>
            <a:r>
              <a:rPr lang="en-US" altLang="zh-TW" sz="2000" dirty="0" smtClean="0"/>
              <a:t>20L</a:t>
            </a:r>
            <a:r>
              <a:rPr lang="zh-TW" altLang="en-US" sz="2000" dirty="0" smtClean="0"/>
              <a:t>可行駛 </a:t>
            </a:r>
            <a:r>
              <a:rPr lang="en-US" altLang="zh-TW" sz="2000" dirty="0" smtClean="0"/>
              <a:t>" + distance + " km");</a:t>
            </a:r>
          </a:p>
          <a:p>
            <a:r>
              <a:rPr lang="en-US" altLang="zh-TW" sz="2000" dirty="0" smtClean="0"/>
              <a:t>			    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car2 </a:t>
            </a:r>
            <a:r>
              <a:rPr lang="en-US" altLang="zh-TW" sz="2000" dirty="0" smtClean="0"/>
              <a:t>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//</a:t>
            </a:r>
            <a:r>
              <a:rPr lang="zh-TW" altLang="en-US" sz="2000" dirty="0" smtClean="0"/>
              <a:t>宣告並建立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car2.gas = 60;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car2.tbo = 9.5;</a:t>
            </a:r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0316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565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818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04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239" y="0"/>
            <a:ext cx="6991350" cy="63055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單箭頭接點 18"/>
          <p:cNvCxnSpPr/>
          <p:nvPr/>
        </p:nvCxnSpPr>
        <p:spPr>
          <a:xfrm flipV="1">
            <a:off x="1847045" y="3618963"/>
            <a:ext cx="2969654" cy="20531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629177" y="3348508"/>
            <a:ext cx="0" cy="19575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665927" y="1940554"/>
            <a:ext cx="12879" cy="305644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8490" y="1403797"/>
            <a:ext cx="51516" cy="337426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726368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final</a:t>
            </a:r>
            <a:r>
              <a:rPr lang="zh-TW" altLang="en-US" dirty="0" smtClean="0"/>
              <a:t> class Cdog  {</a:t>
            </a:r>
            <a:endParaRPr lang="en-US" altLang="zh-TW" dirty="0" smtClean="0"/>
          </a:p>
          <a:p>
            <a:r>
              <a:rPr lang="zh-TW" altLang="en-US" dirty="0" smtClean="0"/>
              <a:t>int weight 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class Ccat extends Cdog { }因為Cdog類別為final，所以Ccat無法繼承Cdog</a:t>
            </a:r>
          </a:p>
          <a:p>
            <a:r>
              <a:rPr lang="zh-TW" altLang="en-US" dirty="0" smtClean="0"/>
              <a:t>class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</a:rPr>
              <a:t>Ccar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/>
              <a:t>{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</a:t>
            </a:r>
            <a:r>
              <a:rPr lang="zh-TW" altLang="en-US" b="1" i="1" dirty="0" smtClean="0">
                <a:solidFill>
                  <a:srgbClr val="00B0F0"/>
                </a:solidFill>
              </a:rPr>
              <a:t>//private final int speed;   //此寫法錯誤,必須指定初值</a:t>
            </a:r>
          </a:p>
          <a:p>
            <a:r>
              <a:rPr lang="zh-TW" altLang="en-US" dirty="0" smtClean="0"/>
              <a:t>   </a:t>
            </a:r>
            <a:r>
              <a:rPr lang="zh-TW" altLang="en-US" b="1" i="1" dirty="0" smtClean="0">
                <a:solidFill>
                  <a:srgbClr val="00B0F0"/>
                </a:solidFill>
              </a:rPr>
              <a:t>private final int speed = 120 ;</a:t>
            </a:r>
          </a:p>
          <a:p>
            <a:r>
              <a:rPr lang="zh-TW" altLang="en-US" dirty="0" smtClean="0"/>
              <a:t>   public </a:t>
            </a:r>
            <a:r>
              <a:rPr lang="zh-TW" altLang="en-US" b="1" i="1" dirty="0" smtClean="0">
                <a:solidFill>
                  <a:srgbClr val="00B050"/>
                </a:solidFill>
              </a:rPr>
              <a:t>final</a:t>
            </a:r>
            <a:r>
              <a:rPr lang="zh-TW" altLang="en-US" dirty="0" smtClean="0"/>
              <a:t> </a:t>
            </a:r>
            <a:r>
              <a:rPr lang="zh-TW" altLang="en-US" b="1" i="1" dirty="0" smtClean="0">
                <a:solidFill>
                  <a:srgbClr val="00B050"/>
                </a:solidFill>
              </a:rPr>
              <a:t>void showBigSpeed(String s)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System.out.println(s + " 最大速度是 " + speed + " 公里！");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PiliCcar </a:t>
            </a:r>
            <a:r>
              <a:rPr lang="zh-TW" altLang="en-US" b="1" i="1" dirty="0" smtClean="0">
                <a:solidFill>
                  <a:srgbClr val="00B050"/>
                </a:solidFill>
              </a:rPr>
              <a:t>extends Ccar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</a:t>
            </a:r>
            <a:r>
              <a:rPr lang="zh-TW" altLang="en-US" b="1" i="1" dirty="0" smtClean="0">
                <a:solidFill>
                  <a:srgbClr val="00B050"/>
                </a:solidFill>
              </a:rPr>
              <a:t>父類別的 showBigSpeed方法為 final，所以子類別無法覆寫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FinalDemo1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System.out.println("董宸維的作業");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2060"/>
                </a:solidFill>
              </a:rPr>
              <a:t>Ccar car1 = new Ccar();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zh-TW" altLang="en-US" b="1" dirty="0" smtClean="0">
                <a:solidFill>
                  <a:srgbClr val="002060"/>
                </a:solidFill>
              </a:rPr>
              <a:t>car1.showBigSpeed("car1");</a:t>
            </a:r>
          </a:p>
          <a:p>
            <a:r>
              <a:rPr lang="zh-TW" altLang="en-US" b="1" dirty="0" smtClean="0">
                <a:solidFill>
                  <a:srgbClr val="FFC000"/>
                </a:solidFill>
              </a:rPr>
              <a:t>      PiliCcar car2 = new PiliCcar();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FFC000"/>
                </a:solidFill>
              </a:rPr>
              <a:t>car2.showBigSpeed("car2");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29177" y="0"/>
            <a:ext cx="400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</a:rPr>
              <a:t>無法被繼承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949260" y="1648496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00B0F0"/>
                </a:solidFill>
              </a:rPr>
              <a:t>正確寫法</a:t>
            </a:r>
            <a:endParaRPr lang="zh-TW" alt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4312"/>
          </a:xfrm>
        </p:spPr>
        <p:txBody>
          <a:bodyPr>
            <a:noAutofit/>
          </a:bodyPr>
          <a:lstStyle/>
          <a:p>
            <a:pPr algn="ctr"/>
            <a:r>
              <a:rPr lang="zh-TW" altLang="en-US" sz="17000" b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17000" b="1" dirty="0" smtClean="0">
                <a:solidFill>
                  <a:srgbClr val="FF0000"/>
                </a:solidFill>
              </a:rPr>
              <a:t>static</a:t>
            </a:r>
            <a:endParaRPr lang="zh-TW" altLang="en-US" sz="17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92"/>
            <a:ext cx="7000875" cy="65151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6953250" cy="6648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8847"/>
            <a:ext cx="84614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class A {</a:t>
            </a:r>
          </a:p>
          <a:p>
            <a:r>
              <a:rPr lang="zh-TW" altLang="en-US" dirty="0" smtClean="0"/>
              <a:t>    public static int a = 10;</a:t>
            </a:r>
          </a:p>
          <a:p>
            <a:r>
              <a:rPr lang="zh-TW" altLang="en-US" dirty="0" smtClean="0"/>
              <a:t>    public static int b;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public </a:t>
            </a:r>
            <a:r>
              <a:rPr lang="zh-TW" altLang="en-US" b="1" i="1" dirty="0" smtClean="0">
                <a:solidFill>
                  <a:srgbClr val="00B050"/>
                </a:solidFill>
              </a:rPr>
              <a:t>static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0070C0"/>
                </a:solidFill>
              </a:rPr>
              <a:t>void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7030A0"/>
                </a:solidFill>
              </a:rPr>
              <a:t>show()</a:t>
            </a:r>
            <a:r>
              <a:rPr lang="zh-TW" altLang="en-US" dirty="0" smtClean="0"/>
              <a:t> {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可以被存取</a:t>
            </a:r>
            <a:r>
              <a:rPr lang="zh-TW" altLang="en-US" b="1" dirty="0" smtClean="0">
                <a:solidFill>
                  <a:srgbClr val="00B050"/>
                </a:solidFill>
              </a:rPr>
              <a:t>不能被覆寫</a:t>
            </a:r>
            <a:r>
              <a:rPr lang="zh-TW" altLang="en-US" b="1" dirty="0" smtClean="0">
                <a:solidFill>
                  <a:srgbClr val="0070C0"/>
                </a:solidFill>
              </a:rPr>
              <a:t>回傳值</a:t>
            </a:r>
            <a:r>
              <a:rPr lang="zh-TW" altLang="en-US" b="1" dirty="0" smtClean="0">
                <a:solidFill>
                  <a:srgbClr val="7030A0"/>
                </a:solidFill>
              </a:rPr>
              <a:t>方法</a:t>
            </a:r>
          </a:p>
          <a:p>
            <a:r>
              <a:rPr lang="zh-TW" altLang="en-US" dirty="0" smtClean="0"/>
              <a:t>        b = 20;</a:t>
            </a:r>
          </a:p>
          <a:p>
            <a:r>
              <a:rPr lang="zh-TW" altLang="en-US" dirty="0" smtClean="0"/>
              <a:t>        System.out.println("b 的值是: " + b);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B extends A {</a:t>
            </a:r>
            <a:endParaRPr lang="en-US" altLang="zh-TW" dirty="0" smtClean="0"/>
          </a:p>
          <a:p>
            <a:r>
              <a:rPr lang="zh-TW" altLang="en-US" dirty="0" smtClean="0"/>
              <a:t>public void show() {</a:t>
            </a:r>
            <a:r>
              <a:rPr lang="zh-TW" altLang="en-US" b="1" i="1" dirty="0" smtClean="0">
                <a:solidFill>
                  <a:srgbClr val="FF0000"/>
                </a:solidFill>
              </a:rPr>
              <a:t>父類別的 show方法為 static，所以子類別無法覆寫</a:t>
            </a:r>
          </a:p>
          <a:p>
            <a:r>
              <a:rPr lang="zh-TW" altLang="en-US" dirty="0" smtClean="0"/>
              <a:t>        System.out.println("這是子類別的方法");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StaticDemo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System.out.println("類別 A 中 a 的值是: " + A.a);</a:t>
            </a:r>
          </a:p>
          <a:p>
            <a:r>
              <a:rPr lang="zh-TW" altLang="en-US" dirty="0" smtClean="0"/>
              <a:t>		System.out.println("現在要直接呼叫類別 A 中的方法成員show()");</a:t>
            </a:r>
          </a:p>
          <a:p>
            <a:r>
              <a:rPr lang="zh-TW" altLang="en-US" dirty="0" smtClean="0"/>
              <a:t>		A.show();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3245476"/>
            <a:ext cx="1918952" cy="875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0" y="3245476"/>
            <a:ext cx="1918952" cy="875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/>
          <p:nvPr/>
        </p:nvCxnSpPr>
        <p:spPr>
          <a:xfrm flipV="1">
            <a:off x="1764406" y="1493949"/>
            <a:ext cx="218940" cy="2807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 flipV="1">
            <a:off x="1983346" y="669701"/>
            <a:ext cx="476519" cy="31038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58847"/>
            <a:ext cx="84614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class A {</a:t>
            </a:r>
          </a:p>
          <a:p>
            <a:r>
              <a:rPr lang="zh-TW" altLang="en-US" dirty="0" smtClean="0"/>
              <a:t>    </a:t>
            </a:r>
            <a:r>
              <a:rPr lang="zh-TW" altLang="en-US" b="1" dirty="0" smtClean="0">
                <a:solidFill>
                  <a:srgbClr val="FF0000"/>
                </a:solidFill>
              </a:rPr>
              <a:t>public static int a = 10;</a:t>
            </a:r>
          </a:p>
          <a:p>
            <a:r>
              <a:rPr lang="zh-TW" altLang="en-US" dirty="0" smtClean="0"/>
              <a:t>    public static int b;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zh-TW" altLang="en-US" b="1" dirty="0" smtClean="0">
                <a:solidFill>
                  <a:srgbClr val="00B050"/>
                </a:solidFill>
              </a:rPr>
              <a:t>public static void show()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zh-TW" altLang="en-US" dirty="0" smtClean="0"/>
              <a:t>        b = 20;</a:t>
            </a:r>
          </a:p>
          <a:p>
            <a:r>
              <a:rPr lang="zh-TW" altLang="en-US" dirty="0" smtClean="0"/>
              <a:t>        System.out.println("b 的值是: " + b);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B extends A </a:t>
            </a:r>
            <a:r>
              <a:rPr lang="en-US" altLang="zh-TW" dirty="0" smtClean="0"/>
              <a:t>{</a:t>
            </a:r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StaticDemo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    System.out.println("類別 A 中 a 的值是: " + A.a);</a:t>
            </a:r>
          </a:p>
          <a:p>
            <a:r>
              <a:rPr lang="zh-TW" altLang="en-US" dirty="0" smtClean="0"/>
              <a:t>	    System.out.println("現在要直接呼叫類別 A 中的方法成員show()");</a:t>
            </a:r>
          </a:p>
          <a:p>
            <a:r>
              <a:rPr lang="zh-TW" altLang="en-US" dirty="0" smtClean="0"/>
              <a:t>	    </a:t>
            </a:r>
            <a:r>
              <a:rPr lang="zh-TW" altLang="en-US" b="1" i="1" dirty="0" smtClean="0">
                <a:solidFill>
                  <a:srgbClr val="00B050"/>
                </a:solidFill>
              </a:rPr>
              <a:t>A.show();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2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0" y="1133426"/>
            <a:ext cx="3983279" cy="192064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6971" y="193017"/>
            <a:ext cx="701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 smtClean="0"/>
              <a:t>Ccar</a:t>
            </a:r>
            <a:r>
              <a:rPr lang="en-US" altLang="zh-TW" sz="6000" dirty="0" smtClean="0"/>
              <a:t> car1= </a:t>
            </a:r>
            <a:r>
              <a:rPr lang="en-US" altLang="zh-TW" sz="6000" dirty="0"/>
              <a:t>new </a:t>
            </a:r>
            <a:r>
              <a:rPr lang="en-US" altLang="zh-TW" sz="6000" dirty="0" err="1"/>
              <a:t>Ccar</a:t>
            </a:r>
            <a:r>
              <a:rPr lang="en-US" altLang="zh-TW" sz="6000" dirty="0" smtClean="0"/>
              <a:t>();</a:t>
            </a:r>
            <a:endParaRPr lang="zh-TW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6912" y="1115075"/>
            <a:ext cx="3866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car1; </a:t>
            </a:r>
            <a:endParaRPr lang="en-US" altLang="zh-TW" sz="4000" dirty="0" smtClean="0"/>
          </a:p>
          <a:p>
            <a:r>
              <a:rPr lang="en-US" altLang="zh-TW" sz="4000" dirty="0" smtClean="0"/>
              <a:t>car1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car2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</a:t>
            </a:r>
            <a:endParaRPr lang="zh-TW" altLang="en-US" sz="4000" dirty="0" smtClean="0"/>
          </a:p>
        </p:txBody>
      </p:sp>
      <p:sp>
        <p:nvSpPr>
          <p:cNvPr id="28" name="流程圖: 程序 27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程序 28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程序 31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程序 32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程序 33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553196" y="329049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38621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47804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car1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108544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517727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car2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cxnSp>
        <p:nvCxnSpPr>
          <p:cNvPr id="47" name="直線單箭頭接點 46"/>
          <p:cNvCxnSpPr>
            <a:stCxn id="30" idx="1"/>
          </p:cNvCxnSpPr>
          <p:nvPr/>
        </p:nvCxnSpPr>
        <p:spPr>
          <a:xfrm flipH="1">
            <a:off x="1703541" y="475990"/>
            <a:ext cx="5849655" cy="495783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4" idx="0"/>
          </p:cNvCxnSpPr>
          <p:nvPr/>
        </p:nvCxnSpPr>
        <p:spPr>
          <a:xfrm flipH="1">
            <a:off x="4279728" y="776614"/>
            <a:ext cx="3273468" cy="472231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 flipV="1">
            <a:off x="2204581" y="0"/>
            <a:ext cx="2655518" cy="1306100"/>
          </a:xfrm>
          <a:prstGeom prst="arc">
            <a:avLst>
              <a:gd name="adj1" fmla="val 632650"/>
              <a:gd name="adj2" fmla="val 101359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2167003" y="410889"/>
            <a:ext cx="112734" cy="147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91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700" b="1" dirty="0">
                <a:solidFill>
                  <a:srgbClr val="FF0000"/>
                </a:solidFill>
              </a:rPr>
              <a:t>抽象類別</a:t>
            </a:r>
            <a:r>
              <a:rPr lang="en-US" altLang="zh-TW" sz="3700" b="1" dirty="0">
                <a:solidFill>
                  <a:srgbClr val="FF0000"/>
                </a:solidFill>
              </a:rPr>
              <a:t>(abstract class)</a:t>
            </a:r>
            <a:r>
              <a:rPr lang="zh-TW" altLang="en-US" sz="3700" b="1" dirty="0">
                <a:solidFill>
                  <a:srgbClr val="FF0000"/>
                </a:solidFill>
              </a:rPr>
              <a:t>與抽象方法</a:t>
            </a:r>
            <a:r>
              <a:rPr lang="en-US" altLang="zh-TW" sz="3700" b="1" dirty="0">
                <a:solidFill>
                  <a:srgbClr val="FF0000"/>
                </a:solidFill>
              </a:rPr>
              <a:t>(abstract method</a:t>
            </a:r>
            <a:r>
              <a:rPr lang="en-US" altLang="zh-TW" sz="3700" b="1" dirty="0" smtClean="0">
                <a:solidFill>
                  <a:srgbClr val="FF0000"/>
                </a:solidFill>
              </a:rPr>
              <a:t>)</a:t>
            </a:r>
            <a:endParaRPr lang="zh-TW" altLang="en-US" sz="37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546" y="1825625"/>
            <a:ext cx="1203745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抽象類別</a:t>
            </a:r>
            <a:r>
              <a:rPr lang="en-US" altLang="zh-TW" b="1" dirty="0">
                <a:solidFill>
                  <a:srgbClr val="92D050"/>
                </a:solidFill>
              </a:rPr>
              <a:t>(abstract class</a:t>
            </a:r>
            <a:r>
              <a:rPr lang="en-US" altLang="zh-TW" b="1" dirty="0" smtClean="0">
                <a:solidFill>
                  <a:srgbClr val="92D050"/>
                </a:solidFill>
              </a:rPr>
              <a:t>):</a:t>
            </a: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rgbClr val="92D050"/>
                </a:solidFill>
              </a:rPr>
              <a:t>定義</a:t>
            </a:r>
            <a:r>
              <a:rPr lang="zh-TW" altLang="en-US" b="1" dirty="0">
                <a:solidFill>
                  <a:srgbClr val="92D050"/>
                </a:solidFill>
              </a:rPr>
              <a:t>整體架構與功能</a:t>
            </a:r>
            <a:r>
              <a:rPr lang="en-US" altLang="zh-TW" b="1" dirty="0">
                <a:solidFill>
                  <a:srgbClr val="92D050"/>
                </a:solidFill>
              </a:rPr>
              <a:t>, </a:t>
            </a:r>
            <a:r>
              <a:rPr lang="zh-TW" altLang="en-US" b="1" dirty="0">
                <a:solidFill>
                  <a:srgbClr val="92D050"/>
                </a:solidFill>
              </a:rPr>
              <a:t>繼承人</a:t>
            </a:r>
            <a:r>
              <a:rPr lang="en-US" altLang="zh-TW" b="1" dirty="0">
                <a:solidFill>
                  <a:srgbClr val="92D050"/>
                </a:solidFill>
              </a:rPr>
              <a:t>(</a:t>
            </a:r>
            <a:r>
              <a:rPr lang="zh-TW" altLang="en-US" b="1" dirty="0">
                <a:solidFill>
                  <a:srgbClr val="92D050"/>
                </a:solidFill>
              </a:rPr>
              <a:t>子類別</a:t>
            </a:r>
            <a:r>
              <a:rPr lang="en-US" altLang="zh-TW" b="1" dirty="0">
                <a:solidFill>
                  <a:srgbClr val="92D050"/>
                </a:solidFill>
              </a:rPr>
              <a:t>)</a:t>
            </a:r>
            <a:r>
              <a:rPr lang="zh-TW" altLang="en-US" b="1" dirty="0">
                <a:solidFill>
                  <a:srgbClr val="92D050"/>
                </a:solidFill>
              </a:rPr>
              <a:t>必須實作抽象方法</a:t>
            </a:r>
            <a:r>
              <a:rPr lang="en-US" altLang="zh-TW" b="1" dirty="0">
                <a:solidFill>
                  <a:srgbClr val="92D050"/>
                </a:solidFill>
              </a:rPr>
              <a:t>(abstract method)</a:t>
            </a:r>
          </a:p>
          <a:p>
            <a:pPr marL="457200" lvl="1" indent="0" algn="ctr">
              <a:buNone/>
            </a:pPr>
            <a:r>
              <a:rPr lang="en-US" altLang="zh-TW" b="1" dirty="0">
                <a:solidFill>
                  <a:srgbClr val="92D050"/>
                </a:solidFill>
              </a:rPr>
              <a:t>abstract class </a:t>
            </a:r>
            <a:r>
              <a:rPr lang="en-US" altLang="zh-TW" b="1" dirty="0" err="1" smtClean="0">
                <a:solidFill>
                  <a:srgbClr val="92D050"/>
                </a:solidFill>
              </a:rPr>
              <a:t>Cscore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marL="457200" lvl="1" indent="0" algn="ctr">
              <a:buNone/>
            </a:pPr>
            <a:endParaRPr lang="en-US" altLang="zh-TW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抽象方法</a:t>
            </a:r>
            <a:r>
              <a:rPr lang="en-US" altLang="zh-TW" b="1" dirty="0">
                <a:solidFill>
                  <a:srgbClr val="92D050"/>
                </a:solidFill>
              </a:rPr>
              <a:t>(abstract method)</a:t>
            </a:r>
          </a:p>
          <a:p>
            <a:pPr marL="457200" lvl="1" indent="0" algn="ctr">
              <a:buNone/>
            </a:pPr>
            <a:r>
              <a:rPr lang="en-US" altLang="zh-TW" b="1" dirty="0">
                <a:solidFill>
                  <a:srgbClr val="92D050"/>
                </a:solidFill>
              </a:rPr>
              <a:t>public abstract double </a:t>
            </a:r>
            <a:r>
              <a:rPr lang="en-US" altLang="zh-TW" b="1" dirty="0" err="1">
                <a:solidFill>
                  <a:srgbClr val="92D050"/>
                </a:solidFill>
              </a:rPr>
              <a:t>avgScore</a:t>
            </a:r>
            <a:r>
              <a:rPr lang="en-US" altLang="zh-TW" b="1" dirty="0" smtClean="0">
                <a:solidFill>
                  <a:srgbClr val="92D050"/>
                </a:solidFill>
              </a:rPr>
              <a:t>();</a:t>
            </a:r>
          </a:p>
          <a:p>
            <a:pPr marL="457200" lvl="1" indent="0" algn="ctr">
              <a:buNone/>
            </a:pPr>
            <a:r>
              <a:rPr lang="en-US" altLang="zh-TW" b="1" dirty="0" smtClean="0">
                <a:solidFill>
                  <a:srgbClr val="92D050"/>
                </a:solidFill>
              </a:rPr>
              <a:t> </a:t>
            </a:r>
            <a:r>
              <a:rPr lang="zh-TW" altLang="en-US" b="1" dirty="0" smtClean="0">
                <a:solidFill>
                  <a:srgbClr val="92D050"/>
                </a:solidFill>
              </a:rPr>
              <a:t>抽象</a:t>
            </a:r>
            <a:r>
              <a:rPr lang="zh-TW" altLang="en-US" b="1" dirty="0">
                <a:solidFill>
                  <a:srgbClr val="92D050"/>
                </a:solidFill>
              </a:rPr>
              <a:t>方法 只有名稱 沒內容 子類別繼承時需要實作此抽象方法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0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578"/>
            <a:ext cx="7019925" cy="6324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34"/>
            <a:ext cx="7000875" cy="62007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6113" y="428178"/>
            <a:ext cx="1455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錯誤</a:t>
            </a:r>
            <a:r>
              <a:rPr lang="zh-TW" altLang="en-US" sz="9600" b="1" dirty="0" smtClean="0">
                <a:solidFill>
                  <a:srgbClr val="FF0000"/>
                </a:solidFill>
              </a:rPr>
              <a:t>寫法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 flipV="1">
            <a:off x="2910625" y="862885"/>
            <a:ext cx="206062" cy="5995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2459865" y="862885"/>
            <a:ext cx="450760" cy="2524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-1" y="0"/>
            <a:ext cx="98008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abstract</a:t>
            </a:r>
            <a:r>
              <a:rPr lang="zh-TW" altLang="en-US" dirty="0" smtClean="0"/>
              <a:t> class Cscore {</a:t>
            </a:r>
            <a:r>
              <a:rPr lang="zh-TW" altLang="en-US" b="1" dirty="0" smtClean="0">
                <a:solidFill>
                  <a:srgbClr val="FF0000"/>
                </a:solidFill>
              </a:rPr>
              <a:t>抽象類別</a:t>
            </a:r>
          </a:p>
          <a:p>
            <a:r>
              <a:rPr lang="zh-TW" altLang="en-US" dirty="0" smtClean="0"/>
              <a:t>   protected int chia, math;國文成績,數學成績</a:t>
            </a:r>
          </a:p>
          <a:p>
            <a:r>
              <a:rPr lang="zh-TW" altLang="en-US" dirty="0" smtClean="0"/>
              <a:t>   </a:t>
            </a:r>
            <a:r>
              <a:rPr lang="zh-TW" altLang="en-US" b="1" dirty="0" smtClean="0">
                <a:solidFill>
                  <a:srgbClr val="FF0000"/>
                </a:solidFill>
              </a:rPr>
              <a:t>public abstract double avgScore();抽象方法  只有名稱  沒內容  子類別繼承時需要實作此抽象方法</a:t>
            </a:r>
          </a:p>
          <a:p>
            <a:r>
              <a:rPr lang="zh-TW" altLang="en-US" dirty="0" smtClean="0"/>
              <a:t>   protected Cscore(int chia, int math) {</a:t>
            </a:r>
          </a:p>
          <a:p>
            <a:r>
              <a:rPr lang="zh-TW" altLang="en-US" dirty="0" smtClean="0"/>
              <a:t>      this.chia = chia;</a:t>
            </a:r>
          </a:p>
          <a:p>
            <a:r>
              <a:rPr lang="zh-TW" altLang="en-US" dirty="0" smtClean="0"/>
              <a:t>      this.math = math;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SimpleAvg extends Cscore {</a:t>
            </a:r>
            <a:r>
              <a:rPr lang="zh-TW" altLang="en-US" b="1" dirty="0" smtClean="0">
                <a:solidFill>
                  <a:srgbClr val="FF0000"/>
                </a:solidFill>
              </a:rPr>
              <a:t>繼承Cscore抽象類別,必須要實作抽象方法</a:t>
            </a:r>
          </a:p>
          <a:p>
            <a:r>
              <a:rPr lang="zh-TW" altLang="en-US" dirty="0" smtClean="0"/>
              <a:t>   SimpleAvg(int chia, int math) {    </a:t>
            </a:r>
          </a:p>
          <a:p>
            <a:r>
              <a:rPr lang="zh-TW" altLang="en-US" dirty="0" smtClean="0"/>
              <a:t>      super(chia, math);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 public double </a:t>
            </a:r>
            <a:r>
              <a:rPr lang="zh-TW" altLang="en-US" b="1" dirty="0" smtClean="0">
                <a:solidFill>
                  <a:srgbClr val="FF0000"/>
                </a:solidFill>
              </a:rPr>
              <a:t>avgScore()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{             //實作avgScore()抽象方法</a:t>
            </a:r>
          </a:p>
          <a:p>
            <a:r>
              <a:rPr lang="zh-TW" altLang="en-US" dirty="0" smtClean="0"/>
              <a:t>      return (float) (chia + math) / 2;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WeightAvg extends Cscore {</a:t>
            </a:r>
            <a:r>
              <a:rPr lang="zh-TW" altLang="en-US" b="1" dirty="0" smtClean="0">
                <a:solidFill>
                  <a:srgbClr val="FF0000"/>
                </a:solidFill>
              </a:rPr>
              <a:t>繼承Cscore抽象類別,必須要實作抽象方法</a:t>
            </a:r>
          </a:p>
          <a:p>
            <a:r>
              <a:rPr lang="zh-TW" altLang="en-US" dirty="0" smtClean="0"/>
              <a:t>   private int w1, w2;</a:t>
            </a:r>
          </a:p>
          <a:p>
            <a:r>
              <a:rPr lang="zh-TW" altLang="en-US" dirty="0" smtClean="0"/>
              <a:t>   WeightAvg(int chia, int math, int w1, int w2) {</a:t>
            </a:r>
          </a:p>
          <a:p>
            <a:r>
              <a:rPr lang="zh-TW" altLang="en-US" dirty="0" smtClean="0"/>
              <a:t>      super(chia, math);</a:t>
            </a:r>
          </a:p>
          <a:p>
            <a:r>
              <a:rPr lang="zh-TW" altLang="en-US" dirty="0" smtClean="0"/>
              <a:t>      this.w1 = w1;</a:t>
            </a:r>
          </a:p>
          <a:p>
            <a:r>
              <a:rPr lang="zh-TW" altLang="en-US" dirty="0" smtClean="0"/>
              <a:t>      this.w2 = w2;</a:t>
            </a:r>
          </a:p>
          <a:p>
            <a:r>
              <a:rPr lang="zh-TW" altLang="en-US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825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8203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public double </a:t>
            </a:r>
            <a:r>
              <a:rPr lang="zh-TW" altLang="en-US" b="1" dirty="0" smtClean="0">
                <a:solidFill>
                  <a:srgbClr val="FF0000"/>
                </a:solidFill>
              </a:rPr>
              <a:t>avgScore() {        //實作avgScore()抽象方法</a:t>
            </a:r>
          </a:p>
          <a:p>
            <a:r>
              <a:rPr lang="zh-TW" altLang="en-US" dirty="0" smtClean="0"/>
              <a:t>      return (float) (chia * w1 + math * w2) / (w1 + w2);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public class AbstractDemo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System.out.println("董宸維的作業");</a:t>
            </a:r>
          </a:p>
          <a:p>
            <a:r>
              <a:rPr lang="zh-TW" altLang="en-US" dirty="0" smtClean="0"/>
              <a:t>      String name = "大大";</a:t>
            </a:r>
          </a:p>
          <a:p>
            <a:r>
              <a:rPr lang="zh-TW" altLang="en-US" dirty="0" smtClean="0"/>
              <a:t>      int chia = 92, math = 93;            //分數</a:t>
            </a:r>
          </a:p>
          <a:p>
            <a:r>
              <a:rPr lang="zh-TW" altLang="en-US" dirty="0" smtClean="0"/>
              <a:t>      SimpleAvg avg1 = new SimpleAvg(chia, math);</a:t>
            </a:r>
          </a:p>
          <a:p>
            <a:r>
              <a:rPr lang="zh-TW" altLang="en-US" dirty="0" smtClean="0"/>
              <a:t>      System.out.println("姓名\t國文\t數學\t平均分數");</a:t>
            </a:r>
          </a:p>
          <a:p>
            <a:r>
              <a:rPr lang="zh-TW" altLang="en-US" dirty="0" smtClean="0"/>
              <a:t>      System.out.printf("%s\t%d\t\t%d\t\t%2.1f%n", name, chia, math, avg1.avgScore()); </a:t>
            </a:r>
          </a:p>
          <a:p>
            <a:r>
              <a:rPr lang="zh-TW" altLang="en-US" dirty="0" smtClean="0"/>
              <a:t>      System.out.println("----------------------------------");</a:t>
            </a:r>
          </a:p>
          <a:p>
            <a:r>
              <a:rPr lang="zh-TW" altLang="en-US" dirty="0" smtClean="0"/>
              <a:t>      int wt1 = 2, wt2 = 3;                //加權</a:t>
            </a:r>
          </a:p>
          <a:p>
            <a:r>
              <a:rPr lang="zh-TW" altLang="en-US" dirty="0" smtClean="0"/>
              <a:t>      WeightAvg avg2 = new WeightAvg(chia, math, wt1, wt2);</a:t>
            </a:r>
          </a:p>
          <a:p>
            <a:r>
              <a:rPr lang="zh-TW" altLang="en-US" dirty="0" smtClean="0"/>
              <a:t>      System.out.println("姓名\t國文\t數學\t加權平均");</a:t>
            </a:r>
          </a:p>
          <a:p>
            <a:r>
              <a:rPr lang="zh-TW" altLang="en-US" dirty="0" smtClean="0"/>
              <a:t>      System.out.printf("%s\t%d\t\t%d\t\t%2.1f%n", name, chia, math, avg2.avgScore());</a:t>
            </a:r>
          </a:p>
          <a:p>
            <a:r>
              <a:rPr lang="zh-TW" altLang="en-US" dirty="0" smtClean="0"/>
              <a:t>      //Cscore avg3 = new Cscore(chia, math);    //錯誤,抽象類別無法產生實體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01921" y="1809934"/>
            <a:ext cx="3947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SimpleAvg子類別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3487" y="1700012"/>
            <a:ext cx="7830355" cy="163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3487" y="3335628"/>
            <a:ext cx="8484736" cy="17000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32377" y="3280021"/>
            <a:ext cx="4025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WeightAvg子類別</a:t>
            </a:r>
          </a:p>
        </p:txBody>
      </p:sp>
    </p:spTree>
    <p:extLst>
      <p:ext uri="{BB962C8B-B14F-4D97-AF65-F5344CB8AC3E}">
        <p14:creationId xmlns:p14="http://schemas.microsoft.com/office/powerpoint/2010/main" val="40032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zh-TW" altLang="en-US" sz="4800" b="1" dirty="0">
                <a:solidFill>
                  <a:srgbClr val="FF0000"/>
                </a:solidFill>
              </a:rPr>
              <a:t>介面</a:t>
            </a:r>
            <a:r>
              <a:rPr lang="en-US" altLang="zh-TW" sz="4800" b="1" dirty="0">
                <a:solidFill>
                  <a:srgbClr val="FF0000"/>
                </a:solidFill>
              </a:rPr>
              <a:t>(interface)</a:t>
            </a:r>
            <a:r>
              <a:rPr lang="zh-TW" altLang="en-US" sz="4800" b="1" dirty="0">
                <a:solidFill>
                  <a:srgbClr val="FF0000"/>
                </a:solidFill>
              </a:rPr>
              <a:t>和類別</a:t>
            </a:r>
            <a:r>
              <a:rPr lang="en-US" altLang="zh-TW" sz="4800" b="1" dirty="0">
                <a:solidFill>
                  <a:srgbClr val="FF0000"/>
                </a:solidFill>
              </a:rPr>
              <a:t>(class</a:t>
            </a:r>
            <a:r>
              <a:rPr lang="en-US" altLang="zh-TW" sz="4800" b="1" dirty="0" smtClean="0">
                <a:solidFill>
                  <a:srgbClr val="FF0000"/>
                </a:solidFill>
              </a:rPr>
              <a:t>)</a:t>
            </a:r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繼承(extends</a:t>
            </a:r>
            <a:r>
              <a:rPr kumimoji="0" lang="en-US" altLang="zh-TW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)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92D050"/>
                </a:solidFill>
              </a:rPr>
              <a:t>介面和類別的不同子類別只可繼承自一個父類別，但是一個類別卻可實作</a:t>
            </a:r>
            <a:r>
              <a:rPr lang="en-US" altLang="zh-TW" sz="4800" b="1" dirty="0">
                <a:solidFill>
                  <a:srgbClr val="92D050"/>
                </a:solidFill>
              </a:rPr>
              <a:t>(Implement)</a:t>
            </a:r>
            <a:r>
              <a:rPr lang="zh-TW" altLang="en-US" sz="4800" b="1" dirty="0">
                <a:solidFill>
                  <a:srgbClr val="92D050"/>
                </a:solidFill>
              </a:rPr>
              <a:t>自很多個介面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827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0"/>
            <a:ext cx="706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6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H="1" flipV="1">
            <a:off x="4461633" y="489397"/>
            <a:ext cx="2632324" cy="65682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74053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IMove {</a:t>
            </a:r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FF0000"/>
                </a:solidFill>
              </a:rPr>
              <a:t>int ENGINE_NUM = 1</a:t>
            </a:r>
            <a:r>
              <a:rPr lang="zh-TW" altLang="en-US" dirty="0" smtClean="0"/>
              <a:t>;</a:t>
            </a:r>
            <a:r>
              <a:rPr lang="zh-TW" altLang="en-US" b="1" dirty="0" smtClean="0">
                <a:solidFill>
                  <a:srgbClr val="FF0000"/>
                </a:solidFill>
              </a:rPr>
              <a:t>宣告常數</a:t>
            </a:r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FF0000"/>
                </a:solidFill>
              </a:rPr>
              <a:t>void addSpeed(int s);只宣告介面的方法，無程式碼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7030A0"/>
                </a:solidFill>
              </a:rPr>
              <a:t>PiliCar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implements</a:t>
            </a:r>
            <a:r>
              <a:rPr lang="zh-TW" altLang="en-US" dirty="0" smtClean="0"/>
              <a:t> IMove { </a:t>
            </a:r>
          </a:p>
          <a:p>
            <a:r>
              <a:rPr lang="zh-TW" altLang="en-US" dirty="0" smtClean="0"/>
              <a:t>    private int speed;</a:t>
            </a: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00B050"/>
                </a:solidFill>
              </a:rPr>
              <a:t>void addSpeed(int s</a:t>
            </a:r>
            <a:r>
              <a:rPr lang="zh-TW" altLang="en-US" dirty="0" smtClean="0"/>
              <a:t>) { </a:t>
            </a:r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        System.out.println("霹靂車目前速度：" + speed);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00B050"/>
                </a:solidFill>
              </a:rPr>
              <a:t>speed += s 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	    System.out.println("霹靂車  加速後：" + speed);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FFC000"/>
                </a:solidFill>
              </a:rPr>
              <a:t>BMXCar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implements</a:t>
            </a:r>
            <a:r>
              <a:rPr lang="zh-TW" altLang="en-US" dirty="0" smtClean="0"/>
              <a:t> IMove {</a:t>
            </a:r>
          </a:p>
          <a:p>
            <a:r>
              <a:rPr lang="zh-TW" altLang="en-US" dirty="0" smtClean="0"/>
              <a:t>    private int speed;</a:t>
            </a: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0070C0"/>
                </a:solidFill>
              </a:rPr>
              <a:t>void addSpeed(int s)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System.out.println("BMX目前速度：" + speed);</a:t>
            </a:r>
          </a:p>
          <a:p>
            <a:r>
              <a:rPr lang="zh-TW" altLang="en-US" dirty="0" smtClean="0"/>
              <a:t>        </a:t>
            </a:r>
            <a:r>
              <a:rPr lang="zh-TW" altLang="en-US" b="1" dirty="0" smtClean="0">
                <a:solidFill>
                  <a:srgbClr val="0070C0"/>
                </a:solidFill>
              </a:rPr>
              <a:t>speed += s 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        if(</a:t>
            </a:r>
            <a:r>
              <a:rPr lang="zh-TW" altLang="en-US" b="1" dirty="0" smtClean="0">
                <a:solidFill>
                  <a:srgbClr val="0070C0"/>
                </a:solidFill>
              </a:rPr>
              <a:t>speed &lt;= 200</a:t>
            </a:r>
            <a:r>
              <a:rPr lang="zh-TW" altLang="en-US" dirty="0" smtClean="0"/>
              <a:t>)</a:t>
            </a:r>
            <a:r>
              <a:rPr lang="zh-TW" altLang="en-US" b="1" dirty="0">
                <a:solidFill>
                  <a:srgbClr val="0070C0"/>
                </a:solidFill>
              </a:rPr>
              <a:t>如果小於等於</a:t>
            </a:r>
            <a:r>
              <a:rPr lang="en-US" altLang="zh-TW" b="1" dirty="0">
                <a:solidFill>
                  <a:srgbClr val="0070C0"/>
                </a:solidFill>
              </a:rPr>
              <a:t>200</a:t>
            </a:r>
            <a:r>
              <a:rPr lang="zh-TW" altLang="en-US" b="1" dirty="0">
                <a:solidFill>
                  <a:srgbClr val="0070C0"/>
                </a:solidFill>
              </a:rPr>
              <a:t>就進入</a:t>
            </a:r>
            <a:endParaRPr lang="zh-TW" altLang="en-US" b="1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            System.out.println("BMX  加速後：" + speed);</a:t>
            </a:r>
          </a:p>
          <a:p>
            <a:r>
              <a:rPr lang="zh-TW" altLang="en-US" dirty="0" smtClean="0"/>
              <a:t>        </a:t>
            </a:r>
            <a:r>
              <a:rPr lang="zh-TW" altLang="en-US" b="1" dirty="0" smtClean="0">
                <a:solidFill>
                  <a:srgbClr val="0070C0"/>
                </a:solidFill>
              </a:rPr>
              <a:t>else 否則進入這裡</a:t>
            </a:r>
          </a:p>
          <a:p>
            <a:r>
              <a:rPr lang="zh-TW" altLang="en-US" dirty="0" smtClean="0"/>
              <a:t>            System.out.println("BMX最大速度 200 無法再加速了");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805800" y="0"/>
            <a:ext cx="538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InterfaceDemo1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System.out.println("所有車子有 " + </a:t>
            </a:r>
            <a:r>
              <a:rPr lang="zh-TW" altLang="en-US" b="1" dirty="0" smtClean="0">
                <a:solidFill>
                  <a:srgbClr val="00B0F0"/>
                </a:solidFill>
              </a:rPr>
              <a:t>IMove.ENGINE_NUM </a:t>
            </a:r>
            <a:r>
              <a:rPr lang="zh-TW" altLang="en-US" dirty="0" smtClean="0"/>
              <a:t>+ " 個引擎！");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7030A0"/>
                </a:solidFill>
              </a:rPr>
              <a:t>PiliCar car1 = new PiliCar();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7030A0"/>
                </a:solidFill>
              </a:rPr>
              <a:t>car1.addSpeed(150);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7030A0"/>
                </a:solidFill>
              </a:rPr>
              <a:t>car1.addSpeed(120);</a:t>
            </a:r>
          </a:p>
          <a:p>
            <a:r>
              <a:rPr lang="zh-TW" altLang="en-US" dirty="0" smtClean="0"/>
              <a:t>	    System.out.println("霹靂車有 " + </a:t>
            </a:r>
            <a:r>
              <a:rPr lang="zh-TW" altLang="en-US" b="1" dirty="0" smtClean="0">
                <a:solidFill>
                  <a:srgbClr val="00B0F0"/>
                </a:solidFill>
              </a:rPr>
              <a:t>IMove.ENGINE_NUM </a:t>
            </a:r>
            <a:r>
              <a:rPr lang="zh-TW" altLang="en-US" dirty="0" smtClean="0"/>
              <a:t>+ " 個引擎！");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C000"/>
                </a:solidFill>
              </a:rPr>
              <a:t>BMXCar car2 = new BMXCar();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C000"/>
                </a:solidFill>
              </a:rPr>
              <a:t>car2.addSpeed(150);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C000"/>
                </a:solidFill>
              </a:rPr>
              <a:t>car2.addSpeed(120);</a:t>
            </a:r>
          </a:p>
          <a:p>
            <a:r>
              <a:rPr lang="zh-TW" altLang="en-US" dirty="0" smtClean="0"/>
              <a:t>	    System.out.println("BMX有 " + </a:t>
            </a:r>
            <a:r>
              <a:rPr lang="zh-TW" altLang="en-US" b="1" dirty="0" smtClean="0">
                <a:solidFill>
                  <a:srgbClr val="00B0F0"/>
                </a:solidFill>
              </a:rPr>
              <a:t>IMove.ENGINE_NUM </a:t>
            </a:r>
            <a:r>
              <a:rPr lang="zh-TW" altLang="en-US" dirty="0" smtClean="0"/>
              <a:t>+ " 個引擎！");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15414" y="8875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實作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1731" y="1415534"/>
            <a:ext cx="427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實作IMove介面的addSpeed方法內程式碼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8579" y="3675404"/>
            <a:ext cx="427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實作IMove介面的addSpeed方法內程式碼</a:t>
            </a:r>
            <a:endParaRPr lang="zh-TW" altLang="en-US" b="1" dirty="0" smtClean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99888" y="2169698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 += </a:t>
            </a:r>
            <a:r>
              <a:rPr lang="en-US" altLang="zh-TW" b="1" dirty="0">
                <a:solidFill>
                  <a:srgbClr val="00B050"/>
                </a:solidFill>
                <a:latin typeface="Arial Unicode MS"/>
                <a:ea typeface="ui-monospace"/>
              </a:rPr>
              <a:t>s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; == &gt;</a:t>
            </a:r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 = </a:t>
            </a:r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+</a:t>
            </a:r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5414" y="31335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實作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27818" y="4342834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 += </a:t>
            </a:r>
            <a:r>
              <a:rPr lang="en-US" altLang="zh-TW" b="1" dirty="0">
                <a:solidFill>
                  <a:srgbClr val="0070C0"/>
                </a:solidFill>
                <a:latin typeface="Arial Unicode MS"/>
                <a:ea typeface="ui-monospace"/>
              </a:rPr>
              <a:t>s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; == &gt;</a:t>
            </a:r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 = </a:t>
            </a:r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+</a:t>
            </a:r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116687" y="1256832"/>
            <a:ext cx="4839591" cy="30151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210943" y="2986757"/>
            <a:ext cx="4745336" cy="5161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57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04" y="-1"/>
            <a:ext cx="6991350" cy="68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505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H="1" flipV="1">
            <a:off x="6890197" y="367047"/>
            <a:ext cx="382438" cy="477162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940935" y="2630512"/>
            <a:ext cx="3387144" cy="119451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" y="0"/>
            <a:ext cx="6156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IMove {</a:t>
            </a:r>
          </a:p>
          <a:p>
            <a:r>
              <a:rPr lang="zh-TW" altLang="en-US" dirty="0" smtClean="0"/>
              <a:t>    public void showSpeed();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IFly {</a:t>
            </a:r>
          </a:p>
          <a:p>
            <a:r>
              <a:rPr lang="zh-TW" altLang="en-US" dirty="0" smtClean="0"/>
              <a:t>    public void showFly();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IAnimal </a:t>
            </a:r>
            <a:r>
              <a:rPr lang="zh-TW" altLang="en-US" b="1" dirty="0" smtClean="0">
                <a:solidFill>
                  <a:srgbClr val="FF0000"/>
                </a:solidFill>
              </a:rPr>
              <a:t>extends IMove, IFly </a:t>
            </a:r>
            <a:r>
              <a:rPr lang="zh-TW" altLang="en-US" dirty="0" smtClean="0"/>
              <a:t>{ </a:t>
            </a:r>
          </a:p>
          <a:p>
            <a:r>
              <a:rPr lang="zh-TW" altLang="en-US" dirty="0" smtClean="0"/>
              <a:t>    public void showAttack() 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92D050"/>
                </a:solidFill>
              </a:rPr>
              <a:t>CAirPlane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implements IMove, IFly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FFC000"/>
                </a:solidFill>
              </a:rPr>
              <a:t>showSpeed()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        System.out.println("飛機每一次加速，會增加 20公里！");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FFC000"/>
                </a:solidFill>
              </a:rPr>
              <a:t>showFly()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        System.out.println("飛機的最快移動方式，就是飛行！");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834130" y="-2285"/>
            <a:ext cx="63578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00B050"/>
                </a:solidFill>
              </a:rPr>
              <a:t>CSiteYaMan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F0"/>
                </a:solidFill>
              </a:rPr>
              <a:t>implements IAnimal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zh-TW" altLang="en-US" dirty="0" smtClean="0"/>
              <a:t>public void </a:t>
            </a:r>
            <a:r>
              <a:rPr lang="zh-TW" altLang="en-US" b="1" dirty="0" smtClean="0">
                <a:solidFill>
                  <a:srgbClr val="00B0F0"/>
                </a:solidFill>
              </a:rPr>
              <a:t>showSpeed()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System.out.println("賽亞人每一次加速，會增加 30公里！");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00B0F0"/>
                </a:solidFill>
              </a:rPr>
              <a:t>showFly()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System.out.println("賽亞人飛的速度比光速還快！");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00B0F0"/>
                </a:solidFill>
              </a:rPr>
              <a:t>showAttack()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System.out.println("賽亞人攻擊會使用龜派氣功！");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82098" y="1462689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介面 </a:t>
            </a:r>
            <a:r>
              <a:rPr lang="en-US" altLang="zh-TW" b="1" dirty="0" smtClean="0">
                <a:solidFill>
                  <a:srgbClr val="FF0000"/>
                </a:solidFill>
              </a:rPr>
              <a:t>, </a:t>
            </a:r>
            <a:r>
              <a:rPr lang="zh-TW" altLang="en-US" b="1" dirty="0" smtClean="0">
                <a:solidFill>
                  <a:srgbClr val="FF0000"/>
                </a:solidFill>
              </a:rPr>
              <a:t>可以多重繼承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8429" y="8488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595" y="503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4585" y="2261180"/>
            <a:ext cx="227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</a:rPr>
              <a:t>實作IMove和IFly介面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90077" y="-2285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實作IAnimal介面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6102" y="2445846"/>
            <a:ext cx="530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由於有介面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lAnimal</a:t>
            </a:r>
            <a:r>
              <a:rPr lang="zh-TW" altLang="en-US" b="1" dirty="0" smtClean="0">
                <a:solidFill>
                  <a:srgbClr val="00B0F0"/>
                </a:solidFill>
              </a:rPr>
              <a:t>有繼承IMove, I</a:t>
            </a:r>
            <a:r>
              <a:rPr lang="en-US" altLang="zh-TW" b="1" dirty="0" smtClean="0">
                <a:solidFill>
                  <a:srgbClr val="00B0F0"/>
                </a:solidFill>
              </a:rPr>
              <a:t>f</a:t>
            </a:r>
            <a:r>
              <a:rPr lang="zh-TW" altLang="en-US" b="1" dirty="0" smtClean="0">
                <a:solidFill>
                  <a:srgbClr val="00B0F0"/>
                </a:solidFill>
              </a:rPr>
              <a:t>ly所以也要實作 </a:t>
            </a:r>
            <a:endParaRPr lang="zh-TW" altLang="en-US" b="1" dirty="0" smtClean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32816" y="2812893"/>
            <a:ext cx="56569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InterfaceDemo2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92D050"/>
                </a:solidFill>
              </a:rPr>
              <a:t>    CAirPlane air1 = new CAirPlane(); </a:t>
            </a:r>
          </a:p>
          <a:p>
            <a:r>
              <a:rPr lang="zh-TW" altLang="en-US" b="1" dirty="0" smtClean="0">
                <a:solidFill>
                  <a:srgbClr val="92D050"/>
                </a:solidFill>
              </a:rPr>
              <a:t>	    air1.showSpeed(); </a:t>
            </a:r>
          </a:p>
          <a:p>
            <a:r>
              <a:rPr lang="zh-TW" altLang="en-US" b="1" dirty="0" smtClean="0">
                <a:solidFill>
                  <a:srgbClr val="92D050"/>
                </a:solidFill>
              </a:rPr>
              <a:t>	    air1.showFly();           </a:t>
            </a:r>
          </a:p>
          <a:p>
            <a:r>
              <a:rPr lang="zh-TW" altLang="en-US" b="1" dirty="0" smtClean="0">
                <a:solidFill>
                  <a:srgbClr val="92D050"/>
                </a:solidFill>
              </a:rPr>
              <a:t>	    System.out.println();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endParaRPr lang="zh-TW" altLang="en-US" b="1" dirty="0" smtClean="0">
              <a:solidFill>
                <a:srgbClr val="92D050"/>
              </a:solidFill>
            </a:endParaRP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CSiteYaMan man1 = new CSiteYaMan();    </a:t>
            </a: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man1.showSpeed();      </a:t>
            </a: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man1.showFly(); </a:t>
            </a: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man1.showAttack()</a:t>
            </a:r>
          </a:p>
          <a:p>
            <a:r>
              <a:rPr lang="zh-TW" altLang="en-US" dirty="0" smtClean="0"/>
              <a:t>	}</a:t>
            </a:r>
            <a:endParaRPr lang="en-US" altLang="zh-TW" dirty="0" smtClean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83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物件導向封裝技術範例與實測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封裝是使用成員存取修飾子，來定義類別內部的資料成員和方法成員的存取限制，其目的用來保護類別內部的成員，免</a:t>
            </a:r>
            <a:r>
              <a:rPr lang="zh-HK" altLang="zh-TW" b="1" dirty="0" smtClean="0"/>
              <a:t>於受到</a:t>
            </a:r>
            <a:r>
              <a:rPr lang="zh-TW" altLang="zh-TW" b="1" dirty="0" smtClean="0"/>
              <a:t>外部程式</a:t>
            </a:r>
            <a:r>
              <a:rPr lang="zh-HK" altLang="zh-TW" b="1" dirty="0" smtClean="0"/>
              <a:t>的</a:t>
            </a:r>
            <a:r>
              <a:rPr lang="zh-TW" altLang="zh-TW" b="1" dirty="0" smtClean="0"/>
              <a:t>不當存取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1.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public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公開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dirty="0"/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2.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private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私有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3.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protected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保護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kumimoji="1" lang="en-US" altLang="zh-TW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761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多型</a:t>
            </a:r>
            <a:r>
              <a:rPr lang="en-US" altLang="zh-TW" b="1" dirty="0">
                <a:solidFill>
                  <a:srgbClr val="FF0000"/>
                </a:solidFill>
              </a:rPr>
              <a:t>(Polymorphism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不同物件執行相同名稱的方法，卻可以得到不同的結果。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程式在執行時會根據不同的物件自行選擇適當的方法來執行。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例如：不同的形狀其面積計算公式不同。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如果是三角形，其面積為 </a:t>
            </a:r>
            <a:r>
              <a:rPr lang="en-US" altLang="zh-TW" b="1" dirty="0">
                <a:solidFill>
                  <a:srgbClr val="92D050"/>
                </a:solidFill>
              </a:rPr>
              <a:t>(</a:t>
            </a:r>
            <a:r>
              <a:rPr lang="zh-TW" altLang="en-US" b="1" dirty="0">
                <a:solidFill>
                  <a:srgbClr val="92D050"/>
                </a:solidFill>
              </a:rPr>
              <a:t>底 * 高</a:t>
            </a:r>
            <a:r>
              <a:rPr lang="en-US" altLang="zh-TW" b="1" dirty="0">
                <a:solidFill>
                  <a:srgbClr val="92D050"/>
                </a:solidFill>
              </a:rPr>
              <a:t>) / 2</a:t>
            </a:r>
            <a:r>
              <a:rPr lang="zh-TW" altLang="en-US" b="1" dirty="0">
                <a:solidFill>
                  <a:srgbClr val="92D050"/>
                </a:solidFill>
              </a:rPr>
              <a:t>；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如果是矩形，其面積為 長 * 寬 </a:t>
            </a:r>
            <a:r>
              <a:rPr lang="en-US" altLang="zh-TW" b="1" dirty="0">
                <a:solidFill>
                  <a:srgbClr val="92D050"/>
                </a:solidFill>
              </a:rPr>
              <a:t>…</a:t>
            </a:r>
            <a:r>
              <a:rPr lang="zh-TW" altLang="en-US" b="1" dirty="0">
                <a:solidFill>
                  <a:srgbClr val="92D050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92D050"/>
                </a:solidFill>
              </a:rPr>
              <a:t>Java</a:t>
            </a:r>
            <a:r>
              <a:rPr lang="zh-TW" altLang="en-US" b="1" dirty="0">
                <a:solidFill>
                  <a:srgbClr val="92D050"/>
                </a:solidFill>
              </a:rPr>
              <a:t>中如果要達成多型，可以使用抽象方法和介面的方式來實作。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0130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"/>
            <a:ext cx="689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3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/>
          <p:nvPr/>
        </p:nvCxnSpPr>
        <p:spPr>
          <a:xfrm flipH="1" flipV="1">
            <a:off x="2054959" y="1880316"/>
            <a:ext cx="3032196" cy="49776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645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import java.util.Scanner;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abstract</a:t>
            </a:r>
            <a:r>
              <a:rPr lang="zh-TW" altLang="en-US" dirty="0" smtClean="0"/>
              <a:t> class Share {</a:t>
            </a:r>
            <a:r>
              <a:rPr lang="zh-TW" altLang="en-US" b="1" dirty="0" smtClean="0">
                <a:solidFill>
                  <a:srgbClr val="FF0000"/>
                </a:solidFill>
              </a:rPr>
              <a:t>抽象類別</a:t>
            </a:r>
          </a:p>
          <a:p>
            <a:r>
              <a:rPr lang="zh-TW" altLang="en-US" dirty="0" smtClean="0"/>
              <a:t>   abstract double area(double X, double Y);  // 抽象方法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FFC000"/>
                </a:solidFill>
              </a:rPr>
              <a:t>Triangle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extends Share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public double area(double H, double B) {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70C0"/>
                </a:solidFill>
              </a:rPr>
              <a:t>return (H * B) / 2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92D050"/>
                </a:solidFill>
              </a:rPr>
              <a:t>Rectangle </a:t>
            </a:r>
            <a:r>
              <a:rPr lang="zh-TW" altLang="en-US" b="1" dirty="0" smtClean="0">
                <a:solidFill>
                  <a:srgbClr val="FF0000"/>
                </a:solidFill>
              </a:rPr>
              <a:t>extends Share </a:t>
            </a:r>
            <a:r>
              <a:rPr lang="zh-TW" altLang="en-US" dirty="0" smtClean="0"/>
              <a:t>{      </a:t>
            </a:r>
          </a:p>
          <a:p>
            <a:r>
              <a:rPr lang="zh-TW" altLang="en-US" dirty="0" smtClean="0"/>
              <a:t>   public double area(double H, double W) {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B0F0"/>
                </a:solidFill>
              </a:rPr>
              <a:t>return H * W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371618" y="0"/>
            <a:ext cx="419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需要有人輸入所以要</a:t>
            </a:r>
            <a:r>
              <a:rPr lang="en-US" altLang="zh-TW" b="1" dirty="0" smtClean="0">
                <a:solidFill>
                  <a:srgbClr val="FF0000"/>
                </a:solidFill>
              </a:rPr>
              <a:t>import</a:t>
            </a:r>
            <a:r>
              <a:rPr lang="zh-TW" altLang="en-US" b="1" dirty="0" smtClean="0">
                <a:solidFill>
                  <a:srgbClr val="FF0000"/>
                </a:solidFill>
              </a:rPr>
              <a:t> Scanner方法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871" y="874622"/>
            <a:ext cx="210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繼承Share抽象類別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7804" y="2237804"/>
            <a:ext cx="2110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繼承Share抽象類別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1712891" y="3309870"/>
            <a:ext cx="2112134" cy="354813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37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H="1" flipV="1">
            <a:off x="4649273" y="12879"/>
            <a:ext cx="2498502" cy="425002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5937161" y="12879"/>
            <a:ext cx="1210614" cy="204774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6954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PolymorphismDemo1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 System.out.println("董宸維的作業");</a:t>
            </a:r>
          </a:p>
          <a:p>
            <a:r>
              <a:rPr lang="zh-TW" altLang="en-US" dirty="0" smtClean="0"/>
              <a:t>       double high, base;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0000"/>
                </a:solidFill>
              </a:rPr>
              <a:t>Share sha</a:t>
            </a:r>
            <a:r>
              <a:rPr lang="zh-TW" altLang="en-US" dirty="0" smtClean="0"/>
              <a:t>; </a:t>
            </a:r>
            <a:r>
              <a:rPr lang="zh-TW" altLang="en-US" b="1" dirty="0" smtClean="0">
                <a:solidFill>
                  <a:srgbClr val="FF0000"/>
                </a:solidFill>
              </a:rPr>
              <a:t>宣告Share類別的變數sha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C000"/>
                </a:solidFill>
              </a:rPr>
              <a:t>Triangle tri = new Triangle()</a:t>
            </a:r>
            <a:r>
              <a:rPr lang="zh-TW" altLang="en-US" dirty="0" smtClean="0"/>
              <a:t>;</a:t>
            </a:r>
            <a:r>
              <a:rPr lang="zh-TW" altLang="en-US" b="1" dirty="0" smtClean="0">
                <a:solidFill>
                  <a:srgbClr val="FFC000"/>
                </a:solidFill>
              </a:rPr>
              <a:t>產生Triangle類別的物件tri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92D050"/>
                </a:solidFill>
              </a:rPr>
              <a:t>Rectangle rec = new Rectangle()</a:t>
            </a:r>
            <a:r>
              <a:rPr lang="zh-TW" altLang="en-US" dirty="0" smtClean="0"/>
              <a:t>;</a:t>
            </a:r>
            <a:r>
              <a:rPr lang="zh-TW" altLang="en-US" b="1" dirty="0" smtClean="0">
                <a:solidFill>
                  <a:srgbClr val="92D050"/>
                </a:solidFill>
              </a:rPr>
              <a:t>產生Rectangle類別的物件rec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B050"/>
                </a:solidFill>
              </a:rPr>
              <a:t>Scanner scn = new Scanner(System.in);建立scn物件接受輸入資料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zh-TW" altLang="en-US" dirty="0" smtClean="0"/>
              <a:t>while (true)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TW" altLang="en-US" dirty="0" smtClean="0"/>
              <a:t>      System.out.print("請選擇形狀：(1.三角形   2.矩形    0.離開) ？ ");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7030A0"/>
                </a:solidFill>
              </a:rPr>
              <a:t>int item = scn.nextInt(); 等待輸入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679583" y="12879"/>
            <a:ext cx="651241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	      </a:t>
            </a:r>
            <a:r>
              <a:rPr lang="zh-TW" altLang="en-US" b="1" dirty="0" smtClean="0">
                <a:solidFill>
                  <a:srgbClr val="7030A0"/>
                </a:solidFill>
              </a:rPr>
              <a:t>if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(item == 1)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 smtClean="0">
                <a:solidFill>
                  <a:srgbClr val="7030A0"/>
                </a:solidFill>
              </a:rPr>
              <a:t>1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</a:p>
          <a:p>
            <a:r>
              <a:rPr lang="zh-TW" altLang="en-US" dirty="0" smtClean="0"/>
              <a:t>	         System.out.print("請輸入 高 ？ ");</a:t>
            </a:r>
          </a:p>
          <a:p>
            <a:r>
              <a:rPr lang="zh-TW" altLang="en-US" dirty="0" smtClean="0"/>
              <a:t>	         high = scn.nextDouble();</a:t>
            </a:r>
          </a:p>
          <a:p>
            <a:r>
              <a:rPr lang="zh-TW" altLang="en-US" dirty="0" smtClean="0"/>
              <a:t>	         System.out.print("請輸入 底 ？ ");</a:t>
            </a:r>
          </a:p>
          <a:p>
            <a:r>
              <a:rPr lang="zh-TW" altLang="en-US" dirty="0" smtClean="0"/>
              <a:t>	         base = scn.nextDouble();</a:t>
            </a:r>
          </a:p>
          <a:p>
            <a:r>
              <a:rPr lang="zh-TW" altLang="en-US" dirty="0" smtClean="0"/>
              <a:t>	         System.out.print</a:t>
            </a:r>
            <a:endParaRPr lang="en-US" altLang="zh-TW" dirty="0" smtClean="0"/>
          </a:p>
          <a:p>
            <a:r>
              <a:rPr lang="zh-TW" altLang="en-US" dirty="0" smtClean="0"/>
              <a:t>                               ("三角形： 高 = " + high + "，底 = " + base);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sha = tri; sha參考變數指到tri物件</a:t>
            </a:r>
          </a:p>
          <a:p>
            <a:r>
              <a:rPr lang="zh-TW" altLang="en-US" dirty="0" smtClean="0"/>
              <a:t>	      } </a:t>
            </a:r>
            <a:r>
              <a:rPr lang="zh-TW" altLang="en-US" b="1" dirty="0" smtClean="0">
                <a:solidFill>
                  <a:srgbClr val="7030A0"/>
                </a:solidFill>
              </a:rPr>
              <a:t>else if (item == 2)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>
                <a:solidFill>
                  <a:srgbClr val="7030A0"/>
                </a:solidFill>
              </a:rPr>
              <a:t>2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  <a:endParaRPr lang="zh-TW" altLang="en-US" dirty="0" smtClean="0"/>
          </a:p>
          <a:p>
            <a:r>
              <a:rPr lang="zh-TW" altLang="en-US" dirty="0" smtClean="0"/>
              <a:t>	         System.out.print("請輸入 高 ？ ");</a:t>
            </a:r>
          </a:p>
          <a:p>
            <a:r>
              <a:rPr lang="zh-TW" altLang="en-US" dirty="0" smtClean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r>
              <a:rPr lang="zh-TW" altLang="en-US" dirty="0" smtClean="0"/>
              <a:t>high = scn.nextDouble();</a:t>
            </a:r>
          </a:p>
          <a:p>
            <a:r>
              <a:rPr lang="zh-TW" altLang="en-US" dirty="0" smtClean="0"/>
              <a:t>	         System.out.print("請輸入 寬 ？ ");</a:t>
            </a:r>
          </a:p>
          <a:p>
            <a:r>
              <a:rPr lang="zh-TW" altLang="en-US" dirty="0" smtClean="0"/>
              <a:t>	         base = scn.nextDouble();</a:t>
            </a:r>
          </a:p>
          <a:p>
            <a:r>
              <a:rPr lang="zh-TW" altLang="en-US" dirty="0" smtClean="0"/>
              <a:t>	         System.out.print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</a:t>
            </a:r>
            <a:r>
              <a:rPr lang="zh-TW" altLang="en-US" dirty="0" smtClean="0"/>
              <a:t>("矩形： 高 = " + high + "，寬 = " + base);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B0F0"/>
                </a:solidFill>
              </a:rPr>
              <a:t>sha = rec; sha參考變數指到rec物件</a:t>
            </a:r>
          </a:p>
          <a:p>
            <a:r>
              <a:rPr lang="zh-TW" altLang="en-US" dirty="0" smtClean="0"/>
              <a:t>	       }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else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否則會進入這裡</a:t>
            </a:r>
          </a:p>
          <a:p>
            <a:r>
              <a:rPr lang="zh-TW" altLang="en-US" dirty="0" smtClean="0"/>
              <a:t>	          scn.close();</a:t>
            </a:r>
          </a:p>
          <a:p>
            <a:r>
              <a:rPr lang="zh-TW" altLang="en-US" dirty="0" smtClean="0"/>
              <a:t>	          break;</a:t>
            </a:r>
          </a:p>
          <a:p>
            <a:r>
              <a:rPr lang="zh-TW" altLang="en-US" dirty="0" smtClean="0"/>
              <a:t>	       }</a:t>
            </a:r>
          </a:p>
          <a:p>
            <a:r>
              <a:rPr lang="zh-TW" altLang="en-US" dirty="0" smtClean="0"/>
              <a:t>		 </a:t>
            </a:r>
            <a:r>
              <a:rPr lang="zh-TW" altLang="en-US" b="1" dirty="0" smtClean="0">
                <a:solidFill>
                  <a:srgbClr val="C00000"/>
                </a:solidFill>
              </a:rPr>
              <a:t>執行Share類別的area()方法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          System.out.println("，面積為 " + sha.area(high, base));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9126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8" y="418563"/>
            <a:ext cx="4333875" cy="59436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04" y="2876080"/>
            <a:ext cx="4943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8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 flipH="1">
            <a:off x="987098" y="861743"/>
            <a:ext cx="17454" cy="287774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1120462" y="861743"/>
            <a:ext cx="3078052" cy="599625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659398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import java.util.Scanner</a:t>
            </a:r>
            <a:r>
              <a:rPr lang="zh-TW" altLang="en-US" dirty="0" smtClean="0"/>
              <a:t>;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interface Share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FF0000"/>
                </a:solidFill>
              </a:rPr>
              <a:t>定義Share介面</a:t>
            </a:r>
          </a:p>
          <a:p>
            <a:r>
              <a:rPr lang="zh-TW" altLang="en-US" dirty="0" smtClean="0"/>
              <a:t>   </a:t>
            </a:r>
            <a:r>
              <a:rPr lang="zh-TW" altLang="en-US" b="1" dirty="0" smtClean="0">
                <a:solidFill>
                  <a:srgbClr val="FF0000"/>
                </a:solidFill>
              </a:rPr>
              <a:t>double area()</a:t>
            </a:r>
            <a:r>
              <a:rPr lang="zh-TW" altLang="en-US" dirty="0" smtClean="0"/>
              <a:t>; </a:t>
            </a:r>
            <a:r>
              <a:rPr lang="zh-TW" altLang="en-US" b="1" dirty="0" smtClean="0">
                <a:solidFill>
                  <a:srgbClr val="FF0000"/>
                </a:solidFill>
              </a:rPr>
              <a:t>宣告求面積area()方法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0070C0"/>
                </a:solidFill>
              </a:rPr>
              <a:t>Circle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92D050"/>
                </a:solidFill>
              </a:rPr>
              <a:t>implements Share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zh-TW" altLang="en-US" dirty="0" smtClean="0"/>
              <a:t>   private double </a:t>
            </a:r>
            <a:r>
              <a:rPr lang="zh-TW" altLang="en-US" b="1" dirty="0" smtClean="0">
                <a:solidFill>
                  <a:srgbClr val="92D050"/>
                </a:solidFill>
              </a:rPr>
              <a:t>radius</a:t>
            </a:r>
            <a:r>
              <a:rPr lang="zh-TW" altLang="en-US" dirty="0" smtClean="0"/>
              <a:t>;  </a:t>
            </a:r>
            <a:r>
              <a:rPr lang="zh-TW" altLang="en-US" b="1" dirty="0" smtClean="0">
                <a:solidFill>
                  <a:srgbClr val="92D050"/>
                </a:solidFill>
              </a:rPr>
              <a:t>半徑</a:t>
            </a:r>
          </a:p>
          <a:p>
            <a:r>
              <a:rPr lang="zh-TW" altLang="en-US" dirty="0" smtClean="0"/>
              <a:t>   public Circle(double r) {</a:t>
            </a:r>
          </a:p>
          <a:p>
            <a:r>
              <a:rPr lang="zh-TW" altLang="en-US" dirty="0" smtClean="0"/>
              <a:t>      this.radius = r;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 public double area() {</a:t>
            </a:r>
          </a:p>
          <a:p>
            <a:r>
              <a:rPr lang="zh-TW" altLang="en-US" dirty="0" smtClean="0"/>
              <a:t>      return 3.14 * radius * radius;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00B0F0"/>
                </a:solidFill>
              </a:rPr>
              <a:t>Tapezoid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implements Share </a:t>
            </a:r>
            <a:r>
              <a:rPr lang="zh-TW" altLang="en-US" dirty="0" smtClean="0"/>
              <a:t>{      </a:t>
            </a:r>
          </a:p>
          <a:p>
            <a:r>
              <a:rPr lang="zh-TW" altLang="en-US" dirty="0" smtClean="0"/>
              <a:t>   private </a:t>
            </a:r>
            <a:r>
              <a:rPr lang="zh-TW" altLang="en-US" b="1" dirty="0" smtClean="0">
                <a:solidFill>
                  <a:srgbClr val="00B050"/>
                </a:solidFill>
              </a:rPr>
              <a:t>double uBase, dBase, high</a:t>
            </a:r>
            <a:r>
              <a:rPr lang="zh-TW" altLang="en-US" dirty="0" smtClean="0"/>
              <a:t>;  </a:t>
            </a:r>
            <a:r>
              <a:rPr lang="zh-TW" altLang="en-US" b="1" dirty="0" smtClean="0">
                <a:solidFill>
                  <a:srgbClr val="00B050"/>
                </a:solidFill>
              </a:rPr>
              <a:t>上底,下底,高</a:t>
            </a:r>
          </a:p>
          <a:p>
            <a:r>
              <a:rPr lang="zh-TW" altLang="en-US" dirty="0" smtClean="0"/>
              <a:t>   public Tapezoid(double u, double d, double h) {</a:t>
            </a:r>
          </a:p>
          <a:p>
            <a:r>
              <a:rPr lang="zh-TW" altLang="en-US" dirty="0" smtClean="0"/>
              <a:t>      this.uBase = u;</a:t>
            </a:r>
          </a:p>
          <a:p>
            <a:r>
              <a:rPr lang="zh-TW" altLang="en-US" dirty="0" smtClean="0"/>
              <a:t>      this.dBase = d;</a:t>
            </a:r>
          </a:p>
          <a:p>
            <a:r>
              <a:rPr lang="zh-TW" altLang="en-US" dirty="0" smtClean="0"/>
              <a:t>      this.high = h;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 public double area() {</a:t>
            </a:r>
          </a:p>
          <a:p>
            <a:r>
              <a:rPr lang="zh-TW" altLang="en-US" dirty="0" smtClean="0"/>
              <a:t>      return (uBase + dBase) * high / 2;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371618" y="0"/>
            <a:ext cx="419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需要有人輸入所以要</a:t>
            </a:r>
            <a:r>
              <a:rPr lang="en-US" altLang="zh-TW" b="1" dirty="0" smtClean="0">
                <a:solidFill>
                  <a:srgbClr val="FF0000"/>
                </a:solidFill>
              </a:rPr>
              <a:t>import</a:t>
            </a:r>
            <a:r>
              <a:rPr lang="zh-TW" altLang="en-US" b="1" dirty="0" smtClean="0">
                <a:solidFill>
                  <a:srgbClr val="FF0000"/>
                </a:solidFill>
              </a:rPr>
              <a:t> Scanner方法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1432" y="861743"/>
            <a:ext cx="163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實作Share介面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2227" y="3370153"/>
            <a:ext cx="163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實作Share介面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000216" y="1545468"/>
            <a:ext cx="2821035" cy="53125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04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3"/>
          </p:cNvCxnSpPr>
          <p:nvPr/>
        </p:nvCxnSpPr>
        <p:spPr>
          <a:xfrm flipV="1">
            <a:off x="6119305" y="3910507"/>
            <a:ext cx="1569382" cy="798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1" idx="0"/>
          </p:cNvCxnSpPr>
          <p:nvPr/>
        </p:nvCxnSpPr>
        <p:spPr>
          <a:xfrm>
            <a:off x="2975020" y="1951149"/>
            <a:ext cx="1753520" cy="1854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5074276" y="0"/>
            <a:ext cx="2614411" cy="390229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" y="0"/>
            <a:ext cx="71735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PolymorphismDemo2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 System.out.println("董宸維的作業");</a:t>
            </a:r>
          </a:p>
          <a:p>
            <a:r>
              <a:rPr lang="zh-TW" altLang="en-US" dirty="0" smtClean="0"/>
              <a:t>       double radius, uBase, dBase, high;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0000"/>
                </a:solidFill>
              </a:rPr>
              <a:t>Share sha;宣告Share類別的參考變數sha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C000"/>
                </a:solidFill>
              </a:rPr>
              <a:t>Circle cir;宣告Circle類別的物件cir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/>
              <a:t>//Tapezoid tap; 宣告Tapezoid類別的物件tap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92D050"/>
                </a:solidFill>
              </a:rPr>
              <a:t>Scanner scn = new Scanner(System.in); 建立scn物件接受輸入資料</a:t>
            </a:r>
          </a:p>
          <a:p>
            <a:r>
              <a:rPr lang="zh-TW" altLang="en-US" dirty="0" smtClean="0"/>
              <a:t>       while (true) {</a:t>
            </a:r>
          </a:p>
          <a:p>
            <a:r>
              <a:rPr lang="zh-TW" altLang="en-US" dirty="0" smtClean="0"/>
              <a:t>         System.out.print("請選擇形狀：(1.圓形   2.梯形    0.離開) ？ ");</a:t>
            </a:r>
            <a:endParaRPr lang="en-US" altLang="zh-TW" dirty="0" smtClean="0"/>
          </a:p>
          <a:p>
            <a:r>
              <a:rPr lang="zh-TW" altLang="en-US" dirty="0" smtClean="0"/>
              <a:t>         </a:t>
            </a:r>
            <a:r>
              <a:rPr lang="zh-TW" altLang="en-US" b="1" dirty="0" smtClean="0">
                <a:solidFill>
                  <a:srgbClr val="7030A0"/>
                </a:solidFill>
              </a:rPr>
              <a:t>int item = scn.nextInt(); 等待輸入</a:t>
            </a:r>
            <a:endParaRPr lang="zh-TW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5726805" y="0"/>
            <a:ext cx="8324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	      </a:t>
            </a:r>
            <a:r>
              <a:rPr lang="zh-TW" altLang="en-US" b="1" dirty="0" smtClean="0">
                <a:solidFill>
                  <a:srgbClr val="7030A0"/>
                </a:solidFill>
              </a:rPr>
              <a:t>if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(item == 1)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 smtClean="0">
                <a:solidFill>
                  <a:srgbClr val="7030A0"/>
                </a:solidFill>
              </a:rPr>
              <a:t>1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</a:p>
          <a:p>
            <a:r>
              <a:rPr lang="zh-TW" altLang="en-US" dirty="0" smtClean="0"/>
              <a:t>	         System.out.print("請輸入 半徑 ？ ");</a:t>
            </a:r>
          </a:p>
          <a:p>
            <a:r>
              <a:rPr lang="zh-TW" altLang="en-US" dirty="0" smtClean="0"/>
              <a:t>	         radius = scn.nextDouble();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cir = new Circle(radius);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sha = cir; sha參考變數指到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cir</a:t>
            </a:r>
            <a:r>
              <a:rPr lang="zh-TW" altLang="en-US" b="1" dirty="0" smtClean="0">
                <a:solidFill>
                  <a:srgbClr val="0070C0"/>
                </a:solidFill>
              </a:rPr>
              <a:t>物件</a:t>
            </a:r>
          </a:p>
          <a:p>
            <a:r>
              <a:rPr lang="zh-TW" altLang="en-US" dirty="0" smtClean="0"/>
              <a:t>	         System.out.print("圓形： 半徑  = " + radius);</a:t>
            </a:r>
          </a:p>
          <a:p>
            <a:r>
              <a:rPr lang="zh-TW" altLang="en-US" dirty="0" smtClean="0"/>
              <a:t>	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218941" y="1782161"/>
            <a:ext cx="206062" cy="193183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3532" y="1782161"/>
            <a:ext cx="73521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} </a:t>
            </a:r>
            <a:r>
              <a:rPr lang="zh-TW" altLang="en-US" b="1" dirty="0" smtClean="0">
                <a:solidFill>
                  <a:srgbClr val="7030A0"/>
                </a:solidFill>
              </a:rPr>
              <a:t>else if (item == 2)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 smtClean="0">
                <a:solidFill>
                  <a:srgbClr val="7030A0"/>
                </a:solidFill>
              </a:rPr>
              <a:t>2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  <a:endParaRPr lang="zh-TW" altLang="en-US" dirty="0" smtClean="0"/>
          </a:p>
          <a:p>
            <a:r>
              <a:rPr lang="zh-TW" altLang="en-US" dirty="0" smtClean="0"/>
              <a:t>         System.out.print("請輸入 上底 ？ ");</a:t>
            </a:r>
          </a:p>
          <a:p>
            <a:r>
              <a:rPr lang="zh-TW" altLang="en-US" dirty="0" smtClean="0"/>
              <a:t>         uBase = scn.nextDouble();</a:t>
            </a:r>
          </a:p>
          <a:p>
            <a:r>
              <a:rPr lang="zh-TW" altLang="en-US" dirty="0" smtClean="0"/>
              <a:t>         System.out.print("請輸入 下底 ？ ");</a:t>
            </a:r>
          </a:p>
          <a:p>
            <a:r>
              <a:rPr lang="zh-TW" altLang="en-US" dirty="0" smtClean="0"/>
              <a:t>         dBase = scn.nextDouble();</a:t>
            </a:r>
          </a:p>
          <a:p>
            <a:r>
              <a:rPr lang="zh-TW" altLang="en-US" dirty="0" smtClean="0"/>
              <a:t>         System.out.print("請輸入 高 ？ ");</a:t>
            </a:r>
          </a:p>
          <a:p>
            <a:r>
              <a:rPr lang="zh-TW" altLang="en-US" dirty="0" smtClean="0"/>
              <a:t>         high = scn.nextDouble();</a:t>
            </a:r>
          </a:p>
          <a:p>
            <a:r>
              <a:rPr lang="zh-TW" altLang="en-US" dirty="0" smtClean="0"/>
              <a:t>         </a:t>
            </a:r>
            <a:r>
              <a:rPr lang="zh-TW" altLang="en-US" b="1" dirty="0" smtClean="0">
                <a:solidFill>
                  <a:srgbClr val="00B0F0"/>
                </a:solidFill>
              </a:rPr>
              <a:t>sha = new Tapezoid(uBase, dBase, high);</a:t>
            </a:r>
          </a:p>
          <a:p>
            <a:r>
              <a:rPr lang="zh-TW" altLang="en-US" dirty="0" smtClean="0"/>
              <a:t>         System.out.print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("梯形：上底 = " + uBase + "，下底 = " + dBase + "，高 = " + high);</a:t>
            </a:r>
          </a:p>
          <a:p>
            <a:r>
              <a:rPr lang="zh-TW" altLang="en-US" dirty="0" smtClean="0"/>
              <a:t>      } </a:t>
            </a:r>
            <a:r>
              <a:rPr lang="zh-TW" altLang="en-US" b="1" dirty="0" smtClean="0">
                <a:solidFill>
                  <a:srgbClr val="7030A0"/>
                </a:solidFill>
              </a:rPr>
              <a:t>else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否則會進入這裡</a:t>
            </a:r>
          </a:p>
          <a:p>
            <a:r>
              <a:rPr lang="zh-TW" altLang="en-US" dirty="0" smtClean="0"/>
              <a:t>         scn.close();</a:t>
            </a:r>
          </a:p>
          <a:p>
            <a:r>
              <a:rPr lang="zh-TW" altLang="en-US" dirty="0" smtClean="0"/>
              <a:t>         break;</a:t>
            </a:r>
          </a:p>
          <a:p>
            <a:r>
              <a:rPr lang="zh-TW" altLang="en-US" dirty="0" smtClean="0"/>
              <a:t>      }</a:t>
            </a:r>
          </a:p>
          <a:p>
            <a:r>
              <a:rPr lang="en-US" altLang="zh-TW" dirty="0" smtClean="0"/>
              <a:t>	</a:t>
            </a:r>
            <a:r>
              <a:rPr lang="zh-TW" altLang="en-US" b="1" dirty="0" smtClean="0">
                <a:solidFill>
                  <a:srgbClr val="C00000"/>
                </a:solidFill>
              </a:rPr>
              <a:t>實作Share介面的area()方法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      System.out.println("，面積為 " + sha.area());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}</a:t>
            </a:r>
            <a:endParaRPr lang="en-US" altLang="zh-TW" dirty="0" smtClean="0"/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 flipH="1" flipV="1">
            <a:off x="6323527" y="0"/>
            <a:ext cx="850005" cy="128788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角星形 9"/>
          <p:cNvSpPr/>
          <p:nvPr/>
        </p:nvSpPr>
        <p:spPr>
          <a:xfrm>
            <a:off x="11524445" y="3805707"/>
            <a:ext cx="206062" cy="193183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37774" y="380570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如果不想</a:t>
            </a:r>
            <a:r>
              <a:rPr lang="zh-TW" altLang="en-US" b="1" dirty="0" smtClean="0"/>
              <a:t>寫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就可以寫這樣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2492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-1"/>
            <a:ext cx="8515350" cy="6858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0"/>
            <a:ext cx="846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6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6868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 { 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double gas,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;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double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; 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void </a:t>
            </a:r>
            <a:r>
              <a:rPr lang="en-US" altLang="zh-TW" sz="2000" dirty="0" err="1" smtClean="0"/>
              <a:t>maxDist</a:t>
            </a:r>
            <a:r>
              <a:rPr lang="en-US" altLang="zh-TW" sz="2000" dirty="0" smtClean="0"/>
              <a:t>() {       </a:t>
            </a:r>
          </a:p>
          <a:p>
            <a:r>
              <a:rPr lang="zh-TW" altLang="en-US" sz="2000" dirty="0" smtClean="0"/>
              <a:t>      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 = gas *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public</a:t>
            </a:r>
            <a:r>
              <a:rPr lang="en-US" altLang="zh-TW" sz="2000" dirty="0" smtClean="0"/>
              <a:t> void </a:t>
            </a:r>
            <a:r>
              <a:rPr lang="en-US" altLang="zh-TW" sz="2000" dirty="0" err="1" smtClean="0"/>
              <a:t>setValue</a:t>
            </a:r>
            <a:r>
              <a:rPr lang="en-US" altLang="zh-TW" sz="2000" dirty="0" smtClean="0"/>
              <a:t>(double g, double t) { </a:t>
            </a:r>
            <a:endParaRPr lang="zh-TW" altLang="en-US" sz="2000" dirty="0" smtClean="0"/>
          </a:p>
          <a:p>
            <a:r>
              <a:rPr lang="zh-TW" altLang="en-US" sz="2000" dirty="0" smtClean="0"/>
              <a:t>       </a:t>
            </a:r>
            <a:r>
              <a:rPr lang="en-US" altLang="zh-TW" sz="2000" dirty="0" smtClean="0"/>
              <a:t>gas = g;</a:t>
            </a: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 = t;</a:t>
            </a: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maxDist</a:t>
            </a:r>
            <a:r>
              <a:rPr lang="en-US" altLang="zh-TW" sz="2000" dirty="0" smtClean="0"/>
              <a:t>();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public </a:t>
            </a:r>
            <a:r>
              <a:rPr lang="en-US" altLang="zh-TW" sz="2000" dirty="0" smtClean="0"/>
              <a:t>double </a:t>
            </a:r>
            <a:r>
              <a:rPr lang="en-US" altLang="zh-TW" sz="2000" dirty="0" err="1" smtClean="0"/>
              <a:t>getDist</a:t>
            </a:r>
            <a:r>
              <a:rPr lang="en-US" altLang="zh-TW" sz="2000" dirty="0" smtClean="0"/>
              <a:t>() {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   </a:t>
            </a:r>
            <a:r>
              <a:rPr lang="en-US" altLang="zh-TW" sz="2000" dirty="0" smtClean="0"/>
              <a:t>return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}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41487" y="3298217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+</a:t>
            </a:r>
            <a:r>
              <a:rPr lang="en-US" altLang="zh-TW" sz="7200" dirty="0" err="1" smtClean="0"/>
              <a:t>setValue</a:t>
            </a:r>
            <a:r>
              <a:rPr lang="zh-TW" altLang="en-US" sz="7200" dirty="0" smtClean="0"/>
              <a:t>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en-US" altLang="zh-TW" sz="7200" dirty="0" err="1" smtClean="0"/>
              <a:t>getDist</a:t>
            </a:r>
            <a:r>
              <a:rPr lang="en-US" altLang="zh-TW" sz="7200" dirty="0" smtClean="0"/>
              <a:t>()</a:t>
            </a:r>
            <a:r>
              <a:rPr lang="zh-TW" altLang="en-US" sz="7200" dirty="0" smtClean="0"/>
              <a:t>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3408" y="552934"/>
            <a:ext cx="268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private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私人存取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40844" y="2925231"/>
            <a:ext cx="36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public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大家都可以存取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5648</Words>
  <Application>Microsoft Office PowerPoint</Application>
  <PresentationFormat>寬螢幕</PresentationFormat>
  <Paragraphs>1095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5" baseType="lpstr">
      <vt:lpstr>Arial Unicode MS</vt:lpstr>
      <vt:lpstr>ui-monospace</vt:lpstr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JAVA物件導向程式開發報告</vt:lpstr>
      <vt:lpstr>Agenda</vt:lpstr>
      <vt:lpstr>類別(class)與物件(object) 類別圖(class diagram)</vt:lpstr>
      <vt:lpstr>PowerPoint 簡報</vt:lpstr>
      <vt:lpstr>PowerPoint 簡報</vt:lpstr>
      <vt:lpstr>PowerPoint 簡報</vt:lpstr>
      <vt:lpstr>物件導向封裝技術範例與實測</vt:lpstr>
      <vt:lpstr>PowerPoint 簡報</vt:lpstr>
      <vt:lpstr>PowerPoint 簡報</vt:lpstr>
      <vt:lpstr>PowerPoint 簡報</vt:lpstr>
      <vt:lpstr>方法多載</vt:lpstr>
      <vt:lpstr>PowerPoint 簡報</vt:lpstr>
      <vt:lpstr>PowerPoint 簡報</vt:lpstr>
      <vt:lpstr>PowerPoint 簡報</vt:lpstr>
      <vt:lpstr>PowerPoint 簡報</vt:lpstr>
      <vt:lpstr>PowerPoint 簡報</vt:lpstr>
      <vt:lpstr>物件導向封裝技術範例與實測</vt:lpstr>
      <vt:lpstr>方法多載</vt:lpstr>
      <vt:lpstr>PowerPoint 簡報</vt:lpstr>
      <vt:lpstr>PowerPoint 簡報</vt:lpstr>
      <vt:lpstr>建構式(Constructor)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物件導向繼承</vt:lpstr>
      <vt:lpstr>PowerPoint 簡報</vt:lpstr>
      <vt:lpstr>PowerPoint 簡報</vt:lpstr>
      <vt:lpstr>方法覆寫(Override) 兒子對於某些方法有自己的看法 不採用父親交代的方法</vt:lpstr>
      <vt:lpstr>PowerPoint 簡報</vt:lpstr>
      <vt:lpstr>PowerPoint 簡報</vt:lpstr>
      <vt:lpstr>預設建構式的執行順序</vt:lpstr>
      <vt:lpstr>PowerPoint 簡報</vt:lpstr>
      <vt:lpstr>PowerPoint 簡報</vt:lpstr>
      <vt:lpstr>PowerPoint 簡報</vt:lpstr>
      <vt:lpstr>使用super</vt:lpstr>
      <vt:lpstr>PowerPoint 簡報</vt:lpstr>
      <vt:lpstr>PowerPoint 簡報</vt:lpstr>
      <vt:lpstr>使用final</vt:lpstr>
      <vt:lpstr>PowerPoint 簡報</vt:lpstr>
      <vt:lpstr>PowerPoint 簡報</vt:lpstr>
      <vt:lpstr>PowerPoint 簡報</vt:lpstr>
      <vt:lpstr>PowerPoint 簡報</vt:lpstr>
      <vt:lpstr>PowerPoint 簡報</vt:lpstr>
      <vt:lpstr>使用static</vt:lpstr>
      <vt:lpstr>PowerPoint 簡報</vt:lpstr>
      <vt:lpstr>PowerPoint 簡報</vt:lpstr>
      <vt:lpstr>PowerPoint 簡報</vt:lpstr>
      <vt:lpstr>PowerPoint 簡報</vt:lpstr>
      <vt:lpstr>抽象類別(abstract class)與抽象方法(abstract method)</vt:lpstr>
      <vt:lpstr>PowerPoint 簡報</vt:lpstr>
      <vt:lpstr>PowerPoint 簡報</vt:lpstr>
      <vt:lpstr>PowerPoint 簡報</vt:lpstr>
      <vt:lpstr>PowerPoint 簡報</vt:lpstr>
      <vt:lpstr>介面(interface)和類別(class)繼承(extends)</vt:lpstr>
      <vt:lpstr>PowerPoint 簡報</vt:lpstr>
      <vt:lpstr>PowerPoint 簡報</vt:lpstr>
      <vt:lpstr>PowerPoint 簡報</vt:lpstr>
      <vt:lpstr>PowerPoint 簡報</vt:lpstr>
      <vt:lpstr>多型(Polymorphism)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JAVA物件導向程式開發報告</dc:title>
  <dc:creator>使用者</dc:creator>
  <cp:lastModifiedBy>使用者</cp:lastModifiedBy>
  <cp:revision>1</cp:revision>
  <dcterms:created xsi:type="dcterms:W3CDTF">2022-06-01T14:34:49Z</dcterms:created>
  <dcterms:modified xsi:type="dcterms:W3CDTF">2022-06-01T14:37:43Z</dcterms:modified>
</cp:coreProperties>
</file>