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5" r:id="rId4"/>
    <p:sldId id="256" r:id="rId5"/>
    <p:sldId id="260" r:id="rId6"/>
    <p:sldId id="261" r:id="rId7"/>
    <p:sldId id="262" r:id="rId8"/>
    <p:sldId id="277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2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63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77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4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4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88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3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34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0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39EC-54B9-491E-BAB5-7BAA6551C143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FF39-8BF3-4B75-9FBA-2C3664661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48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97876" y="1685182"/>
            <a:ext cx="9396248" cy="966460"/>
          </a:xfrm>
        </p:spPr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:A100E111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172" y="3654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程式設計二</a:t>
            </a:r>
          </a:p>
        </p:txBody>
      </p:sp>
    </p:spTree>
    <p:extLst>
      <p:ext uri="{BB962C8B-B14F-4D97-AF65-F5344CB8AC3E}">
        <p14:creationId xmlns:p14="http://schemas.microsoft.com/office/powerpoint/2010/main" val="35955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/>
          <p:nvPr/>
        </p:nvCxnSpPr>
        <p:spPr>
          <a:xfrm flipH="1" flipV="1">
            <a:off x="2054959" y="1880316"/>
            <a:ext cx="3032196" cy="49776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6452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import java.util.Scanner;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abstract</a:t>
            </a:r>
            <a:r>
              <a:rPr lang="zh-TW" altLang="en-US" dirty="0" smtClean="0"/>
              <a:t> class Share {</a:t>
            </a:r>
            <a:r>
              <a:rPr lang="zh-TW" altLang="en-US" b="1" dirty="0" smtClean="0">
                <a:solidFill>
                  <a:srgbClr val="FF0000"/>
                </a:solidFill>
              </a:rPr>
              <a:t>抽象類別</a:t>
            </a:r>
          </a:p>
          <a:p>
            <a:r>
              <a:rPr lang="zh-TW" altLang="en-US" dirty="0" smtClean="0"/>
              <a:t>   abstract double area(double X, double Y);  // 抽象方法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FFC000"/>
                </a:solidFill>
              </a:rPr>
              <a:t>Triangle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extends Share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public double area(double H, double B) {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70C0"/>
                </a:solidFill>
              </a:rPr>
              <a:t>return (H * B) / 2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92D050"/>
                </a:solidFill>
              </a:rPr>
              <a:t>Rectangle </a:t>
            </a:r>
            <a:r>
              <a:rPr lang="zh-TW" altLang="en-US" b="1" dirty="0" smtClean="0">
                <a:solidFill>
                  <a:srgbClr val="FF0000"/>
                </a:solidFill>
              </a:rPr>
              <a:t>extends Share </a:t>
            </a:r>
            <a:r>
              <a:rPr lang="zh-TW" altLang="en-US" dirty="0" smtClean="0"/>
              <a:t>{      </a:t>
            </a:r>
          </a:p>
          <a:p>
            <a:r>
              <a:rPr lang="zh-TW" altLang="en-US" dirty="0" smtClean="0"/>
              <a:t>   public double area(double H, double W) {</a:t>
            </a:r>
          </a:p>
          <a:p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B0F0"/>
                </a:solidFill>
              </a:rPr>
              <a:t>return H * W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371618" y="0"/>
            <a:ext cx="419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需要有人輸入所以要</a:t>
            </a:r>
            <a:r>
              <a:rPr lang="en-US" altLang="zh-TW" b="1" dirty="0" smtClean="0">
                <a:solidFill>
                  <a:srgbClr val="FF0000"/>
                </a:solidFill>
              </a:rPr>
              <a:t>import</a:t>
            </a:r>
            <a:r>
              <a:rPr lang="zh-TW" altLang="en-US" b="1" dirty="0" smtClean="0">
                <a:solidFill>
                  <a:srgbClr val="FF0000"/>
                </a:solidFill>
              </a:rPr>
              <a:t> Scanner方法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7871" y="874622"/>
            <a:ext cx="210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繼承Share抽象類別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7804" y="2237804"/>
            <a:ext cx="2110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繼承Share抽象類別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1712891" y="3309870"/>
            <a:ext cx="2112134" cy="354813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 flipH="1" flipV="1">
            <a:off x="4649273" y="12879"/>
            <a:ext cx="2498502" cy="425002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5937161" y="12879"/>
            <a:ext cx="1210614" cy="204774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6954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PolymorphismDemo1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 System.out.println("董宸維的作業");</a:t>
            </a:r>
          </a:p>
          <a:p>
            <a:r>
              <a:rPr lang="zh-TW" altLang="en-US" dirty="0" smtClean="0"/>
              <a:t>       double high, base;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0000"/>
                </a:solidFill>
              </a:rPr>
              <a:t>Share sha</a:t>
            </a:r>
            <a:r>
              <a:rPr lang="zh-TW" altLang="en-US" dirty="0" smtClean="0"/>
              <a:t>; </a:t>
            </a:r>
            <a:r>
              <a:rPr lang="zh-TW" altLang="en-US" b="1" dirty="0" smtClean="0">
                <a:solidFill>
                  <a:srgbClr val="FF0000"/>
                </a:solidFill>
              </a:rPr>
              <a:t>宣告Share類別的變數sha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C000"/>
                </a:solidFill>
              </a:rPr>
              <a:t>Triangle tri = new Triangle()</a:t>
            </a:r>
            <a:r>
              <a:rPr lang="zh-TW" altLang="en-US" dirty="0" smtClean="0"/>
              <a:t>;</a:t>
            </a:r>
            <a:r>
              <a:rPr lang="zh-TW" altLang="en-US" b="1" dirty="0" smtClean="0">
                <a:solidFill>
                  <a:srgbClr val="FFC000"/>
                </a:solidFill>
              </a:rPr>
              <a:t>產生Triangle類別的物件tri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92D050"/>
                </a:solidFill>
              </a:rPr>
              <a:t>Rectangle rec = new Rectangle()</a:t>
            </a:r>
            <a:r>
              <a:rPr lang="zh-TW" altLang="en-US" dirty="0" smtClean="0"/>
              <a:t>;</a:t>
            </a:r>
            <a:r>
              <a:rPr lang="zh-TW" altLang="en-US" b="1" dirty="0" smtClean="0">
                <a:solidFill>
                  <a:srgbClr val="92D050"/>
                </a:solidFill>
              </a:rPr>
              <a:t>產生Rectangle類別的物件rec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00B050"/>
                </a:solidFill>
              </a:rPr>
              <a:t>Scanner scn = new Scanner(System.in);建立scn物件接受輸入資料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zh-TW" altLang="en-US" dirty="0" smtClean="0"/>
              <a:t>while (true) 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TW" altLang="en-US" dirty="0" smtClean="0"/>
              <a:t>      System.out.print("請選擇形狀：(1.三角形   2.矩形    0.離開) ？ ");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zh-TW" altLang="en-US" dirty="0" smtClean="0"/>
              <a:t>      </a:t>
            </a:r>
            <a:r>
              <a:rPr lang="zh-TW" altLang="en-US" b="1" dirty="0" smtClean="0">
                <a:solidFill>
                  <a:srgbClr val="7030A0"/>
                </a:solidFill>
              </a:rPr>
              <a:t>int item = scn.nextInt(); 等待輸入 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5679583" y="12879"/>
            <a:ext cx="651241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	      </a:t>
            </a:r>
            <a:r>
              <a:rPr lang="zh-TW" altLang="en-US" b="1" dirty="0" smtClean="0">
                <a:solidFill>
                  <a:srgbClr val="7030A0"/>
                </a:solidFill>
              </a:rPr>
              <a:t>if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(item == 1)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 smtClean="0">
                <a:solidFill>
                  <a:srgbClr val="7030A0"/>
                </a:solidFill>
              </a:rPr>
              <a:t>1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</a:p>
          <a:p>
            <a:r>
              <a:rPr lang="zh-TW" altLang="en-US" dirty="0" smtClean="0"/>
              <a:t>	         System.out.print("請輸入 高 ？ ");</a:t>
            </a:r>
          </a:p>
          <a:p>
            <a:r>
              <a:rPr lang="zh-TW" altLang="en-US" dirty="0" smtClean="0"/>
              <a:t>	         high = scn.nextDouble();</a:t>
            </a:r>
          </a:p>
          <a:p>
            <a:r>
              <a:rPr lang="zh-TW" altLang="en-US" dirty="0" smtClean="0"/>
              <a:t>	         System.out.print("請輸入 底 ？ ");</a:t>
            </a:r>
          </a:p>
          <a:p>
            <a:r>
              <a:rPr lang="zh-TW" altLang="en-US" dirty="0" smtClean="0"/>
              <a:t>	         base = scn.nextDouble();</a:t>
            </a:r>
          </a:p>
          <a:p>
            <a:r>
              <a:rPr lang="zh-TW" altLang="en-US" dirty="0" smtClean="0"/>
              <a:t>	         System.out.print</a:t>
            </a:r>
            <a:endParaRPr lang="en-US" altLang="zh-TW" dirty="0" smtClean="0"/>
          </a:p>
          <a:p>
            <a:r>
              <a:rPr lang="zh-TW" altLang="en-US" dirty="0" smtClean="0"/>
              <a:t>                               ("三角形： 高 = " + high + "，底 = " + base);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sha = tri; sha參考變數指到tri物件</a:t>
            </a:r>
          </a:p>
          <a:p>
            <a:r>
              <a:rPr lang="zh-TW" altLang="en-US" dirty="0" smtClean="0"/>
              <a:t>	      } </a:t>
            </a:r>
            <a:r>
              <a:rPr lang="zh-TW" altLang="en-US" b="1" dirty="0" smtClean="0">
                <a:solidFill>
                  <a:srgbClr val="7030A0"/>
                </a:solidFill>
              </a:rPr>
              <a:t>else if (item == 2)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>
                <a:solidFill>
                  <a:srgbClr val="7030A0"/>
                </a:solidFill>
              </a:rPr>
              <a:t>2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  <a:endParaRPr lang="zh-TW" altLang="en-US" dirty="0" smtClean="0"/>
          </a:p>
          <a:p>
            <a:r>
              <a:rPr lang="zh-TW" altLang="en-US" dirty="0" smtClean="0"/>
              <a:t>	         System.out.print("請輸入 高 ？ ");</a:t>
            </a:r>
          </a:p>
          <a:p>
            <a:r>
              <a:rPr lang="zh-TW" altLang="en-US" dirty="0" smtClean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r>
              <a:rPr lang="zh-TW" altLang="en-US" dirty="0" smtClean="0"/>
              <a:t>high = scn.nextDouble();</a:t>
            </a:r>
          </a:p>
          <a:p>
            <a:r>
              <a:rPr lang="zh-TW" altLang="en-US" dirty="0" smtClean="0"/>
              <a:t>	         System.out.print("請輸入 寬 ？ ");</a:t>
            </a:r>
          </a:p>
          <a:p>
            <a:r>
              <a:rPr lang="zh-TW" altLang="en-US" dirty="0" smtClean="0"/>
              <a:t>	         base = scn.nextDouble();</a:t>
            </a:r>
          </a:p>
          <a:p>
            <a:r>
              <a:rPr lang="zh-TW" altLang="en-US" dirty="0" smtClean="0"/>
              <a:t>	         System.out.print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</a:t>
            </a:r>
            <a:r>
              <a:rPr lang="zh-TW" altLang="en-US" dirty="0" smtClean="0"/>
              <a:t>("矩形： 高 = " + high + "，寬 = " + base);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B0F0"/>
                </a:solidFill>
              </a:rPr>
              <a:t>sha = rec; sha參考變數指到rec物件</a:t>
            </a:r>
          </a:p>
          <a:p>
            <a:r>
              <a:rPr lang="zh-TW" altLang="en-US" dirty="0" smtClean="0"/>
              <a:t>	       }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else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否則會進入這裡</a:t>
            </a:r>
          </a:p>
          <a:p>
            <a:r>
              <a:rPr lang="zh-TW" altLang="en-US" dirty="0" smtClean="0"/>
              <a:t>	          scn.close();</a:t>
            </a:r>
          </a:p>
          <a:p>
            <a:r>
              <a:rPr lang="zh-TW" altLang="en-US" dirty="0" smtClean="0"/>
              <a:t>	          break;</a:t>
            </a:r>
          </a:p>
          <a:p>
            <a:r>
              <a:rPr lang="zh-TW" altLang="en-US" dirty="0" smtClean="0"/>
              <a:t>	       }</a:t>
            </a:r>
          </a:p>
          <a:p>
            <a:r>
              <a:rPr lang="zh-TW" altLang="en-US" dirty="0" smtClean="0"/>
              <a:t>		 </a:t>
            </a:r>
            <a:r>
              <a:rPr lang="zh-TW" altLang="en-US" b="1" dirty="0" smtClean="0">
                <a:solidFill>
                  <a:srgbClr val="C00000"/>
                </a:solidFill>
              </a:rPr>
              <a:t>執行Share類別的area()方法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          System.out.println("，面積為 " + sha.area(high, base));</a:t>
            </a:r>
          </a:p>
          <a:p>
            <a:r>
              <a:rPr lang="zh-TW" altLang="en-US" dirty="0" smtClean="0"/>
              <a:t>	   }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71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8" y="418563"/>
            <a:ext cx="4333875" cy="59436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04" y="2876080"/>
            <a:ext cx="4943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6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 flipH="1">
            <a:off x="987098" y="861743"/>
            <a:ext cx="17454" cy="287774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1120462" y="861743"/>
            <a:ext cx="3078052" cy="599625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0"/>
            <a:ext cx="659398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import java.util.Scanner</a:t>
            </a:r>
            <a:r>
              <a:rPr lang="zh-TW" altLang="en-US" dirty="0" smtClean="0"/>
              <a:t>;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interface Share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FF0000"/>
                </a:solidFill>
              </a:rPr>
              <a:t>定義Share介面</a:t>
            </a:r>
          </a:p>
          <a:p>
            <a:r>
              <a:rPr lang="zh-TW" altLang="en-US" dirty="0" smtClean="0"/>
              <a:t>   </a:t>
            </a:r>
            <a:r>
              <a:rPr lang="zh-TW" altLang="en-US" b="1" dirty="0" smtClean="0">
                <a:solidFill>
                  <a:srgbClr val="FF0000"/>
                </a:solidFill>
              </a:rPr>
              <a:t>double area()</a:t>
            </a:r>
            <a:r>
              <a:rPr lang="zh-TW" altLang="en-US" dirty="0" smtClean="0"/>
              <a:t>; </a:t>
            </a:r>
            <a:r>
              <a:rPr lang="zh-TW" altLang="en-US" b="1" dirty="0" smtClean="0">
                <a:solidFill>
                  <a:srgbClr val="FF0000"/>
                </a:solidFill>
              </a:rPr>
              <a:t>宣告求面積area()方法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0070C0"/>
                </a:solidFill>
              </a:rPr>
              <a:t>Circle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92D050"/>
                </a:solidFill>
              </a:rPr>
              <a:t>implements Share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zh-TW" altLang="en-US" dirty="0" smtClean="0"/>
              <a:t>   private double </a:t>
            </a:r>
            <a:r>
              <a:rPr lang="zh-TW" altLang="en-US" b="1" dirty="0" smtClean="0">
                <a:solidFill>
                  <a:srgbClr val="92D050"/>
                </a:solidFill>
              </a:rPr>
              <a:t>radius</a:t>
            </a:r>
            <a:r>
              <a:rPr lang="zh-TW" altLang="en-US" dirty="0" smtClean="0"/>
              <a:t>;  </a:t>
            </a:r>
            <a:r>
              <a:rPr lang="zh-TW" altLang="en-US" b="1" dirty="0" smtClean="0">
                <a:solidFill>
                  <a:srgbClr val="92D050"/>
                </a:solidFill>
              </a:rPr>
              <a:t>半徑</a:t>
            </a:r>
          </a:p>
          <a:p>
            <a:r>
              <a:rPr lang="zh-TW" altLang="en-US" dirty="0" smtClean="0"/>
              <a:t>   public Circle(double r) {</a:t>
            </a:r>
          </a:p>
          <a:p>
            <a:r>
              <a:rPr lang="zh-TW" altLang="en-US" dirty="0" smtClean="0"/>
              <a:t>      this.radius = r;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 public double area() {</a:t>
            </a:r>
          </a:p>
          <a:p>
            <a:r>
              <a:rPr lang="zh-TW" altLang="en-US" dirty="0" smtClean="0"/>
              <a:t>      return 3.14 * radius * radius;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00B0F0"/>
                </a:solidFill>
              </a:rPr>
              <a:t>Tapezoid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implements Share </a:t>
            </a:r>
            <a:r>
              <a:rPr lang="zh-TW" altLang="en-US" dirty="0" smtClean="0"/>
              <a:t>{      </a:t>
            </a:r>
          </a:p>
          <a:p>
            <a:r>
              <a:rPr lang="zh-TW" altLang="en-US" dirty="0" smtClean="0"/>
              <a:t>   private </a:t>
            </a:r>
            <a:r>
              <a:rPr lang="zh-TW" altLang="en-US" b="1" dirty="0" smtClean="0">
                <a:solidFill>
                  <a:srgbClr val="00B050"/>
                </a:solidFill>
              </a:rPr>
              <a:t>double uBase, dBase, high</a:t>
            </a:r>
            <a:r>
              <a:rPr lang="zh-TW" altLang="en-US" dirty="0" smtClean="0"/>
              <a:t>;  </a:t>
            </a:r>
            <a:r>
              <a:rPr lang="zh-TW" altLang="en-US" b="1" dirty="0" smtClean="0">
                <a:solidFill>
                  <a:srgbClr val="00B050"/>
                </a:solidFill>
              </a:rPr>
              <a:t>上底,下底,高</a:t>
            </a:r>
          </a:p>
          <a:p>
            <a:r>
              <a:rPr lang="zh-TW" altLang="en-US" dirty="0" smtClean="0"/>
              <a:t>   public Tapezoid(double u, double d, double h) {</a:t>
            </a:r>
          </a:p>
          <a:p>
            <a:r>
              <a:rPr lang="zh-TW" altLang="en-US" dirty="0" smtClean="0"/>
              <a:t>      this.uBase = u;</a:t>
            </a:r>
          </a:p>
          <a:p>
            <a:r>
              <a:rPr lang="zh-TW" altLang="en-US" dirty="0" smtClean="0"/>
              <a:t>      this.dBase = d;</a:t>
            </a:r>
          </a:p>
          <a:p>
            <a:r>
              <a:rPr lang="zh-TW" altLang="en-US" dirty="0" smtClean="0"/>
              <a:t>      this.high = h;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 public double area() {</a:t>
            </a:r>
          </a:p>
          <a:p>
            <a:r>
              <a:rPr lang="zh-TW" altLang="en-US" dirty="0" smtClean="0"/>
              <a:t>      return (uBase + dBase) * high / 2;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371618" y="0"/>
            <a:ext cx="419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需要有人輸入所以要</a:t>
            </a:r>
            <a:r>
              <a:rPr lang="en-US" altLang="zh-TW" b="1" dirty="0" smtClean="0">
                <a:solidFill>
                  <a:srgbClr val="FF0000"/>
                </a:solidFill>
              </a:rPr>
              <a:t>import</a:t>
            </a:r>
            <a:r>
              <a:rPr lang="zh-TW" altLang="en-US" b="1" dirty="0" smtClean="0">
                <a:solidFill>
                  <a:srgbClr val="FF0000"/>
                </a:solidFill>
              </a:rPr>
              <a:t> Scanner方法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1432" y="861743"/>
            <a:ext cx="163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實作Share介面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2227" y="3370153"/>
            <a:ext cx="163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實作Share介面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000216" y="1545468"/>
            <a:ext cx="2821035" cy="531253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0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>
            <a:stCxn id="11" idx="3"/>
          </p:cNvCxnSpPr>
          <p:nvPr/>
        </p:nvCxnSpPr>
        <p:spPr>
          <a:xfrm flipV="1">
            <a:off x="6119305" y="3910507"/>
            <a:ext cx="1569382" cy="798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11" idx="0"/>
          </p:cNvCxnSpPr>
          <p:nvPr/>
        </p:nvCxnSpPr>
        <p:spPr>
          <a:xfrm>
            <a:off x="2975020" y="1951149"/>
            <a:ext cx="1753520" cy="18545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5074276" y="0"/>
            <a:ext cx="2614411" cy="390229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" y="0"/>
            <a:ext cx="71735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PolymorphismDemo2 {</a:t>
            </a:r>
          </a:p>
          <a:p>
            <a:r>
              <a:rPr lang="zh-TW" altLang="en-US" dirty="0" smtClean="0"/>
              <a:t>   public static void main(String[] args) {</a:t>
            </a:r>
          </a:p>
          <a:p>
            <a:r>
              <a:rPr lang="zh-TW" altLang="en-US" dirty="0" smtClean="0"/>
              <a:t>       System.out.println("董宸維的作業");</a:t>
            </a:r>
          </a:p>
          <a:p>
            <a:r>
              <a:rPr lang="zh-TW" altLang="en-US" dirty="0" smtClean="0"/>
              <a:t>       double radius, uBase, dBase, high;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0000"/>
                </a:solidFill>
              </a:rPr>
              <a:t>Share sha;宣告Share類別的參考變數sha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FFC000"/>
                </a:solidFill>
              </a:rPr>
              <a:t>Circle cir;宣告Circle類別的物件cir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/>
              <a:t>//Tapezoid tap; 宣告Tapezoid類別的物件tap</a:t>
            </a:r>
          </a:p>
          <a:p>
            <a:r>
              <a:rPr lang="zh-TW" altLang="en-US" dirty="0" smtClean="0"/>
              <a:t>       </a:t>
            </a:r>
            <a:r>
              <a:rPr lang="zh-TW" altLang="en-US" b="1" dirty="0" smtClean="0">
                <a:solidFill>
                  <a:srgbClr val="92D050"/>
                </a:solidFill>
              </a:rPr>
              <a:t>Scanner scn = new Scanner(System.in); 建立scn物件接受輸入資料</a:t>
            </a:r>
          </a:p>
          <a:p>
            <a:r>
              <a:rPr lang="zh-TW" altLang="en-US" dirty="0" smtClean="0"/>
              <a:t>       while (true) {</a:t>
            </a:r>
          </a:p>
          <a:p>
            <a:r>
              <a:rPr lang="zh-TW" altLang="en-US" dirty="0" smtClean="0"/>
              <a:t>         System.out.print("請選擇形狀：(1.圓形   2.梯形    0.離開) ？ ");</a:t>
            </a:r>
            <a:endParaRPr lang="en-US" altLang="zh-TW" dirty="0" smtClean="0"/>
          </a:p>
          <a:p>
            <a:r>
              <a:rPr lang="zh-TW" altLang="en-US" dirty="0" smtClean="0"/>
              <a:t>         </a:t>
            </a:r>
            <a:r>
              <a:rPr lang="zh-TW" altLang="en-US" b="1" dirty="0" smtClean="0">
                <a:solidFill>
                  <a:srgbClr val="7030A0"/>
                </a:solidFill>
              </a:rPr>
              <a:t>int item = scn.nextInt(); 等待輸入</a:t>
            </a:r>
            <a:endParaRPr lang="zh-TW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5726805" y="0"/>
            <a:ext cx="8324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	      </a:t>
            </a:r>
            <a:r>
              <a:rPr lang="zh-TW" altLang="en-US" b="1" dirty="0" smtClean="0">
                <a:solidFill>
                  <a:srgbClr val="7030A0"/>
                </a:solidFill>
              </a:rPr>
              <a:t>if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(item == 1)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 smtClean="0">
                <a:solidFill>
                  <a:srgbClr val="7030A0"/>
                </a:solidFill>
              </a:rPr>
              <a:t>1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</a:p>
          <a:p>
            <a:r>
              <a:rPr lang="zh-TW" altLang="en-US" dirty="0" smtClean="0"/>
              <a:t>	         System.out.print("請輸入 半徑 ？ ");</a:t>
            </a:r>
          </a:p>
          <a:p>
            <a:r>
              <a:rPr lang="zh-TW" altLang="en-US" dirty="0" smtClean="0"/>
              <a:t>	         radius = scn.nextDouble();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cir = new Circle(radius);</a:t>
            </a:r>
          </a:p>
          <a:p>
            <a:r>
              <a:rPr lang="zh-TW" altLang="en-US" dirty="0" smtClean="0"/>
              <a:t>	         </a:t>
            </a:r>
            <a:r>
              <a:rPr lang="zh-TW" altLang="en-US" b="1" dirty="0" smtClean="0">
                <a:solidFill>
                  <a:srgbClr val="0070C0"/>
                </a:solidFill>
              </a:rPr>
              <a:t>sha = cir; sha參考變數指到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cir</a:t>
            </a:r>
            <a:r>
              <a:rPr lang="zh-TW" altLang="en-US" b="1" dirty="0" smtClean="0">
                <a:solidFill>
                  <a:srgbClr val="0070C0"/>
                </a:solidFill>
              </a:rPr>
              <a:t>物件</a:t>
            </a:r>
          </a:p>
          <a:p>
            <a:r>
              <a:rPr lang="zh-TW" altLang="en-US" dirty="0" smtClean="0"/>
              <a:t>	         System.out.print("圓形： 半徑  = " + radius);</a:t>
            </a:r>
          </a:p>
          <a:p>
            <a:r>
              <a:rPr lang="zh-TW" altLang="en-US" dirty="0" smtClean="0"/>
              <a:t>	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218941" y="1782161"/>
            <a:ext cx="206062" cy="193183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3532" y="1782161"/>
            <a:ext cx="73521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} </a:t>
            </a:r>
            <a:r>
              <a:rPr lang="zh-TW" altLang="en-US" b="1" dirty="0" smtClean="0">
                <a:solidFill>
                  <a:srgbClr val="7030A0"/>
                </a:solidFill>
              </a:rPr>
              <a:t>else if (item == 2)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如果答案為</a:t>
            </a:r>
            <a:r>
              <a:rPr lang="en-US" altLang="zh-TW" b="1" dirty="0" smtClean="0">
                <a:solidFill>
                  <a:srgbClr val="7030A0"/>
                </a:solidFill>
              </a:rPr>
              <a:t>2</a:t>
            </a:r>
            <a:r>
              <a:rPr lang="zh-TW" altLang="en-US" b="1" dirty="0" smtClean="0">
                <a:solidFill>
                  <a:srgbClr val="7030A0"/>
                </a:solidFill>
              </a:rPr>
              <a:t>會進入</a:t>
            </a:r>
            <a:endParaRPr lang="zh-TW" altLang="en-US" dirty="0" smtClean="0"/>
          </a:p>
          <a:p>
            <a:r>
              <a:rPr lang="zh-TW" altLang="en-US" dirty="0" smtClean="0"/>
              <a:t>         System.out.print("請輸入 上底 ？ ");</a:t>
            </a:r>
          </a:p>
          <a:p>
            <a:r>
              <a:rPr lang="zh-TW" altLang="en-US" dirty="0" smtClean="0"/>
              <a:t>         uBase = scn.nextDouble();</a:t>
            </a:r>
          </a:p>
          <a:p>
            <a:r>
              <a:rPr lang="zh-TW" altLang="en-US" dirty="0" smtClean="0"/>
              <a:t>         System.out.print("請輸入 下底 ？ ");</a:t>
            </a:r>
          </a:p>
          <a:p>
            <a:r>
              <a:rPr lang="zh-TW" altLang="en-US" dirty="0" smtClean="0"/>
              <a:t>         dBase = scn.nextDouble();</a:t>
            </a:r>
          </a:p>
          <a:p>
            <a:r>
              <a:rPr lang="zh-TW" altLang="en-US" dirty="0" smtClean="0"/>
              <a:t>         System.out.print("請輸入 高 ？ ");</a:t>
            </a:r>
          </a:p>
          <a:p>
            <a:r>
              <a:rPr lang="zh-TW" altLang="en-US" dirty="0" smtClean="0"/>
              <a:t>         high = scn.nextDouble();</a:t>
            </a:r>
          </a:p>
          <a:p>
            <a:r>
              <a:rPr lang="zh-TW" altLang="en-US" dirty="0" smtClean="0"/>
              <a:t>         </a:t>
            </a:r>
            <a:r>
              <a:rPr lang="zh-TW" altLang="en-US" b="1" dirty="0" smtClean="0">
                <a:solidFill>
                  <a:srgbClr val="00B0F0"/>
                </a:solidFill>
              </a:rPr>
              <a:t>sha = new Tapezoid(uBase, dBase, high);</a:t>
            </a:r>
          </a:p>
          <a:p>
            <a:r>
              <a:rPr lang="zh-TW" altLang="en-US" dirty="0" smtClean="0"/>
              <a:t>         System.out.print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("梯形：上底 = " + uBase + "，下底 = " + dBase + "，高 = " + high);</a:t>
            </a:r>
          </a:p>
          <a:p>
            <a:r>
              <a:rPr lang="zh-TW" altLang="en-US" dirty="0" smtClean="0"/>
              <a:t>      } </a:t>
            </a:r>
            <a:r>
              <a:rPr lang="zh-TW" altLang="en-US" b="1" dirty="0" smtClean="0">
                <a:solidFill>
                  <a:srgbClr val="7030A0"/>
                </a:solidFill>
              </a:rPr>
              <a:t>else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zh-TW" altLang="en-US" dirty="0" smtClean="0"/>
              <a:t>{</a:t>
            </a:r>
            <a:r>
              <a:rPr lang="zh-TW" altLang="en-US" b="1" dirty="0" smtClean="0">
                <a:solidFill>
                  <a:srgbClr val="7030A0"/>
                </a:solidFill>
              </a:rPr>
              <a:t>否則會進入這裡</a:t>
            </a:r>
          </a:p>
          <a:p>
            <a:r>
              <a:rPr lang="zh-TW" altLang="en-US" dirty="0" smtClean="0"/>
              <a:t>         scn.close();</a:t>
            </a:r>
          </a:p>
          <a:p>
            <a:r>
              <a:rPr lang="zh-TW" altLang="en-US" dirty="0" smtClean="0"/>
              <a:t>         break;</a:t>
            </a:r>
          </a:p>
          <a:p>
            <a:r>
              <a:rPr lang="zh-TW" altLang="en-US" dirty="0" smtClean="0"/>
              <a:t>      }</a:t>
            </a:r>
          </a:p>
          <a:p>
            <a:r>
              <a:rPr lang="en-US" altLang="zh-TW" dirty="0" smtClean="0"/>
              <a:t>	</a:t>
            </a:r>
            <a:r>
              <a:rPr lang="zh-TW" altLang="en-US" b="1" dirty="0" smtClean="0">
                <a:solidFill>
                  <a:srgbClr val="C00000"/>
                </a:solidFill>
              </a:rPr>
              <a:t>實作Share介面的area()方法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      System.out.println("，面積為 " + sha.area());</a:t>
            </a:r>
          </a:p>
          <a:p>
            <a:r>
              <a:rPr lang="zh-TW" altLang="en-US" dirty="0" smtClean="0"/>
              <a:t>   }</a:t>
            </a:r>
          </a:p>
          <a:p>
            <a:r>
              <a:rPr lang="zh-TW" altLang="en-US" dirty="0" smtClean="0"/>
              <a:t>  }</a:t>
            </a:r>
            <a:endParaRPr lang="en-US" altLang="zh-TW" dirty="0" smtClean="0"/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 flipH="1" flipV="1">
            <a:off x="6323527" y="0"/>
            <a:ext cx="850005" cy="128788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五角星形 9"/>
          <p:cNvSpPr/>
          <p:nvPr/>
        </p:nvSpPr>
        <p:spPr>
          <a:xfrm>
            <a:off x="11524445" y="3805707"/>
            <a:ext cx="206062" cy="193183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37774" y="380570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如果不想</a:t>
            </a:r>
            <a:r>
              <a:rPr lang="zh-TW" altLang="en-US" b="1" dirty="0" smtClean="0"/>
              <a:t>寫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就可以寫這樣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2384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</a:p>
          <a:p>
            <a:r>
              <a:rPr lang="zh-TW" altLang="en-US" dirty="0" smtClean="0"/>
              <a:t>物件導向技術三要素</a:t>
            </a:r>
            <a:r>
              <a:rPr lang="en-US" altLang="zh-TW" dirty="0" smtClean="0"/>
              <a:t>: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|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|</a:t>
            </a:r>
            <a:r>
              <a:rPr lang="zh-TW" altLang="en-US" dirty="0" smtClean="0"/>
              <a:t>多形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導向封裝</a:t>
            </a:r>
            <a:r>
              <a:rPr lang="en-US" altLang="zh-TW" dirty="0" smtClean="0"/>
              <a:t>(</a:t>
            </a:r>
            <a:r>
              <a:rPr lang="en-US" altLang="zh-TW" dirty="0"/>
              <a:t>Encapsulation)</a:t>
            </a:r>
            <a:r>
              <a:rPr lang="zh-TW" altLang="en-US" dirty="0" smtClean="0"/>
              <a:t>技術範例與實測</a:t>
            </a:r>
            <a:endParaRPr lang="en-US" altLang="zh-TW" dirty="0" smtClean="0"/>
          </a:p>
          <a:p>
            <a:r>
              <a:rPr lang="zh-TW" altLang="en-US" dirty="0" smtClean="0"/>
              <a:t>物件導向繼承範例與實測</a:t>
            </a:r>
            <a:endParaRPr lang="en-US" altLang="zh-TW" dirty="0" smtClean="0"/>
          </a:p>
          <a:p>
            <a:r>
              <a:rPr lang="zh-TW" altLang="en-US" dirty="0"/>
              <a:t>物件</a:t>
            </a:r>
            <a:r>
              <a:rPr lang="zh-TW" altLang="en-US" dirty="0" smtClean="0"/>
              <a:t>導向多形範例與實測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386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algn="ctr"/>
            <a:r>
              <a:rPr lang="zh-TW" altLang="en-US" sz="4800" b="1" dirty="0">
                <a:solidFill>
                  <a:srgbClr val="FF0000"/>
                </a:solidFill>
              </a:rPr>
              <a:t>介面</a:t>
            </a:r>
            <a:r>
              <a:rPr lang="en-US" altLang="zh-TW" sz="4800" b="1" dirty="0">
                <a:solidFill>
                  <a:srgbClr val="FF0000"/>
                </a:solidFill>
              </a:rPr>
              <a:t>(interface)</a:t>
            </a:r>
            <a:r>
              <a:rPr lang="zh-TW" altLang="en-US" sz="4800" b="1" dirty="0">
                <a:solidFill>
                  <a:srgbClr val="FF0000"/>
                </a:solidFill>
              </a:rPr>
              <a:t>和類別</a:t>
            </a:r>
            <a:r>
              <a:rPr lang="en-US" altLang="zh-TW" sz="4800" b="1" dirty="0">
                <a:solidFill>
                  <a:srgbClr val="FF0000"/>
                </a:solidFill>
              </a:rPr>
              <a:t>(class</a:t>
            </a:r>
            <a:r>
              <a:rPr lang="en-US" altLang="zh-TW" sz="4800" b="1" dirty="0" smtClean="0">
                <a:solidFill>
                  <a:srgbClr val="FF0000"/>
                </a:solidFill>
              </a:rPr>
              <a:t>)</a:t>
            </a:r>
            <a:r>
              <a:rPr kumimoji="0" lang="zh-TW" altLang="zh-TW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繼承(extends</a:t>
            </a:r>
            <a:r>
              <a:rPr kumimoji="0" lang="en-US" altLang="zh-TW" sz="4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ui-monospace"/>
              </a:rPr>
              <a:t>)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92D050"/>
                </a:solidFill>
              </a:rPr>
              <a:t>介面和類別的不同子類別只可繼承自一個父類別，但是一個類別卻可實作</a:t>
            </a:r>
            <a:r>
              <a:rPr lang="en-US" altLang="zh-TW" sz="4800" b="1" dirty="0">
                <a:solidFill>
                  <a:srgbClr val="92D050"/>
                </a:solidFill>
              </a:rPr>
              <a:t>(Implement)</a:t>
            </a:r>
            <a:r>
              <a:rPr lang="zh-TW" altLang="en-US" sz="4800" b="1" dirty="0">
                <a:solidFill>
                  <a:srgbClr val="92D050"/>
                </a:solidFill>
              </a:rPr>
              <a:t>自很多個介面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2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0"/>
            <a:ext cx="706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/>
          <p:nvPr/>
        </p:nvCxnSpPr>
        <p:spPr>
          <a:xfrm flipH="1" flipV="1">
            <a:off x="4461633" y="489397"/>
            <a:ext cx="2632324" cy="65682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74053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IMove {</a:t>
            </a:r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FF0000"/>
                </a:solidFill>
              </a:rPr>
              <a:t>int ENGINE_NUM = 1</a:t>
            </a:r>
            <a:r>
              <a:rPr lang="zh-TW" altLang="en-US" dirty="0" smtClean="0"/>
              <a:t>;</a:t>
            </a:r>
            <a:r>
              <a:rPr lang="zh-TW" altLang="en-US" b="1" dirty="0" smtClean="0">
                <a:solidFill>
                  <a:srgbClr val="FF0000"/>
                </a:solidFill>
              </a:rPr>
              <a:t>宣告常數</a:t>
            </a:r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  <a:endParaRPr lang="zh-TW" altLang="en-US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FF0000"/>
                </a:solidFill>
              </a:rPr>
              <a:t>void addSpeed(int s);只宣告介面的方法，無程式碼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7030A0"/>
                </a:solidFill>
              </a:rPr>
              <a:t>PiliCar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implements</a:t>
            </a:r>
            <a:r>
              <a:rPr lang="zh-TW" altLang="en-US" dirty="0" smtClean="0"/>
              <a:t> IMove { </a:t>
            </a:r>
          </a:p>
          <a:p>
            <a:r>
              <a:rPr lang="zh-TW" altLang="en-US" dirty="0" smtClean="0"/>
              <a:t>    private int speed;</a:t>
            </a: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00B050"/>
                </a:solidFill>
              </a:rPr>
              <a:t>void addSpeed(int s</a:t>
            </a:r>
            <a:r>
              <a:rPr lang="zh-TW" altLang="en-US" dirty="0" smtClean="0"/>
              <a:t>) { </a:t>
            </a:r>
            <a:endParaRPr lang="zh-TW" altLang="en-US" b="1" dirty="0" smtClean="0">
              <a:solidFill>
                <a:srgbClr val="00B050"/>
              </a:solidFill>
            </a:endParaRPr>
          </a:p>
          <a:p>
            <a:r>
              <a:rPr lang="zh-TW" altLang="en-US" dirty="0" smtClean="0"/>
              <a:t>        System.out.println("霹靂車目前速度：" + speed);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00B050"/>
                </a:solidFill>
              </a:rPr>
              <a:t>speed += s 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	    System.out.println("霹靂車  加速後：" + speed);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FFC000"/>
                </a:solidFill>
              </a:rPr>
              <a:t>BMXCar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implements</a:t>
            </a:r>
            <a:r>
              <a:rPr lang="zh-TW" altLang="en-US" dirty="0" smtClean="0"/>
              <a:t> IMove {</a:t>
            </a:r>
          </a:p>
          <a:p>
            <a:r>
              <a:rPr lang="zh-TW" altLang="en-US" dirty="0" smtClean="0"/>
              <a:t>    private int speed;</a:t>
            </a:r>
          </a:p>
          <a:p>
            <a:r>
              <a:rPr lang="zh-TW" altLang="en-US" dirty="0" smtClean="0"/>
              <a:t>    public </a:t>
            </a:r>
            <a:r>
              <a:rPr lang="zh-TW" altLang="en-US" b="1" dirty="0" smtClean="0">
                <a:solidFill>
                  <a:srgbClr val="0070C0"/>
                </a:solidFill>
              </a:rPr>
              <a:t>void addSpeed(int s)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System.out.println("BMX目前速度：" + speed);</a:t>
            </a:r>
          </a:p>
          <a:p>
            <a:r>
              <a:rPr lang="zh-TW" altLang="en-US" dirty="0" smtClean="0"/>
              <a:t>        </a:t>
            </a:r>
            <a:r>
              <a:rPr lang="zh-TW" altLang="en-US" b="1" dirty="0" smtClean="0">
                <a:solidFill>
                  <a:srgbClr val="0070C0"/>
                </a:solidFill>
              </a:rPr>
              <a:t>speed += s </a:t>
            </a:r>
            <a:r>
              <a:rPr lang="zh-TW" altLang="en-US" dirty="0" smtClean="0"/>
              <a:t>;</a:t>
            </a:r>
          </a:p>
          <a:p>
            <a:r>
              <a:rPr lang="zh-TW" altLang="en-US" dirty="0" smtClean="0"/>
              <a:t>        if(</a:t>
            </a:r>
            <a:r>
              <a:rPr lang="zh-TW" altLang="en-US" b="1" dirty="0" smtClean="0">
                <a:solidFill>
                  <a:srgbClr val="0070C0"/>
                </a:solidFill>
              </a:rPr>
              <a:t>speed &lt;= 200</a:t>
            </a:r>
            <a:r>
              <a:rPr lang="zh-TW" altLang="en-US" dirty="0" smtClean="0"/>
              <a:t>)</a:t>
            </a:r>
            <a:r>
              <a:rPr lang="zh-TW" altLang="en-US" b="1" dirty="0">
                <a:solidFill>
                  <a:srgbClr val="0070C0"/>
                </a:solidFill>
              </a:rPr>
              <a:t>如果小於等於</a:t>
            </a:r>
            <a:r>
              <a:rPr lang="en-US" altLang="zh-TW" b="1" dirty="0">
                <a:solidFill>
                  <a:srgbClr val="0070C0"/>
                </a:solidFill>
              </a:rPr>
              <a:t>200</a:t>
            </a:r>
            <a:r>
              <a:rPr lang="zh-TW" altLang="en-US" b="1" dirty="0">
                <a:solidFill>
                  <a:srgbClr val="0070C0"/>
                </a:solidFill>
              </a:rPr>
              <a:t>就進入</a:t>
            </a:r>
            <a:endParaRPr lang="zh-TW" altLang="en-US" b="1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            System.out.println("BMX  加速後：" + speed);</a:t>
            </a:r>
          </a:p>
          <a:p>
            <a:r>
              <a:rPr lang="zh-TW" altLang="en-US" dirty="0" smtClean="0"/>
              <a:t>        </a:t>
            </a:r>
            <a:r>
              <a:rPr lang="zh-TW" altLang="en-US" b="1" dirty="0" smtClean="0">
                <a:solidFill>
                  <a:srgbClr val="0070C0"/>
                </a:solidFill>
              </a:rPr>
              <a:t>else 否則進入這裡</a:t>
            </a:r>
          </a:p>
          <a:p>
            <a:r>
              <a:rPr lang="zh-TW" altLang="en-US" dirty="0" smtClean="0"/>
              <a:t>            System.out.println("BMX最大速度 200 無法再加速了");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805800" y="0"/>
            <a:ext cx="538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InterfaceDemo1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    System.out.println("所有車子有 " + </a:t>
            </a:r>
            <a:r>
              <a:rPr lang="zh-TW" altLang="en-US" b="1" dirty="0" smtClean="0">
                <a:solidFill>
                  <a:srgbClr val="00B0F0"/>
                </a:solidFill>
              </a:rPr>
              <a:t>IMove.ENGINE_NUM </a:t>
            </a:r>
            <a:r>
              <a:rPr lang="zh-TW" altLang="en-US" dirty="0" smtClean="0"/>
              <a:t>+ " 個引擎！");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7030A0"/>
                </a:solidFill>
              </a:rPr>
              <a:t>PiliCar car1 = new PiliCar();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7030A0"/>
                </a:solidFill>
              </a:rPr>
              <a:t>car1.addSpeed(150);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7030A0"/>
                </a:solidFill>
              </a:rPr>
              <a:t>car1.addSpeed(120);</a:t>
            </a:r>
          </a:p>
          <a:p>
            <a:r>
              <a:rPr lang="zh-TW" altLang="en-US" dirty="0" smtClean="0"/>
              <a:t>	    System.out.println("霹靂車有 " + </a:t>
            </a:r>
            <a:r>
              <a:rPr lang="zh-TW" altLang="en-US" b="1" dirty="0" smtClean="0">
                <a:solidFill>
                  <a:srgbClr val="00B0F0"/>
                </a:solidFill>
              </a:rPr>
              <a:t>IMove.ENGINE_NUM </a:t>
            </a:r>
            <a:r>
              <a:rPr lang="zh-TW" altLang="en-US" dirty="0" smtClean="0"/>
              <a:t>+ " 個引擎！");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C000"/>
                </a:solidFill>
              </a:rPr>
              <a:t>BMXCar car2 = new BMXCar();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C000"/>
                </a:solidFill>
              </a:rPr>
              <a:t>car2.addSpeed(150);</a:t>
            </a:r>
          </a:p>
          <a:p>
            <a:r>
              <a:rPr lang="zh-TW" altLang="en-US" dirty="0" smtClean="0"/>
              <a:t>	    </a:t>
            </a:r>
            <a:r>
              <a:rPr lang="zh-TW" altLang="en-US" b="1" dirty="0" smtClean="0">
                <a:solidFill>
                  <a:srgbClr val="FFC000"/>
                </a:solidFill>
              </a:rPr>
              <a:t>car2.addSpeed(120);</a:t>
            </a:r>
          </a:p>
          <a:p>
            <a:r>
              <a:rPr lang="zh-TW" altLang="en-US" dirty="0" smtClean="0"/>
              <a:t>	    System.out.println("BMX有 " + </a:t>
            </a:r>
            <a:r>
              <a:rPr lang="zh-TW" altLang="en-US" b="1" dirty="0" smtClean="0">
                <a:solidFill>
                  <a:srgbClr val="00B0F0"/>
                </a:solidFill>
              </a:rPr>
              <a:t>IMove.ENGINE_NUM </a:t>
            </a:r>
            <a:r>
              <a:rPr lang="zh-TW" altLang="en-US" dirty="0" smtClean="0"/>
              <a:t>+ " 個引擎！");</a:t>
            </a:r>
          </a:p>
          <a:p>
            <a:r>
              <a:rPr lang="zh-TW" altLang="en-US" dirty="0" smtClean="0"/>
              <a:t>	}</a:t>
            </a:r>
          </a:p>
          <a:p>
            <a:r>
              <a:rPr lang="zh-TW" altLang="en-US" dirty="0" smtClean="0"/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15414" y="8875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實作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1731" y="1415534"/>
            <a:ext cx="427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實作IMove介面的addSpeed方法內程式碼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8579" y="3675404"/>
            <a:ext cx="427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實作IMove介面的addSpeed方法內程式碼</a:t>
            </a:r>
            <a:endParaRPr lang="zh-TW" altLang="en-US" b="1" dirty="0" smtClean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99888" y="2169698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 += </a:t>
            </a:r>
            <a:r>
              <a:rPr lang="en-US" altLang="zh-TW" b="1" dirty="0">
                <a:solidFill>
                  <a:srgbClr val="00B050"/>
                </a:solidFill>
                <a:latin typeface="Arial Unicode MS"/>
                <a:ea typeface="ui-monospace"/>
              </a:rPr>
              <a:t>s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; == &gt;</a:t>
            </a:r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 = </a:t>
            </a:r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+</a:t>
            </a:r>
            <a:r>
              <a:rPr lang="en-US" altLang="zh-TW" b="1" dirty="0" smtClean="0">
                <a:solidFill>
                  <a:srgbClr val="00B050"/>
                </a:solidFill>
                <a:latin typeface="Arial Unicode MS"/>
                <a:ea typeface="ui-monospace"/>
              </a:rPr>
              <a:t>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5414" y="31335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實作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27818" y="4342834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 += </a:t>
            </a:r>
            <a:r>
              <a:rPr lang="en-US" altLang="zh-TW" b="1" dirty="0">
                <a:solidFill>
                  <a:srgbClr val="0070C0"/>
                </a:solidFill>
                <a:latin typeface="Arial Unicode MS"/>
                <a:ea typeface="ui-monospace"/>
              </a:rPr>
              <a:t>s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; == &gt;</a:t>
            </a:r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 = </a:t>
            </a:r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speed</a:t>
            </a:r>
            <a:r>
              <a:rPr lang="zh-TW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+</a:t>
            </a:r>
            <a:r>
              <a:rPr lang="en-US" altLang="zh-TW" b="1" dirty="0" smtClean="0">
                <a:solidFill>
                  <a:srgbClr val="0070C0"/>
                </a:solidFill>
                <a:latin typeface="Arial Unicode MS"/>
                <a:ea typeface="ui-monospace"/>
              </a:rPr>
              <a:t>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3116687" y="1256832"/>
            <a:ext cx="4839591" cy="30151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210943" y="2986757"/>
            <a:ext cx="4745336" cy="5161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1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04" y="-1"/>
            <a:ext cx="6991350" cy="68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4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H="1" flipV="1">
            <a:off x="6890197" y="367047"/>
            <a:ext cx="382438" cy="477162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940935" y="2630512"/>
            <a:ext cx="3387144" cy="119451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" y="0"/>
            <a:ext cx="6156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IMove {</a:t>
            </a:r>
          </a:p>
          <a:p>
            <a:r>
              <a:rPr lang="zh-TW" altLang="en-US" dirty="0" smtClean="0"/>
              <a:t>    public void showSpeed();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IFly {</a:t>
            </a:r>
          </a:p>
          <a:p>
            <a:r>
              <a:rPr lang="zh-TW" altLang="en-US" dirty="0" smtClean="0"/>
              <a:t>    public void showFly();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interface</a:t>
            </a:r>
            <a:r>
              <a:rPr lang="zh-TW" altLang="en-US" dirty="0" smtClean="0"/>
              <a:t> IAnimal </a:t>
            </a:r>
            <a:r>
              <a:rPr lang="zh-TW" altLang="en-US" b="1" dirty="0" smtClean="0">
                <a:solidFill>
                  <a:srgbClr val="FF0000"/>
                </a:solidFill>
              </a:rPr>
              <a:t>extends IMove, IFly </a:t>
            </a:r>
            <a:r>
              <a:rPr lang="zh-TW" altLang="en-US" dirty="0" smtClean="0"/>
              <a:t>{ </a:t>
            </a:r>
          </a:p>
          <a:p>
            <a:r>
              <a:rPr lang="zh-TW" altLang="en-US" dirty="0" smtClean="0"/>
              <a:t>    public void showAttack() ;</a:t>
            </a:r>
          </a:p>
          <a:p>
            <a:r>
              <a:rPr lang="zh-TW" altLang="en-US" dirty="0" smtClean="0"/>
              <a:t>}</a:t>
            </a:r>
          </a:p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92D050"/>
                </a:solidFill>
              </a:rPr>
              <a:t>CAirPlane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implements IMove, IFly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FFC000"/>
                </a:solidFill>
              </a:rPr>
              <a:t>showSpeed()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        System.out.println("飛機每一次加速，會增加 20公里！");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FFC000"/>
                </a:solidFill>
              </a:rPr>
              <a:t>showFly()</a:t>
            </a:r>
            <a:r>
              <a:rPr lang="zh-TW" altLang="en-US" dirty="0" smtClean="0"/>
              <a:t> {</a:t>
            </a:r>
          </a:p>
          <a:p>
            <a:r>
              <a:rPr lang="zh-TW" altLang="en-US" dirty="0" smtClean="0"/>
              <a:t>        System.out.println("飛機的最快移動方式，就是飛行！");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834130" y="-2285"/>
            <a:ext cx="63578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class </a:t>
            </a:r>
            <a:r>
              <a:rPr lang="zh-TW" altLang="en-US" b="1" dirty="0" smtClean="0">
                <a:solidFill>
                  <a:srgbClr val="00B050"/>
                </a:solidFill>
              </a:rPr>
              <a:t>CSiteYaMan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B0F0"/>
                </a:solidFill>
              </a:rPr>
              <a:t>implements IAnimal </a:t>
            </a:r>
            <a:r>
              <a:rPr lang="zh-TW" altLang="en-US" dirty="0" smtClean="0"/>
              <a:t>{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zh-TW" altLang="en-US" dirty="0" smtClean="0"/>
              <a:t>public void </a:t>
            </a:r>
            <a:r>
              <a:rPr lang="zh-TW" altLang="en-US" b="1" dirty="0" smtClean="0">
                <a:solidFill>
                  <a:srgbClr val="00B0F0"/>
                </a:solidFill>
              </a:rPr>
              <a:t>showSpeed()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System.out.println("賽亞人每一次加速，會增加 30公里！");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00B0F0"/>
                </a:solidFill>
              </a:rPr>
              <a:t>showFly()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System.out.println("賽亞人飛的速度比光速還快！");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    public void </a:t>
            </a:r>
            <a:r>
              <a:rPr lang="zh-TW" altLang="en-US" b="1" dirty="0" smtClean="0">
                <a:solidFill>
                  <a:srgbClr val="00B0F0"/>
                </a:solidFill>
              </a:rPr>
              <a:t>showAttack() </a:t>
            </a:r>
            <a:r>
              <a:rPr lang="zh-TW" altLang="en-US" dirty="0" smtClean="0"/>
              <a:t>{</a:t>
            </a:r>
          </a:p>
          <a:p>
            <a:r>
              <a:rPr lang="zh-TW" altLang="en-US" dirty="0" smtClean="0"/>
              <a:t>        System.out.println("賽亞人攻擊會使用龜派氣功！");</a:t>
            </a:r>
          </a:p>
          <a:p>
            <a:r>
              <a:rPr lang="zh-TW" altLang="en-US" dirty="0" smtClean="0"/>
              <a:t>    }</a:t>
            </a:r>
          </a:p>
          <a:p>
            <a:r>
              <a:rPr lang="zh-TW" altLang="en-US" dirty="0" smtClean="0"/>
              <a:t>}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682098" y="1462689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介面 </a:t>
            </a:r>
            <a:r>
              <a:rPr lang="en-US" altLang="zh-TW" b="1" dirty="0" smtClean="0">
                <a:solidFill>
                  <a:srgbClr val="FF0000"/>
                </a:solidFill>
              </a:rPr>
              <a:t>, </a:t>
            </a:r>
            <a:r>
              <a:rPr lang="zh-TW" altLang="en-US" b="1" dirty="0" smtClean="0">
                <a:solidFill>
                  <a:srgbClr val="FF0000"/>
                </a:solidFill>
              </a:rPr>
              <a:t>可以多重繼承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8429" y="8488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1595" y="503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介面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4585" y="2261180"/>
            <a:ext cx="227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C000"/>
                </a:solidFill>
              </a:rPr>
              <a:t>實作IMove和IFly介面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90077" y="-2285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實作IAnimal介面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6102" y="2445846"/>
            <a:ext cx="530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由於有介面 </a:t>
            </a:r>
            <a:r>
              <a:rPr lang="en-US" altLang="zh-TW" b="1" dirty="0" err="1" smtClean="0">
                <a:solidFill>
                  <a:srgbClr val="00B0F0"/>
                </a:solidFill>
              </a:rPr>
              <a:t>lAnimal</a:t>
            </a:r>
            <a:r>
              <a:rPr lang="zh-TW" altLang="en-US" b="1" dirty="0" smtClean="0">
                <a:solidFill>
                  <a:srgbClr val="00B0F0"/>
                </a:solidFill>
              </a:rPr>
              <a:t>有繼承IMove, I</a:t>
            </a:r>
            <a:r>
              <a:rPr lang="en-US" altLang="zh-TW" b="1" dirty="0" smtClean="0">
                <a:solidFill>
                  <a:srgbClr val="00B0F0"/>
                </a:solidFill>
              </a:rPr>
              <a:t>f</a:t>
            </a:r>
            <a:r>
              <a:rPr lang="zh-TW" altLang="en-US" b="1" dirty="0" smtClean="0">
                <a:solidFill>
                  <a:srgbClr val="00B0F0"/>
                </a:solidFill>
              </a:rPr>
              <a:t>ly所以也要實作 </a:t>
            </a:r>
            <a:endParaRPr lang="zh-TW" altLang="en-US" b="1" dirty="0" smtClean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32816" y="2812893"/>
            <a:ext cx="56569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public class InterfaceDemo2 {</a:t>
            </a:r>
          </a:p>
          <a:p>
            <a:r>
              <a:rPr lang="zh-TW" altLang="en-US" dirty="0" smtClean="0"/>
              <a:t>	public static void main(String[] args) {</a:t>
            </a:r>
          </a:p>
          <a:p>
            <a:r>
              <a:rPr lang="zh-TW" altLang="en-US" dirty="0" smtClean="0"/>
              <a:t>	    System.out.println("董宸維的作業");</a:t>
            </a:r>
          </a:p>
          <a:p>
            <a:r>
              <a:rPr lang="zh-TW" altLang="en-US" dirty="0" smtClean="0"/>
              <a:t>	</a:t>
            </a:r>
            <a:r>
              <a:rPr lang="zh-TW" altLang="en-US" b="1" dirty="0" smtClean="0">
                <a:solidFill>
                  <a:srgbClr val="92D050"/>
                </a:solidFill>
              </a:rPr>
              <a:t>    CAirPlane air1 = new CAirPlane(); </a:t>
            </a:r>
          </a:p>
          <a:p>
            <a:r>
              <a:rPr lang="zh-TW" altLang="en-US" b="1" dirty="0" smtClean="0">
                <a:solidFill>
                  <a:srgbClr val="92D050"/>
                </a:solidFill>
              </a:rPr>
              <a:t>	    air1.showSpeed(); </a:t>
            </a:r>
          </a:p>
          <a:p>
            <a:r>
              <a:rPr lang="zh-TW" altLang="en-US" b="1" dirty="0" smtClean="0">
                <a:solidFill>
                  <a:srgbClr val="92D050"/>
                </a:solidFill>
              </a:rPr>
              <a:t>	    air1.showFly();           </a:t>
            </a:r>
          </a:p>
          <a:p>
            <a:r>
              <a:rPr lang="zh-TW" altLang="en-US" b="1" dirty="0" smtClean="0">
                <a:solidFill>
                  <a:srgbClr val="92D050"/>
                </a:solidFill>
              </a:rPr>
              <a:t>	    System.out.println();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endParaRPr lang="zh-TW" altLang="en-US" b="1" dirty="0" smtClean="0">
              <a:solidFill>
                <a:srgbClr val="92D050"/>
              </a:solidFill>
            </a:endParaRP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CSiteYaMan man1 = new CSiteYaMan();    </a:t>
            </a: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man1.showSpeed();      </a:t>
            </a: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man1.showFly(); </a:t>
            </a:r>
          </a:p>
          <a:p>
            <a:r>
              <a:rPr lang="zh-TW" altLang="en-US" b="1" dirty="0" smtClean="0">
                <a:solidFill>
                  <a:srgbClr val="00B050"/>
                </a:solidFill>
              </a:rPr>
              <a:t>	    man1.showAttack()</a:t>
            </a:r>
          </a:p>
          <a:p>
            <a:r>
              <a:rPr lang="zh-TW" altLang="en-US" dirty="0" smtClean="0"/>
              <a:t>	}</a:t>
            </a:r>
            <a:endParaRPr lang="en-US" altLang="zh-TW" dirty="0" smtClean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33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多型</a:t>
            </a:r>
            <a:r>
              <a:rPr lang="en-US" altLang="zh-TW" b="1" dirty="0">
                <a:solidFill>
                  <a:srgbClr val="FF0000"/>
                </a:solidFill>
              </a:rPr>
              <a:t>(Polymorphism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不同物件執行相同名稱的方法，卻可以得到不同的結果。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程式在執行時會根據不同的物件自行選擇適當的方法來執行。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例如：不同的形狀其面積計算公式不同。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如果是三角形，其面積為 </a:t>
            </a:r>
            <a:r>
              <a:rPr lang="en-US" altLang="zh-TW" b="1" dirty="0">
                <a:solidFill>
                  <a:srgbClr val="92D050"/>
                </a:solidFill>
              </a:rPr>
              <a:t>(</a:t>
            </a:r>
            <a:r>
              <a:rPr lang="zh-TW" altLang="en-US" b="1" dirty="0">
                <a:solidFill>
                  <a:srgbClr val="92D050"/>
                </a:solidFill>
              </a:rPr>
              <a:t>底 * 高</a:t>
            </a:r>
            <a:r>
              <a:rPr lang="en-US" altLang="zh-TW" b="1" dirty="0">
                <a:solidFill>
                  <a:srgbClr val="92D050"/>
                </a:solidFill>
              </a:rPr>
              <a:t>) / 2</a:t>
            </a:r>
            <a:r>
              <a:rPr lang="zh-TW" altLang="en-US" b="1" dirty="0">
                <a:solidFill>
                  <a:srgbClr val="92D050"/>
                </a:solidFill>
              </a:rPr>
              <a:t>；</a:t>
            </a:r>
          </a:p>
          <a:p>
            <a:pPr marL="457200" lvl="1" indent="0">
              <a:buNone/>
            </a:pPr>
            <a:r>
              <a:rPr lang="zh-TW" altLang="en-US" b="1" dirty="0">
                <a:solidFill>
                  <a:srgbClr val="92D050"/>
                </a:solidFill>
              </a:rPr>
              <a:t>如果是矩形，其面積為 長 * 寬 </a:t>
            </a:r>
            <a:r>
              <a:rPr lang="en-US" altLang="zh-TW" b="1" dirty="0">
                <a:solidFill>
                  <a:srgbClr val="92D050"/>
                </a:solidFill>
              </a:rPr>
              <a:t>…</a:t>
            </a:r>
            <a:r>
              <a:rPr lang="zh-TW" altLang="en-US" b="1" dirty="0">
                <a:solidFill>
                  <a:srgbClr val="92D050"/>
                </a:solidFill>
              </a:rPr>
              <a:t>。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92D050"/>
                </a:solidFill>
              </a:rPr>
              <a:t>Java</a:t>
            </a:r>
            <a:r>
              <a:rPr lang="zh-TW" altLang="en-US" b="1" dirty="0">
                <a:solidFill>
                  <a:srgbClr val="92D050"/>
                </a:solidFill>
              </a:rPr>
              <a:t>中如果要達成多型，可以使用抽象方法和介面的方式來實作。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44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"/>
            <a:ext cx="689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0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1358</Words>
  <Application>Microsoft Office PowerPoint</Application>
  <PresentationFormat>寬螢幕</PresentationFormat>
  <Paragraphs>229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 Unicode MS</vt:lpstr>
      <vt:lpstr>ui-monospace</vt:lpstr>
      <vt:lpstr>新細明體</vt:lpstr>
      <vt:lpstr>Arial</vt:lpstr>
      <vt:lpstr>Calibri</vt:lpstr>
      <vt:lpstr>Calibri Light</vt:lpstr>
      <vt:lpstr>Office 佈景主題</vt:lpstr>
      <vt:lpstr>JAVA物件導向程式開發報告</vt:lpstr>
      <vt:lpstr>Agenda</vt:lpstr>
      <vt:lpstr>介面(interface)和類別(class)繼承(extends)</vt:lpstr>
      <vt:lpstr>PowerPoint 簡報</vt:lpstr>
      <vt:lpstr>PowerPoint 簡報</vt:lpstr>
      <vt:lpstr>PowerPoint 簡報</vt:lpstr>
      <vt:lpstr>PowerPoint 簡報</vt:lpstr>
      <vt:lpstr>多型(Polymorphism)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JAVA物件導向程式開發報告</dc:title>
  <dc:creator>使用者</dc:creator>
  <cp:lastModifiedBy>使用者</cp:lastModifiedBy>
  <cp:revision>16</cp:revision>
  <dcterms:created xsi:type="dcterms:W3CDTF">2022-06-01T11:06:24Z</dcterms:created>
  <dcterms:modified xsi:type="dcterms:W3CDTF">2022-06-01T14:31:32Z</dcterms:modified>
</cp:coreProperties>
</file>