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3" r:id="rId5"/>
    <p:sldId id="264" r:id="rId6"/>
    <p:sldId id="259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4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3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7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10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13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2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F64F-3953-4117-8C7F-C2B36DC218E6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716A-C84F-4267-BDAB-A2418E3F0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39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7876" y="1685182"/>
            <a:ext cx="9396248" cy="966460"/>
          </a:xfrm>
        </p:spPr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</a:t>
            </a:r>
            <a:r>
              <a:rPr lang="zh-TW" altLang="en-US" dirty="0"/>
              <a:t>程式</a:t>
            </a:r>
            <a:r>
              <a:rPr lang="zh-TW" altLang="en-US" dirty="0" smtClean="0"/>
              <a:t>開發報告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:A100E111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172" y="3654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程式設計二</a:t>
            </a:r>
          </a:p>
        </p:txBody>
      </p:sp>
    </p:spTree>
    <p:extLst>
      <p:ext uri="{BB962C8B-B14F-4D97-AF65-F5344CB8AC3E}">
        <p14:creationId xmlns:p14="http://schemas.microsoft.com/office/powerpoint/2010/main" val="423753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algn="ctr"/>
            <a:r>
              <a:rPr lang="zh-TW" altLang="en-US" b="1" dirty="0"/>
              <a:t>預設建構式的執行順序</a:t>
            </a:r>
          </a:p>
        </p:txBody>
      </p:sp>
    </p:spTree>
    <p:extLst>
      <p:ext uri="{BB962C8B-B14F-4D97-AF65-F5344CB8AC3E}">
        <p14:creationId xmlns:p14="http://schemas.microsoft.com/office/powerpoint/2010/main" val="385994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695325"/>
            <a:ext cx="69056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單箭頭接點 22"/>
          <p:cNvCxnSpPr/>
          <p:nvPr/>
        </p:nvCxnSpPr>
        <p:spPr>
          <a:xfrm>
            <a:off x="2584359" y="4373360"/>
            <a:ext cx="328411" cy="159063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71920" y="2292439"/>
            <a:ext cx="977722" cy="190392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648498" y="558406"/>
            <a:ext cx="689017" cy="201837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1094706" y="370840"/>
            <a:ext cx="1489653" cy="138712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1236372" y="1983346"/>
            <a:ext cx="2133598" cy="143814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313645" y="3647152"/>
            <a:ext cx="764147" cy="2316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5069983"/>
            <a:ext cx="4675031" cy="178801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" y="1"/>
            <a:ext cx="4155581" cy="165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" y="3421487"/>
            <a:ext cx="6426558" cy="1549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" y="1762259"/>
            <a:ext cx="4881092" cy="156049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477806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protected </a:t>
            </a:r>
            <a:r>
              <a:rPr lang="en-US" altLang="zh-TW" b="1" dirty="0" err="1" smtClean="0">
                <a:solidFill>
                  <a:srgbClr val="FFC000"/>
                </a:solidFill>
              </a:rPr>
              <a:t>int</a:t>
            </a:r>
            <a:r>
              <a:rPr lang="en-US" altLang="zh-TW" b="1" dirty="0" smtClean="0">
                <a:solidFill>
                  <a:srgbClr val="FFC000"/>
                </a:solidFill>
              </a:rPr>
              <a:t> a = 1;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CMath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("a = " + a);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SonCMath</a:t>
            </a:r>
            <a:r>
              <a:rPr lang="en-US" altLang="zh-TW" dirty="0" smtClean="0"/>
              <a:t> extends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protected </a:t>
            </a:r>
            <a:r>
              <a:rPr lang="en-US" altLang="zh-TW" b="1" dirty="0" err="1" smtClean="0">
                <a:solidFill>
                  <a:srgbClr val="FFC000"/>
                </a:solidFill>
              </a:rPr>
              <a:t>int</a:t>
            </a:r>
            <a:r>
              <a:rPr lang="en-US" altLang="zh-TW" b="1" dirty="0" smtClean="0">
                <a:solidFill>
                  <a:srgbClr val="FFC000"/>
                </a:solidFill>
              </a:rPr>
              <a:t> b = 2;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SonCMath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("a + b = " + (a + b));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GrandSonCMath</a:t>
            </a:r>
            <a:r>
              <a:rPr lang="en-US" altLang="zh-TW" dirty="0" smtClean="0"/>
              <a:t> extends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SonCMath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protected </a:t>
            </a:r>
            <a:r>
              <a:rPr lang="en-US" altLang="zh-TW" b="1" dirty="0" err="1" smtClean="0">
                <a:solidFill>
                  <a:srgbClr val="FFC000"/>
                </a:solidFill>
              </a:rPr>
              <a:t>int</a:t>
            </a:r>
            <a:r>
              <a:rPr lang="en-US" altLang="zh-TW" b="1" dirty="0" smtClean="0">
                <a:solidFill>
                  <a:srgbClr val="FFC000"/>
                </a:solidFill>
              </a:rPr>
              <a:t> c = 4;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GrandSonCMath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("a + b + c = " + (a + b + c));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ConstructorExtend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   new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GrandSonCMath</a:t>
            </a:r>
            <a:r>
              <a:rPr lang="en-US" altLang="zh-TW" b="1" dirty="0" smtClean="0">
                <a:solidFill>
                  <a:srgbClr val="FF0000"/>
                </a:solidFill>
              </a:rPr>
              <a:t>(); </a:t>
            </a:r>
            <a:endParaRPr lang="zh-TW" altLang="en-US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9640"/>
              </p:ext>
            </p:extLst>
          </p:nvPr>
        </p:nvGraphicFramePr>
        <p:xfrm>
          <a:off x="2584359" y="0"/>
          <a:ext cx="15712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爺爺</a:t>
                      </a:r>
                      <a:r>
                        <a:rPr lang="en-US" altLang="zh-TW" dirty="0" err="1" smtClean="0"/>
                        <a:t>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19965"/>
              </p:ext>
            </p:extLst>
          </p:nvPr>
        </p:nvGraphicFramePr>
        <p:xfrm>
          <a:off x="3206839" y="1762259"/>
          <a:ext cx="16742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54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爸爸</a:t>
                      </a:r>
                      <a:r>
                        <a:rPr lang="en-US" altLang="zh-TW" dirty="0" err="1" smtClean="0"/>
                        <a:t>SonCMath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SonCMath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19149"/>
              </p:ext>
            </p:extLst>
          </p:nvPr>
        </p:nvGraphicFramePr>
        <p:xfrm>
          <a:off x="4155582" y="3421487"/>
          <a:ext cx="2270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977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兒子</a:t>
                      </a:r>
                      <a:r>
                        <a:rPr lang="en-US" altLang="zh-TW" dirty="0" err="1" smtClean="0"/>
                        <a:t>GrandSonCMath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GrandSonCMath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76362"/>
              </p:ext>
            </p:extLst>
          </p:nvPr>
        </p:nvGraphicFramePr>
        <p:xfrm>
          <a:off x="1094706" y="6116320"/>
          <a:ext cx="33356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628">
                  <a:extLst>
                    <a:ext uri="{9D8B030D-6E8A-4147-A177-3AD203B41FA5}">
                      <a16:colId xmlns:a16="http://schemas.microsoft.com/office/drawing/2014/main" val="4169802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用兒子的類別去建立新的物件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3245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31811"/>
              </p:ext>
            </p:extLst>
          </p:nvPr>
        </p:nvGraphicFramePr>
        <p:xfrm>
          <a:off x="8933643" y="221087"/>
          <a:ext cx="2987897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97">
                  <a:extLst>
                    <a:ext uri="{9D8B030D-6E8A-4147-A177-3AD203B41FA5}">
                      <a16:colId xmlns:a16="http://schemas.microsoft.com/office/drawing/2014/main" val="615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執行方法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兒子的類別建立新的物件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2.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預設建構式的執行順序</a:t>
                      </a:r>
                      <a:endParaRPr lang="en-US" altLang="zh-TW" b="1" dirty="0" smtClean="0">
                        <a:solidFill>
                          <a:srgbClr val="92D050"/>
                        </a:solidFill>
                      </a:endParaRPr>
                    </a:p>
                    <a:p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沒有寫就會往上找爸爸的</a:t>
                      </a:r>
                      <a:endParaRPr lang="en-US" altLang="zh-TW" b="1" dirty="0" smtClean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00B0F0"/>
                          </a:solidFill>
                        </a:rPr>
                        <a:t>3.</a:t>
                      </a:r>
                      <a:r>
                        <a:rPr lang="zh-TW" altLang="en-US" b="1" dirty="0" smtClean="0">
                          <a:solidFill>
                            <a:srgbClr val="00B0F0"/>
                          </a:solidFill>
                        </a:rPr>
                        <a:t>預設建構式的執行順序</a:t>
                      </a:r>
                      <a:endParaRPr lang="en-US" altLang="zh-TW" b="1" dirty="0" smtClean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zh-TW" altLang="en-US" b="1" dirty="0" smtClean="0">
                          <a:solidFill>
                            <a:srgbClr val="00B0F0"/>
                          </a:solidFill>
                        </a:rPr>
                        <a:t>沒有寫就會往上找爺爺的</a:t>
                      </a:r>
                      <a:endParaRPr lang="en-US" altLang="zh-TW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4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4.</a:t>
                      </a:r>
                      <a:r>
                        <a:rPr lang="zh-TW" altLang="en-US" b="1" dirty="0" smtClean="0">
                          <a:solidFill>
                            <a:srgbClr val="7030A0"/>
                          </a:solidFill>
                        </a:rPr>
                        <a:t>在爺爺裡面找到了</a:t>
                      </a:r>
                      <a:r>
                        <a:rPr lang="en-US" altLang="zh-TW" b="1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 a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7030A0"/>
                          </a:solidFill>
                        </a:rPr>
                        <a:t>再往下傳送</a:t>
                      </a:r>
                      <a:endParaRPr lang="en-US" altLang="zh-TW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0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C00000"/>
                          </a:solidFill>
                        </a:rPr>
                        <a:t>5.</a:t>
                      </a: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</a:rPr>
                        <a:t>把資料傳給爸爸</a:t>
                      </a:r>
                      <a:endParaRPr lang="en-US" altLang="zh-TW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</a:rPr>
                        <a:t>再往下傳送</a:t>
                      </a:r>
                      <a:endParaRPr lang="en-US" altLang="zh-TW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8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2060"/>
                          </a:solidFill>
                        </a:rPr>
                        <a:t>6.</a:t>
                      </a:r>
                      <a:r>
                        <a:rPr lang="zh-TW" altLang="en-US" b="1" dirty="0" smtClean="0">
                          <a:solidFill>
                            <a:srgbClr val="002060"/>
                          </a:solidFill>
                        </a:rPr>
                        <a:t>把資料傳給兒子</a:t>
                      </a:r>
                      <a:endParaRPr lang="en-US" altLang="zh-TW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002060"/>
                          </a:solidFill>
                        </a:rPr>
                        <a:t>才得到答案</a:t>
                      </a:r>
                      <a:endParaRPr lang="en-US" altLang="zh-TW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(Object-Oriented) </a:t>
            </a:r>
            <a:r>
              <a:rPr lang="zh-TW" altLang="en-US" dirty="0" smtClean="0"/>
              <a:t> 結構化程式開發</a:t>
            </a:r>
            <a:endParaRPr lang="en-US" altLang="zh-TW" dirty="0" smtClean="0"/>
          </a:p>
          <a:p>
            <a:r>
              <a:rPr lang="zh-TW" altLang="en-US" dirty="0" smtClean="0"/>
              <a:t>核心觀念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</a:p>
          <a:p>
            <a:r>
              <a:rPr lang="zh-TW" altLang="en-US" dirty="0" smtClean="0"/>
              <a:t>物件導向技術三要素</a:t>
            </a:r>
            <a:r>
              <a:rPr lang="en-US" altLang="zh-TW" dirty="0" smtClean="0"/>
              <a:t>: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|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|</a:t>
            </a:r>
            <a:r>
              <a:rPr lang="zh-TW" altLang="en-US" dirty="0" smtClean="0"/>
              <a:t>多形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導向封裝</a:t>
            </a:r>
            <a:r>
              <a:rPr lang="en-US" altLang="zh-TW" dirty="0" smtClean="0"/>
              <a:t>(</a:t>
            </a:r>
            <a:r>
              <a:rPr lang="en-US" altLang="zh-TW" dirty="0"/>
              <a:t>Encapsulation)</a:t>
            </a:r>
            <a:r>
              <a:rPr lang="zh-TW" altLang="en-US" dirty="0" smtClean="0"/>
              <a:t>技術範例與實測</a:t>
            </a:r>
            <a:endParaRPr lang="en-US" altLang="zh-TW" dirty="0" smtClean="0"/>
          </a:p>
          <a:p>
            <a:r>
              <a:rPr lang="zh-TW" altLang="en-US" dirty="0" smtClean="0"/>
              <a:t>物件導向繼承範例與實測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導向多形範例與實測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473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90487"/>
            <a:ext cx="70294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7971E-784B-4081-80EE-3CD20EAC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2547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物件導向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繼承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AEFC0EA-9A33-4A3A-B182-784BAF1791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87970" y="1485656"/>
          <a:ext cx="15650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CCD5555-C36E-4AFE-83B8-C0C8A516D9F7}"/>
              </a:ext>
            </a:extLst>
          </p:cNvPr>
          <p:cNvCxnSpPr>
            <a:endCxn id="4" idx="2"/>
          </p:cNvCxnSpPr>
          <p:nvPr/>
        </p:nvCxnSpPr>
        <p:spPr>
          <a:xfrm flipV="1">
            <a:off x="4149970" y="2598176"/>
            <a:ext cx="20515" cy="104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8F23D21-29F2-496F-9E41-DDA0ED4C19E7}"/>
              </a:ext>
            </a:extLst>
          </p:cNvPr>
          <p:cNvSpPr/>
          <p:nvPr/>
        </p:nvSpPr>
        <p:spPr>
          <a:xfrm>
            <a:off x="2477612" y="1857250"/>
            <a:ext cx="81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CMath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5E0BD7-E7E5-4030-8725-38EE2EC92AA5}"/>
              </a:ext>
            </a:extLst>
          </p:cNvPr>
          <p:cNvSpPr/>
          <p:nvPr/>
        </p:nvSpPr>
        <p:spPr>
          <a:xfrm>
            <a:off x="2128158" y="3859796"/>
            <a:ext cx="116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</a:t>
            </a:r>
            <a:r>
              <a:rPr lang="en-US" altLang="zh-TW" dirty="0" err="1"/>
              <a:t>CMath</a:t>
            </a:r>
            <a:endParaRPr lang="zh-TW" altLang="en-US" dirty="0"/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7EB6C513-B698-432B-834E-1809318A7BDC}"/>
              </a:ext>
            </a:extLst>
          </p:cNvPr>
          <p:cNvGraphicFramePr>
            <a:graphicFrameLocks/>
          </p:cNvGraphicFramePr>
          <p:nvPr/>
        </p:nvGraphicFramePr>
        <p:xfrm>
          <a:off x="3436328" y="3672868"/>
          <a:ext cx="15694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27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</a:t>
                      </a:r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736122-C294-4A94-87D4-52BD1CA7C725}"/>
              </a:ext>
            </a:extLst>
          </p:cNvPr>
          <p:cNvCxnSpPr>
            <a:cxnSpLocks/>
          </p:cNvCxnSpPr>
          <p:nvPr/>
        </p:nvCxnSpPr>
        <p:spPr>
          <a:xfrm>
            <a:off x="4835038" y="4528653"/>
            <a:ext cx="1737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內容版面配置區 3">
            <a:extLst>
              <a:ext uri="{FF2B5EF4-FFF2-40B4-BE49-F238E27FC236}">
                <a16:creationId xmlns:a16="http://schemas.microsoft.com/office/drawing/2014/main" id="{5DD7AC50-12D9-4A3C-B7EE-A35DB951193C}"/>
              </a:ext>
            </a:extLst>
          </p:cNvPr>
          <p:cNvGraphicFramePr>
            <a:graphicFrameLocks/>
          </p:cNvGraphicFramePr>
          <p:nvPr/>
        </p:nvGraphicFramePr>
        <p:xfrm>
          <a:off x="6572251" y="3549776"/>
          <a:ext cx="156942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27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</a:t>
                      </a:r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46122186-6A42-425D-A513-B117703C51FB}"/>
              </a:ext>
            </a:extLst>
          </p:cNvPr>
          <p:cNvSpPr/>
          <p:nvPr/>
        </p:nvSpPr>
        <p:spPr>
          <a:xfrm>
            <a:off x="4221040" y="3000466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34558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3">
            <a:extLst>
              <a:ext uri="{FF2B5EF4-FFF2-40B4-BE49-F238E27FC236}">
                <a16:creationId xmlns:a16="http://schemas.microsoft.com/office/drawing/2014/main" id="{DF7F34C0-4C40-4C22-BEFA-53A028B469FD}"/>
              </a:ext>
            </a:extLst>
          </p:cNvPr>
          <p:cNvGraphicFramePr>
            <a:graphicFrameLocks/>
          </p:cNvGraphicFramePr>
          <p:nvPr/>
        </p:nvGraphicFramePr>
        <p:xfrm>
          <a:off x="3387970" y="1485656"/>
          <a:ext cx="15650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F2E40E0-20DB-467A-8EC1-32A7DC5D393A}"/>
              </a:ext>
            </a:extLst>
          </p:cNvPr>
          <p:cNvCxnSpPr>
            <a:endCxn id="2" idx="2"/>
          </p:cNvCxnSpPr>
          <p:nvPr/>
        </p:nvCxnSpPr>
        <p:spPr>
          <a:xfrm flipV="1">
            <a:off x="4149970" y="2598176"/>
            <a:ext cx="20515" cy="104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9AD2BE6-1BC5-49C7-B52C-390442EE5834}"/>
              </a:ext>
            </a:extLst>
          </p:cNvPr>
          <p:cNvSpPr/>
          <p:nvPr/>
        </p:nvSpPr>
        <p:spPr>
          <a:xfrm>
            <a:off x="2477612" y="1857250"/>
            <a:ext cx="81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CMath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E4527D-2FF5-456E-8611-68A1D5FDF003}"/>
              </a:ext>
            </a:extLst>
          </p:cNvPr>
          <p:cNvSpPr/>
          <p:nvPr/>
        </p:nvSpPr>
        <p:spPr>
          <a:xfrm>
            <a:off x="2128158" y="3859796"/>
            <a:ext cx="116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</a:t>
            </a:r>
            <a:r>
              <a:rPr lang="en-US" altLang="zh-TW" dirty="0" err="1"/>
              <a:t>CMath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A35987D0-B49B-4536-87BE-ECF4FDEE79DC}"/>
              </a:ext>
            </a:extLst>
          </p:cNvPr>
          <p:cNvGraphicFramePr>
            <a:graphicFrameLocks/>
          </p:cNvGraphicFramePr>
          <p:nvPr/>
        </p:nvGraphicFramePr>
        <p:xfrm>
          <a:off x="3436328" y="3672868"/>
          <a:ext cx="15694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27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</a:t>
                      </a:r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685A717-7923-45AE-A060-51B1CF838AFA}"/>
              </a:ext>
            </a:extLst>
          </p:cNvPr>
          <p:cNvSpPr/>
          <p:nvPr/>
        </p:nvSpPr>
        <p:spPr>
          <a:xfrm>
            <a:off x="4221040" y="3000466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Is-a</a:t>
            </a:r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B592C670-FC87-430C-9C4B-B9BD25442A67}"/>
              </a:ext>
            </a:extLst>
          </p:cNvPr>
          <p:cNvGraphicFramePr>
            <a:graphicFrameLocks/>
          </p:cNvGraphicFramePr>
          <p:nvPr/>
        </p:nvGraphicFramePr>
        <p:xfrm>
          <a:off x="6372958" y="3269846"/>
          <a:ext cx="15650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ExtendDemo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math1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C27914-2268-43D6-B93F-367EF5B25212}"/>
              </a:ext>
            </a:extLst>
          </p:cNvPr>
          <p:cNvSpPr/>
          <p:nvPr/>
        </p:nvSpPr>
        <p:spPr>
          <a:xfrm>
            <a:off x="5295581" y="2534049"/>
            <a:ext cx="3617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SonCMath</a:t>
            </a:r>
            <a:r>
              <a:rPr lang="en-US" altLang="zh-TW" dirty="0"/>
              <a:t> math1 = new </a:t>
            </a:r>
            <a:r>
              <a:rPr lang="en-US" altLang="zh-TW" dirty="0" err="1"/>
              <a:t>SonCMath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F5F505F-105F-475E-B11E-69EA6647BA73}"/>
              </a:ext>
            </a:extLst>
          </p:cNvPr>
          <p:cNvCxnSpPr>
            <a:cxnSpLocks/>
          </p:cNvCxnSpPr>
          <p:nvPr/>
        </p:nvCxnSpPr>
        <p:spPr>
          <a:xfrm flipV="1">
            <a:off x="4601309" y="3784754"/>
            <a:ext cx="1863435" cy="7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582D342-CBA2-4585-829C-39BCD3752CD4}"/>
              </a:ext>
            </a:extLst>
          </p:cNvPr>
          <p:cNvSpPr/>
          <p:nvPr/>
        </p:nvSpPr>
        <p:spPr>
          <a:xfrm>
            <a:off x="5418982" y="3459641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has-a</a:t>
            </a:r>
          </a:p>
        </p:txBody>
      </p:sp>
      <p:graphicFrame>
        <p:nvGraphicFramePr>
          <p:cNvPr id="16" name="內容版面配置區 3">
            <a:extLst>
              <a:ext uri="{FF2B5EF4-FFF2-40B4-BE49-F238E27FC236}">
                <a16:creationId xmlns:a16="http://schemas.microsoft.com/office/drawing/2014/main" id="{88E69DBA-FD8D-4163-BA76-9C60AB2E9592}"/>
              </a:ext>
            </a:extLst>
          </p:cNvPr>
          <p:cNvGraphicFramePr>
            <a:graphicFrameLocks/>
          </p:cNvGraphicFramePr>
          <p:nvPr/>
        </p:nvGraphicFramePr>
        <p:xfrm>
          <a:off x="4221041" y="5044469"/>
          <a:ext cx="156942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27">
                  <a:extLst>
                    <a:ext uri="{9D8B030D-6E8A-4147-A177-3AD203B41FA5}">
                      <a16:colId xmlns:a16="http://schemas.microsoft.com/office/drawing/2014/main" val="384133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</a:t>
                      </a:r>
                      <a:r>
                        <a:rPr lang="en-US" altLang="zh-TW" dirty="0" err="1"/>
                        <a:t>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8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getMax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63015"/>
                  </a:ext>
                </a:extLst>
              </a:tr>
            </a:tbl>
          </a:graphicData>
        </a:graphic>
      </p:graphicFrame>
      <p:sp>
        <p:nvSpPr>
          <p:cNvPr id="17" name="標題 1">
            <a:extLst>
              <a:ext uri="{FF2B5EF4-FFF2-40B4-BE49-F238E27FC236}">
                <a16:creationId xmlns:a16="http://schemas.microsoft.com/office/drawing/2014/main" id="{98060003-4F5D-4DAB-9C5A-1CC399766E7D}"/>
              </a:ext>
            </a:extLst>
          </p:cNvPr>
          <p:cNvSpPr txBox="1">
            <a:spLocks/>
          </p:cNvSpPr>
          <p:nvPr/>
        </p:nvSpPr>
        <p:spPr>
          <a:xfrm>
            <a:off x="2152650" y="365127"/>
            <a:ext cx="7886700" cy="6254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/>
              <a:t>物件導向</a:t>
            </a:r>
            <a:r>
              <a:rPr lang="zh-TW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繼承 </a:t>
            </a:r>
            <a:r>
              <a:rPr lang="en-US" altLang="zh-TW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===</a:t>
            </a:r>
            <a:r>
              <a:rPr lang="zh-TW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zh-TW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zh-TW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之間的關係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129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單箭頭接點 27"/>
          <p:cNvCxnSpPr/>
          <p:nvPr/>
        </p:nvCxnSpPr>
        <p:spPr>
          <a:xfrm flipH="1" flipV="1">
            <a:off x="2318197" y="3390871"/>
            <a:ext cx="6787166" cy="279543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275008" y="167425"/>
            <a:ext cx="347730" cy="25757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914400" y="309093"/>
            <a:ext cx="1751527" cy="252551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30343" y="3390871"/>
            <a:ext cx="2975020" cy="217446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914400" y="3093154"/>
            <a:ext cx="7469746" cy="1955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64394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public void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getMax</a:t>
            </a:r>
            <a:r>
              <a:rPr lang="en-US" altLang="zh-TW" b="1" i="1" dirty="0" smtClean="0">
                <a:solidFill>
                  <a:srgbClr val="92D05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a,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i="1" dirty="0" smtClean="0">
                <a:solidFill>
                  <a:srgbClr val="92D050"/>
                </a:solidFill>
              </a:rPr>
              <a:t> b)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if (a &gt; b)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 = a;</a:t>
            </a:r>
          </a:p>
          <a:p>
            <a:r>
              <a:rPr lang="en-US" altLang="zh-TW" dirty="0" smtClean="0"/>
              <a:t>      else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 = b;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" + b + " </a:t>
            </a:r>
            <a:r>
              <a:rPr lang="zh-TW" altLang="en-US" dirty="0" smtClean="0"/>
              <a:t>的最大數為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SonCMath</a:t>
            </a:r>
            <a:r>
              <a:rPr lang="en-US" altLang="zh-TW" dirty="0" smtClean="0"/>
              <a:t> extends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CMath</a:t>
            </a:r>
            <a:r>
              <a:rPr lang="en-US" altLang="zh-TW" dirty="0" smtClean="0"/>
              <a:t> {         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getFactorial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1,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(a + "! = ");</a:t>
            </a:r>
          </a:p>
          <a:p>
            <a:r>
              <a:rPr lang="en-US" altLang="zh-TW" dirty="0" smtClean="0"/>
              <a:t>      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a;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 {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"*");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*=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}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*= a;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= " +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194997" y="4272677"/>
            <a:ext cx="49970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ExtendDemo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    </a:t>
            </a:r>
            <a:r>
              <a:rPr lang="en-US" altLang="zh-TW" dirty="0" err="1" smtClean="0"/>
              <a:t>SonCMath</a:t>
            </a:r>
            <a:r>
              <a:rPr lang="en-US" altLang="zh-TW" dirty="0" smtClean="0"/>
              <a:t> math1 = new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SonCMath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dirty="0" smtClean="0"/>
              <a:t>	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math1</a:t>
            </a:r>
            <a:r>
              <a:rPr lang="en-US" altLang="zh-TW" b="1" i="1" dirty="0" smtClean="0">
                <a:solidFill>
                  <a:srgbClr val="92D050"/>
                </a:solidFill>
              </a:rPr>
              <a:t>.getMax(10, 20);     </a:t>
            </a:r>
            <a:endParaRPr lang="zh-TW" altLang="en-US" b="1" i="1" dirty="0" smtClean="0">
              <a:solidFill>
                <a:srgbClr val="92D050"/>
              </a:solidFill>
            </a:endParaRPr>
          </a:p>
          <a:p>
            <a:r>
              <a:rPr lang="zh-TW" altLang="en-US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math1.</a:t>
            </a:r>
            <a:r>
              <a:rPr lang="en-US" altLang="zh-TW" b="1" i="1" dirty="0" smtClean="0">
                <a:solidFill>
                  <a:srgbClr val="00B0F0"/>
                </a:solidFill>
              </a:rPr>
              <a:t>getFactorial(5);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   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86624"/>
              </p:ext>
            </p:extLst>
          </p:nvPr>
        </p:nvGraphicFramePr>
        <p:xfrm>
          <a:off x="3910883" y="559910"/>
          <a:ext cx="15712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爸爸</a:t>
                      </a:r>
                      <a:r>
                        <a:rPr lang="en-US" altLang="zh-TW" dirty="0" err="1" smtClean="0"/>
                        <a:t>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31793"/>
              </p:ext>
            </p:extLst>
          </p:nvPr>
        </p:nvGraphicFramePr>
        <p:xfrm>
          <a:off x="4065429" y="2834611"/>
          <a:ext cx="20649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14">
                  <a:extLst>
                    <a:ext uri="{9D8B030D-6E8A-4147-A177-3AD203B41FA5}">
                      <a16:colId xmlns:a16="http://schemas.microsoft.com/office/drawing/2014/main" val="278019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兒子</a:t>
                      </a:r>
                      <a:r>
                        <a:rPr lang="en-US" altLang="zh-TW" dirty="0" err="1" smtClean="0"/>
                        <a:t>SonCMath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8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繼承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爸爸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1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getFactorial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8746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42845"/>
              </p:ext>
            </p:extLst>
          </p:nvPr>
        </p:nvGraphicFramePr>
        <p:xfrm>
          <a:off x="7727322" y="2281964"/>
          <a:ext cx="39323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51">
                  <a:extLst>
                    <a:ext uri="{9D8B030D-6E8A-4147-A177-3AD203B41FA5}">
                      <a16:colId xmlns:a16="http://schemas.microsoft.com/office/drawing/2014/main" val="4169802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用兒子的類別去建立新的物件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3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用物件去呼叫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getMax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帶入參數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5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換行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8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4.</a:t>
                      </a:r>
                      <a:r>
                        <a:rPr lang="zh-TW" altLang="en-US" dirty="0" smtClean="0"/>
                        <a:t>用物件去呼叫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getFactorial</a:t>
                      </a:r>
                      <a:r>
                        <a:rPr lang="en-US" altLang="zh-TW" dirty="0" smtClean="0"/>
                        <a:t> (</a:t>
                      </a:r>
                      <a:r>
                        <a:rPr lang="zh-TW" altLang="en-US" dirty="0" smtClean="0"/>
                        <a:t>帶入參數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975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0" y="0"/>
            <a:ext cx="6130343" cy="2820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2820473"/>
            <a:ext cx="6130343" cy="33658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94997" y="2189408"/>
            <a:ext cx="4997003" cy="46685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85093"/>
              </p:ext>
            </p:extLst>
          </p:nvPr>
        </p:nvGraphicFramePr>
        <p:xfrm>
          <a:off x="6220496" y="-14138"/>
          <a:ext cx="597150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504">
                  <a:extLst>
                    <a:ext uri="{9D8B030D-6E8A-4147-A177-3AD203B41FA5}">
                      <a16:colId xmlns:a16="http://schemas.microsoft.com/office/drawing/2014/main" val="615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執行方法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建立新的物件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2.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呼叫</a:t>
                      </a:r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.</a:t>
                      </a:r>
                      <a:r>
                        <a:rPr lang="en-US" altLang="zh-TW" b="1" dirty="0" err="1" smtClean="0">
                          <a:solidFill>
                            <a:srgbClr val="92D050"/>
                          </a:solidFill>
                        </a:rPr>
                        <a:t>getMax</a:t>
                      </a:r>
                      <a:endParaRPr lang="en-US" altLang="zh-TW" b="1" dirty="0" smtClean="0">
                        <a:solidFill>
                          <a:srgbClr val="92D050"/>
                        </a:solidFill>
                      </a:endParaRPr>
                    </a:p>
                    <a:p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因為兒子有繼承爸爸的方法所以會跑去到爸爸那裡拿資料</a:t>
                      </a:r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3.</a:t>
                      </a:r>
                      <a:r>
                        <a:rPr lang="zh-TW" altLang="en-US" b="1" i="0" dirty="0" smtClean="0">
                          <a:solidFill>
                            <a:srgbClr val="00B0F0"/>
                          </a:solidFill>
                        </a:rPr>
                        <a:t>呼叫</a:t>
                      </a: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altLang="zh-TW" b="1" i="0" dirty="0" err="1" smtClean="0">
                          <a:solidFill>
                            <a:srgbClr val="00B0F0"/>
                          </a:solidFill>
                        </a:rPr>
                        <a:t>getFactorial</a:t>
                      </a:r>
                      <a:endParaRPr lang="zh-TW" altLang="en-US" b="1" i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4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75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377E297-DCE0-4C0A-8D05-07D2E7C7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889"/>
          </a:xfrm>
        </p:spPr>
        <p:txBody>
          <a:bodyPr>
            <a:normAutofit/>
          </a:bodyPr>
          <a:lstStyle/>
          <a:p>
            <a:pPr algn="ctr"/>
            <a:r>
              <a:rPr kumimoji="1" lang="zh-TW" altLang="zh-TW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方法覆寫</a:t>
            </a:r>
            <a:r>
              <a:rPr kumimoji="1" lang="en-US" altLang="zh-TW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(</a:t>
            </a:r>
            <a:r>
              <a:rPr lang="en-US" altLang="zh-TW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Override)</a:t>
            </a:r>
            <a:br>
              <a:rPr lang="en-US" altLang="zh-TW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兒子對於某些方法有自己的看法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不採用父親交代的方法</a:t>
            </a:r>
          </a:p>
        </p:txBody>
      </p:sp>
    </p:spTree>
    <p:extLst>
      <p:ext uri="{BB962C8B-B14F-4D97-AF65-F5344CB8AC3E}">
        <p14:creationId xmlns:p14="http://schemas.microsoft.com/office/powerpoint/2010/main" val="95666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219075"/>
            <a:ext cx="70675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3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/>
          <p:cNvCxnSpPr/>
          <p:nvPr/>
        </p:nvCxnSpPr>
        <p:spPr>
          <a:xfrm flipH="1">
            <a:off x="3155324" y="1790163"/>
            <a:ext cx="4172756" cy="79516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403798" y="1596980"/>
            <a:ext cx="5924282" cy="68258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155324" y="559910"/>
            <a:ext cx="4172756" cy="74168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403798" y="154546"/>
            <a:ext cx="5164427" cy="5795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6246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CMath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getMax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b)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if (a&gt;b)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 = a;</a:t>
            </a:r>
          </a:p>
          <a:p>
            <a:r>
              <a:rPr lang="en-US" altLang="zh-TW" dirty="0" smtClean="0"/>
              <a:t>      else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 = b;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㎝ " + b + " </a:t>
            </a:r>
            <a:r>
              <a:rPr lang="zh-TW" altLang="en-US" dirty="0" smtClean="0"/>
              <a:t>程计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bigNum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class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SonCMath</a:t>
            </a:r>
            <a:r>
              <a:rPr lang="en-US" altLang="zh-TW" b="1" i="1" dirty="0" smtClean="0">
                <a:solidFill>
                  <a:srgbClr val="92D050"/>
                </a:solidFill>
              </a:rPr>
              <a:t> extends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CMath</a:t>
            </a:r>
            <a:r>
              <a:rPr lang="en-US" altLang="zh-TW" b="1" i="1" dirty="0" smtClean="0">
                <a:solidFill>
                  <a:srgbClr val="92D050"/>
                </a:solidFill>
              </a:rPr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   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getMax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b)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if(a&gt;b)</a:t>
            </a:r>
          </a:p>
          <a:p>
            <a:r>
              <a:rPr lang="en-US" altLang="zh-TW" dirty="0" smtClean="0"/>
              <a:t>	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㎝ " + b + " </a:t>
            </a:r>
            <a:r>
              <a:rPr lang="zh-TW" altLang="en-US" dirty="0" smtClean="0"/>
              <a:t>程计 </a:t>
            </a:r>
            <a:r>
              <a:rPr lang="en-US" altLang="zh-TW" dirty="0" smtClean="0"/>
              <a:t>" + a);</a:t>
            </a:r>
          </a:p>
          <a:p>
            <a:r>
              <a:rPr lang="en-US" altLang="zh-TW" dirty="0" smtClean="0"/>
              <a:t>   else if(a&lt;b)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㎝ " + b + " </a:t>
            </a:r>
            <a:r>
              <a:rPr lang="zh-TW" altLang="en-US" dirty="0" smtClean="0"/>
              <a:t>程计 </a:t>
            </a:r>
            <a:r>
              <a:rPr lang="en-US" altLang="zh-TW" dirty="0" smtClean="0"/>
              <a:t>" + b);</a:t>
            </a:r>
          </a:p>
          <a:p>
            <a:r>
              <a:rPr lang="en-US" altLang="zh-TW" dirty="0" smtClean="0"/>
              <a:t>   else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(a + " ㎝ " + b + " </a:t>
            </a:r>
            <a:r>
              <a:rPr lang="zh-TW" altLang="en-US" dirty="0" smtClean="0"/>
              <a:t>妓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246254" y="0"/>
            <a:ext cx="46621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OverrideDemo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CMath</a:t>
            </a:r>
            <a:r>
              <a:rPr lang="en-US" altLang="zh-TW" dirty="0" smtClean="0"/>
              <a:t> math3 = new </a:t>
            </a:r>
            <a:r>
              <a:rPr lang="en-US" altLang="zh-TW" dirty="0" err="1" smtClean="0"/>
              <a:t>CMath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  math3.getMax(20, 20); </a:t>
            </a:r>
            <a:endParaRPr lang="zh-TW" altLang="en-US" dirty="0" smtClean="0"/>
          </a:p>
          <a:p>
            <a:r>
              <a:rPr lang="zh-TW" altLang="en-US" dirty="0" smtClean="0"/>
              <a:t>	  </a:t>
            </a:r>
            <a:r>
              <a:rPr lang="en-US" altLang="zh-TW" dirty="0" err="1" smtClean="0"/>
              <a:t>SonCMath</a:t>
            </a:r>
            <a:r>
              <a:rPr lang="en-US" altLang="zh-TW" dirty="0" smtClean="0"/>
              <a:t> math4 = new </a:t>
            </a:r>
            <a:r>
              <a:rPr lang="en-US" altLang="zh-TW" dirty="0" err="1" smtClean="0"/>
              <a:t>SonCMath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  math4.getMax(20, 20); 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78612"/>
              </p:ext>
            </p:extLst>
          </p:nvPr>
        </p:nvGraphicFramePr>
        <p:xfrm>
          <a:off x="3910883" y="559910"/>
          <a:ext cx="15712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11966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爸爸</a:t>
                      </a:r>
                      <a:r>
                        <a:rPr lang="en-US" altLang="zh-TW" dirty="0" err="1" smtClean="0"/>
                        <a:t>CMath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21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26737"/>
              </p:ext>
            </p:extLst>
          </p:nvPr>
        </p:nvGraphicFramePr>
        <p:xfrm>
          <a:off x="373485" y="4578943"/>
          <a:ext cx="4997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006">
                  <a:extLst>
                    <a:ext uri="{9D8B030D-6E8A-4147-A177-3AD203B41FA5}">
                      <a16:colId xmlns:a16="http://schemas.microsoft.com/office/drawing/2014/main" val="278019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兒子</a:t>
                      </a:r>
                      <a:r>
                        <a:rPr lang="en-US" altLang="zh-TW" dirty="0" err="1" smtClean="0"/>
                        <a:t>SonCMath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8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繼承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爸爸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1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但是不想使用爸爸的所以自己也擁有一個</a:t>
                      </a:r>
                      <a:r>
                        <a:rPr lang="en-US" altLang="zh-TW" dirty="0" err="1" smtClean="0"/>
                        <a:t>getMax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8746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64785"/>
              </p:ext>
            </p:extLst>
          </p:nvPr>
        </p:nvGraphicFramePr>
        <p:xfrm>
          <a:off x="6868734" y="4121239"/>
          <a:ext cx="508286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860">
                  <a:extLst>
                    <a:ext uri="{9D8B030D-6E8A-4147-A177-3AD203B41FA5}">
                      <a16:colId xmlns:a16="http://schemas.microsoft.com/office/drawing/2014/main" val="615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執行方法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建立新的物件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2.</a:t>
                      </a:r>
                      <a:r>
                        <a:rPr lang="zh-TW" altLang="en-US" b="1" dirty="0" smtClean="0">
                          <a:solidFill>
                            <a:srgbClr val="92D050"/>
                          </a:solidFill>
                        </a:rPr>
                        <a:t>呼叫爸爸的</a:t>
                      </a:r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.</a:t>
                      </a:r>
                      <a:r>
                        <a:rPr lang="en-US" altLang="zh-TW" b="1" dirty="0" err="1" smtClean="0">
                          <a:solidFill>
                            <a:srgbClr val="92D050"/>
                          </a:solidFill>
                        </a:rPr>
                        <a:t>getMax</a:t>
                      </a:r>
                      <a:endParaRPr lang="en-US" altLang="zh-TW" b="1" dirty="0" smtClean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 smtClean="0">
                          <a:solidFill>
                            <a:srgbClr val="7030A0"/>
                          </a:solidFill>
                        </a:rPr>
                        <a:t>3.</a:t>
                      </a:r>
                      <a:r>
                        <a:rPr lang="zh-TW" altLang="en-US" b="1" dirty="0" smtClean="0">
                          <a:solidFill>
                            <a:srgbClr val="7030A0"/>
                          </a:solidFill>
                        </a:rPr>
                        <a:t>建立新的物件</a:t>
                      </a:r>
                      <a:endParaRPr lang="en-US" altLang="zh-TW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4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4.</a:t>
                      </a:r>
                      <a:r>
                        <a:rPr lang="zh-TW" altLang="en-US" b="1" i="0" dirty="0" smtClean="0">
                          <a:solidFill>
                            <a:srgbClr val="00B0F0"/>
                          </a:solidFill>
                        </a:rPr>
                        <a:t>呼叫兒子的</a:t>
                      </a: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altLang="zh-TW" b="1" i="0" dirty="0" err="1" smtClean="0">
                          <a:solidFill>
                            <a:srgbClr val="00B0F0"/>
                          </a:solidFill>
                        </a:rPr>
                        <a:t>getMax</a:t>
                      </a:r>
                      <a:endParaRPr lang="en-US" altLang="zh-TW" b="1" i="0" dirty="0" smtClean="0">
                        <a:solidFill>
                          <a:srgbClr val="00B0F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i="0" dirty="0" smtClean="0">
                          <a:solidFill>
                            <a:srgbClr val="00B0F0"/>
                          </a:solidFill>
                        </a:rPr>
                        <a:t>兒子不想使用爸爸的所以自己也擁有一個</a:t>
                      </a: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altLang="zh-TW" b="1" i="0" dirty="0" err="1" smtClean="0">
                          <a:solidFill>
                            <a:srgbClr val="00B0F0"/>
                          </a:solidFill>
                        </a:rPr>
                        <a:t>getMax</a:t>
                      </a:r>
                      <a:endParaRPr lang="en-US" altLang="zh-TW" b="1" i="0" dirty="0" smtClean="0">
                        <a:solidFill>
                          <a:srgbClr val="00B0F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i="0" dirty="0" smtClean="0">
                          <a:solidFill>
                            <a:srgbClr val="00B0F0"/>
                          </a:solidFill>
                        </a:rPr>
                        <a:t>所以不會呼叫爸爸的</a:t>
                      </a:r>
                      <a:r>
                        <a:rPr lang="en-US" altLang="zh-TW" b="1" i="0" dirty="0" smtClean="0">
                          <a:solidFill>
                            <a:srgbClr val="00B0F0"/>
                          </a:solidFill>
                        </a:rPr>
                        <a:t>. </a:t>
                      </a:r>
                      <a:r>
                        <a:rPr lang="en-US" altLang="zh-TW" b="1" i="0" dirty="0" err="1" smtClean="0">
                          <a:solidFill>
                            <a:srgbClr val="00B0F0"/>
                          </a:solidFill>
                        </a:rPr>
                        <a:t>getMax</a:t>
                      </a:r>
                      <a:endParaRPr lang="en-US" altLang="zh-TW" b="1" i="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98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44676"/>
              </p:ext>
            </p:extLst>
          </p:nvPr>
        </p:nvGraphicFramePr>
        <p:xfrm>
          <a:off x="7010402" y="1977618"/>
          <a:ext cx="39323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51">
                  <a:extLst>
                    <a:ext uri="{9D8B030D-6E8A-4147-A177-3AD203B41FA5}">
                      <a16:colId xmlns:a16="http://schemas.microsoft.com/office/drawing/2014/main" val="4169802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用爸爸的類別去建立新的物件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3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用物件去呼叫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getMax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帶入參數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5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用兒子的類別去建立新的物件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8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4.</a:t>
                      </a:r>
                      <a:r>
                        <a:rPr lang="zh-TW" altLang="en-US" dirty="0" smtClean="0"/>
                        <a:t>用物件去呼叫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getMax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帶入參數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97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" y="0"/>
            <a:ext cx="6053070" cy="2279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2279561"/>
            <a:ext cx="6186149" cy="35030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06359" y="0"/>
            <a:ext cx="5885641" cy="3831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9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776</Words>
  <Application>Microsoft Office PowerPoint</Application>
  <PresentationFormat>寬螢幕</PresentationFormat>
  <Paragraphs>174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Office 佈景主題</vt:lpstr>
      <vt:lpstr>JAVA物件導向程式開發報告</vt:lpstr>
      <vt:lpstr>Agenda</vt:lpstr>
      <vt:lpstr>PowerPoint 簡報</vt:lpstr>
      <vt:lpstr>物件導向繼承</vt:lpstr>
      <vt:lpstr>PowerPoint 簡報</vt:lpstr>
      <vt:lpstr>PowerPoint 簡報</vt:lpstr>
      <vt:lpstr>方法覆寫(Override) 兒子對於某些方法有自己的看法 不採用父親交代的方法</vt:lpstr>
      <vt:lpstr>PowerPoint 簡報</vt:lpstr>
      <vt:lpstr>PowerPoint 簡報</vt:lpstr>
      <vt:lpstr>預設建構式的執行順序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JAVA物件導向程式開發報告</dc:title>
  <dc:creator>使用者</dc:creator>
  <cp:lastModifiedBy>使用者</cp:lastModifiedBy>
  <cp:revision>12</cp:revision>
  <dcterms:created xsi:type="dcterms:W3CDTF">2022-05-18T12:04:42Z</dcterms:created>
  <dcterms:modified xsi:type="dcterms:W3CDTF">2022-05-18T15:01:49Z</dcterms:modified>
</cp:coreProperties>
</file>