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8" r:id="rId4"/>
    <p:sldId id="262" r:id="rId5"/>
    <p:sldId id="259" r:id="rId6"/>
    <p:sldId id="263" r:id="rId7"/>
    <p:sldId id="272" r:id="rId8"/>
    <p:sldId id="260" r:id="rId9"/>
    <p:sldId id="261" r:id="rId10"/>
    <p:sldId id="264" r:id="rId11"/>
    <p:sldId id="268" r:id="rId12"/>
    <p:sldId id="265" r:id="rId13"/>
    <p:sldId id="273" r:id="rId14"/>
    <p:sldId id="266" r:id="rId15"/>
    <p:sldId id="267" r:id="rId16"/>
    <p:sldId id="270" r:id="rId17"/>
    <p:sldId id="274" r:id="rId18"/>
    <p:sldId id="279" r:id="rId19"/>
    <p:sldId id="271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3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3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6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1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8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4769-1D3C-49BA-A28E-8A82FBB9294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C9F-98F2-4642-A626-E0E55AB70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66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7876" y="1685182"/>
            <a:ext cx="9396248" cy="96646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27677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04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239" y="0"/>
            <a:ext cx="6991350" cy="6305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單箭頭接點 18"/>
          <p:cNvCxnSpPr/>
          <p:nvPr/>
        </p:nvCxnSpPr>
        <p:spPr>
          <a:xfrm flipV="1">
            <a:off x="1847045" y="3618963"/>
            <a:ext cx="2969654" cy="20531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629177" y="3348508"/>
            <a:ext cx="0" cy="19575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665927" y="1940554"/>
            <a:ext cx="12879" cy="305644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8490" y="1403797"/>
            <a:ext cx="51516" cy="337426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726368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final</a:t>
            </a:r>
            <a:r>
              <a:rPr lang="zh-TW" altLang="en-US" dirty="0" smtClean="0"/>
              <a:t> class Cdog  {</a:t>
            </a:r>
            <a:endParaRPr lang="en-US" altLang="zh-TW" dirty="0" smtClean="0"/>
          </a:p>
          <a:p>
            <a:r>
              <a:rPr lang="zh-TW" altLang="en-US" dirty="0" smtClean="0"/>
              <a:t>int weight 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class Ccat extends Cdog { }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因為Cdog類別為final，所以Ccat無法繼承Cdog</a:t>
            </a:r>
            <a:endParaRPr lang="zh-TW" altLang="en-US" b="1" i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class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</a:rPr>
              <a:t>Ccar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/>
              <a:t>{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</a:t>
            </a:r>
            <a:r>
              <a:rPr lang="zh-TW" altLang="en-US" b="1" i="1" dirty="0" smtClean="0">
                <a:solidFill>
                  <a:srgbClr val="00B0F0"/>
                </a:solidFill>
              </a:rPr>
              <a:t>//private final int speed;   //此寫法錯誤,必須指定初值</a:t>
            </a:r>
          </a:p>
          <a:p>
            <a:r>
              <a:rPr lang="zh-TW" altLang="en-US" dirty="0" smtClean="0"/>
              <a:t>   </a:t>
            </a:r>
            <a:r>
              <a:rPr lang="zh-TW" altLang="en-US" b="1" i="1" dirty="0" smtClean="0">
                <a:solidFill>
                  <a:srgbClr val="00B0F0"/>
                </a:solidFill>
              </a:rPr>
              <a:t>private final int speed = 120 ;</a:t>
            </a:r>
          </a:p>
          <a:p>
            <a:r>
              <a:rPr lang="zh-TW" altLang="en-US" dirty="0" smtClean="0"/>
              <a:t>   public </a:t>
            </a:r>
            <a:r>
              <a:rPr lang="zh-TW" altLang="en-US" b="1" i="1" dirty="0" smtClean="0">
                <a:solidFill>
                  <a:srgbClr val="00B050"/>
                </a:solidFill>
              </a:rPr>
              <a:t>final</a:t>
            </a:r>
            <a:r>
              <a:rPr lang="zh-TW" altLang="en-US" dirty="0" smtClean="0"/>
              <a:t> </a:t>
            </a:r>
            <a:r>
              <a:rPr lang="zh-TW" altLang="en-US" b="1" i="1" dirty="0" smtClean="0">
                <a:solidFill>
                  <a:srgbClr val="00B050"/>
                </a:solidFill>
              </a:rPr>
              <a:t>void showBigSpeed(String s)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System.out.println(s + " 最大速度是 " + speed + " 公里！");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PiliCcar </a:t>
            </a:r>
            <a:r>
              <a:rPr lang="zh-TW" altLang="en-US" b="1" i="1" dirty="0" smtClean="0">
                <a:solidFill>
                  <a:srgbClr val="00B050"/>
                </a:solidFill>
              </a:rPr>
              <a:t>extends Ccar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父類別的 showBigSpeed方法為 final，所以子類別無法覆寫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FinalDemo1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System.out.println("董宸維的作業");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2060"/>
                </a:solidFill>
              </a:rPr>
              <a:t>Ccar car1 = new Ccar();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zh-TW" altLang="en-US" b="1" dirty="0" smtClean="0">
                <a:solidFill>
                  <a:srgbClr val="002060"/>
                </a:solidFill>
              </a:rPr>
              <a:t>car1.showBigSpeed("car1");</a:t>
            </a:r>
          </a:p>
          <a:p>
            <a:r>
              <a:rPr lang="zh-TW" altLang="en-US" b="1" dirty="0" smtClean="0">
                <a:solidFill>
                  <a:srgbClr val="FFC000"/>
                </a:solidFill>
              </a:rPr>
              <a:t>      PiliCcar car2 = new PiliCcar();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car2.showBigSpeed("car2");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29177" y="0"/>
            <a:ext cx="400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</a:rPr>
              <a:t>無法被繼承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949260" y="1648496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00B0F0"/>
                </a:solidFill>
              </a:rPr>
              <a:t>正確寫法</a:t>
            </a:r>
            <a:endParaRPr lang="zh-TW" alt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4312"/>
          </a:xfrm>
        </p:spPr>
        <p:txBody>
          <a:bodyPr>
            <a:noAutofit/>
          </a:bodyPr>
          <a:lstStyle/>
          <a:p>
            <a:pPr algn="ctr"/>
            <a:r>
              <a:rPr lang="zh-TW" altLang="en-US" sz="17000" b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17000" b="1" dirty="0" smtClean="0">
                <a:solidFill>
                  <a:srgbClr val="FF0000"/>
                </a:solidFill>
              </a:rPr>
              <a:t>static</a:t>
            </a:r>
            <a:endParaRPr lang="zh-TW" altLang="en-US" sz="17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92"/>
            <a:ext cx="7000875" cy="65151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6953250" cy="6648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8847"/>
            <a:ext cx="84614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A {</a:t>
            </a:r>
          </a:p>
          <a:p>
            <a:r>
              <a:rPr lang="zh-TW" altLang="en-US" dirty="0" smtClean="0"/>
              <a:t>    public static int a = 10;</a:t>
            </a:r>
          </a:p>
          <a:p>
            <a:r>
              <a:rPr lang="zh-TW" altLang="en-US" dirty="0" smtClean="0"/>
              <a:t>    public static int b;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public </a:t>
            </a:r>
            <a:r>
              <a:rPr lang="zh-TW" altLang="en-US" b="1" i="1" dirty="0" smtClean="0">
                <a:solidFill>
                  <a:srgbClr val="00B050"/>
                </a:solidFill>
              </a:rPr>
              <a:t>static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0070C0"/>
                </a:solidFill>
              </a:rPr>
              <a:t>void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7030A0"/>
                </a:solidFill>
              </a:rPr>
              <a:t>show()</a:t>
            </a:r>
            <a:r>
              <a:rPr lang="zh-TW" altLang="en-US" dirty="0" smtClean="0"/>
              <a:t> {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可以被存取</a:t>
            </a:r>
            <a:r>
              <a:rPr lang="zh-TW" altLang="en-US" b="1" dirty="0" smtClean="0">
                <a:solidFill>
                  <a:srgbClr val="00B050"/>
                </a:solidFill>
              </a:rPr>
              <a:t>不能被覆寫</a:t>
            </a:r>
            <a:r>
              <a:rPr lang="zh-TW" altLang="en-US" b="1" dirty="0" smtClean="0">
                <a:solidFill>
                  <a:srgbClr val="0070C0"/>
                </a:solidFill>
              </a:rPr>
              <a:t>回傳值</a:t>
            </a:r>
            <a:r>
              <a:rPr lang="zh-TW" altLang="en-US" b="1" dirty="0" smtClean="0">
                <a:solidFill>
                  <a:srgbClr val="7030A0"/>
                </a:solidFill>
              </a:rPr>
              <a:t>方法</a:t>
            </a:r>
          </a:p>
          <a:p>
            <a:r>
              <a:rPr lang="zh-TW" altLang="en-US" dirty="0" smtClean="0"/>
              <a:t>        b = 20;</a:t>
            </a:r>
          </a:p>
          <a:p>
            <a:r>
              <a:rPr lang="zh-TW" altLang="en-US" dirty="0" smtClean="0"/>
              <a:t>        System.out.println("b 的值是: " + b);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B extends A {</a:t>
            </a:r>
            <a:endParaRPr lang="en-US" altLang="zh-TW" dirty="0" smtClean="0"/>
          </a:p>
          <a:p>
            <a:r>
              <a:rPr lang="zh-TW" altLang="en-US" dirty="0" smtClean="0"/>
              <a:t>public void show() 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父類別的 show方法為 static，所以子類別無法覆寫</a:t>
            </a:r>
            <a:endParaRPr lang="zh-TW" altLang="en-US" b="1" i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    System.out.println("這是子類別的方法");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StaticDemo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System.out.println("類別 A 中 a 的值是: " + A.a);</a:t>
            </a:r>
          </a:p>
          <a:p>
            <a:r>
              <a:rPr lang="zh-TW" altLang="en-US" dirty="0" smtClean="0"/>
              <a:t>		System.out.println("現在要直接呼叫類別 A 中的方法成員show()");</a:t>
            </a:r>
          </a:p>
          <a:p>
            <a:r>
              <a:rPr lang="zh-TW" altLang="en-US" dirty="0" smtClean="0"/>
              <a:t>		A.show();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3245476"/>
            <a:ext cx="1918952" cy="875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0" y="3245476"/>
            <a:ext cx="1918952" cy="875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 flipV="1">
            <a:off x="1764406" y="1493949"/>
            <a:ext cx="218940" cy="2807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 flipV="1">
            <a:off x="1983346" y="669701"/>
            <a:ext cx="476519" cy="31038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58847"/>
            <a:ext cx="84614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A {</a:t>
            </a:r>
          </a:p>
          <a:p>
            <a:r>
              <a:rPr lang="zh-TW" altLang="en-US" dirty="0" smtClean="0"/>
              <a:t>    </a:t>
            </a:r>
            <a:r>
              <a:rPr lang="zh-TW" altLang="en-US" b="1" dirty="0" smtClean="0">
                <a:solidFill>
                  <a:srgbClr val="FF0000"/>
                </a:solidFill>
              </a:rPr>
              <a:t>public static int a = 10;</a:t>
            </a:r>
          </a:p>
          <a:p>
            <a:r>
              <a:rPr lang="zh-TW" altLang="en-US" dirty="0" smtClean="0"/>
              <a:t>    public static int b;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zh-TW" altLang="en-US" b="1" dirty="0" smtClean="0">
                <a:solidFill>
                  <a:srgbClr val="00B050"/>
                </a:solidFill>
              </a:rPr>
              <a:t>public static void show()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 smtClean="0"/>
              <a:t>        b = 20;</a:t>
            </a:r>
          </a:p>
          <a:p>
            <a:r>
              <a:rPr lang="zh-TW" altLang="en-US" dirty="0" smtClean="0"/>
              <a:t>        System.out.println("b 的值是: " + b);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B extends A </a:t>
            </a:r>
            <a:r>
              <a:rPr lang="en-US" altLang="zh-TW" dirty="0" smtClean="0"/>
              <a:t>{</a:t>
            </a:r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StaticDemo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    System.out.println("類別 A 中 a 的值是: " + A.a);</a:t>
            </a:r>
          </a:p>
          <a:p>
            <a:r>
              <a:rPr lang="zh-TW" altLang="en-US" dirty="0" smtClean="0"/>
              <a:t>	    System.out.println("現在要直接呼叫類別 A 中的方法成員show()");</a:t>
            </a:r>
          </a:p>
          <a:p>
            <a:r>
              <a:rPr lang="zh-TW" altLang="en-US" dirty="0" smtClean="0"/>
              <a:t>	 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A.show();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700" b="1" dirty="0">
                <a:solidFill>
                  <a:srgbClr val="FF0000"/>
                </a:solidFill>
              </a:rPr>
              <a:t>抽象類別</a:t>
            </a:r>
            <a:r>
              <a:rPr lang="en-US" altLang="zh-TW" sz="3700" b="1" dirty="0">
                <a:solidFill>
                  <a:srgbClr val="FF0000"/>
                </a:solidFill>
              </a:rPr>
              <a:t>(abstract class)</a:t>
            </a:r>
            <a:r>
              <a:rPr lang="zh-TW" altLang="en-US" sz="3700" b="1" dirty="0">
                <a:solidFill>
                  <a:srgbClr val="FF0000"/>
                </a:solidFill>
              </a:rPr>
              <a:t>與抽象方法</a:t>
            </a:r>
            <a:r>
              <a:rPr lang="en-US" altLang="zh-TW" sz="3700" b="1" dirty="0">
                <a:solidFill>
                  <a:srgbClr val="FF0000"/>
                </a:solidFill>
              </a:rPr>
              <a:t>(abstract method</a:t>
            </a:r>
            <a:r>
              <a:rPr lang="en-US" altLang="zh-TW" sz="3700" b="1" dirty="0" smtClean="0">
                <a:solidFill>
                  <a:srgbClr val="FF0000"/>
                </a:solidFill>
              </a:rPr>
              <a:t>)</a:t>
            </a:r>
            <a:endParaRPr lang="zh-TW" altLang="en-US" sz="37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46" y="1825625"/>
            <a:ext cx="1203745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抽象類別</a:t>
            </a:r>
            <a:r>
              <a:rPr lang="en-US" altLang="zh-TW" b="1" dirty="0">
                <a:solidFill>
                  <a:srgbClr val="92D050"/>
                </a:solidFill>
              </a:rPr>
              <a:t>(abstract class</a:t>
            </a:r>
            <a:r>
              <a:rPr lang="en-US" altLang="zh-TW" b="1" dirty="0" smtClean="0">
                <a:solidFill>
                  <a:srgbClr val="92D050"/>
                </a:solidFill>
              </a:rPr>
              <a:t>):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rgbClr val="92D050"/>
                </a:solidFill>
              </a:rPr>
              <a:t>定義</a:t>
            </a:r>
            <a:r>
              <a:rPr lang="zh-TW" altLang="en-US" b="1" dirty="0">
                <a:solidFill>
                  <a:srgbClr val="92D050"/>
                </a:solidFill>
              </a:rPr>
              <a:t>整體架構與功能</a:t>
            </a:r>
            <a:r>
              <a:rPr lang="en-US" altLang="zh-TW" b="1" dirty="0">
                <a:solidFill>
                  <a:srgbClr val="92D050"/>
                </a:solidFill>
              </a:rPr>
              <a:t>, </a:t>
            </a:r>
            <a:r>
              <a:rPr lang="zh-TW" altLang="en-US" b="1" dirty="0">
                <a:solidFill>
                  <a:srgbClr val="92D050"/>
                </a:solidFill>
              </a:rPr>
              <a:t>繼承人</a:t>
            </a:r>
            <a:r>
              <a:rPr lang="en-US" altLang="zh-TW" b="1" dirty="0">
                <a:solidFill>
                  <a:srgbClr val="92D050"/>
                </a:solidFill>
              </a:rPr>
              <a:t>(</a:t>
            </a:r>
            <a:r>
              <a:rPr lang="zh-TW" altLang="en-US" b="1" dirty="0">
                <a:solidFill>
                  <a:srgbClr val="92D050"/>
                </a:solidFill>
              </a:rPr>
              <a:t>子類別</a:t>
            </a:r>
            <a:r>
              <a:rPr lang="en-US" altLang="zh-TW" b="1" dirty="0">
                <a:solidFill>
                  <a:srgbClr val="92D050"/>
                </a:solidFill>
              </a:rPr>
              <a:t>)</a:t>
            </a:r>
            <a:r>
              <a:rPr lang="zh-TW" altLang="en-US" b="1" dirty="0">
                <a:solidFill>
                  <a:srgbClr val="92D050"/>
                </a:solidFill>
              </a:rPr>
              <a:t>必須實作抽象方法</a:t>
            </a:r>
            <a:r>
              <a:rPr lang="en-US" altLang="zh-TW" b="1" dirty="0">
                <a:solidFill>
                  <a:srgbClr val="92D050"/>
                </a:solidFill>
              </a:rPr>
              <a:t>(abstract method)</a:t>
            </a:r>
          </a:p>
          <a:p>
            <a:pPr marL="457200" lvl="1" indent="0" algn="ctr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abstract class </a:t>
            </a:r>
            <a:r>
              <a:rPr lang="en-US" altLang="zh-TW" b="1" dirty="0" err="1" smtClean="0">
                <a:solidFill>
                  <a:srgbClr val="92D050"/>
                </a:solidFill>
              </a:rPr>
              <a:t>Cscore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marL="457200" lvl="1" indent="0" algn="ctr">
              <a:buNone/>
            </a:pPr>
            <a:endParaRPr lang="en-US" altLang="zh-TW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抽象方法</a:t>
            </a:r>
            <a:r>
              <a:rPr lang="en-US" altLang="zh-TW" b="1" dirty="0">
                <a:solidFill>
                  <a:srgbClr val="92D050"/>
                </a:solidFill>
              </a:rPr>
              <a:t>(abstract method)</a:t>
            </a:r>
          </a:p>
          <a:p>
            <a:pPr marL="457200" lvl="1" indent="0" algn="ctr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public abstract double </a:t>
            </a:r>
            <a:r>
              <a:rPr lang="en-US" altLang="zh-TW" b="1" dirty="0" err="1">
                <a:solidFill>
                  <a:srgbClr val="92D050"/>
                </a:solidFill>
              </a:rPr>
              <a:t>avgScore</a:t>
            </a:r>
            <a:r>
              <a:rPr lang="en-US" altLang="zh-TW" b="1" dirty="0" smtClean="0">
                <a:solidFill>
                  <a:srgbClr val="92D050"/>
                </a:solidFill>
              </a:rPr>
              <a:t>();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b="1" dirty="0" smtClean="0">
                <a:solidFill>
                  <a:srgbClr val="92D050"/>
                </a:solidFill>
              </a:rPr>
              <a:t>抽象</a:t>
            </a:r>
            <a:r>
              <a:rPr lang="zh-TW" altLang="en-US" b="1" dirty="0">
                <a:solidFill>
                  <a:srgbClr val="92D050"/>
                </a:solidFill>
              </a:rPr>
              <a:t>方法 只有名稱 沒內容 子類別繼承時需要實作此抽象方法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578"/>
            <a:ext cx="7019925" cy="632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導向封裝</a:t>
            </a:r>
            <a:r>
              <a:rPr lang="en-US" altLang="zh-TW" dirty="0" smtClean="0"/>
              <a:t>(</a:t>
            </a:r>
            <a:r>
              <a:rPr lang="en-US" altLang="zh-TW" dirty="0"/>
              <a:t>Encapsulation)</a:t>
            </a:r>
            <a:r>
              <a:rPr lang="zh-TW" altLang="en-US" dirty="0" smtClean="0"/>
              <a:t>技術範例與實測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30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34"/>
            <a:ext cx="7000875" cy="6200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 flipV="1">
            <a:off x="2910625" y="862885"/>
            <a:ext cx="206062" cy="5995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2459865" y="862885"/>
            <a:ext cx="450760" cy="2524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" y="0"/>
            <a:ext cx="98008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abstract</a:t>
            </a:r>
            <a:r>
              <a:rPr lang="zh-TW" altLang="en-US" dirty="0" smtClean="0"/>
              <a:t> class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抽象類別</a:t>
            </a:r>
          </a:p>
          <a:p>
            <a:r>
              <a:rPr lang="zh-TW" altLang="en-US" dirty="0" smtClean="0"/>
              <a:t>   protected int chia, math;國文成績,數學成績</a:t>
            </a:r>
          </a:p>
          <a:p>
            <a:r>
              <a:rPr lang="zh-TW" altLang="en-US" dirty="0" smtClean="0"/>
              <a:t>   </a:t>
            </a:r>
            <a:r>
              <a:rPr lang="zh-TW" altLang="en-US" b="1" dirty="0" smtClean="0">
                <a:solidFill>
                  <a:srgbClr val="FF0000"/>
                </a:solidFill>
              </a:rPr>
              <a:t>public abstract double avgScore();抽象方法  只有名稱  沒內容  子類別繼承時需要實作此抽象方法</a:t>
            </a:r>
          </a:p>
          <a:p>
            <a:r>
              <a:rPr lang="zh-TW" altLang="en-US" dirty="0" smtClean="0"/>
              <a:t>   protected Cscore(int chia, int math) {</a:t>
            </a:r>
          </a:p>
          <a:p>
            <a:r>
              <a:rPr lang="zh-TW" altLang="en-US" dirty="0" smtClean="0"/>
              <a:t>      this.chia = chia;</a:t>
            </a:r>
          </a:p>
          <a:p>
            <a:r>
              <a:rPr lang="zh-TW" altLang="en-US" dirty="0" smtClean="0"/>
              <a:t>      this.math = math;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SimpleAvg extends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繼承Cscore抽象類別,必須要實作抽象方法</a:t>
            </a:r>
          </a:p>
          <a:p>
            <a:r>
              <a:rPr lang="zh-TW" altLang="en-US" dirty="0" smtClean="0"/>
              <a:t>   SimpleAvg(int chia, int math) {    </a:t>
            </a:r>
          </a:p>
          <a:p>
            <a:r>
              <a:rPr lang="zh-TW" altLang="en-US" dirty="0" smtClean="0"/>
              <a:t>      super(chia, math);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</a:t>
            </a:r>
            <a:r>
              <a:rPr lang="zh-TW" altLang="en-US" b="1" dirty="0" smtClean="0">
                <a:solidFill>
                  <a:srgbClr val="FF0000"/>
                </a:solidFill>
              </a:rPr>
              <a:t>avgScore()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{             //實作avgScore()抽象方法</a:t>
            </a:r>
          </a:p>
          <a:p>
            <a:r>
              <a:rPr lang="zh-TW" altLang="en-US" dirty="0" smtClean="0"/>
              <a:t>      return (float) (chia + math) / 2;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WeightAvg extends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繼承Cscore抽象類別,必須要實作抽象方法</a:t>
            </a:r>
          </a:p>
          <a:p>
            <a:r>
              <a:rPr lang="zh-TW" altLang="en-US" dirty="0" smtClean="0"/>
              <a:t>   private int w1, w2;</a:t>
            </a:r>
          </a:p>
          <a:p>
            <a:r>
              <a:rPr lang="zh-TW" altLang="en-US" dirty="0" smtClean="0"/>
              <a:t>   WeightAvg(int chia, int math, int w1, int w2) {</a:t>
            </a:r>
          </a:p>
          <a:p>
            <a:r>
              <a:rPr lang="zh-TW" altLang="en-US" dirty="0" smtClean="0"/>
              <a:t>      super(chia, math);</a:t>
            </a:r>
          </a:p>
          <a:p>
            <a:r>
              <a:rPr lang="zh-TW" altLang="en-US" dirty="0" smtClean="0"/>
              <a:t>      this.w1 = w1;</a:t>
            </a:r>
          </a:p>
          <a:p>
            <a:r>
              <a:rPr lang="zh-TW" altLang="en-US" dirty="0" smtClean="0"/>
              <a:t>      this.w2 = w2;</a:t>
            </a:r>
          </a:p>
          <a:p>
            <a:r>
              <a:rPr lang="zh-TW" altLang="en-US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32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8203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public double </a:t>
            </a:r>
            <a:r>
              <a:rPr lang="zh-TW" altLang="en-US" b="1" dirty="0" smtClean="0">
                <a:solidFill>
                  <a:srgbClr val="FF0000"/>
                </a:solidFill>
              </a:rPr>
              <a:t>avgScore() {        //實作avgScore()抽象方法</a:t>
            </a:r>
          </a:p>
          <a:p>
            <a:r>
              <a:rPr lang="zh-TW" altLang="en-US" dirty="0" smtClean="0"/>
              <a:t>      return (float) (chia * w1 + math * w2) / (w1 + w2);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AbstractDemo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System.out.println("董宸維的作業");</a:t>
            </a:r>
          </a:p>
          <a:p>
            <a:r>
              <a:rPr lang="zh-TW" altLang="en-US" dirty="0" smtClean="0"/>
              <a:t>      String name = "大大";</a:t>
            </a:r>
          </a:p>
          <a:p>
            <a:r>
              <a:rPr lang="zh-TW" altLang="en-US" dirty="0" smtClean="0"/>
              <a:t>      int chia = 92, math = 93;            //分數</a:t>
            </a:r>
          </a:p>
          <a:p>
            <a:r>
              <a:rPr lang="zh-TW" altLang="en-US" dirty="0" smtClean="0"/>
              <a:t>      SimpleAvg avg1 = new SimpleAvg(chia, math);</a:t>
            </a:r>
          </a:p>
          <a:p>
            <a:r>
              <a:rPr lang="zh-TW" altLang="en-US" dirty="0" smtClean="0"/>
              <a:t>      System.out.println("姓名\t國文\t數學\t平均分數");</a:t>
            </a:r>
          </a:p>
          <a:p>
            <a:r>
              <a:rPr lang="zh-TW" altLang="en-US" dirty="0" smtClean="0"/>
              <a:t>      System.out.printf("%s\t%d\t\t%d\t\t%2.1f%n", name, chia, math, avg1.avgScore()); </a:t>
            </a:r>
          </a:p>
          <a:p>
            <a:r>
              <a:rPr lang="zh-TW" altLang="en-US" dirty="0" smtClean="0"/>
              <a:t>      System.out.println("----------------------------------");</a:t>
            </a:r>
          </a:p>
          <a:p>
            <a:r>
              <a:rPr lang="zh-TW" altLang="en-US" dirty="0" smtClean="0"/>
              <a:t>      int wt1 = 2, wt2 = 3;                //加權</a:t>
            </a:r>
          </a:p>
          <a:p>
            <a:r>
              <a:rPr lang="zh-TW" altLang="en-US" dirty="0" smtClean="0"/>
              <a:t>      WeightAvg avg2 = new WeightAvg(chia, math, wt1, wt2);</a:t>
            </a:r>
          </a:p>
          <a:p>
            <a:r>
              <a:rPr lang="zh-TW" altLang="en-US" dirty="0" smtClean="0"/>
              <a:t>      System.out.println("姓名\t國文\t數學\t加權平均");</a:t>
            </a:r>
          </a:p>
          <a:p>
            <a:r>
              <a:rPr lang="zh-TW" altLang="en-US" dirty="0" smtClean="0"/>
              <a:t>      System.out.printf("%s\t%d\t\t%d\t\t%2.1f%n", name, chia, math, avg2.avgScore());</a:t>
            </a:r>
          </a:p>
          <a:p>
            <a:r>
              <a:rPr lang="zh-TW" altLang="en-US" dirty="0" smtClean="0"/>
              <a:t>      //Cscore avg3 = new Cscore(chia, math);    //錯誤,抽象類別無法產生實體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01921" y="1809934"/>
            <a:ext cx="3947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SimpleAvg子類別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3487" y="1700012"/>
            <a:ext cx="7830355" cy="163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3487" y="3335628"/>
            <a:ext cx="8484736" cy="17000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32377" y="3280021"/>
            <a:ext cx="4025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WeightAvg子類別</a:t>
            </a:r>
          </a:p>
        </p:txBody>
      </p:sp>
    </p:spTree>
    <p:extLst>
      <p:ext uri="{BB962C8B-B14F-4D97-AF65-F5344CB8AC3E}">
        <p14:creationId xmlns:p14="http://schemas.microsoft.com/office/powerpoint/2010/main" val="2632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9525"/>
            <a:ext cx="69723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使用</a:t>
            </a:r>
            <a:r>
              <a:rPr lang="en-US" altLang="zh-TW" b="1" dirty="0" smtClean="0">
                <a:solidFill>
                  <a:srgbClr val="FF0000"/>
                </a:solidFill>
              </a:rPr>
              <a:t>super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B050"/>
                </a:solidFill>
              </a:rPr>
              <a:t>讓子類別用來呼叫父類別的建構式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B050"/>
                </a:solidFill>
              </a:rPr>
              <a:t>在子類別中透過</a:t>
            </a:r>
            <a:r>
              <a:rPr lang="en-US" altLang="zh-TW" sz="4400" b="1" dirty="0">
                <a:solidFill>
                  <a:srgbClr val="00B050"/>
                </a:solidFill>
              </a:rPr>
              <a:t>super</a:t>
            </a:r>
            <a:r>
              <a:rPr lang="zh-TW" altLang="en-US" sz="4400" b="1" dirty="0">
                <a:solidFill>
                  <a:srgbClr val="00B050"/>
                </a:solidFill>
              </a:rPr>
              <a:t>來呼叫父類別的成員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4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64651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math;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chia = 0; math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math) </a:t>
            </a:r>
            <a:r>
              <a:rPr lang="en-US" altLang="zh-TW" dirty="0" smtClean="0"/>
              <a:t>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爸爸的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建構值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= chia;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 = math;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國文：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+ "\t </a:t>
            </a:r>
            <a:r>
              <a:rPr lang="zh-TW" altLang="en-US" dirty="0" smtClean="0"/>
              <a:t>數學：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 extends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super(); 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math,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super(chia, math);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5" name="矩形 4"/>
          <p:cNvSpPr/>
          <p:nvPr/>
        </p:nvSpPr>
        <p:spPr>
          <a:xfrm>
            <a:off x="6465194" y="0"/>
            <a:ext cx="57268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super.showScore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 </a:t>
            </a:r>
            <a:endParaRPr lang="zh-TW" altLang="en-US" dirty="0" smtClean="0"/>
          </a:p>
          <a:p>
            <a:r>
              <a:rPr lang="zh-TW" altLang="en-US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 </a:t>
            </a:r>
            <a:r>
              <a:rPr lang="zh-TW" altLang="en-US" dirty="0" smtClean="0"/>
              <a:t>英語：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SuperDemo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Peter = new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(50, 70);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Peter.showScore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("\n");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 Tom = new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(65, 84, 99);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Tom.showScore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94" y="4340851"/>
            <a:ext cx="3734531" cy="160918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6645499" y="4656048"/>
            <a:ext cx="2395470" cy="48939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45499" y="5125792"/>
            <a:ext cx="3554226" cy="51171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465194" cy="36447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3644721"/>
            <a:ext cx="6465194" cy="3213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56069" y="4412020"/>
            <a:ext cx="40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建構值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4160" y="5516312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傳送繼承的建構值 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5194" y="18376"/>
            <a:ext cx="5726806" cy="14369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02916" y="290239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呼叫繼承的建構值的答案 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2717442" y="535834"/>
            <a:ext cx="4121240" cy="21308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 flipH="1">
            <a:off x="3657601" y="3517707"/>
            <a:ext cx="3876454" cy="183126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232597" y="3246850"/>
            <a:ext cx="4301458" cy="54671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290293" y="1703368"/>
            <a:ext cx="5218090" cy="9754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H="1" flipV="1">
            <a:off x="1403797" y="290239"/>
            <a:ext cx="6104586" cy="21309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4651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math;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chia = 0; math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math) </a:t>
            </a:r>
            <a:r>
              <a:rPr lang="en-US" altLang="zh-TW" dirty="0" smtClean="0"/>
              <a:t>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爸爸的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建構值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= chia;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 = math;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國文：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+ "\t </a:t>
            </a:r>
            <a:r>
              <a:rPr lang="zh-TW" altLang="en-US" dirty="0" smtClean="0"/>
              <a:t>數學：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super(); 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math,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eng</a:t>
            </a:r>
            <a:r>
              <a:rPr lang="en-US" altLang="zh-TW" b="1" i="1" dirty="0" smtClean="0">
                <a:solidFill>
                  <a:srgbClr val="92D050"/>
                </a:solidFill>
              </a:rPr>
              <a:t>)</a:t>
            </a:r>
            <a:r>
              <a:rPr lang="en-US" altLang="zh-TW" dirty="0" smtClean="0"/>
              <a:t>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super(chia, math);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5" name="矩形 4"/>
          <p:cNvSpPr/>
          <p:nvPr/>
        </p:nvSpPr>
        <p:spPr>
          <a:xfrm>
            <a:off x="6465194" y="0"/>
            <a:ext cx="57268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super.showScore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 </a:t>
            </a:r>
            <a:endParaRPr lang="zh-TW" altLang="en-US" dirty="0" smtClean="0"/>
          </a:p>
          <a:p>
            <a:r>
              <a:rPr lang="zh-TW" altLang="en-US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 </a:t>
            </a:r>
            <a:r>
              <a:rPr lang="zh-TW" altLang="en-US" dirty="0" smtClean="0"/>
              <a:t>英語：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SuperDemo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 Peter = new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(50, 70);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Peter.showScore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("\n");</a:t>
            </a:r>
          </a:p>
          <a:p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92D050"/>
                </a:solidFill>
              </a:rPr>
              <a:t>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Tom = new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(65, 84, 99);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Tom.showScore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465194" cy="36447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3644721"/>
            <a:ext cx="6465194" cy="3213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56069" y="4412020"/>
            <a:ext cx="40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建構值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4160" y="5516312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傳送繼承的建構值 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5194" y="18376"/>
            <a:ext cx="5726806" cy="14369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02916" y="290239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呼叫繼承的建構值的答案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65194" y="1455314"/>
            <a:ext cx="5726806" cy="2810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14200" b="1" dirty="0">
                <a:solidFill>
                  <a:srgbClr val="FF0000"/>
                </a:solidFill>
              </a:rPr>
              <a:t>使用</a:t>
            </a:r>
            <a:r>
              <a:rPr lang="en-US" altLang="zh-TW" sz="14200" b="1" dirty="0" smtClean="0">
                <a:solidFill>
                  <a:srgbClr val="FF0000"/>
                </a:solidFill>
              </a:rPr>
              <a:t>final</a:t>
            </a:r>
            <a:endParaRPr lang="zh-TW" altLang="en-US" sz="14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zh-TW" altLang="en-US" sz="3200" b="1" dirty="0">
                <a:solidFill>
                  <a:srgbClr val="00B050"/>
                </a:solidFill>
              </a:rPr>
              <a:t>資料成員</a:t>
            </a:r>
            <a:r>
              <a:rPr lang="en-US" altLang="zh-TW" sz="3200" b="1" dirty="0">
                <a:solidFill>
                  <a:srgbClr val="00B050"/>
                </a:solidFill>
              </a:rPr>
              <a:t>: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常數</a:t>
            </a:r>
          </a:p>
          <a:p>
            <a:pPr marL="457200" lvl="1" indent="0" algn="ctr">
              <a:buNone/>
            </a:pPr>
            <a:r>
              <a:rPr lang="zh-TW" altLang="en-US" sz="3200" b="1" dirty="0" smtClean="0">
                <a:solidFill>
                  <a:srgbClr val="00B050"/>
                </a:solidFill>
              </a:rPr>
              <a:t>當使用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final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來宣告一個常數時，記得一定要同時給予這個常數初值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常數的值不能被變更的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)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。</a:t>
            </a:r>
          </a:p>
          <a:p>
            <a:pPr marL="457200" lvl="1" indent="0" algn="ctr">
              <a:buNone/>
            </a:pPr>
            <a:r>
              <a:rPr lang="en-US" altLang="zh-TW" sz="3200" b="1" dirty="0" smtClean="0">
                <a:solidFill>
                  <a:srgbClr val="00B050"/>
                </a:solidFill>
              </a:rPr>
              <a:t>private </a:t>
            </a: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en-US" altLang="zh-TW" sz="3200" b="1" dirty="0" err="1">
                <a:solidFill>
                  <a:srgbClr val="00B050"/>
                </a:solidFill>
              </a:rPr>
              <a:t>int</a:t>
            </a:r>
            <a:r>
              <a:rPr lang="en-US" altLang="zh-TW" sz="3200" b="1" dirty="0">
                <a:solidFill>
                  <a:srgbClr val="00B050"/>
                </a:solidFill>
              </a:rPr>
              <a:t> speed = 120;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zh-TW" altLang="en-US" sz="3200" b="1" dirty="0">
                <a:solidFill>
                  <a:srgbClr val="00B050"/>
                </a:solidFill>
              </a:rPr>
              <a:t>方法成員</a:t>
            </a:r>
            <a:r>
              <a:rPr lang="en-US" altLang="zh-TW" sz="3200" b="1" dirty="0">
                <a:solidFill>
                  <a:srgbClr val="00B050"/>
                </a:solidFill>
              </a:rPr>
              <a:t>: </a:t>
            </a:r>
            <a:r>
              <a:rPr lang="zh-TW" altLang="en-US" sz="3200" b="1" dirty="0">
                <a:solidFill>
                  <a:srgbClr val="00B050"/>
                </a:solidFill>
              </a:rPr>
              <a:t>這個方法不可以被子類別覆寫。</a:t>
            </a:r>
          </a:p>
          <a:p>
            <a:pPr marL="457200" lvl="1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public final void </a:t>
            </a:r>
            <a:r>
              <a:rPr lang="en-US" altLang="zh-TW" sz="3200" b="1" dirty="0" err="1">
                <a:solidFill>
                  <a:srgbClr val="00B050"/>
                </a:solidFill>
              </a:rPr>
              <a:t>showBigSpeed</a:t>
            </a:r>
            <a:r>
              <a:rPr lang="en-US" altLang="zh-TW" sz="3200" b="1" dirty="0">
                <a:solidFill>
                  <a:srgbClr val="00B050"/>
                </a:solidFill>
              </a:rPr>
              <a:t>(String s)</a:t>
            </a:r>
          </a:p>
          <a:p>
            <a:pPr marL="457200" lvl="1" indent="0" algn="ctr">
              <a:buNone/>
            </a:pPr>
            <a:r>
              <a:rPr lang="zh-TW" altLang="en-US" sz="3200" b="1" dirty="0">
                <a:solidFill>
                  <a:srgbClr val="00B050"/>
                </a:solidFill>
              </a:rPr>
              <a:t>如果父類別的某個方法成員前面加上了</a:t>
            </a:r>
            <a:r>
              <a:rPr lang="en-US" altLang="zh-TW" sz="3200" b="1" dirty="0">
                <a:solidFill>
                  <a:srgbClr val="00B050"/>
                </a:solidFill>
              </a:rPr>
              <a:t>final</a:t>
            </a:r>
            <a:r>
              <a:rPr lang="zh-TW" altLang="en-US" sz="3200" b="1" dirty="0">
                <a:solidFill>
                  <a:srgbClr val="00B050"/>
                </a:solidFill>
              </a:rPr>
              <a:t>保留字，則子類別又有相同名稱的方法成員的話，編譯時期就會出現錯誤。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class:</a:t>
            </a:r>
            <a:r>
              <a:rPr lang="zh-TW" altLang="en-US" sz="3200" b="1" dirty="0">
                <a:solidFill>
                  <a:srgbClr val="00B050"/>
                </a:solidFill>
              </a:rPr>
              <a:t>該類別無法被繼承。</a:t>
            </a:r>
          </a:p>
          <a:p>
            <a:pPr marL="457200" lvl="1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class </a:t>
            </a:r>
            <a:r>
              <a:rPr lang="en-US" altLang="zh-TW" sz="3200" b="1" dirty="0" err="1">
                <a:solidFill>
                  <a:srgbClr val="00B050"/>
                </a:solidFill>
              </a:rPr>
              <a:t>Cdog</a:t>
            </a:r>
            <a:endParaRPr lang="en-US" altLang="zh-TW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4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565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18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1664</Words>
  <Application>Microsoft Office PowerPoint</Application>
  <PresentationFormat>寬螢幕</PresentationFormat>
  <Paragraphs>233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PowerPoint 簡報</vt:lpstr>
      <vt:lpstr>使用super</vt:lpstr>
      <vt:lpstr>PowerPoint 簡報</vt:lpstr>
      <vt:lpstr>PowerPoint 簡報</vt:lpstr>
      <vt:lpstr>使用final</vt:lpstr>
      <vt:lpstr>PowerPoint 簡報</vt:lpstr>
      <vt:lpstr>PowerPoint 簡報</vt:lpstr>
      <vt:lpstr>PowerPoint 簡報</vt:lpstr>
      <vt:lpstr>PowerPoint 簡報</vt:lpstr>
      <vt:lpstr>PowerPoint 簡報</vt:lpstr>
      <vt:lpstr>使用static</vt:lpstr>
      <vt:lpstr>PowerPoint 簡報</vt:lpstr>
      <vt:lpstr>PowerPoint 簡報</vt:lpstr>
      <vt:lpstr>PowerPoint 簡報</vt:lpstr>
      <vt:lpstr>PowerPoint 簡報</vt:lpstr>
      <vt:lpstr>抽象類別(abstract class)與抽象方法(abstract method)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使用者</dc:creator>
  <cp:lastModifiedBy>使用者</cp:lastModifiedBy>
  <cp:revision>14</cp:revision>
  <dcterms:created xsi:type="dcterms:W3CDTF">2022-05-25T11:38:43Z</dcterms:created>
  <dcterms:modified xsi:type="dcterms:W3CDTF">2022-05-25T15:16:10Z</dcterms:modified>
</cp:coreProperties>
</file>