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10" r:id="rId54"/>
    <p:sldId id="311" r:id="rId55"/>
    <p:sldId id="312" r:id="rId56"/>
    <p:sldId id="309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2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8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4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4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88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0888-3CEE-4645-BD0D-B55DFDE992FC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B945-3501-47E8-9D01-23808E220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77" y="401094"/>
            <a:ext cx="84201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 smtClean="0">
                <a:solidFill>
                  <a:srgbClr val="FF0000"/>
                </a:solidFill>
              </a:rPr>
              <a:t>(" </a:t>
            </a:r>
            <a:r>
              <a:rPr lang="zh-TW" altLang="en-US" b="1" i="1" dirty="0" smtClean="0">
                <a:solidFill>
                  <a:srgbClr val="FF0000"/>
                </a:solidFill>
              </a:rPr>
              <a:t>傳值呼叫中</a:t>
            </a:r>
            <a:r>
              <a:rPr lang="en-US" altLang="zh-TW" b="1" i="1" dirty="0" smtClean="0">
                <a:solidFill>
                  <a:srgbClr val="FF0000"/>
                </a:solidFill>
              </a:rPr>
              <a:t>\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tx</a:t>
            </a:r>
            <a:r>
              <a:rPr lang="en-US" altLang="zh-TW" b="1" i="1" dirty="0" smtClean="0">
                <a:solidFill>
                  <a:srgbClr val="FF0000"/>
                </a:solidFill>
              </a:rPr>
              <a:t>=" + x + "\ty=" + y 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由於質被</a:t>
            </a:r>
            <a:r>
              <a:rPr lang="zh-TW" altLang="en-US" b="1" i="1" dirty="0">
                <a:solidFill>
                  <a:srgbClr val="FF0000"/>
                </a:solidFill>
              </a:rPr>
              <a:t>改變所以印</a:t>
            </a:r>
            <a:r>
              <a:rPr lang="zh-TW" altLang="en-US" b="1" i="1" dirty="0" smtClean="0">
                <a:solidFill>
                  <a:srgbClr val="FF0000"/>
                </a:solidFill>
              </a:rPr>
              <a:t>出來是</a:t>
            </a:r>
            <a:r>
              <a:rPr lang="en-US" altLang="zh-TW" b="1" i="1" dirty="0">
                <a:solidFill>
                  <a:srgbClr val="FF0000"/>
                </a:solidFill>
              </a:rPr>
              <a:t>a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15, </a:t>
            </a:r>
            <a:r>
              <a:rPr lang="en-US" altLang="zh-TW" b="1" i="1" dirty="0">
                <a:solidFill>
                  <a:srgbClr val="FF0000"/>
                </a:solidFill>
              </a:rPr>
              <a:t>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125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 smtClean="0">
                <a:solidFill>
                  <a:srgbClr val="FF0000"/>
                </a:solidFill>
              </a:rPr>
              <a:t>(" </a:t>
            </a:r>
            <a:r>
              <a:rPr lang="zh-TW" altLang="en-US" b="1" i="1" dirty="0" smtClean="0">
                <a:solidFill>
                  <a:srgbClr val="FF0000"/>
                </a:solidFill>
              </a:rPr>
              <a:t>傳值呼叫後</a:t>
            </a:r>
            <a:r>
              <a:rPr lang="en-US" altLang="zh-TW" b="1" i="1" dirty="0" smtClean="0">
                <a:solidFill>
                  <a:srgbClr val="FF0000"/>
                </a:solidFill>
              </a:rPr>
              <a:t>\ta=" + a + "\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tb</a:t>
            </a:r>
            <a:r>
              <a:rPr lang="en-US" altLang="zh-TW" b="1" i="1" dirty="0" smtClean="0">
                <a:solidFill>
                  <a:srgbClr val="FF0000"/>
                </a:solidFill>
              </a:rPr>
              <a:t>=" + b 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質沒有被改變所以印出來還是</a:t>
            </a:r>
            <a:r>
              <a:rPr lang="en-US" altLang="zh-TW" b="1" i="1" dirty="0">
                <a:solidFill>
                  <a:srgbClr val="FF0000"/>
                </a:solidFill>
              </a:rPr>
              <a:t>a = 10, b = 15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13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5250"/>
            <a:ext cx="85344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宣告一個類別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50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a, b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宣告整數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a,b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66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8229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建立</a:t>
            </a:r>
            <a:r>
              <a:rPr lang="zh-TW" altLang="en-US" b="1" i="1" dirty="0" smtClean="0">
                <a:solidFill>
                  <a:srgbClr val="FF0000"/>
                </a:solidFill>
              </a:rPr>
              <a:t>一個預設建構子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53644" y="0"/>
            <a:ext cx="217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b="1" i="1" dirty="0" smtClean="0">
                <a:solidFill>
                  <a:srgbClr val="FF0000"/>
                </a:solidFill>
              </a:rPr>
              <a:t>沒有寫入任何參數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>
            <a:stCxn id="2" idx="2"/>
          </p:cNvCxnSpPr>
          <p:nvPr/>
        </p:nvCxnSpPr>
        <p:spPr>
          <a:xfrm flipH="1">
            <a:off x="1503125" y="369332"/>
            <a:ext cx="1340284" cy="607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00604" y="607698"/>
            <a:ext cx="19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建構子</a:t>
            </a:r>
            <a:r>
              <a:rPr lang="en-US" altLang="zh-TW" b="1" i="1" dirty="0" smtClean="0">
                <a:solidFill>
                  <a:srgbClr val="FF0000"/>
                </a:solidFill>
              </a:rPr>
              <a:t>constructor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a = 10;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b = 15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宣告 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 = 10, 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31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>
                <a:solidFill>
                  <a:srgbClr val="FF0000"/>
                </a:solidFill>
              </a:rPr>
              <a:t>()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dirty="0"/>
              <a:t> </a:t>
            </a:r>
            <a:r>
              <a:rPr lang="en-US" altLang="zh-TW" b="1" i="1" dirty="0" err="1">
                <a:solidFill>
                  <a:srgbClr val="00B0F0"/>
                </a:solidFill>
              </a:rPr>
              <a:t>obj</a:t>
            </a:r>
            <a:r>
              <a:rPr lang="en-US" altLang="zh-TW" b="1" i="1" dirty="0">
                <a:solidFill>
                  <a:srgbClr val="00B0F0"/>
                </a:solidFill>
              </a:rPr>
              <a:t> =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new 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使用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</a:t>
            </a:r>
            <a:r>
              <a:rPr lang="zh-TW" altLang="en-US" b="1" i="1" dirty="0">
                <a:solidFill>
                  <a:srgbClr val="FF0000"/>
                </a:solidFill>
              </a:rPr>
              <a:t>類別</a:t>
            </a:r>
            <a:r>
              <a:rPr lang="zh-TW" altLang="en-US" b="1" i="1" dirty="0" smtClean="0">
                <a:solidFill>
                  <a:srgbClr val="FF0000"/>
                </a:solidFill>
              </a:rPr>
              <a:t>套件</a:t>
            </a:r>
            <a:r>
              <a:rPr lang="zh-TW" altLang="en-US" b="1" i="1" dirty="0" smtClean="0">
                <a:solidFill>
                  <a:srgbClr val="FFC000"/>
                </a:solidFill>
              </a:rPr>
              <a:t>資料傳入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obj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1315233" y="1177447"/>
            <a:ext cx="2217107" cy="192900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>
                <a:solidFill>
                  <a:srgbClr val="FF0000"/>
                </a:solidFill>
              </a:rPr>
              <a:t>(" </a:t>
            </a:r>
            <a:r>
              <a:rPr lang="zh-TW" altLang="en-US" b="1" i="1" dirty="0">
                <a:solidFill>
                  <a:srgbClr val="FF0000"/>
                </a:solidFill>
              </a:rPr>
              <a:t>參考呼叫前</a:t>
            </a:r>
            <a:r>
              <a:rPr lang="en-US" altLang="zh-TW" b="1" i="1" dirty="0">
                <a:solidFill>
                  <a:srgbClr val="FF0000"/>
                </a:solidFill>
              </a:rPr>
              <a:t>\t a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obj.a</a:t>
            </a:r>
            <a:r>
              <a:rPr lang="en-US" altLang="zh-TW" b="1" i="1" dirty="0">
                <a:solidFill>
                  <a:srgbClr val="FF0000"/>
                </a:solidFill>
              </a:rPr>
              <a:t> + "\</a:t>
            </a:r>
            <a:r>
              <a:rPr lang="en-US" altLang="zh-TW" b="1" i="1" dirty="0" err="1">
                <a:solidFill>
                  <a:srgbClr val="FF0000"/>
                </a:solidFill>
              </a:rPr>
              <a:t>tb</a:t>
            </a:r>
            <a:r>
              <a:rPr lang="en-US" altLang="zh-TW" b="1" i="1" dirty="0">
                <a:solidFill>
                  <a:srgbClr val="FF0000"/>
                </a:solidFill>
              </a:rPr>
              <a:t>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obj.b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呼叫出來的質會是</a:t>
            </a:r>
            <a:r>
              <a:rPr lang="en-US" altLang="zh-TW" b="1" i="1" dirty="0">
                <a:solidFill>
                  <a:srgbClr val="FF0000"/>
                </a:solidFill>
              </a:rPr>
              <a:t>a = 10, 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44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byRef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呼叫副程式代</a:t>
            </a:r>
            <a:r>
              <a:rPr lang="zh-TW" altLang="en-US" b="1" i="1" dirty="0" smtClean="0">
                <a:solidFill>
                  <a:srgbClr val="FF0000"/>
                </a:solidFill>
              </a:rPr>
              <a:t>入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的質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23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 = 10, b = 15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 = 10, b = 15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82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byRef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Obj</a:t>
            </a:r>
            <a:r>
              <a:rPr lang="en-US" altLang="zh-TW" b="1" i="1" dirty="0" smtClean="0">
                <a:solidFill>
                  <a:srgbClr val="FF0000"/>
                </a:solidFill>
              </a:rPr>
              <a:t> p)</a:t>
            </a:r>
            <a:r>
              <a:rPr lang="en-US" altLang="zh-TW" dirty="0" smtClean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byRef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Obj</a:t>
            </a:r>
            <a:r>
              <a:rPr lang="en-US" altLang="zh-TW" b="1" i="1" dirty="0">
                <a:solidFill>
                  <a:srgbClr val="FF0000"/>
                </a:solidFill>
              </a:rPr>
              <a:t> p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</a:t>
            </a:r>
            <a:r>
              <a:rPr lang="zh-TW" altLang="en-US" b="1" i="1" dirty="0">
                <a:solidFill>
                  <a:srgbClr val="FF0000"/>
                </a:solidFill>
              </a:rPr>
              <a:t>代</a:t>
            </a:r>
            <a:r>
              <a:rPr lang="zh-TW" altLang="en-US" b="1" i="1" dirty="0" smtClean="0">
                <a:solidFill>
                  <a:srgbClr val="FF0000"/>
                </a:solidFill>
              </a:rPr>
              <a:t>入</a:t>
            </a:r>
            <a:r>
              <a:rPr lang="en-US" altLang="zh-TW" b="1" i="1" dirty="0">
                <a:solidFill>
                  <a:srgbClr val="FF0000"/>
                </a:solidFill>
              </a:rPr>
              <a:t>a = 10, b = </a:t>
            </a:r>
            <a:r>
              <a:rPr lang="en-US" altLang="zh-TW" b="1" i="1" dirty="0" smtClean="0">
                <a:solidFill>
                  <a:srgbClr val="FF0000"/>
                </a:solidFill>
              </a:rPr>
              <a:t>15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53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t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宣告一個整數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t</a:t>
            </a:r>
            <a:endParaRPr lang="en-US" altLang="zh-TW" dirty="0"/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2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t = </a:t>
            </a:r>
            <a:r>
              <a:rPr lang="en-US" altLang="zh-TW" b="1" i="1" dirty="0" err="1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t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  <a:r>
              <a:rPr lang="en-US" altLang="zh-TW" b="1" i="1" dirty="0">
                <a:solidFill>
                  <a:srgbClr val="FF0000"/>
                </a:solidFill>
                <a:sym typeface="Wingdings" panose="05000000000000000000" pitchFamily="2" charset="2"/>
              </a:rPr>
              <a:t>t =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23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p.a</a:t>
            </a:r>
            <a:r>
              <a:rPr lang="en-US" altLang="zh-TW" b="1" i="1" dirty="0">
                <a:solidFill>
                  <a:srgbClr val="FF0000"/>
                </a:solidFill>
              </a:rPr>
              <a:t> = </a:t>
            </a:r>
            <a:r>
              <a:rPr lang="en-US" altLang="zh-TW" b="1" i="1" dirty="0" err="1">
                <a:solidFill>
                  <a:srgbClr val="FF0000"/>
                </a:solidFill>
              </a:rPr>
              <a:t>p.b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p.b</a:t>
            </a:r>
            <a:r>
              <a:rPr lang="en-US" altLang="zh-TW" b="1" i="1" dirty="0" smtClean="0">
                <a:solidFill>
                  <a:srgbClr val="FF0000"/>
                </a:solidFill>
              </a:rPr>
              <a:t> --&gt;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p.a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15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64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參考呼叫後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dirty="0" err="1"/>
              <a:t>byRef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 p)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p.b</a:t>
            </a:r>
            <a:r>
              <a:rPr lang="en-US" altLang="zh-TW" b="1" i="1" dirty="0">
                <a:solidFill>
                  <a:srgbClr val="FF0000"/>
                </a:solidFill>
              </a:rPr>
              <a:t> = t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p.b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t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 </a:t>
            </a:r>
            <a:r>
              <a:rPr lang="en-US" altLang="zh-TW" b="1" i="1" dirty="0" err="1">
                <a:solidFill>
                  <a:srgbClr val="FF0000"/>
                </a:solidFill>
              </a:rPr>
              <a:t>p.b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= 10</a:t>
            </a:r>
            <a:endParaRPr lang="en-US" altLang="zh-TW" dirty="0"/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222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Obj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a, b;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Obj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	a = 10;</a:t>
            </a:r>
          </a:p>
          <a:p>
            <a:r>
              <a:rPr lang="en-US" altLang="zh-TW" dirty="0"/>
              <a:t>		b = 15;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CallByRef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Obj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</a:t>
            </a:r>
            <a:r>
              <a:rPr lang="en-US" altLang="zh-TW" dirty="0" err="1"/>
              <a:t>Obj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參考呼叫前</a:t>
            </a:r>
            <a:r>
              <a:rPr lang="en-US" altLang="zh-TW" dirty="0"/>
              <a:t>\t a = " + </a:t>
            </a:r>
            <a:r>
              <a:rPr lang="en-US" altLang="zh-TW" dirty="0" err="1"/>
              <a:t>obj.a</a:t>
            </a:r>
            <a:r>
              <a:rPr lang="en-US" altLang="zh-TW" dirty="0"/>
              <a:t> + "\</a:t>
            </a:r>
            <a:r>
              <a:rPr lang="en-US" altLang="zh-TW" dirty="0" err="1"/>
              <a:t>tb</a:t>
            </a:r>
            <a:r>
              <a:rPr lang="en-US" altLang="zh-TW" dirty="0"/>
              <a:t> = " + </a:t>
            </a:r>
            <a:r>
              <a:rPr lang="en-US" altLang="zh-TW" dirty="0" err="1"/>
              <a:t>obj.b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00B050"/>
                </a:solidFill>
              </a:rPr>
              <a:t>byRef</a:t>
            </a:r>
            <a:r>
              <a:rPr lang="en-US" altLang="zh-TW" b="1" i="1" dirty="0">
                <a:solidFill>
                  <a:srgbClr val="00B050"/>
                </a:solidFill>
              </a:rPr>
              <a:t>(</a:t>
            </a:r>
            <a:r>
              <a:rPr lang="en-US" altLang="zh-TW" b="1" i="1" dirty="0" err="1">
                <a:solidFill>
                  <a:srgbClr val="00B050"/>
                </a:solidFill>
              </a:rPr>
              <a:t>obj</a:t>
            </a:r>
            <a:r>
              <a:rPr lang="en-US" altLang="zh-TW" b="1" i="1" dirty="0">
                <a:solidFill>
                  <a:srgbClr val="00B050"/>
                </a:solidFill>
              </a:rPr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>
                <a:solidFill>
                  <a:srgbClr val="FF0000"/>
                </a:solidFill>
              </a:rPr>
              <a:t>(" </a:t>
            </a:r>
            <a:r>
              <a:rPr lang="zh-TW" altLang="en-US" b="1" i="1" dirty="0">
                <a:solidFill>
                  <a:srgbClr val="FF0000"/>
                </a:solidFill>
              </a:rPr>
              <a:t>參考呼叫後</a:t>
            </a:r>
            <a:r>
              <a:rPr lang="en-US" altLang="zh-TW" b="1" i="1" dirty="0">
                <a:solidFill>
                  <a:srgbClr val="FF0000"/>
                </a:solidFill>
              </a:rPr>
              <a:t>\t a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obj.a</a:t>
            </a:r>
            <a:r>
              <a:rPr lang="en-US" altLang="zh-TW" b="1" i="1" dirty="0">
                <a:solidFill>
                  <a:srgbClr val="FF0000"/>
                </a:solidFill>
              </a:rPr>
              <a:t> + "\</a:t>
            </a:r>
            <a:r>
              <a:rPr lang="en-US" altLang="zh-TW" b="1" i="1" dirty="0" err="1">
                <a:solidFill>
                  <a:srgbClr val="FF0000"/>
                </a:solidFill>
              </a:rPr>
              <a:t>tb</a:t>
            </a:r>
            <a:r>
              <a:rPr lang="en-US" altLang="zh-TW" b="1" i="1" dirty="0">
                <a:solidFill>
                  <a:srgbClr val="FF0000"/>
                </a:solidFill>
              </a:rPr>
              <a:t> = " + </a:t>
            </a:r>
            <a:r>
              <a:rPr lang="en-US" altLang="zh-TW" b="1" i="1" dirty="0" err="1">
                <a:solidFill>
                  <a:srgbClr val="FF0000"/>
                </a:solidFill>
              </a:rPr>
              <a:t>obj.b</a:t>
            </a:r>
            <a:r>
              <a:rPr lang="en-US" altLang="zh-TW" b="1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由於呼叫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byRef</a:t>
            </a:r>
            <a:r>
              <a:rPr lang="en-US" altLang="zh-TW" b="1" i="1" dirty="0" smtClean="0">
                <a:solidFill>
                  <a:srgbClr val="00B05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obj</a:t>
            </a:r>
            <a:r>
              <a:rPr lang="en-US" altLang="zh-TW" b="1" i="1" dirty="0" smtClean="0">
                <a:solidFill>
                  <a:srgbClr val="00B050"/>
                </a:solidFill>
              </a:rPr>
              <a:t>)</a:t>
            </a:r>
            <a:r>
              <a:rPr lang="zh-TW" altLang="en-US" b="1" i="1" dirty="0" smtClean="0">
                <a:solidFill>
                  <a:srgbClr val="00B050"/>
                </a:solidFill>
              </a:rPr>
              <a:t>質已有改變所以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obj.a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15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obj.b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10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static void </a:t>
            </a:r>
            <a:r>
              <a:rPr lang="en-US" altLang="zh-TW" b="1" i="1" dirty="0" err="1">
                <a:solidFill>
                  <a:srgbClr val="00B050"/>
                </a:solidFill>
              </a:rPr>
              <a:t>byRef</a:t>
            </a:r>
            <a:r>
              <a:rPr lang="en-US" altLang="zh-TW" b="1" i="1" dirty="0">
                <a:solidFill>
                  <a:srgbClr val="00B050"/>
                </a:solidFill>
              </a:rPr>
              <a:t>(</a:t>
            </a:r>
            <a:r>
              <a:rPr lang="en-US" altLang="zh-TW" b="1" i="1" dirty="0" err="1">
                <a:solidFill>
                  <a:srgbClr val="00B050"/>
                </a:solidFill>
              </a:rPr>
              <a:t>Obj</a:t>
            </a:r>
            <a:r>
              <a:rPr lang="en-US" altLang="zh-TW" b="1" i="1" dirty="0">
                <a:solidFill>
                  <a:srgbClr val="00B050"/>
                </a:solidFill>
              </a:rPr>
              <a:t> p)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t;</a:t>
            </a:r>
          </a:p>
          <a:p>
            <a:r>
              <a:rPr lang="en-US" altLang="zh-TW" dirty="0"/>
              <a:t>		t = </a:t>
            </a:r>
            <a:r>
              <a:rPr lang="en-US" altLang="zh-TW" dirty="0" err="1"/>
              <a:t>p.a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p.a</a:t>
            </a:r>
            <a:r>
              <a:rPr lang="en-US" altLang="zh-TW" dirty="0"/>
              <a:t> = </a:t>
            </a:r>
            <a:r>
              <a:rPr lang="en-US" altLang="zh-TW" dirty="0" err="1"/>
              <a:t>p.b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p.b</a:t>
            </a:r>
            <a:r>
              <a:rPr lang="en-US" altLang="zh-TW" dirty="0"/>
              <a:t> = t;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900857" y="4529960"/>
            <a:ext cx="10509" cy="483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>
            <a:off x="1891862" y="3773213"/>
            <a:ext cx="1008995" cy="756747"/>
          </a:xfrm>
          <a:prstGeom prst="bentConnector3">
            <a:avLst>
              <a:gd name="adj1" fmla="val -2708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2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85725"/>
            <a:ext cx="72771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b="1" i="1" dirty="0" err="1">
                <a:solidFill>
                  <a:srgbClr val="FF0000"/>
                </a:solidFill>
              </a:rPr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void sub(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x, 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y)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在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MyClass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</a:t>
            </a:r>
            <a:r>
              <a:rPr lang="en-US" altLang="zh-TW" b="1" i="1" dirty="0" smtClean="0">
                <a:solidFill>
                  <a:srgbClr val="FF0000"/>
                </a:solidFill>
              </a:rPr>
              <a:t>sub(</a:t>
            </a:r>
            <a:r>
              <a:rPr lang="zh-TW" altLang="en-US" b="1" i="1" dirty="0" smtClean="0">
                <a:solidFill>
                  <a:srgbClr val="FF0000"/>
                </a:solidFill>
              </a:rPr>
              <a:t>擁有兩個正整數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呼叫</a:t>
            </a:r>
            <a:r>
              <a:rPr lang="en-US" altLang="zh-TW" dirty="0" err="1" smtClean="0"/>
              <a:t>MyClass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b="1" i="1" dirty="0" err="1">
                <a:solidFill>
                  <a:srgbClr val="92D050"/>
                </a:solidFill>
              </a:rPr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92D050"/>
                </a:solidFill>
              </a:rPr>
              <a:t>void sub(</a:t>
            </a:r>
            <a:r>
              <a:rPr lang="en-US" altLang="zh-TW" b="1" i="1" dirty="0" err="1">
                <a:solidFill>
                  <a:srgbClr val="92D050"/>
                </a:solidFill>
              </a:rPr>
              <a:t>int</a:t>
            </a:r>
            <a:r>
              <a:rPr lang="en-US" altLang="zh-TW" b="1" i="1" dirty="0">
                <a:solidFill>
                  <a:srgbClr val="92D050"/>
                </a:solidFill>
              </a:rPr>
              <a:t> x, </a:t>
            </a:r>
            <a:r>
              <a:rPr lang="en-US" altLang="zh-TW" b="1" i="1" dirty="0" err="1">
                <a:solidFill>
                  <a:srgbClr val="92D050"/>
                </a:solidFill>
              </a:rPr>
              <a:t>int</a:t>
            </a:r>
            <a:r>
              <a:rPr lang="en-US" altLang="zh-TW" b="1" i="1" dirty="0">
                <a:solidFill>
                  <a:srgbClr val="92D050"/>
                </a:solidFill>
              </a:rPr>
              <a:t> y) </a:t>
            </a:r>
            <a:r>
              <a:rPr lang="en-US" altLang="zh-TW" dirty="0" smtClean="0"/>
              <a:t>{</a:t>
            </a:r>
          </a:p>
          <a:p>
            <a:r>
              <a:rPr lang="en-US" altLang="zh-TW" b="1" i="1" dirty="0" smtClean="0">
                <a:solidFill>
                  <a:srgbClr val="92D050"/>
                </a:solidFill>
              </a:rPr>
              <a:t>	</a:t>
            </a:r>
            <a:r>
              <a:rPr lang="zh-TW" altLang="en-US" b="1" i="1" dirty="0" smtClean="0">
                <a:solidFill>
                  <a:srgbClr val="92D050"/>
                </a:solidFill>
              </a:rPr>
              <a:t>在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MyCal</a:t>
            </a:r>
            <a:r>
              <a:rPr lang="zh-TW" altLang="en-US" b="1" i="1" dirty="0" smtClean="0">
                <a:solidFill>
                  <a:srgbClr val="92D050"/>
                </a:solidFill>
              </a:rPr>
              <a:t>宣告</a:t>
            </a:r>
            <a:r>
              <a:rPr lang="en-US" altLang="zh-TW" b="1" i="1" dirty="0">
                <a:solidFill>
                  <a:srgbClr val="92D050"/>
                </a:solidFill>
              </a:rPr>
              <a:t>sub(</a:t>
            </a:r>
            <a:r>
              <a:rPr lang="zh-TW" altLang="en-US" b="1" i="1" dirty="0">
                <a:solidFill>
                  <a:srgbClr val="92D050"/>
                </a:solidFill>
              </a:rPr>
              <a:t>擁有兩個正整數</a:t>
            </a:r>
            <a:r>
              <a:rPr lang="en-US" altLang="zh-TW" b="1" i="1" dirty="0" smtClean="0">
                <a:solidFill>
                  <a:srgbClr val="92D050"/>
                </a:solidFill>
              </a:rPr>
              <a:t>)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674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MyClass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a = 25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宣告一個整數變數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a = 25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9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MyClass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MyClass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00B0F0"/>
                </a:solidFill>
              </a:rPr>
              <a:t>c1</a:t>
            </a:r>
            <a:r>
              <a:rPr lang="en-US" altLang="zh-TW" b="1" i="1" dirty="0">
                <a:solidFill>
                  <a:srgbClr val="FF0000"/>
                </a:solidFill>
              </a:rPr>
              <a:t> = new </a:t>
            </a:r>
            <a:r>
              <a:rPr lang="en-US" altLang="zh-TW" b="1" i="1" dirty="0" err="1">
                <a:solidFill>
                  <a:srgbClr val="FF0000"/>
                </a:solidFill>
              </a:rPr>
              <a:t>MyClass</a:t>
            </a:r>
            <a:r>
              <a:rPr lang="en-US" altLang="zh-TW" b="1" i="1" dirty="0">
                <a:solidFill>
                  <a:srgbClr val="FF0000"/>
                </a:solidFill>
              </a:rPr>
              <a:t>(); </a:t>
            </a:r>
            <a:r>
              <a:rPr lang="en-US" altLang="zh-TW" dirty="0"/>
              <a:t>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 smtClean="0"/>
              <a:t>c1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使用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MyClass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</a:t>
            </a:r>
            <a:r>
              <a:rPr lang="zh-TW" altLang="en-US" b="1" i="1" dirty="0">
                <a:solidFill>
                  <a:srgbClr val="FF0000"/>
                </a:solidFill>
              </a:rPr>
              <a:t>類別套件</a:t>
            </a:r>
            <a:r>
              <a:rPr lang="zh-TW" altLang="en-US" b="1" i="1" dirty="0">
                <a:solidFill>
                  <a:srgbClr val="FFC000"/>
                </a:solidFill>
              </a:rPr>
              <a:t>資料傳入 </a:t>
            </a:r>
            <a:r>
              <a:rPr lang="en-US" altLang="zh-TW" b="1" i="1" dirty="0" smtClean="0">
                <a:solidFill>
                  <a:srgbClr val="00B0F0"/>
                </a:solidFill>
              </a:rPr>
              <a:t>c1</a:t>
            </a:r>
            <a:r>
              <a:rPr lang="zh-TW" altLang="en-US" b="1" i="1" dirty="0" smtClean="0">
                <a:solidFill>
                  <a:srgbClr val="00B0F0"/>
                </a:solidFill>
              </a:rPr>
              <a:t>物件</a:t>
            </a:r>
            <a:endParaRPr lang="en-US" altLang="zh-TW" dirty="0"/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92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 </a:t>
            </a:r>
            <a:r>
              <a:rPr lang="zh-TW" altLang="en-US" dirty="0" smtClean="0"/>
              <a:t>傳值呼叫前</a:t>
            </a:r>
            <a:r>
              <a:rPr lang="en-US" altLang="zh-TW" b="1" i="1" dirty="0" smtClean="0">
                <a:solidFill>
                  <a:srgbClr val="FF0000"/>
                </a:solidFill>
              </a:rPr>
              <a:t>\t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a=” + a + “</a:t>
            </a:r>
            <a:r>
              <a:rPr lang="en-US" altLang="zh-TW" b="1" i="1" dirty="0" smtClean="0">
                <a:solidFill>
                  <a:srgbClr val="FF0000"/>
                </a:solidFill>
              </a:rPr>
              <a:t>\t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b=" + b 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/t</a:t>
            </a:r>
            <a:r>
              <a:rPr lang="zh-TW" altLang="en-US" b="1" i="1" dirty="0" smtClean="0">
                <a:solidFill>
                  <a:srgbClr val="FF0000"/>
                </a:solidFill>
              </a:rPr>
              <a:t>空四格的意思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06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MyClass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c1.sub(a - 5, 3); </a:t>
            </a:r>
            <a:r>
              <a:rPr lang="en-US" altLang="zh-TW" dirty="0"/>
              <a:t>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c1</a:t>
            </a:r>
            <a:r>
              <a:rPr lang="zh-TW" altLang="en-US" b="1" i="1" dirty="0" smtClean="0">
                <a:solidFill>
                  <a:srgbClr val="FF0000"/>
                </a:solidFill>
              </a:rPr>
              <a:t>物件呼叫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MyClass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裡面的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sub</a:t>
            </a:r>
            <a:r>
              <a:rPr lang="zh-TW" altLang="en-US" b="1" i="1" dirty="0" smtClean="0">
                <a:solidFill>
                  <a:srgbClr val="FF0000"/>
                </a:solidFill>
              </a:rPr>
              <a:t>方法 </a:t>
            </a:r>
            <a:r>
              <a:rPr lang="en-US" altLang="zh-TW" b="1" i="1" dirty="0" smtClean="0">
                <a:solidFill>
                  <a:srgbClr val="FF0000"/>
                </a:solidFill>
              </a:rPr>
              <a:t>(x=25-5,y=3)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68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(“ 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MyClass</a:t>
            </a:r>
            <a:r>
              <a:rPr lang="zh-TW" altLang="en-US" b="1" i="1" dirty="0">
                <a:solidFill>
                  <a:srgbClr val="FF0000"/>
                </a:solidFill>
              </a:rPr>
              <a:t>類別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sub</a:t>
            </a:r>
            <a:r>
              <a:rPr lang="zh-TW" altLang="en-US" b="1" i="1" dirty="0">
                <a:solidFill>
                  <a:srgbClr val="FF0000"/>
                </a:solidFill>
              </a:rPr>
              <a:t>方法</a:t>
            </a:r>
            <a:r>
              <a:rPr lang="en-US" altLang="zh-TW" b="1" i="1" dirty="0">
                <a:solidFill>
                  <a:srgbClr val="FF0000"/>
                </a:solidFill>
              </a:rPr>
              <a:t>--&gt;");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>
                <a:solidFill>
                  <a:srgbClr val="FF0000"/>
                </a:solidFill>
              </a:rPr>
              <a:t>(x + " - " + y + " = " + (x - y</a:t>
            </a:r>
            <a:r>
              <a:rPr lang="en-US" altLang="zh-TW" b="1" i="1" dirty="0" smtClean="0">
                <a:solidFill>
                  <a:srgbClr val="FF0000"/>
                </a:solidFill>
              </a:rPr>
              <a:t>));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進入這裡顯示 </a:t>
            </a:r>
            <a:r>
              <a:rPr lang="en-US" altLang="zh-TW" b="1" i="1" dirty="0" smtClean="0">
                <a:solidFill>
                  <a:srgbClr val="FF0000"/>
                </a:solidFill>
              </a:rPr>
              <a:t>20 – 3 = 17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583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MyClass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MyCal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00B0F0"/>
                </a:solidFill>
              </a:rPr>
              <a:t>c2</a:t>
            </a:r>
            <a:r>
              <a:rPr lang="en-US" altLang="zh-TW" b="1" i="1" dirty="0">
                <a:solidFill>
                  <a:srgbClr val="FF0000"/>
                </a:solidFill>
              </a:rPr>
              <a:t> = new </a:t>
            </a:r>
            <a:r>
              <a:rPr lang="en-US" altLang="zh-TW" b="1" i="1" dirty="0" err="1">
                <a:solidFill>
                  <a:srgbClr val="FF0000"/>
                </a:solidFill>
              </a:rPr>
              <a:t>MyCal</a:t>
            </a:r>
            <a:r>
              <a:rPr lang="en-US" altLang="zh-TW" b="1" i="1" dirty="0">
                <a:solidFill>
                  <a:srgbClr val="FF0000"/>
                </a:solidFill>
              </a:rPr>
              <a:t>(); </a:t>
            </a:r>
            <a:r>
              <a:rPr lang="en-US" altLang="zh-TW" dirty="0"/>
              <a:t>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 smtClean="0"/>
              <a:t>c2</a:t>
            </a:r>
          </a:p>
          <a:p>
            <a:r>
              <a:rPr lang="en-US" altLang="zh-TW" dirty="0" smtClean="0"/>
              <a:t>	</a:t>
            </a:r>
            <a:r>
              <a:rPr lang="en-US" altLang="zh-TW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使用 </a:t>
            </a:r>
            <a:r>
              <a:rPr lang="en-US" altLang="zh-TW" b="1" i="1" dirty="0" err="1">
                <a:solidFill>
                  <a:srgbClr val="FF0000"/>
                </a:solidFill>
              </a:rPr>
              <a:t>MyClass</a:t>
            </a:r>
            <a:r>
              <a:rPr lang="zh-TW" altLang="en-US" b="1" i="1" dirty="0">
                <a:solidFill>
                  <a:srgbClr val="FF0000"/>
                </a:solidFill>
              </a:rPr>
              <a:t>的類別套件</a:t>
            </a:r>
            <a:r>
              <a:rPr lang="zh-TW" altLang="en-US" b="1" i="1" dirty="0">
                <a:solidFill>
                  <a:srgbClr val="FFC000"/>
                </a:solidFill>
              </a:rPr>
              <a:t>資料傳入 </a:t>
            </a:r>
            <a:r>
              <a:rPr lang="en-US" altLang="zh-TW" b="1" i="1" dirty="0" smtClean="0">
                <a:solidFill>
                  <a:srgbClr val="00B0F0"/>
                </a:solidFill>
              </a:rPr>
              <a:t>c2</a:t>
            </a:r>
            <a:r>
              <a:rPr lang="zh-TW" altLang="en-US" b="1" i="1" dirty="0" smtClean="0">
                <a:solidFill>
                  <a:srgbClr val="00B0F0"/>
                </a:solidFill>
              </a:rPr>
              <a:t>物件</a:t>
            </a:r>
            <a:endParaRPr lang="en-US" altLang="zh-TW" dirty="0"/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3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MyClass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c2.sub(a + 3, 5); </a:t>
            </a:r>
            <a:r>
              <a:rPr lang="en-US" altLang="zh-TW" dirty="0"/>
              <a:t>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c2</a:t>
            </a:r>
            <a:r>
              <a:rPr lang="zh-TW" altLang="en-US" b="1" i="1" dirty="0" smtClean="0">
                <a:solidFill>
                  <a:srgbClr val="FF0000"/>
                </a:solidFill>
              </a:rPr>
              <a:t>物件</a:t>
            </a:r>
            <a:r>
              <a:rPr lang="zh-TW" altLang="en-US" b="1" i="1" dirty="0">
                <a:solidFill>
                  <a:srgbClr val="FF0000"/>
                </a:solidFill>
              </a:rPr>
              <a:t>呼叫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MyCal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</a:t>
            </a:r>
            <a:r>
              <a:rPr lang="zh-TW" altLang="en-US" b="1" i="1" dirty="0">
                <a:solidFill>
                  <a:srgbClr val="FF0000"/>
                </a:solidFill>
              </a:rPr>
              <a:t>的 </a:t>
            </a:r>
            <a:r>
              <a:rPr lang="en-US" altLang="zh-TW" b="1" i="1" dirty="0">
                <a:solidFill>
                  <a:srgbClr val="FF0000"/>
                </a:solidFill>
              </a:rPr>
              <a:t>sub</a:t>
            </a:r>
            <a:r>
              <a:rPr lang="zh-TW" altLang="en-US" b="1" i="1" dirty="0" smtClean="0">
                <a:solidFill>
                  <a:srgbClr val="FF0000"/>
                </a:solidFill>
              </a:rPr>
              <a:t>方法 </a:t>
            </a:r>
            <a:r>
              <a:rPr lang="en-US" altLang="zh-TW" b="1" i="1" dirty="0" smtClean="0">
                <a:solidFill>
                  <a:srgbClr val="FF0000"/>
                </a:solidFill>
              </a:rPr>
              <a:t>(x=25+3,y=5)</a:t>
            </a:r>
            <a:endParaRPr lang="zh-TW" altLang="en-US" dirty="0" smtClean="0"/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MyCal</a:t>
            </a:r>
            <a:r>
              <a:rPr lang="en-US" altLang="zh-TW" dirty="0"/>
              <a:t>  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670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MyClass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 </a:t>
            </a:r>
            <a:r>
              <a:rPr lang="zh-TW" altLang="en-US" dirty="0"/>
              <a:t>呼叫</a:t>
            </a:r>
            <a:r>
              <a:rPr lang="en-US" altLang="zh-TW" dirty="0" err="1"/>
              <a:t>MyClass</a:t>
            </a:r>
            <a:r>
              <a:rPr lang="zh-TW" altLang="en-US" dirty="0"/>
              <a:t>類別的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  <a:r>
              <a:rPr lang="en-US" altLang="zh-TW" dirty="0"/>
              <a:t>--&gt;");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(x + " - " + y + " = " + (x - y));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a = 25;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MyClass</a:t>
            </a:r>
            <a:r>
              <a:rPr lang="en-US" altLang="zh-TW" dirty="0"/>
              <a:t> c1 = new </a:t>
            </a:r>
            <a:r>
              <a:rPr lang="en-US" altLang="zh-TW" dirty="0" err="1"/>
              <a:t>MyClass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MyClass</a:t>
            </a:r>
            <a:r>
              <a:rPr lang="zh-TW" altLang="en-US" dirty="0"/>
              <a:t>類別的物件</a:t>
            </a:r>
            <a:r>
              <a:rPr lang="en-US" altLang="zh-TW" dirty="0"/>
              <a:t>c1</a:t>
            </a:r>
          </a:p>
          <a:p>
            <a:r>
              <a:rPr lang="en-US" altLang="zh-TW" dirty="0"/>
              <a:t>		c1.sub(a - 5, 3); // </a:t>
            </a:r>
            <a:r>
              <a:rPr lang="zh-TW" altLang="en-US" dirty="0"/>
              <a:t>呼叫物件</a:t>
            </a:r>
            <a:r>
              <a:rPr lang="en-US" altLang="zh-TW" dirty="0"/>
              <a:t>c1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MyCal</a:t>
            </a:r>
            <a:r>
              <a:rPr lang="en-US" altLang="zh-TW" dirty="0"/>
              <a:t> c2 = new </a:t>
            </a:r>
            <a:r>
              <a:rPr lang="en-US" altLang="zh-TW" dirty="0" err="1"/>
              <a:t>MyCal</a:t>
            </a:r>
            <a:r>
              <a:rPr lang="en-US" altLang="zh-TW" dirty="0"/>
              <a:t>(); // </a:t>
            </a:r>
            <a:r>
              <a:rPr lang="zh-TW" altLang="en-US" dirty="0"/>
              <a:t>建立屬於</a:t>
            </a:r>
            <a:r>
              <a:rPr lang="en-US" altLang="zh-TW" dirty="0" err="1"/>
              <a:t>MyCal</a:t>
            </a:r>
            <a:r>
              <a:rPr lang="zh-TW" altLang="en-US" dirty="0"/>
              <a:t>類別的物件</a:t>
            </a:r>
            <a:r>
              <a:rPr lang="en-US" altLang="zh-TW" dirty="0"/>
              <a:t>c2</a:t>
            </a:r>
          </a:p>
          <a:p>
            <a:r>
              <a:rPr lang="en-US" altLang="zh-TW" dirty="0"/>
              <a:t>		c2.sub(a + 3, 5); // </a:t>
            </a:r>
            <a:r>
              <a:rPr lang="zh-TW" altLang="en-US" dirty="0"/>
              <a:t>呼叫物件</a:t>
            </a:r>
            <a:r>
              <a:rPr lang="en-US" altLang="zh-TW" dirty="0"/>
              <a:t>c2</a:t>
            </a:r>
            <a:r>
              <a:rPr lang="zh-TW" altLang="en-US" dirty="0"/>
              <a:t>的</a:t>
            </a:r>
            <a:r>
              <a:rPr lang="en-US" altLang="zh-TW" dirty="0"/>
              <a:t>sub</a:t>
            </a:r>
            <a:r>
              <a:rPr lang="zh-TW" altLang="en-US" dirty="0"/>
              <a:t>方法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MyCal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void sub(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(“ 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MyCal</a:t>
            </a:r>
            <a:r>
              <a:rPr lang="en-US" altLang="zh-TW" b="1" i="1" dirty="0" smtClean="0">
                <a:solidFill>
                  <a:srgbClr val="FF0000"/>
                </a:solidFill>
              </a:rPr>
              <a:t>  </a:t>
            </a:r>
            <a:r>
              <a:rPr lang="zh-TW" altLang="en-US" b="1" i="1" dirty="0">
                <a:solidFill>
                  <a:srgbClr val="FF0000"/>
                </a:solidFill>
              </a:rPr>
              <a:t>類別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sub</a:t>
            </a:r>
            <a:r>
              <a:rPr lang="zh-TW" altLang="en-US" b="1" i="1" dirty="0">
                <a:solidFill>
                  <a:srgbClr val="FF0000"/>
                </a:solidFill>
              </a:rPr>
              <a:t>方法</a:t>
            </a:r>
            <a:r>
              <a:rPr lang="en-US" altLang="zh-TW" b="1" i="1" dirty="0">
                <a:solidFill>
                  <a:srgbClr val="FF0000"/>
                </a:solidFill>
              </a:rPr>
              <a:t>--&gt;");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b="1" i="1" dirty="0">
                <a:solidFill>
                  <a:srgbClr val="FF0000"/>
                </a:solidFill>
              </a:rPr>
              <a:t>(x + " - " + y + " = " + (x - y</a:t>
            </a:r>
            <a:r>
              <a:rPr lang="en-US" altLang="zh-TW" b="1" i="1" dirty="0" smtClean="0">
                <a:solidFill>
                  <a:srgbClr val="FF0000"/>
                </a:solidFill>
              </a:rPr>
              <a:t>));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</a:t>
            </a:r>
            <a:r>
              <a:rPr lang="zh-TW" altLang="en-US" b="1" i="1" dirty="0">
                <a:solidFill>
                  <a:srgbClr val="FF0000"/>
                </a:solidFill>
              </a:rPr>
              <a:t>這裡顯示 </a:t>
            </a:r>
            <a:r>
              <a:rPr lang="en-US" altLang="zh-TW" b="1" i="1" dirty="0" smtClean="0">
                <a:solidFill>
                  <a:srgbClr val="FF0000"/>
                </a:solidFill>
              </a:rPr>
              <a:t>28 </a:t>
            </a:r>
            <a:r>
              <a:rPr lang="en-US" altLang="zh-TW" b="1" i="1" dirty="0">
                <a:solidFill>
                  <a:srgbClr val="FF0000"/>
                </a:solidFill>
              </a:rPr>
              <a:t>– </a:t>
            </a:r>
            <a:r>
              <a:rPr lang="en-US" altLang="zh-TW" b="1" i="1" dirty="0" smtClean="0">
                <a:solidFill>
                  <a:srgbClr val="FF0000"/>
                </a:solidFill>
              </a:rPr>
              <a:t>5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smtClean="0">
                <a:solidFill>
                  <a:srgbClr val="FF0000"/>
                </a:solidFill>
              </a:rPr>
              <a:t>23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56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004" y="882870"/>
            <a:ext cx="5850223" cy="60045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" y="1011128"/>
            <a:ext cx="5668549" cy="53686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92" y="1713187"/>
            <a:ext cx="1965436" cy="1576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12252" y="1713187"/>
            <a:ext cx="1965436" cy="1576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575034" y="262759"/>
            <a:ext cx="628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i="1" dirty="0">
                <a:solidFill>
                  <a:srgbClr val="FF0000"/>
                </a:solidFill>
              </a:rPr>
              <a:t>會自行在</a:t>
            </a:r>
            <a:r>
              <a:rPr lang="en-US" altLang="zh-TW" sz="3200" b="1" i="1" dirty="0">
                <a:solidFill>
                  <a:srgbClr val="FF0000"/>
                </a:solidFill>
              </a:rPr>
              <a:t>double</a:t>
            </a:r>
            <a:r>
              <a:rPr lang="zh-TW" altLang="en-US" sz="3200" b="1" i="1" dirty="0">
                <a:solidFill>
                  <a:srgbClr val="FF0000"/>
                </a:solidFill>
              </a:rPr>
              <a:t>裡面自行添加小數</a:t>
            </a:r>
          </a:p>
        </p:txBody>
      </p:sp>
    </p:spTree>
    <p:extLst>
      <p:ext uri="{BB962C8B-B14F-4D97-AF65-F5344CB8AC3E}">
        <p14:creationId xmlns:p14="http://schemas.microsoft.com/office/powerpoint/2010/main" val="95142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AddNum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 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total1, x=17, y=28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b="1" i="1" dirty="0" smtClean="0">
                <a:solidFill>
                  <a:srgbClr val="FF0000"/>
                </a:solidFill>
              </a:rPr>
              <a:t>3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double total2, </a:t>
            </a:r>
            <a:r>
              <a:rPr lang="en-US" altLang="zh-TW" dirty="0" err="1"/>
              <a:t>i</a:t>
            </a:r>
            <a:r>
              <a:rPr lang="en-US" altLang="zh-TW" dirty="0"/>
              <a:t>=3.8, j=22.7, k=15.1;</a:t>
            </a:r>
          </a:p>
          <a:p>
            <a:r>
              <a:rPr lang="en-US" altLang="zh-TW" dirty="0"/>
              <a:t>		total1 = add(x, y);</a:t>
            </a:r>
          </a:p>
          <a:p>
            <a:r>
              <a:rPr lang="en-US" altLang="zh-TW" dirty="0"/>
              <a:t>		total2 = add(</a:t>
            </a:r>
            <a:r>
              <a:rPr lang="en-US" altLang="zh-TW" dirty="0" err="1"/>
              <a:t>i</a:t>
            </a:r>
            <a:r>
              <a:rPr lang="en-US" altLang="zh-TW" dirty="0"/>
              <a:t>, j, k);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("%d%n",total1);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("%f%n",total2);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	static </a:t>
            </a:r>
            <a:r>
              <a:rPr lang="en-US" altLang="zh-TW" dirty="0" err="1"/>
              <a:t>int</a:t>
            </a:r>
            <a:r>
              <a:rPr lang="en-US" altLang="zh-TW" dirty="0"/>
              <a:t> add(</a:t>
            </a:r>
            <a:r>
              <a:rPr lang="en-US" altLang="zh-TW" dirty="0" err="1"/>
              <a:t>int</a:t>
            </a:r>
            <a:r>
              <a:rPr lang="en-US" altLang="zh-TW" dirty="0"/>
              <a:t> a, </a:t>
            </a:r>
            <a:r>
              <a:rPr lang="en-US" altLang="zh-TW" dirty="0" err="1"/>
              <a:t>int</a:t>
            </a:r>
            <a:r>
              <a:rPr lang="en-US" altLang="zh-TW" dirty="0"/>
              <a:t> b) {</a:t>
            </a:r>
          </a:p>
          <a:p>
            <a:r>
              <a:rPr lang="en-US" altLang="zh-TW" dirty="0"/>
              <a:t>		return a + b; // </a:t>
            </a:r>
            <a:r>
              <a:rPr lang="zh-TW" altLang="en-US" dirty="0"/>
              <a:t>傳回兩個整數相加的結果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static double add(double a, double b, double c) {</a:t>
            </a:r>
          </a:p>
          <a:p>
            <a:r>
              <a:rPr lang="en-US" altLang="zh-TW" dirty="0"/>
              <a:t>		return a + b + c; // </a:t>
            </a:r>
            <a:r>
              <a:rPr lang="zh-TW" altLang="en-US" dirty="0"/>
              <a:t>傳回三個倍精確度相加的結果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82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double total2, i=3.8, j=22.7, k=15.1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b="1" i="1" dirty="0">
                <a:solidFill>
                  <a:srgbClr val="FF0000"/>
                </a:solidFill>
              </a:rPr>
              <a:t>4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個浮點數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total1 = add(x, y);</a:t>
            </a:r>
          </a:p>
          <a:p>
            <a:r>
              <a:rPr lang="zh-TW" altLang="en-US" dirty="0"/>
              <a:t>		total2 = add(i, j, k);</a:t>
            </a:r>
          </a:p>
          <a:p>
            <a:r>
              <a:rPr lang="zh-TW" altLang="en-US" dirty="0"/>
              <a:t>		System.out.printf("%d%n",total1);</a:t>
            </a:r>
          </a:p>
          <a:p>
            <a:r>
              <a:rPr lang="zh-TW" altLang="en-US" dirty="0"/>
              <a:t>		System.out.printf("%f%n",total2);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 a, int b) {</a:t>
            </a:r>
          </a:p>
          <a:p>
            <a:r>
              <a:rPr lang="zh-TW" altLang="en-US" dirty="0"/>
              <a:t>		return a + b; // 傳回兩個整數相加的結果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double add(double a, double b, double c) {</a:t>
            </a:r>
          </a:p>
          <a:p>
            <a:r>
              <a:rPr lang="zh-TW" altLang="en-US" dirty="0"/>
              <a:t>		return a + b + c; // 傳回三個倍精確度相加的結果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184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	double total2, i=3.8, j=22.7, k=15.1;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total1 = add(x, y)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用 add</a:t>
            </a:r>
            <a:r>
              <a:rPr lang="zh-TW" altLang="en-US" b="1" i="1" dirty="0">
                <a:solidFill>
                  <a:srgbClr val="FF0000"/>
                </a:solidFill>
              </a:rPr>
              <a:t>(x, y) 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的質傳入 t</a:t>
            </a:r>
            <a:r>
              <a:rPr lang="zh-TW" altLang="en-US" b="1" i="1" dirty="0">
                <a:solidFill>
                  <a:srgbClr val="FF0000"/>
                </a:solidFill>
              </a:rPr>
              <a:t>otal1 </a:t>
            </a:r>
          </a:p>
          <a:p>
            <a:r>
              <a:rPr lang="zh-TW" altLang="en-US" dirty="0"/>
              <a:t>		total2 = add(i, j, k);</a:t>
            </a:r>
          </a:p>
          <a:p>
            <a:r>
              <a:rPr lang="zh-TW" altLang="en-US" dirty="0"/>
              <a:t>		System.out.printf("%d%n",total1);</a:t>
            </a:r>
          </a:p>
          <a:p>
            <a:r>
              <a:rPr lang="zh-TW" altLang="en-US" dirty="0"/>
              <a:t>		System.out.printf("%f%n",total2);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int add(int a, int b)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因為傳入的是正整數所以要用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return a + b; // 傳回兩個整數相加的結果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double add(double a, double b, double c) {</a:t>
            </a:r>
          </a:p>
          <a:p>
            <a:r>
              <a:rPr lang="zh-TW" altLang="en-US" dirty="0"/>
              <a:t>		return a + b + c; // 傳回三個倍精確度相加的結果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2291256" y="1976853"/>
            <a:ext cx="252248" cy="1124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111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	double total2, i=3.8, j=22.7, k=15.1;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total1 </a:t>
            </a:r>
            <a:r>
              <a:rPr lang="zh-TW" altLang="en-US" dirty="0"/>
              <a:t>= add(x, y);</a:t>
            </a:r>
          </a:p>
          <a:p>
            <a:r>
              <a:rPr lang="zh-TW" altLang="en-US" dirty="0"/>
              <a:t>		total2 = add(i, j, k);</a:t>
            </a:r>
          </a:p>
          <a:p>
            <a:r>
              <a:rPr lang="zh-TW" altLang="en-US" dirty="0"/>
              <a:t>		System.out.printf("%d%n",total1);</a:t>
            </a:r>
          </a:p>
          <a:p>
            <a:r>
              <a:rPr lang="zh-TW" altLang="en-US" dirty="0"/>
              <a:t>		System.out.printf("%f%n",total2);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 a, int b) {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return a + b</a:t>
            </a:r>
            <a:r>
              <a:rPr lang="zh-TW" altLang="en-US" dirty="0"/>
              <a:t>; // 傳回兩個整數相加的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回傳 </a:t>
            </a:r>
            <a:r>
              <a:rPr lang="en-US" altLang="zh-TW" b="1" i="1" dirty="0" smtClean="0">
                <a:solidFill>
                  <a:srgbClr val="FF0000"/>
                </a:solidFill>
              </a:rPr>
              <a:t>a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+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b</a:t>
            </a:r>
            <a:r>
              <a:rPr lang="zh-TW" altLang="en-US" b="1" i="1" dirty="0" smtClean="0">
                <a:solidFill>
                  <a:srgbClr val="FF0000"/>
                </a:solidFill>
              </a:rPr>
              <a:t> 的結果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double add(double a, double b, double c) {</a:t>
            </a:r>
          </a:p>
          <a:p>
            <a:r>
              <a:rPr lang="zh-TW" altLang="en-US" dirty="0"/>
              <a:t>		return a + b + c; // 傳回三個倍精確度相加的結果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333297" y="1629103"/>
            <a:ext cx="220717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5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byVal</a:t>
            </a:r>
            <a:r>
              <a:rPr lang="en-US" altLang="zh-TW" b="1" i="1" dirty="0" smtClean="0">
                <a:solidFill>
                  <a:srgbClr val="FF0000"/>
                </a:solidFill>
              </a:rPr>
              <a:t>(a, b);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呼叫副程式代入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(10,15)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0505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	double total2, i=3.8, j=22.7, k=15.1;</a:t>
            </a:r>
          </a:p>
          <a:p>
            <a:r>
              <a:rPr lang="zh-TW" altLang="en-US" dirty="0"/>
              <a:t>		total1 = add(x, y);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total2 = add(i, j, k)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用 </a:t>
            </a:r>
            <a:r>
              <a:rPr lang="zh-TW" altLang="en-US" b="1" i="1" dirty="0">
                <a:solidFill>
                  <a:srgbClr val="FF0000"/>
                </a:solidFill>
              </a:rPr>
              <a:t>add</a:t>
            </a:r>
            <a:r>
              <a:rPr lang="zh-TW" altLang="en-US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,j,k</a:t>
            </a:r>
            <a:r>
              <a:rPr lang="zh-TW" altLang="en-US" b="1" i="1" dirty="0" smtClean="0">
                <a:solidFill>
                  <a:srgbClr val="FF0000"/>
                </a:solidFill>
              </a:rPr>
              <a:t>) </a:t>
            </a:r>
            <a:r>
              <a:rPr lang="zh-TW" altLang="en-US" b="1" i="1" dirty="0">
                <a:solidFill>
                  <a:srgbClr val="FF0000"/>
                </a:solidFill>
              </a:rPr>
              <a:t>的質傳入 </a:t>
            </a:r>
            <a:r>
              <a:rPr lang="zh-TW" altLang="en-US" b="1" i="1" dirty="0" smtClean="0">
                <a:solidFill>
                  <a:srgbClr val="FF0000"/>
                </a:solidFill>
              </a:rPr>
              <a:t>total</a:t>
            </a:r>
            <a:r>
              <a:rPr lang="en-US" altLang="zh-TW" b="1" i="1" dirty="0" smtClean="0">
                <a:solidFill>
                  <a:srgbClr val="FF0000"/>
                </a:solidFill>
              </a:rPr>
              <a:t>2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System.out.printf("%d%n",total1);</a:t>
            </a:r>
          </a:p>
          <a:p>
            <a:r>
              <a:rPr lang="zh-TW" altLang="en-US" dirty="0"/>
              <a:t>		System.out.printf("%f%n",total2);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 a, int b) {</a:t>
            </a:r>
          </a:p>
          <a:p>
            <a:r>
              <a:rPr lang="zh-TW" altLang="en-US" dirty="0"/>
              <a:t>		return a + b; // 傳回兩個整數相加的結果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double add(double a, double b, double c)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因為傳入的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是浮點數</a:t>
            </a:r>
            <a:r>
              <a:rPr lang="zh-TW" altLang="en-US" b="1" i="1" dirty="0">
                <a:solidFill>
                  <a:srgbClr val="FF0000"/>
                </a:solidFill>
              </a:rPr>
              <a:t>所以要用 </a:t>
            </a:r>
            <a:r>
              <a:rPr lang="en-US" altLang="zh-TW" b="1" i="1" dirty="0" smtClean="0">
                <a:solidFill>
                  <a:srgbClr val="FF0000"/>
                </a:solidFill>
              </a:rPr>
              <a:t>double</a:t>
            </a:r>
            <a:endParaRPr lang="zh-TW" altLang="en-US" dirty="0"/>
          </a:p>
          <a:p>
            <a:r>
              <a:rPr lang="zh-TW" altLang="en-US" dirty="0"/>
              <a:t>		return a + b + c; // 傳回三個倍精確度相加的結果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2427890" y="2228193"/>
            <a:ext cx="147144" cy="1671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5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	double total2, i=3.8, j=22.7, k=15.1;</a:t>
            </a:r>
          </a:p>
          <a:p>
            <a:r>
              <a:rPr lang="zh-TW" altLang="en-US" dirty="0"/>
              <a:t>		total1 = add(x, y);</a:t>
            </a:r>
          </a:p>
          <a:p>
            <a:r>
              <a:rPr lang="zh-TW" altLang="en-US" dirty="0"/>
              <a:t>		total2 = add(i, j, k);</a:t>
            </a:r>
          </a:p>
          <a:p>
            <a:r>
              <a:rPr lang="zh-TW" altLang="en-US" dirty="0"/>
              <a:t>		System.out.printf("%d%n",total1);</a:t>
            </a:r>
          </a:p>
          <a:p>
            <a:r>
              <a:rPr lang="zh-TW" altLang="en-US" dirty="0"/>
              <a:t>		System.out.printf("%f%n",total2);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 a, int b) {</a:t>
            </a:r>
          </a:p>
          <a:p>
            <a:r>
              <a:rPr lang="zh-TW" altLang="en-US" dirty="0"/>
              <a:t>		return a + b; // 傳回兩個整數相加的結果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double add(double a, double b, double c) {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return a + b + c; </a:t>
            </a:r>
            <a:r>
              <a:rPr lang="zh-TW" altLang="en-US" dirty="0"/>
              <a:t>// 傳回三個倍精確度相加的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回傳 </a:t>
            </a:r>
            <a:r>
              <a:rPr lang="en-US" altLang="zh-TW" b="1" i="1" dirty="0">
                <a:solidFill>
                  <a:srgbClr val="FF0000"/>
                </a:solidFill>
              </a:rPr>
              <a:t>a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+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b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+ c 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的結果 </a:t>
            </a:r>
            <a:r>
              <a:rPr lang="en-US" altLang="zh-TW" b="1" i="1" dirty="0" smtClean="0">
                <a:solidFill>
                  <a:srgbClr val="FF0000"/>
                </a:solidFill>
              </a:rPr>
              <a:t>, 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如果值是正整數了話也會視作為浮點</a:t>
            </a:r>
            <a:r>
              <a:rPr lang="zh-TW" altLang="en-US" b="1" i="1" dirty="0">
                <a:solidFill>
                  <a:srgbClr val="FF0000"/>
                </a:solidFill>
              </a:rPr>
              <a:t>數</a:t>
            </a:r>
            <a:r>
              <a:rPr lang="zh-TW" altLang="en-US" b="1" i="1" dirty="0" smtClean="0">
                <a:solidFill>
                  <a:srgbClr val="FF0000"/>
                </a:solidFill>
              </a:rPr>
              <a:t>下去運算</a:t>
            </a:r>
            <a:endParaRPr lang="zh-TW" altLang="en-US" dirty="0"/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21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	double total2, i=3.8, j=22.7, k=15.1;</a:t>
            </a:r>
          </a:p>
          <a:p>
            <a:r>
              <a:rPr lang="zh-TW" altLang="en-US" dirty="0"/>
              <a:t>		total1 = add(x, y);</a:t>
            </a:r>
          </a:p>
          <a:p>
            <a:r>
              <a:rPr lang="zh-TW" altLang="en-US" dirty="0"/>
              <a:t>		total2 = add(i, j, k);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System.out.printf("</a:t>
            </a:r>
            <a:r>
              <a:rPr lang="zh-TW" altLang="en-US" b="1" i="1" dirty="0">
                <a:solidFill>
                  <a:srgbClr val="92D050"/>
                </a:solidFill>
              </a:rPr>
              <a:t>%d</a:t>
            </a:r>
            <a:r>
              <a:rPr lang="zh-TW" altLang="en-US" b="1" i="1" dirty="0">
                <a:solidFill>
                  <a:srgbClr val="FF0000"/>
                </a:solidFill>
              </a:rPr>
              <a:t>%n",total1)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列印出 </a:t>
            </a:r>
            <a:r>
              <a:rPr lang="en-US" altLang="zh-TW" b="1" i="1" dirty="0" smtClean="0">
                <a:solidFill>
                  <a:srgbClr val="FF0000"/>
                </a:solidFill>
              </a:rPr>
              <a:t>a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+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b</a:t>
            </a:r>
            <a:r>
              <a:rPr lang="zh-TW" altLang="en-US" b="1" i="1" dirty="0" smtClean="0">
                <a:solidFill>
                  <a:srgbClr val="FF0000"/>
                </a:solidFill>
              </a:rPr>
              <a:t> 的回傳值 </a:t>
            </a:r>
            <a:r>
              <a:rPr lang="zh-TW" altLang="en-US" b="1" i="1" dirty="0" smtClean="0">
                <a:solidFill>
                  <a:srgbClr val="92D050"/>
                </a:solidFill>
              </a:rPr>
              <a:t>因為是正整數所以要用 </a:t>
            </a:r>
            <a:r>
              <a:rPr lang="en-US" altLang="zh-TW" b="1" i="1" dirty="0" smtClean="0">
                <a:solidFill>
                  <a:srgbClr val="92D050"/>
                </a:solidFill>
              </a:rPr>
              <a:t>%d</a:t>
            </a:r>
            <a:endParaRPr lang="zh-TW" altLang="en-US" b="1" i="1" dirty="0">
              <a:solidFill>
                <a:srgbClr val="92D050"/>
              </a:solidFill>
            </a:endParaRPr>
          </a:p>
          <a:p>
            <a:r>
              <a:rPr lang="zh-TW" altLang="en-US" dirty="0"/>
              <a:t>		System.out.printf("%f%n",total2);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 a, int b) {</a:t>
            </a:r>
          </a:p>
          <a:p>
            <a:r>
              <a:rPr lang="zh-TW" altLang="en-US" dirty="0"/>
              <a:t>		return a + b; // 傳回兩個整數相加的結果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double add(double a, double b, double c) {</a:t>
            </a:r>
          </a:p>
          <a:p>
            <a:r>
              <a:rPr lang="zh-TW" altLang="en-US" dirty="0"/>
              <a:t>		return a + b + c; // 傳回三個倍精確度相加的結果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20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 董宸維的作業");</a:t>
            </a:r>
          </a:p>
          <a:p>
            <a:r>
              <a:rPr lang="zh-TW" altLang="en-US" dirty="0"/>
              <a:t>		int total1, x=17, y=28;</a:t>
            </a:r>
          </a:p>
          <a:p>
            <a:r>
              <a:rPr lang="zh-TW" altLang="en-US" dirty="0"/>
              <a:t>		double total2, i=3.8, j=22.7, k=15.1;</a:t>
            </a:r>
          </a:p>
          <a:p>
            <a:r>
              <a:rPr lang="zh-TW" altLang="en-US" dirty="0"/>
              <a:t>		total1 = add(x, y);</a:t>
            </a:r>
          </a:p>
          <a:p>
            <a:r>
              <a:rPr lang="zh-TW" altLang="en-US" dirty="0"/>
              <a:t>		total2 = add(i, j, k);</a:t>
            </a:r>
          </a:p>
          <a:p>
            <a:r>
              <a:rPr lang="zh-TW" altLang="en-US" dirty="0"/>
              <a:t>		System.out.printf("%d%n",total1);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System.out.printf("</a:t>
            </a:r>
            <a:r>
              <a:rPr lang="zh-TW" altLang="en-US" b="1" i="1" dirty="0">
                <a:solidFill>
                  <a:srgbClr val="92D050"/>
                </a:solidFill>
              </a:rPr>
              <a:t>%f</a:t>
            </a:r>
            <a:r>
              <a:rPr lang="zh-TW" altLang="en-US" b="1" i="1" dirty="0">
                <a:solidFill>
                  <a:srgbClr val="FF0000"/>
                </a:solidFill>
              </a:rPr>
              <a:t>%n",total2)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列印出 </a:t>
            </a:r>
            <a:r>
              <a:rPr lang="en-US" altLang="zh-TW" b="1" i="1" dirty="0">
                <a:solidFill>
                  <a:srgbClr val="FF0000"/>
                </a:solidFill>
              </a:rPr>
              <a:t>a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+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b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+ c 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</a:t>
            </a:r>
            <a:r>
              <a:rPr lang="zh-TW" altLang="en-US" b="1" i="1" dirty="0">
                <a:solidFill>
                  <a:srgbClr val="FF0000"/>
                </a:solidFill>
              </a:rPr>
              <a:t>回傳值 </a:t>
            </a:r>
            <a:r>
              <a:rPr lang="zh-TW" altLang="en-US" b="1" i="1" dirty="0">
                <a:solidFill>
                  <a:srgbClr val="92D050"/>
                </a:solidFill>
              </a:rPr>
              <a:t>因為是浮點數所以要用 </a:t>
            </a:r>
            <a:r>
              <a:rPr lang="en-US" altLang="zh-TW" b="1" i="1" dirty="0" smtClean="0">
                <a:solidFill>
                  <a:srgbClr val="92D050"/>
                </a:solidFill>
              </a:rPr>
              <a:t>%</a:t>
            </a:r>
            <a:r>
              <a:rPr lang="en-US" altLang="zh-TW" b="1" i="1" dirty="0">
                <a:solidFill>
                  <a:srgbClr val="92D050"/>
                </a:solidFill>
              </a:rPr>
              <a:t>f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 a, int b) {</a:t>
            </a:r>
          </a:p>
          <a:p>
            <a:r>
              <a:rPr lang="zh-TW" altLang="en-US" dirty="0"/>
              <a:t>		return a + b; // 傳回兩個整數相加的結果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double add(double a, double b, double c) {</a:t>
            </a:r>
          </a:p>
          <a:p>
            <a:r>
              <a:rPr lang="zh-TW" altLang="en-US" dirty="0"/>
              <a:t>		return a + b + c; // 傳回三個倍精確度相加的結果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023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52450"/>
            <a:ext cx="7143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7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AddNums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System.out.printf("%d%n", </a:t>
            </a:r>
            <a:r>
              <a:rPr lang="zh-TW" altLang="en-US" b="1" i="1" dirty="0">
                <a:solidFill>
                  <a:srgbClr val="FF0000"/>
                </a:solidFill>
              </a:rPr>
              <a:t>add()</a:t>
            </a:r>
            <a:r>
              <a:rPr lang="zh-TW" altLang="en-US" dirty="0"/>
              <a:t>)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使用 </a:t>
            </a:r>
            <a:r>
              <a:rPr lang="en-US" altLang="zh-TW" b="1" i="1" dirty="0" smtClean="0">
                <a:solidFill>
                  <a:srgbClr val="FF0000"/>
                </a:solidFill>
              </a:rPr>
              <a:t>add()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這個方法列印出答案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System.out.printf("%d%n", </a:t>
            </a:r>
            <a:r>
              <a:rPr lang="zh-TW" altLang="en-US" b="1" i="1" dirty="0">
                <a:solidFill>
                  <a:srgbClr val="FF0000"/>
                </a:solidFill>
              </a:rPr>
              <a:t>add(2, 4)</a:t>
            </a:r>
            <a:r>
              <a:rPr lang="zh-TW" altLang="en-US" dirty="0"/>
              <a:t>);</a:t>
            </a:r>
          </a:p>
          <a:p>
            <a:r>
              <a:rPr lang="zh-TW" altLang="en-US" dirty="0"/>
              <a:t>		System.out.printf("%d%n", </a:t>
            </a:r>
            <a:r>
              <a:rPr lang="zh-TW" altLang="en-US" b="1" i="1" dirty="0">
                <a:solidFill>
                  <a:srgbClr val="FF0000"/>
                </a:solidFill>
              </a:rPr>
              <a:t>add(1, 3, 5)</a:t>
            </a:r>
            <a:r>
              <a:rPr lang="zh-TW" altLang="en-US" dirty="0"/>
              <a:t>);</a:t>
            </a:r>
          </a:p>
          <a:p>
            <a:r>
              <a:rPr lang="zh-TW" altLang="en-US" dirty="0"/>
              <a:t>		System.out.printf("%d%n", </a:t>
            </a:r>
            <a:r>
              <a:rPr lang="zh-TW" altLang="en-US" b="1" i="1" dirty="0">
                <a:solidFill>
                  <a:srgbClr val="FF0000"/>
                </a:solidFill>
              </a:rPr>
              <a:t>add(2, 4, 6, 8</a:t>
            </a:r>
            <a:r>
              <a:rPr lang="zh-TW" altLang="en-US" dirty="0"/>
              <a:t>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add(int... a) {</a:t>
            </a:r>
          </a:p>
          <a:p>
            <a:r>
              <a:rPr lang="zh-TW" altLang="en-US" dirty="0"/>
              <a:t>		int sum = 0;</a:t>
            </a:r>
          </a:p>
          <a:p>
            <a:r>
              <a:rPr lang="zh-TW" altLang="en-US" dirty="0"/>
              <a:t>		for (int i : a)</a:t>
            </a:r>
          </a:p>
          <a:p>
            <a:r>
              <a:rPr lang="zh-TW" altLang="en-US" dirty="0"/>
              <a:t>			sum += i;</a:t>
            </a:r>
          </a:p>
          <a:p>
            <a:r>
              <a:rPr lang="zh-TW" altLang="en-US" dirty="0"/>
              <a:t>		return sum; // 傳回陣列a元素相加的結果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698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AddNums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System.out.printf("%d%n", add());</a:t>
            </a:r>
          </a:p>
          <a:p>
            <a:r>
              <a:rPr lang="zh-TW" altLang="en-US" dirty="0"/>
              <a:t>		System.out.printf("%d%n", add(2, 4));</a:t>
            </a:r>
          </a:p>
          <a:p>
            <a:r>
              <a:rPr lang="zh-TW" altLang="en-US" dirty="0"/>
              <a:t>		System.out.printf("%d%n", add(1, 3, 5));</a:t>
            </a:r>
          </a:p>
          <a:p>
            <a:r>
              <a:rPr lang="zh-TW" altLang="en-US" dirty="0"/>
              <a:t>		System.out.printf("%d%n", add(2, 4, 6, 8));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int add(</a:t>
            </a:r>
            <a:r>
              <a:rPr lang="zh-TW" altLang="en-US" b="1" i="1" dirty="0">
                <a:solidFill>
                  <a:srgbClr val="00B050"/>
                </a:solidFill>
              </a:rPr>
              <a:t>int... </a:t>
            </a:r>
            <a:r>
              <a:rPr lang="zh-TW" altLang="en-US" b="1" i="1" dirty="0">
                <a:solidFill>
                  <a:srgbClr val="FF0000"/>
                </a:solidFill>
              </a:rPr>
              <a:t>a)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設定 </a:t>
            </a:r>
            <a:r>
              <a:rPr lang="en-US" altLang="zh-TW" b="1" i="1" dirty="0" smtClean="0">
                <a:solidFill>
                  <a:srgbClr val="FF0000"/>
                </a:solidFill>
              </a:rPr>
              <a:t>add</a:t>
            </a:r>
            <a:r>
              <a:rPr lang="zh-TW" altLang="en-US" b="1" i="1" dirty="0" smtClean="0">
                <a:solidFill>
                  <a:srgbClr val="FF0000"/>
                </a:solidFill>
              </a:rPr>
              <a:t>方法 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zh-TW" altLang="en-US" b="1" i="1" dirty="0" smtClean="0">
                <a:solidFill>
                  <a:srgbClr val="00B050"/>
                </a:solidFill>
              </a:rPr>
              <a:t>有很多的整數</a:t>
            </a:r>
            <a:r>
              <a:rPr lang="zh-TW" altLang="en-US" b="1" i="1" dirty="0" smtClean="0">
                <a:solidFill>
                  <a:srgbClr val="92D05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值傳入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a)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int sum = 0;</a:t>
            </a:r>
          </a:p>
          <a:p>
            <a:r>
              <a:rPr lang="zh-TW" altLang="en-US" dirty="0"/>
              <a:t>		for (int i : a)</a:t>
            </a:r>
          </a:p>
          <a:p>
            <a:r>
              <a:rPr lang="zh-TW" altLang="en-US" dirty="0"/>
              <a:t>			sum += i;</a:t>
            </a:r>
          </a:p>
          <a:p>
            <a:r>
              <a:rPr lang="zh-TW" altLang="en-US" dirty="0"/>
              <a:t>		return sum; // 傳回陣列a元素相加的結果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49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AddNums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System.out.printf("%d%n", add());</a:t>
            </a:r>
          </a:p>
          <a:p>
            <a:r>
              <a:rPr lang="zh-TW" altLang="en-US" dirty="0"/>
              <a:t>		System.out.printf("%d%n", add(2, 4));</a:t>
            </a:r>
          </a:p>
          <a:p>
            <a:r>
              <a:rPr lang="zh-TW" altLang="en-US" dirty="0"/>
              <a:t>		System.out.printf("%d%n", add(1, 3, 5));</a:t>
            </a:r>
          </a:p>
          <a:p>
            <a:r>
              <a:rPr lang="zh-TW" altLang="en-US" dirty="0"/>
              <a:t>		System.out.printf("%d%n", add(2, 4, 6, 8));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add(int... a) {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int sum = 0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sum = 0</a:t>
            </a:r>
            <a:r>
              <a:rPr lang="zh-TW" altLang="en-US" b="1" i="1" dirty="0" smtClean="0">
                <a:solidFill>
                  <a:srgbClr val="FF0000"/>
                </a:solidFill>
              </a:rPr>
              <a:t>為整數變數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for (int i : a)</a:t>
            </a:r>
          </a:p>
          <a:p>
            <a:r>
              <a:rPr lang="zh-TW" altLang="en-US" dirty="0"/>
              <a:t>			sum += i;</a:t>
            </a:r>
          </a:p>
          <a:p>
            <a:r>
              <a:rPr lang="zh-TW" altLang="en-US" dirty="0"/>
              <a:t>		return sum; // 傳回陣列a元素相加的結果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320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AddNums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System.out.printf("%d%n", add());</a:t>
            </a:r>
          </a:p>
          <a:p>
            <a:r>
              <a:rPr lang="zh-TW" altLang="en-US" dirty="0"/>
              <a:t>		System.out.printf("%d%n", add(2, 4));</a:t>
            </a:r>
          </a:p>
          <a:p>
            <a:r>
              <a:rPr lang="zh-TW" altLang="en-US" dirty="0"/>
              <a:t>		System.out.printf("%d%n", add(1, 3, 5));</a:t>
            </a:r>
          </a:p>
          <a:p>
            <a:r>
              <a:rPr lang="zh-TW" altLang="en-US" dirty="0"/>
              <a:t>		System.out.printf("%d%n", add(2, 4, 6, 8));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add(int... a) {</a:t>
            </a:r>
          </a:p>
          <a:p>
            <a:r>
              <a:rPr lang="zh-TW" altLang="en-US" dirty="0"/>
              <a:t>		int sum = 0;</a:t>
            </a:r>
          </a:p>
          <a:p>
            <a:r>
              <a:rPr lang="zh-TW" altLang="en-US" dirty="0"/>
              <a:t>		for (</a:t>
            </a:r>
            <a:r>
              <a:rPr lang="zh-TW" altLang="en-US" b="1" i="1" dirty="0">
                <a:solidFill>
                  <a:srgbClr val="FF0000"/>
                </a:solidFill>
              </a:rPr>
              <a:t>int i </a:t>
            </a:r>
            <a:r>
              <a:rPr lang="zh-TW" altLang="en-US" b="1" i="1" dirty="0">
                <a:solidFill>
                  <a:srgbClr val="92D050"/>
                </a:solidFill>
              </a:rPr>
              <a:t>: a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設一個整數變數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92D050"/>
                </a:solidFill>
              </a:rPr>
              <a:t>: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92D050"/>
                </a:solidFill>
              </a:rPr>
              <a:t>從</a:t>
            </a:r>
            <a:r>
              <a:rPr lang="zh-TW" altLang="en-US" b="1" i="1" dirty="0">
                <a:solidFill>
                  <a:srgbClr val="92D050"/>
                </a:solidFill>
              </a:rPr>
              <a:t>陣列第一個值取值取到最後一個值</a:t>
            </a:r>
            <a:endParaRPr lang="zh-TW" altLang="en-US" b="1" i="1" dirty="0">
              <a:solidFill>
                <a:srgbClr val="92D050"/>
              </a:solidFill>
            </a:endParaRPr>
          </a:p>
          <a:p>
            <a:r>
              <a:rPr lang="zh-TW" altLang="en-US" dirty="0"/>
              <a:t>			sum += i;</a:t>
            </a:r>
          </a:p>
          <a:p>
            <a:r>
              <a:rPr lang="zh-TW" altLang="en-US" dirty="0"/>
              <a:t>		return sum; // 傳回陣列a元素相加的結果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019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AddNums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System.out.printf("%d%n", add());</a:t>
            </a:r>
          </a:p>
          <a:p>
            <a:r>
              <a:rPr lang="zh-TW" altLang="en-US" dirty="0"/>
              <a:t>		System.out.printf("%d%n", add(2, 4));</a:t>
            </a:r>
          </a:p>
          <a:p>
            <a:r>
              <a:rPr lang="zh-TW" altLang="en-US" dirty="0"/>
              <a:t>		System.out.printf("%d%n", add(1, 3, 5));</a:t>
            </a:r>
          </a:p>
          <a:p>
            <a:r>
              <a:rPr lang="zh-TW" altLang="en-US" dirty="0"/>
              <a:t>		System.out.printf("%d%n", add(2, 4, 6, 8));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add(int... a) {</a:t>
            </a:r>
          </a:p>
          <a:p>
            <a:r>
              <a:rPr lang="zh-TW" altLang="en-US" dirty="0"/>
              <a:t>		int sum = 0;</a:t>
            </a:r>
          </a:p>
          <a:p>
            <a:r>
              <a:rPr lang="zh-TW" altLang="en-US" dirty="0"/>
              <a:t>		for (int i : a)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	sum += i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TW" b="1" i="1" dirty="0" smtClean="0">
                <a:solidFill>
                  <a:srgbClr val="FF0000"/>
                </a:solidFill>
                <a:ea typeface="ui-monospace"/>
              </a:rPr>
              <a:t>			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sum </a:t>
            </a:r>
            <a:r>
              <a:rPr lang="zh-TW" altLang="zh-TW" b="1" i="1" dirty="0">
                <a:solidFill>
                  <a:srgbClr val="FF0000"/>
                </a:solidFill>
                <a:ea typeface="ui-monospace"/>
              </a:rPr>
              <a:t>= sum +i; </a:t>
            </a:r>
            <a:endParaRPr lang="en-US" altLang="zh-TW" b="1" i="1" dirty="0" smtClean="0">
              <a:solidFill>
                <a:srgbClr val="FF0000"/>
              </a:solidFill>
              <a:ea typeface="ui-monospace"/>
            </a:endParaRPr>
          </a:p>
          <a:p>
            <a:pPr lvl="0"/>
            <a:r>
              <a:rPr lang="en-US" altLang="zh-TW" b="1" i="1" dirty="0">
                <a:solidFill>
                  <a:srgbClr val="FF0000"/>
                </a:solidFill>
                <a:ea typeface="ui-monospace"/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  <a:ea typeface="ui-monospace"/>
              </a:rPr>
              <a:t>		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i</a:t>
            </a:r>
            <a:r>
              <a:rPr lang="zh-TW" altLang="zh-TW" b="1" i="1" dirty="0">
                <a:solidFill>
                  <a:srgbClr val="FF0000"/>
                </a:solidFill>
                <a:ea typeface="ui-monospace"/>
              </a:rPr>
              <a:t>++ ==&gt; i = i + 1;</a:t>
            </a:r>
            <a:r>
              <a:rPr lang="zh-TW" altLang="zh-TW" b="1" i="1" dirty="0">
                <a:solidFill>
                  <a:srgbClr val="FF0000"/>
                </a:solidFill>
              </a:rPr>
              <a:t>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return sum; // 傳回陣列a元素相加的結果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07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byVal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x,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y)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進入這裡顯示</a:t>
            </a:r>
            <a:r>
              <a:rPr lang="en-US" altLang="zh-TW" b="1" i="1" dirty="0" smtClean="0">
                <a:solidFill>
                  <a:srgbClr val="FF0000"/>
                </a:solidFill>
              </a:rPr>
              <a:t>x=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a,y</a:t>
            </a:r>
            <a:r>
              <a:rPr lang="en-US" altLang="zh-TW" b="1" i="1" dirty="0" smtClean="0">
                <a:solidFill>
                  <a:srgbClr val="FF0000"/>
                </a:solidFill>
              </a:rPr>
              <a:t>=b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2609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AddNums {</a:t>
            </a:r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System.out.printf("%d%n", add());</a:t>
            </a:r>
          </a:p>
          <a:p>
            <a:r>
              <a:rPr lang="zh-TW" altLang="en-US" dirty="0"/>
              <a:t>		System.out.printf("%d%n", add(2, 4));</a:t>
            </a:r>
          </a:p>
          <a:p>
            <a:r>
              <a:rPr lang="zh-TW" altLang="en-US" dirty="0"/>
              <a:t>		System.out.printf("%d%n", add(1, 3, 5));</a:t>
            </a:r>
          </a:p>
          <a:p>
            <a:r>
              <a:rPr lang="zh-TW" altLang="en-US" dirty="0"/>
              <a:t>		System.out.printf("%d%n", add(2, 4, 6, 8));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	static int add(int... a) {</a:t>
            </a:r>
          </a:p>
          <a:p>
            <a:r>
              <a:rPr lang="zh-TW" altLang="en-US" dirty="0"/>
              <a:t>		int sum = 0;</a:t>
            </a:r>
          </a:p>
          <a:p>
            <a:r>
              <a:rPr lang="zh-TW" altLang="en-US" dirty="0"/>
              <a:t>		for (int i : a)</a:t>
            </a:r>
          </a:p>
          <a:p>
            <a:r>
              <a:rPr lang="zh-TW" altLang="en-US" dirty="0"/>
              <a:t>			sum += i;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return sum</a:t>
            </a:r>
            <a:r>
              <a:rPr lang="zh-TW" altLang="en-US" dirty="0"/>
              <a:t>; // 傳回陣列a元素相加的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回傳 </a:t>
            </a:r>
            <a:r>
              <a:rPr lang="en-US" altLang="zh-TW" b="1" i="1" dirty="0" smtClean="0">
                <a:solidFill>
                  <a:srgbClr val="FF0000"/>
                </a:solidFill>
              </a:rPr>
              <a:t>sum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的值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542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95250"/>
            <a:ext cx="72675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05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int max(int x, int y)</a:t>
            </a:r>
            <a:r>
              <a:rPr lang="zh-TW" altLang="en-US" dirty="0"/>
              <a:t>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</a:t>
            </a:r>
            <a:r>
              <a:rPr lang="en-US" altLang="zh-TW" b="1" i="1" dirty="0" smtClean="0">
                <a:solidFill>
                  <a:srgbClr val="FF0000"/>
                </a:solidFill>
              </a:rPr>
              <a:t>max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這個方法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zh-TW" altLang="en-US" b="1" i="1" dirty="0" smtClean="0">
                <a:solidFill>
                  <a:srgbClr val="FF0000"/>
                </a:solidFill>
              </a:rPr>
              <a:t>有</a:t>
            </a:r>
            <a:r>
              <a:rPr lang="en-US" altLang="zh-TW" b="1" i="1" dirty="0" smtClean="0">
                <a:solidFill>
                  <a:srgbClr val="FF0000"/>
                </a:solidFill>
              </a:rPr>
              <a:t>2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個整數變數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285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double max(double[] vArray)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</a:t>
            </a:r>
            <a:r>
              <a:rPr lang="en-US" altLang="zh-TW" b="1" i="1" dirty="0" smtClean="0">
                <a:solidFill>
                  <a:srgbClr val="FF0000"/>
                </a:solidFill>
              </a:rPr>
              <a:t>max(</a:t>
            </a:r>
            <a:r>
              <a:rPr lang="zh-TW" altLang="en-US" b="1" i="1" dirty="0" smtClean="0">
                <a:solidFill>
                  <a:srgbClr val="FF0000"/>
                </a:solidFill>
              </a:rPr>
              <a:t>有浮點數陣列 vArray讀取傳入值 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  <a:endParaRPr lang="zh-TW" altLang="en-US" dirty="0" smtClean="0"/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358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int a = 26, b = 37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b="1" i="1" dirty="0" smtClean="0">
                <a:solidFill>
                  <a:srgbClr val="FF0000"/>
                </a:solidFill>
              </a:rPr>
              <a:t>2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個整數變數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807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int max(int x, int y) </a:t>
            </a:r>
            <a:r>
              <a:rPr lang="zh-TW" altLang="en-US" dirty="0"/>
              <a:t>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System.out.println(a + "和" + b + "最大的數值為" + max(a, b))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用 </a:t>
            </a:r>
            <a:r>
              <a:rPr lang="en-US" altLang="zh-TW" b="1" i="1" dirty="0" smtClean="0">
                <a:solidFill>
                  <a:srgbClr val="FF0000"/>
                </a:solidFill>
              </a:rPr>
              <a:t>max</a:t>
            </a:r>
            <a:r>
              <a:rPr lang="zh-TW" altLang="en-US" b="1" i="1" dirty="0" smtClean="0">
                <a:solidFill>
                  <a:srgbClr val="FF0000"/>
                </a:solidFill>
              </a:rPr>
              <a:t>方法裡面的整數方法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764221" y="578069"/>
            <a:ext cx="4561489" cy="44668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73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if (x &gt; y</a:t>
            </a:r>
            <a:r>
              <a:rPr lang="zh-TW" altLang="en-US" b="1" i="1" dirty="0" smtClean="0">
                <a:solidFill>
                  <a:srgbClr val="FF0000"/>
                </a:solidFill>
              </a:rPr>
              <a:t>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 x </a:t>
            </a:r>
            <a:r>
              <a:rPr lang="zh-TW" altLang="en-US" b="1" i="1" dirty="0">
                <a:solidFill>
                  <a:srgbClr val="FF0000"/>
                </a:solidFill>
              </a:rPr>
              <a:t>&gt; </a:t>
            </a:r>
            <a:r>
              <a:rPr lang="zh-TW" altLang="en-US" b="1" i="1" dirty="0" smtClean="0">
                <a:solidFill>
                  <a:srgbClr val="FF0000"/>
                </a:solidFill>
              </a:rPr>
              <a:t>y就會進入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	else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否則會進入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else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8579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	return x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 </a:t>
            </a:r>
            <a:r>
              <a:rPr lang="en-US" altLang="zh-TW" b="1" i="1" dirty="0" smtClean="0">
                <a:solidFill>
                  <a:srgbClr val="FF0000"/>
                </a:solidFill>
              </a:rPr>
              <a:t>x&gt;y</a:t>
            </a:r>
            <a:r>
              <a:rPr lang="zh-TW" altLang="en-US" b="1" i="1" dirty="0" smtClean="0">
                <a:solidFill>
                  <a:srgbClr val="FF0000"/>
                </a:solidFill>
              </a:rPr>
              <a:t>會回傳 </a:t>
            </a:r>
            <a:r>
              <a:rPr lang="en-US" altLang="zh-TW" b="1" i="1" dirty="0" smtClean="0">
                <a:solidFill>
                  <a:srgbClr val="FF0000"/>
                </a:solidFill>
              </a:rPr>
              <a:t>x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的值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	return y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 </a:t>
            </a:r>
            <a:r>
              <a:rPr lang="en-US" altLang="zh-TW" b="1" i="1" dirty="0" smtClean="0">
                <a:solidFill>
                  <a:srgbClr val="FF0000"/>
                </a:solidFill>
              </a:rPr>
              <a:t>x&gt;y</a:t>
            </a:r>
            <a:r>
              <a:rPr lang="zh-TW" altLang="en-US" b="1" i="1" dirty="0" smtClean="0">
                <a:solidFill>
                  <a:srgbClr val="FF0000"/>
                </a:solidFill>
              </a:rPr>
              <a:t>不成立會</a:t>
            </a:r>
            <a:r>
              <a:rPr lang="zh-TW" altLang="en-US" b="1" i="1" dirty="0">
                <a:solidFill>
                  <a:srgbClr val="FF0000"/>
                </a:solidFill>
              </a:rPr>
              <a:t>回傳 </a:t>
            </a:r>
            <a:r>
              <a:rPr lang="en-US" altLang="zh-TW" b="1" i="1" dirty="0" smtClean="0">
                <a:solidFill>
                  <a:srgbClr val="FF0000"/>
                </a:solidFill>
              </a:rPr>
              <a:t>y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</a:t>
            </a:r>
            <a:r>
              <a:rPr lang="zh-TW" altLang="en-US" b="1" i="1" dirty="0">
                <a:solidFill>
                  <a:srgbClr val="FF0000"/>
                </a:solidFill>
              </a:rPr>
              <a:t>值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4625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double max(double[] vArray) </a:t>
            </a:r>
            <a:r>
              <a:rPr lang="zh-TW" altLang="en-US" dirty="0"/>
              <a:t>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double </a:t>
            </a:r>
            <a:r>
              <a:rPr lang="zh-TW" altLang="en-US" b="1" i="1" dirty="0">
                <a:solidFill>
                  <a:srgbClr val="00B0F0"/>
                </a:solidFill>
              </a:rPr>
              <a:t>f[] </a:t>
            </a:r>
            <a:r>
              <a:rPr lang="zh-TW" altLang="en-US" b="1" i="1" dirty="0">
                <a:solidFill>
                  <a:srgbClr val="FF0000"/>
                </a:solidFill>
              </a:rPr>
              <a:t>= new double[] { 3.5,2.1, 5.3, 7.2, 4.8 }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使用</a:t>
            </a:r>
            <a:r>
              <a:rPr lang="zh-TW" altLang="en-US" b="1" i="1" dirty="0">
                <a:solidFill>
                  <a:srgbClr val="FF0000"/>
                </a:solidFill>
              </a:rPr>
              <a:t>double[</a:t>
            </a:r>
            <a:r>
              <a:rPr lang="zh-TW" altLang="en-US" b="1" i="1" dirty="0" smtClean="0">
                <a:solidFill>
                  <a:srgbClr val="FF0000"/>
                </a:solidFill>
              </a:rPr>
              <a:t>]這個方法內容有</a:t>
            </a:r>
            <a:r>
              <a:rPr lang="zh-TW" altLang="en-US" b="1" i="1" dirty="0">
                <a:solidFill>
                  <a:srgbClr val="FF0000"/>
                </a:solidFill>
              </a:rPr>
              <a:t>{ 3.5,2.1, 5.3, 7.2, 4.8 </a:t>
            </a:r>
            <a:r>
              <a:rPr lang="zh-TW" altLang="en-US" b="1" i="1" dirty="0" smtClean="0">
                <a:solidFill>
                  <a:srgbClr val="FF0000"/>
                </a:solidFill>
              </a:rPr>
              <a:t>}</a:t>
            </a:r>
            <a:r>
              <a:rPr lang="zh-TW" altLang="en-US" b="1" i="1" dirty="0" smtClean="0">
                <a:solidFill>
                  <a:srgbClr val="00B0F0"/>
                </a:solidFill>
              </a:rPr>
              <a:t>傳入 f []裡面</a:t>
            </a:r>
            <a:endParaRPr lang="zh-TW" altLang="en-US" b="1" i="1" dirty="0">
              <a:solidFill>
                <a:srgbClr val="00B0F0"/>
              </a:solidFill>
            </a:endParaRP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806262" y="2207172"/>
            <a:ext cx="1282262" cy="30795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6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double n = vArray[0]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設收到的陣列從第 </a:t>
            </a:r>
            <a:r>
              <a:rPr lang="en-US" altLang="zh-TW" b="1" i="1" dirty="0" smtClean="0">
                <a:solidFill>
                  <a:srgbClr val="FF0000"/>
                </a:solidFill>
              </a:rPr>
              <a:t>0</a:t>
            </a:r>
            <a:r>
              <a:rPr lang="zh-TW" altLang="en-US" b="1" i="1" dirty="0" smtClean="0">
                <a:solidFill>
                  <a:srgbClr val="FF0000"/>
                </a:solidFill>
              </a:rPr>
              <a:t>位開始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5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t</a:t>
            </a:r>
            <a:r>
              <a:rPr lang="en-US" altLang="zh-TW" dirty="0" smtClean="0"/>
              <a:t>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宣告一個整數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t</a:t>
            </a:r>
            <a:endParaRPr lang="zh-TW" altLang="en-US" b="1" i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5454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for (int i = 1; i &lt; vArray.length - 1; i++)</a:t>
            </a:r>
            <a:r>
              <a:rPr lang="zh-TW" altLang="en-US" dirty="0"/>
              <a:t>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1 ;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 &lt; </a:t>
            </a:r>
            <a:r>
              <a:rPr lang="zh-TW" altLang="en-US" b="1" i="1" dirty="0" smtClean="0">
                <a:solidFill>
                  <a:srgbClr val="FF0000"/>
                </a:solidFill>
              </a:rPr>
              <a:t>陣列的總長度 </a:t>
            </a:r>
            <a:r>
              <a:rPr lang="en-US" altLang="zh-TW" b="1" i="1" dirty="0" smtClean="0">
                <a:solidFill>
                  <a:srgbClr val="FF0000"/>
                </a:solidFill>
              </a:rPr>
              <a:t>– 1 ;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 + 1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/>
              <a:t>return n;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525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	if (vArray[</a:t>
            </a:r>
            <a:r>
              <a:rPr lang="zh-TW" altLang="en-US" b="1" i="1" dirty="0">
                <a:solidFill>
                  <a:srgbClr val="00B050"/>
                </a:solidFill>
              </a:rPr>
              <a:t>i</a:t>
            </a:r>
            <a:r>
              <a:rPr lang="zh-TW" altLang="en-US" b="1" i="1" dirty="0">
                <a:solidFill>
                  <a:srgbClr val="FF0000"/>
                </a:solidFill>
              </a:rPr>
              <a:t>] &gt; n</a:t>
            </a:r>
            <a:r>
              <a:rPr lang="zh-TW" altLang="en-US" b="1" i="1" dirty="0" smtClean="0">
                <a:solidFill>
                  <a:srgbClr val="FF0000"/>
                </a:solidFill>
              </a:rPr>
              <a:t>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i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迴圈的次數也等於第幾個陣列的值</a:t>
            </a:r>
            <a:endParaRPr lang="en-US" altLang="zh-TW" b="1" i="1" dirty="0" smtClean="0">
              <a:solidFill>
                <a:srgbClr val="00B050"/>
              </a:solidFill>
            </a:endParaRPr>
          </a:p>
          <a:p>
            <a:r>
              <a:rPr lang="en-US" altLang="zh-TW" b="1" i="1" dirty="0">
                <a:solidFill>
                  <a:srgbClr val="00B050"/>
                </a:solidFill>
              </a:rPr>
              <a:t>	</a:t>
            </a:r>
            <a:r>
              <a:rPr lang="en-US" altLang="zh-TW" b="1" i="1" dirty="0" smtClean="0">
                <a:solidFill>
                  <a:srgbClr val="00B05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vArray</a:t>
            </a:r>
            <a:r>
              <a:rPr lang="zh-TW" altLang="en-US" b="1" i="1" dirty="0">
                <a:solidFill>
                  <a:srgbClr val="FF0000"/>
                </a:solidFill>
              </a:rPr>
              <a:t>[</a:t>
            </a:r>
            <a:r>
              <a:rPr lang="zh-TW" altLang="en-US" b="1" i="1" dirty="0">
                <a:solidFill>
                  <a:srgbClr val="00B050"/>
                </a:solidFill>
              </a:rPr>
              <a:t>i</a:t>
            </a:r>
            <a:r>
              <a:rPr lang="zh-TW" altLang="en-US" b="1" i="1" dirty="0" smtClean="0">
                <a:solidFill>
                  <a:srgbClr val="FF0000"/>
                </a:solidFill>
              </a:rPr>
              <a:t>]的值 </a:t>
            </a:r>
            <a:r>
              <a:rPr lang="en-US" altLang="zh-TW" b="1" i="1" dirty="0" smtClean="0">
                <a:solidFill>
                  <a:srgbClr val="FF0000"/>
                </a:solidFill>
              </a:rPr>
              <a:t>&gt; n</a:t>
            </a:r>
            <a:r>
              <a:rPr lang="zh-TW" altLang="en-US" b="1" i="1" dirty="0" smtClean="0">
                <a:solidFill>
                  <a:srgbClr val="FF0000"/>
                </a:solidFill>
              </a:rPr>
              <a:t>了話就會進入 </a:t>
            </a:r>
            <a:r>
              <a:rPr lang="en-US" altLang="zh-TW" b="1" i="1" dirty="0" smtClean="0">
                <a:solidFill>
                  <a:srgbClr val="FF0000"/>
                </a:solidFill>
              </a:rPr>
              <a:t>,n</a:t>
            </a:r>
            <a:r>
              <a:rPr lang="zh-TW" altLang="en-US" b="1" i="1" dirty="0" smtClean="0">
                <a:solidFill>
                  <a:srgbClr val="FF0000"/>
                </a:solidFill>
              </a:rPr>
              <a:t>第一個得到的值</a:t>
            </a:r>
            <a:endParaRPr lang="zh-TW" altLang="en-US" b="1" i="1" dirty="0">
              <a:solidFill>
                <a:srgbClr val="00B050"/>
              </a:solidFill>
            </a:endParaRP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 smtClean="0"/>
              <a:t>return </a:t>
            </a:r>
            <a:r>
              <a:rPr lang="zh-TW" altLang="en-US" dirty="0"/>
              <a:t>n</a:t>
            </a:r>
            <a:r>
              <a:rPr lang="zh-TW" altLang="en-US" dirty="0" smtClean="0"/>
              <a:t>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732691" y="2427891"/>
            <a:ext cx="1418895" cy="441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83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</a:t>
            </a:r>
            <a:r>
              <a:rPr lang="zh-TW" altLang="en-US" b="1" i="1" dirty="0">
                <a:solidFill>
                  <a:srgbClr val="FF0000"/>
                </a:solidFill>
              </a:rPr>
              <a:t>n</a:t>
            </a:r>
            <a:r>
              <a:rPr lang="zh-TW" altLang="en-US" dirty="0"/>
              <a:t>)</a:t>
            </a:r>
          </a:p>
          <a:p>
            <a:r>
              <a:rPr lang="zh-TW" altLang="en-US" dirty="0"/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	n = vArray[i]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把 </a:t>
            </a:r>
            <a:r>
              <a:rPr lang="zh-TW" altLang="en-US" b="1" i="1" dirty="0">
                <a:solidFill>
                  <a:srgbClr val="FF0000"/>
                </a:solidFill>
              </a:rPr>
              <a:t>vArray[i</a:t>
            </a:r>
            <a:r>
              <a:rPr lang="zh-TW" altLang="en-US" b="1" i="1" dirty="0" smtClean="0">
                <a:solidFill>
                  <a:srgbClr val="FF0000"/>
                </a:solidFill>
              </a:rPr>
              <a:t>]得到的新的值傳給 </a:t>
            </a:r>
            <a:r>
              <a:rPr lang="en-US" altLang="zh-TW" b="1" i="1" dirty="0" smtClean="0">
                <a:solidFill>
                  <a:srgbClr val="FF0000"/>
                </a:solidFill>
              </a:rPr>
              <a:t>n</a:t>
            </a:r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 smtClean="0"/>
              <a:t>return </a:t>
            </a:r>
            <a:r>
              <a:rPr lang="zh-TW" altLang="en-US" dirty="0"/>
              <a:t>n</a:t>
            </a:r>
            <a:r>
              <a:rPr lang="zh-TW" altLang="en-US" dirty="0" smtClean="0"/>
              <a:t>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4204138" y="2953408"/>
            <a:ext cx="2354317" cy="416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19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OverLoading {</a:t>
            </a:r>
          </a:p>
          <a:p>
            <a:r>
              <a:rPr lang="zh-TW" altLang="en-US" dirty="0"/>
              <a:t>	static int max(int x, int y) {</a:t>
            </a:r>
          </a:p>
          <a:p>
            <a:r>
              <a:rPr lang="zh-TW" altLang="en-US" dirty="0"/>
              <a:t>		if (x &gt; y)</a:t>
            </a:r>
          </a:p>
          <a:p>
            <a:r>
              <a:rPr lang="zh-TW" altLang="en-US" dirty="0"/>
              <a:t>			return x;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y;</a:t>
            </a: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static double max(double[] vArray) {</a:t>
            </a:r>
          </a:p>
          <a:p>
            <a:r>
              <a:rPr lang="zh-TW" altLang="en-US" dirty="0"/>
              <a:t>		double n = vArray[0];</a:t>
            </a:r>
          </a:p>
          <a:p>
            <a:r>
              <a:rPr lang="zh-TW" altLang="en-US" dirty="0"/>
              <a:t>		for (int i = 1; i &lt; vArray.length - 1; i++) {</a:t>
            </a:r>
          </a:p>
          <a:p>
            <a:r>
              <a:rPr lang="zh-TW" altLang="en-US" dirty="0"/>
              <a:t>			if (vArray[i] &gt; n)</a:t>
            </a:r>
          </a:p>
          <a:p>
            <a:r>
              <a:rPr lang="zh-TW" altLang="en-US" dirty="0"/>
              <a:t>				n = vArray[i]</a:t>
            </a:r>
            <a:r>
              <a:rPr lang="zh-TW" altLang="en-US" dirty="0" smtClean="0"/>
              <a:t>;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		}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return </a:t>
            </a:r>
            <a:r>
              <a:rPr lang="zh-TW" altLang="en-US" b="1" i="1" dirty="0">
                <a:solidFill>
                  <a:srgbClr val="FF0000"/>
                </a:solidFill>
              </a:rPr>
              <a:t>n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迴圈跑完之後最大值就會回傳給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</a:t>
            </a:r>
            <a:r>
              <a:rPr lang="zh-TW" altLang="en-US" dirty="0" smtClean="0"/>
              <a:t>}</a:t>
            </a:r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int a = 26, b = 37;</a:t>
            </a:r>
          </a:p>
          <a:p>
            <a:r>
              <a:rPr lang="zh-TW" altLang="en-US" dirty="0"/>
              <a:t>		System.out.println(a + "和" + b + "最大的數值為" + max(a, b));</a:t>
            </a:r>
          </a:p>
          <a:p>
            <a:r>
              <a:rPr lang="zh-TW" altLang="en-US" dirty="0"/>
              <a:t>		double f[] = new double[] { 3.5,2.1, 5.3, 7.2, 4.8 };</a:t>
            </a:r>
          </a:p>
          <a:p>
            <a:r>
              <a:rPr lang="zh-TW" altLang="en-US" dirty="0"/>
              <a:t>		System.out.println("陣列元素 [3.5,2.1,5.3,7.2,4.8] 中最大的數值為" </a:t>
            </a:r>
            <a:r>
              <a:rPr lang="zh-TW" altLang="en-US" dirty="0" smtClean="0"/>
              <a:t>+m</a:t>
            </a:r>
            <a:r>
              <a:rPr lang="zh-TW" altLang="en-US" dirty="0"/>
              <a:t>ax(f));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>
            <a:off x="4445876" y="4172607"/>
            <a:ext cx="4162096" cy="1660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95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757237"/>
            <a:ext cx="6981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Recursive {</a:t>
            </a:r>
          </a:p>
          <a:p>
            <a:r>
              <a:rPr lang="zh-TW" altLang="en-US" dirty="0"/>
              <a:t>	static </a:t>
            </a:r>
            <a:r>
              <a:rPr lang="zh-TW" altLang="en-US" b="1" i="1" dirty="0">
                <a:solidFill>
                  <a:srgbClr val="FF0000"/>
                </a:solidFill>
              </a:rPr>
              <a:t>int f (int n)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b="1" i="1" dirty="0" smtClean="0">
                <a:solidFill>
                  <a:srgbClr val="FF0000"/>
                </a:solidFill>
              </a:rPr>
              <a:t>f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</a:t>
            </a:r>
            <a:r>
              <a:rPr lang="zh-TW" altLang="en-US" b="1" i="1" dirty="0">
                <a:solidFill>
                  <a:srgbClr val="FF0000"/>
                </a:solidFill>
              </a:rPr>
              <a:t>方法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zh-TW" altLang="en-US" b="1" i="1" dirty="0" smtClean="0">
                <a:solidFill>
                  <a:srgbClr val="FF0000"/>
                </a:solidFill>
              </a:rPr>
              <a:t>有 </a:t>
            </a:r>
            <a:r>
              <a:rPr lang="en-US" altLang="zh-TW" b="1" i="1" dirty="0" smtClean="0">
                <a:solidFill>
                  <a:srgbClr val="FF0000"/>
                </a:solidFill>
              </a:rPr>
              <a:t>1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</a:t>
            </a:r>
            <a:r>
              <a:rPr lang="zh-TW" altLang="en-US" b="1" i="1" dirty="0">
                <a:solidFill>
                  <a:srgbClr val="FF0000"/>
                </a:solidFill>
              </a:rPr>
              <a:t>整數</a:t>
            </a:r>
            <a:r>
              <a:rPr lang="zh-TW" altLang="en-US" b="1" i="1" dirty="0" smtClean="0">
                <a:solidFill>
                  <a:srgbClr val="FF0000"/>
                </a:solidFill>
              </a:rPr>
              <a:t>變數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  <a:p>
            <a:r>
              <a:rPr lang="zh-TW" altLang="en-US" dirty="0"/>
              <a:t>		if (n == 1)</a:t>
            </a:r>
          </a:p>
          <a:p>
            <a:r>
              <a:rPr lang="zh-TW" altLang="en-US" dirty="0"/>
              <a:t>			return n;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n + f(n - 1);</a:t>
            </a:r>
          </a:p>
          <a:p>
            <a:r>
              <a:rPr lang="zh-TW" altLang="en-US" dirty="0"/>
              <a:t>	}</a:t>
            </a:r>
          </a:p>
          <a:p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System.out.println("10 + 9 + ... + 2 + 1 = " + f(10));</a:t>
            </a:r>
          </a:p>
          <a:p>
            <a:r>
              <a:rPr lang="zh-TW" altLang="en-US" dirty="0"/>
              <a:t>		System.out.println("100 + 99 + ... + 2 + 1 = " + f(100));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29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Recursive {</a:t>
            </a:r>
          </a:p>
          <a:p>
            <a:r>
              <a:rPr lang="zh-TW" altLang="en-US" dirty="0"/>
              <a:t>	static int f (int n) {</a:t>
            </a:r>
          </a:p>
          <a:p>
            <a:r>
              <a:rPr lang="zh-TW" altLang="en-US" dirty="0"/>
              <a:t>		if (n == 1)</a:t>
            </a:r>
          </a:p>
          <a:p>
            <a:r>
              <a:rPr lang="zh-TW" altLang="en-US" dirty="0"/>
              <a:t>			return n;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n + f(n - 1);</a:t>
            </a:r>
          </a:p>
          <a:p>
            <a:r>
              <a:rPr lang="zh-TW" altLang="en-US" dirty="0"/>
              <a:t>	}</a:t>
            </a:r>
          </a:p>
          <a:p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System.out.println("10 + 9 + ... + 2 + 1 = " + f(10))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b="1" i="1" dirty="0" smtClean="0">
                <a:solidFill>
                  <a:srgbClr val="FF0000"/>
                </a:solidFill>
              </a:rPr>
              <a:t>f</a:t>
            </a:r>
            <a:r>
              <a:rPr lang="zh-TW" altLang="en-US" b="1" i="1" dirty="0" smtClean="0">
                <a:solidFill>
                  <a:srgbClr val="FF0000"/>
                </a:solidFill>
              </a:rPr>
              <a:t>方法給 </a:t>
            </a:r>
            <a:r>
              <a:rPr lang="en-US" altLang="zh-TW" b="1" i="1" dirty="0" smtClean="0">
                <a:solidFill>
                  <a:srgbClr val="FF0000"/>
                </a:solidFill>
              </a:rPr>
              <a:t>10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這個值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System.out.println("100 + 99 + ... + 2 + 1 = " + f(100));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427891" y="567559"/>
            <a:ext cx="3584026" cy="22597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42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Recursive {</a:t>
            </a:r>
          </a:p>
          <a:p>
            <a:r>
              <a:rPr lang="zh-TW" altLang="en-US" dirty="0"/>
              <a:t>	static int f (int n) {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if (n == 1</a:t>
            </a:r>
            <a:r>
              <a:rPr lang="zh-TW" altLang="en-US" b="1" i="1" dirty="0" smtClean="0">
                <a:solidFill>
                  <a:srgbClr val="FF0000"/>
                </a:solidFill>
              </a:rPr>
              <a:t>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 </a:t>
            </a:r>
            <a:r>
              <a:rPr lang="en-US" altLang="zh-TW" b="1" i="1" dirty="0" smtClean="0">
                <a:solidFill>
                  <a:srgbClr val="FF0000"/>
                </a:solidFill>
              </a:rPr>
              <a:t>n=1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就會進入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return n;</a:t>
            </a:r>
          </a:p>
          <a:p>
            <a:r>
              <a:rPr lang="zh-TW" altLang="en-US" dirty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	else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否則進入這裡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return n + f(n - 1);</a:t>
            </a:r>
          </a:p>
          <a:p>
            <a:r>
              <a:rPr lang="zh-TW" altLang="en-US" dirty="0"/>
              <a:t>	}</a:t>
            </a:r>
          </a:p>
          <a:p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System.out.println("10 + 9 + ... + 2 + 1 = " + f(10));</a:t>
            </a:r>
          </a:p>
          <a:p>
            <a:r>
              <a:rPr lang="zh-TW" altLang="en-US" dirty="0"/>
              <a:t>		System.out.println("100 + 99 + ... + 2 + 1 = " + f(100));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639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Recursive {</a:t>
            </a:r>
          </a:p>
          <a:p>
            <a:r>
              <a:rPr lang="zh-TW" altLang="en-US" dirty="0"/>
              <a:t>	static int f (int n) {</a:t>
            </a:r>
          </a:p>
          <a:p>
            <a:r>
              <a:rPr lang="zh-TW" altLang="en-US" dirty="0"/>
              <a:t>		if (n == 1)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	return n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進入後回傳總和給 </a:t>
            </a:r>
            <a:r>
              <a:rPr lang="en-US" altLang="zh-TW" b="1" i="1" dirty="0" smtClean="0">
                <a:solidFill>
                  <a:srgbClr val="FF0000"/>
                </a:solidFill>
              </a:rPr>
              <a:t>n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	return n + f(n - 1)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進入後 n </a:t>
            </a:r>
            <a:r>
              <a:rPr lang="zh-TW" altLang="en-US" b="1" i="1" dirty="0">
                <a:solidFill>
                  <a:srgbClr val="FF0000"/>
                </a:solidFill>
              </a:rPr>
              <a:t>+ f(n - 1</a:t>
            </a:r>
            <a:r>
              <a:rPr lang="zh-TW" altLang="en-US" b="1" i="1" dirty="0" smtClean="0">
                <a:solidFill>
                  <a:srgbClr val="FF0000"/>
                </a:solidFill>
              </a:rPr>
              <a:t>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例如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n+f</a:t>
            </a:r>
            <a:r>
              <a:rPr lang="en-US" altLang="zh-TW" b="1" i="1" dirty="0" smtClean="0">
                <a:solidFill>
                  <a:srgbClr val="FF0000"/>
                </a:solidFill>
              </a:rPr>
              <a:t>(10-1)</a:t>
            </a:r>
            <a:r>
              <a:rPr lang="zh-TW" altLang="en-US" b="1" i="1" dirty="0" smtClean="0">
                <a:solidFill>
                  <a:srgbClr val="FF0000"/>
                </a:solidFill>
              </a:rPr>
              <a:t>因為還不等於 </a:t>
            </a:r>
            <a:r>
              <a:rPr lang="en-US" altLang="zh-TW" b="1" i="1" dirty="0" smtClean="0">
                <a:solidFill>
                  <a:srgbClr val="FF0000"/>
                </a:solidFill>
              </a:rPr>
              <a:t>1</a:t>
            </a:r>
            <a:r>
              <a:rPr lang="zh-TW" altLang="en-US" b="1" i="1" dirty="0" smtClean="0">
                <a:solidFill>
                  <a:srgbClr val="FF0000"/>
                </a:solidFill>
              </a:rPr>
              <a:t>所以沒有辦法離開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f(9-1)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   f(8-1)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     f(7-1)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   				       f(6-1)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          f(5-1)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            f(4-1)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              f(3-1)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                f(2-1)</a:t>
            </a:r>
            <a:r>
              <a:rPr lang="zh-TW" altLang="en-US" b="1" i="1" dirty="0" smtClean="0">
                <a:solidFill>
                  <a:srgbClr val="FF0000"/>
                </a:solidFill>
              </a:rPr>
              <a:t>因為等於 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 smtClean="0">
                <a:solidFill>
                  <a:srgbClr val="FF0000"/>
                </a:solidFill>
              </a:rPr>
              <a:t>所以離開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}</a:t>
            </a:r>
          </a:p>
          <a:p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System.out.println("10 + 9 + ... + 2 + 1 = " + f(10));</a:t>
            </a:r>
          </a:p>
          <a:p>
            <a:r>
              <a:rPr lang="zh-TW" altLang="en-US" dirty="0"/>
              <a:t>		System.out.println("100 + 99 + ... + 2 + 1 = " + f(100));</a:t>
            </a: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5076497" y="2606566"/>
            <a:ext cx="935420" cy="170267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775744" y="30885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dirty="0">
                <a:solidFill>
                  <a:srgbClr val="00B0F0"/>
                </a:solidFill>
              </a:rPr>
              <a:t>總和要往上回加</a:t>
            </a:r>
          </a:p>
        </p:txBody>
      </p:sp>
    </p:spTree>
    <p:extLst>
      <p:ext uri="{BB962C8B-B14F-4D97-AF65-F5344CB8AC3E}">
        <p14:creationId xmlns:p14="http://schemas.microsoft.com/office/powerpoint/2010/main" val="3889091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public class Recursive {</a:t>
            </a:r>
          </a:p>
          <a:p>
            <a:r>
              <a:rPr lang="zh-TW" altLang="en-US" dirty="0"/>
              <a:t>	static int f (int n) {</a:t>
            </a:r>
          </a:p>
          <a:p>
            <a:r>
              <a:rPr lang="zh-TW" altLang="en-US" dirty="0"/>
              <a:t>		if (n == 1)</a:t>
            </a:r>
          </a:p>
          <a:p>
            <a:r>
              <a:rPr lang="zh-TW" altLang="en-US" dirty="0"/>
              <a:t>			return n;</a:t>
            </a:r>
          </a:p>
          <a:p>
            <a:r>
              <a:rPr lang="zh-TW" altLang="en-US" dirty="0"/>
              <a:t>		else</a:t>
            </a:r>
          </a:p>
          <a:p>
            <a:r>
              <a:rPr lang="zh-TW" altLang="en-US" dirty="0"/>
              <a:t>			return n + f(n - 1);</a:t>
            </a:r>
          </a:p>
          <a:p>
            <a:r>
              <a:rPr lang="zh-TW" altLang="en-US" dirty="0"/>
              <a:t>	}</a:t>
            </a:r>
          </a:p>
          <a:p>
            <a:endParaRPr lang="zh-TW" altLang="en-US" dirty="0"/>
          </a:p>
          <a:p>
            <a:r>
              <a:rPr lang="zh-TW" altLang="en-US" dirty="0"/>
              <a:t>	public static void main(String[] args) {</a:t>
            </a:r>
          </a:p>
          <a:p>
            <a:r>
              <a:rPr lang="zh-TW" altLang="en-US" dirty="0"/>
              <a:t>	    System.out.println("董宸維的作業");</a:t>
            </a:r>
          </a:p>
          <a:p>
            <a:r>
              <a:rPr lang="zh-TW" altLang="en-US" dirty="0"/>
              <a:t>		System.out.println("10 + 9 + ... + 2 + 1 = " + f(10));</a:t>
            </a:r>
          </a:p>
          <a:p>
            <a:r>
              <a:rPr lang="zh-TW" altLang="en-US" dirty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	System.out.println("100 + 99 + ... + 2 + 1 = " + f(100))</a:t>
            </a:r>
            <a:r>
              <a:rPr lang="zh-TW" altLang="en-US" b="1" i="1" dirty="0" smtClean="0">
                <a:solidFill>
                  <a:srgbClr val="FF0000"/>
                </a:solidFill>
              </a:rPr>
              <a:t>;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b="1" i="1" dirty="0">
                <a:solidFill>
                  <a:srgbClr val="FF0000"/>
                </a:solidFill>
              </a:rPr>
              <a:t>f</a:t>
            </a:r>
            <a:r>
              <a:rPr lang="zh-TW" altLang="en-US" b="1" i="1" dirty="0">
                <a:solidFill>
                  <a:srgbClr val="FF0000"/>
                </a:solidFill>
              </a:rPr>
              <a:t>方法給 </a:t>
            </a:r>
            <a:r>
              <a:rPr lang="en-US" altLang="zh-TW" b="1" i="1" dirty="0" smtClean="0">
                <a:solidFill>
                  <a:srgbClr val="FF0000"/>
                </a:solidFill>
              </a:rPr>
              <a:t>100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這個值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}</a:t>
            </a:r>
          </a:p>
          <a:p>
            <a:r>
              <a:rPr lang="zh-TW" altLang="en-US" dirty="0"/>
              <a:t>}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364829" y="588580"/>
            <a:ext cx="3920357" cy="2469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2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t = x;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t = x </a:t>
            </a:r>
            <a:r>
              <a:rPr lang="en-US" altLang="zh-TW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--&gt;t = 10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40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x = y;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x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smtClean="0">
                <a:solidFill>
                  <a:srgbClr val="FF0000"/>
                </a:solidFill>
              </a:rPr>
              <a:t>y --&gt; x = 15</a:t>
            </a:r>
          </a:p>
          <a:p>
            <a:r>
              <a:rPr lang="en-US" altLang="zh-TW" dirty="0" smtClean="0"/>
              <a:t>		y = t;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141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CallByVal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 = 10, b = 15;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傳值呼叫前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(a, b);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傳值呼叫後</a:t>
            </a:r>
            <a:r>
              <a:rPr lang="en-US" altLang="zh-TW" dirty="0" smtClean="0"/>
              <a:t>\ta=" + a + "\</a:t>
            </a:r>
            <a:r>
              <a:rPr lang="en-US" altLang="zh-TW" dirty="0" err="1" smtClean="0"/>
              <a:t>tb</a:t>
            </a:r>
            <a:r>
              <a:rPr lang="en-US" altLang="zh-TW" dirty="0" smtClean="0"/>
              <a:t>=" + b );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static void </a:t>
            </a:r>
            <a:r>
              <a:rPr lang="en-US" altLang="zh-TW" dirty="0" err="1" smtClean="0"/>
              <a:t>byVal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t; //</a:t>
            </a:r>
            <a:r>
              <a:rPr lang="zh-TW" altLang="en-US" dirty="0" smtClean="0"/>
              <a:t>以變數</a:t>
            </a:r>
            <a:r>
              <a:rPr lang="en-US" altLang="zh-TW" dirty="0" smtClean="0"/>
              <a:t>t</a:t>
            </a:r>
            <a:r>
              <a:rPr lang="zh-TW" altLang="en-US" dirty="0" smtClean="0"/>
              <a:t>作為暫存區，將引數互換</a:t>
            </a:r>
          </a:p>
          <a:p>
            <a:r>
              <a:rPr lang="zh-TW" altLang="en-US" dirty="0" smtClean="0"/>
              <a:t>		</a:t>
            </a:r>
            <a:r>
              <a:rPr lang="en-US" altLang="zh-TW" dirty="0" smtClean="0"/>
              <a:t>t = x;</a:t>
            </a:r>
          </a:p>
          <a:p>
            <a:r>
              <a:rPr lang="en-US" altLang="zh-TW" dirty="0" smtClean="0"/>
              <a:t>		x = y;</a:t>
            </a:r>
          </a:p>
          <a:p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y = t;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y </a:t>
            </a:r>
            <a:r>
              <a:rPr lang="en-US" altLang="zh-TW" b="1" i="1" dirty="0">
                <a:solidFill>
                  <a:srgbClr val="FF0000"/>
                </a:solidFill>
              </a:rPr>
              <a:t>= </a:t>
            </a:r>
            <a:r>
              <a:rPr lang="en-US" altLang="zh-TW" b="1" i="1" dirty="0" smtClean="0">
                <a:solidFill>
                  <a:srgbClr val="FF0000"/>
                </a:solidFill>
              </a:rPr>
              <a:t>t --&gt; y = 10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 </a:t>
            </a:r>
            <a:r>
              <a:rPr lang="zh-TW" altLang="en-US" dirty="0" smtClean="0"/>
              <a:t>傳值呼叫中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=" + x + "\ty=" + y );</a:t>
            </a:r>
          </a:p>
          <a:p>
            <a:r>
              <a:rPr lang="en-US" altLang="zh-TW" dirty="0" smtClean="0"/>
              <a:t>	}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43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261</Words>
  <Application>Microsoft Office PowerPoint</Application>
  <PresentationFormat>寬螢幕</PresentationFormat>
  <Paragraphs>1313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6" baseType="lpstr">
      <vt:lpstr>ui-monospace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使用者</cp:lastModifiedBy>
  <cp:revision>25</cp:revision>
  <dcterms:created xsi:type="dcterms:W3CDTF">2022-04-27T11:56:22Z</dcterms:created>
  <dcterms:modified xsi:type="dcterms:W3CDTF">2022-04-27T17:17:35Z</dcterms:modified>
</cp:coreProperties>
</file>