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58" r:id="rId3"/>
    <p:sldId id="259" r:id="rId4"/>
    <p:sldId id="260" r:id="rId5"/>
    <p:sldId id="263" r:id="rId6"/>
    <p:sldId id="262" r:id="rId7"/>
    <p:sldId id="264" r:id="rId8"/>
    <p:sldId id="267" r:id="rId9"/>
    <p:sldId id="266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41DB8-123E-4F94-B6AC-77CEFCEB3297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1BE3-99F0-4CE2-87E0-AE8216FCDB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61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1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32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3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8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3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27AB-FEB1-47A5-A446-D7E5791BE2BC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0764-AC5C-4C63-84B2-F3C56B4E41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6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7876" y="1685182"/>
            <a:ext cx="9396248" cy="966460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172" y="3654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程式設計二</a:t>
            </a:r>
          </a:p>
        </p:txBody>
      </p:sp>
    </p:spTree>
    <p:extLst>
      <p:ext uri="{BB962C8B-B14F-4D97-AF65-F5344CB8AC3E}">
        <p14:creationId xmlns:p14="http://schemas.microsoft.com/office/powerpoint/2010/main" val="39625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 smtClean="0"/>
              <a:t>建構式</a:t>
            </a:r>
            <a:r>
              <a:rPr lang="en-US" altLang="zh-TW" b="1" dirty="0" smtClean="0"/>
              <a:t>(Constructor)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1" dirty="0" smtClean="0"/>
              <a:t>類別名稱 物件變數 </a:t>
            </a:r>
            <a:r>
              <a:rPr lang="en-US" altLang="zh-TW" b="1" i="1" dirty="0" smtClean="0"/>
              <a:t>=</a:t>
            </a:r>
            <a:r>
              <a:rPr lang="zh-TW" altLang="en-US" b="1" i="1" dirty="0" smtClean="0"/>
              <a:t> </a:t>
            </a:r>
            <a:r>
              <a:rPr lang="en-US" altLang="zh-TW" b="1" i="1" dirty="0" smtClean="0"/>
              <a:t>new </a:t>
            </a:r>
            <a:r>
              <a:rPr lang="zh-TW" altLang="en-US" b="1" i="1" dirty="0" smtClean="0"/>
              <a:t>建構式名稱</a:t>
            </a:r>
            <a:r>
              <a:rPr lang="en-US" altLang="zh-TW" b="1" i="1" dirty="0" smtClean="0"/>
              <a:t>()</a:t>
            </a:r>
          </a:p>
          <a:p>
            <a:pPr lvl="8"/>
            <a:r>
              <a:rPr lang="en-US" altLang="zh-TW" b="1" i="1" dirty="0" smtClean="0"/>
              <a:t>()</a:t>
            </a:r>
            <a:r>
              <a:rPr lang="zh-TW" altLang="en-US" b="1" i="1" dirty="0" smtClean="0"/>
              <a:t>沒有寫</a:t>
            </a:r>
            <a:r>
              <a:rPr lang="zh-TW" altLang="en-US" b="1" i="1" dirty="0" smtClean="0">
                <a:solidFill>
                  <a:srgbClr val="FF0000"/>
                </a:solidFill>
              </a:rPr>
              <a:t>預設建構值</a:t>
            </a:r>
          </a:p>
        </p:txBody>
      </p:sp>
    </p:spTree>
    <p:extLst>
      <p:ext uri="{BB962C8B-B14F-4D97-AF65-F5344CB8AC3E}">
        <p14:creationId xmlns:p14="http://schemas.microsoft.com/office/powerpoint/2010/main" val="429342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5725"/>
            <a:ext cx="70104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線單箭頭接點 83"/>
          <p:cNvCxnSpPr/>
          <p:nvPr/>
        </p:nvCxnSpPr>
        <p:spPr>
          <a:xfrm flipH="1" flipV="1">
            <a:off x="2081050" y="1759263"/>
            <a:ext cx="4582509" cy="313648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 flipV="1">
            <a:off x="2435342" y="1723697"/>
            <a:ext cx="4075814" cy="23448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 flipH="1" flipV="1">
            <a:off x="2318080" y="2496667"/>
            <a:ext cx="4734362" cy="236300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83477" y="3291082"/>
            <a:ext cx="378370" cy="122836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367862" y="3291082"/>
            <a:ext cx="283777" cy="7028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2228193" y="4204138"/>
            <a:ext cx="2102070" cy="4011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387367" y="3354928"/>
            <a:ext cx="2942895" cy="4287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583321" y="3354928"/>
            <a:ext cx="472972" cy="217261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2357793" y="4998839"/>
            <a:ext cx="2043104" cy="52870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5862989" y="2039007"/>
            <a:ext cx="4305648" cy="340532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2435342" y="2094115"/>
            <a:ext cx="2275030" cy="1142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304082" y="1799038"/>
            <a:ext cx="2257407" cy="117172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2357792" y="1948085"/>
            <a:ext cx="2279008" cy="116735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38191" y="1759262"/>
            <a:ext cx="3999186" cy="28460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1387367" y="903890"/>
            <a:ext cx="525516" cy="22702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25465" y="1264390"/>
            <a:ext cx="2490949" cy="106929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7654" y="3658661"/>
            <a:ext cx="3142591" cy="319933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7146" y="312142"/>
            <a:ext cx="2984937" cy="32718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35973" y="2333685"/>
            <a:ext cx="8156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public class Constructor {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   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F0"/>
                </a:solidFill>
              </a:rPr>
              <a:t>car1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new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();</a:t>
            </a:r>
            <a:r>
              <a:rPr lang="en-US" altLang="zh-TW" dirty="0" smtClean="0">
                <a:solidFill>
                  <a:srgbClr val="00B050"/>
                </a:solidFill>
              </a:rPr>
              <a:t>   </a:t>
            </a:r>
          </a:p>
          <a:p>
            <a:r>
              <a:rPr lang="zh-TW" altLang="en-US" b="1" i="1" dirty="0" smtClean="0">
                <a:solidFill>
                  <a:srgbClr val="00B050"/>
                </a:solidFill>
              </a:rPr>
              <a:t>     類別名稱 物件變數 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</a:rPr>
              <a:t>new </a:t>
            </a:r>
            <a:r>
              <a:rPr lang="zh-TW" altLang="en-US" b="1" i="1" dirty="0" smtClean="0">
                <a:solidFill>
                  <a:srgbClr val="00B050"/>
                </a:solidFill>
              </a:rPr>
              <a:t>建構式名稱 </a:t>
            </a:r>
            <a:r>
              <a:rPr lang="en-US" altLang="zh-TW" b="1" i="1" dirty="0" smtClean="0">
                <a:solidFill>
                  <a:srgbClr val="00B050"/>
                </a:solidFill>
              </a:rPr>
              <a:t>()                </a:t>
            </a:r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加滿油可行駛 </a:t>
            </a:r>
            <a:r>
              <a:rPr lang="en-US" altLang="zh-TW" dirty="0" smtClean="0"/>
              <a:t>" + car1.getDist() + " km");</a:t>
            </a:r>
          </a:p>
          <a:p>
            <a:r>
              <a:rPr lang="en-US" altLang="zh-TW" dirty="0" smtClean="0"/>
              <a:t>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70C0"/>
                </a:solidFill>
              </a:rPr>
              <a:t>car2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new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(40.5); </a:t>
            </a:r>
          </a:p>
          <a:p>
            <a:r>
              <a:rPr lang="zh-TW" altLang="en-US" b="1" i="1" dirty="0" smtClean="0">
                <a:solidFill>
                  <a:srgbClr val="FFC000"/>
                </a:solidFill>
              </a:rPr>
              <a:t>    </a:t>
            </a:r>
            <a:r>
              <a:rPr lang="zh-TW" altLang="en-US" b="1" i="1" dirty="0" smtClean="0">
                <a:solidFill>
                  <a:srgbClr val="00B050"/>
                </a:solidFill>
              </a:rPr>
              <a:t>類別名稱 物件變數 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</a:rPr>
              <a:t>new </a:t>
            </a:r>
            <a:r>
              <a:rPr lang="zh-TW" altLang="en-US" b="1" i="1" dirty="0" smtClean="0">
                <a:solidFill>
                  <a:srgbClr val="00B050"/>
                </a:solidFill>
              </a:rPr>
              <a:t>建構式名稱 </a:t>
            </a:r>
            <a:r>
              <a:rPr lang="en-US" altLang="zh-TW" b="1" i="1" dirty="0" smtClean="0">
                <a:solidFill>
                  <a:srgbClr val="00B050"/>
                </a:solidFill>
              </a:rPr>
              <a:t>(</a:t>
            </a:r>
            <a:r>
              <a:rPr lang="zh-TW" altLang="en-US" b="1" i="1" dirty="0" smtClean="0">
                <a:solidFill>
                  <a:srgbClr val="00B050"/>
                </a:solidFill>
              </a:rPr>
              <a:t>帶入參數</a:t>
            </a:r>
            <a:r>
              <a:rPr lang="en-US" altLang="zh-TW" b="1" i="1" dirty="0" smtClean="0">
                <a:solidFill>
                  <a:srgbClr val="00B050"/>
                </a:solidFill>
              </a:rPr>
              <a:t>)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(40.5) </a:t>
            </a:r>
            <a:r>
              <a:rPr lang="zh-TW" altLang="en-US" dirty="0" smtClean="0"/>
              <a:t>加滿油可行駛 </a:t>
            </a:r>
            <a:r>
              <a:rPr lang="en-US" altLang="zh-TW" dirty="0" smtClean="0"/>
              <a:t>" + car2.getDist() + " km");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    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7030A0"/>
                </a:solidFill>
              </a:rPr>
              <a:t>car3</a:t>
            </a:r>
            <a:r>
              <a:rPr lang="en-US" altLang="zh-TW" b="1" i="1" dirty="0" smtClean="0">
                <a:solidFill>
                  <a:srgbClr val="00B050"/>
                </a:solidFill>
              </a:rPr>
              <a:t> = new </a:t>
            </a:r>
            <a:r>
              <a:rPr lang="en-US" altLang="zh-TW" b="1" i="1" dirty="0" err="1" smtClean="0">
                <a:solidFill>
                  <a:srgbClr val="00B05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50"/>
                </a:solidFill>
              </a:rPr>
              <a:t>(64.5, 9.2); </a:t>
            </a:r>
          </a:p>
          <a:p>
            <a:r>
              <a:rPr lang="zh-TW" altLang="en-US" b="1" i="1" dirty="0" smtClean="0">
                <a:solidFill>
                  <a:srgbClr val="00B050"/>
                </a:solidFill>
              </a:rPr>
              <a:t>    類別名稱 物件變數 </a:t>
            </a:r>
            <a:r>
              <a:rPr lang="en-US" altLang="zh-TW" b="1" i="1" dirty="0" smtClean="0">
                <a:solidFill>
                  <a:srgbClr val="00B050"/>
                </a:solidFill>
              </a:rPr>
              <a:t>=</a:t>
            </a:r>
            <a:r>
              <a:rPr lang="zh-TW" altLang="en-US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b="1" i="1" dirty="0" smtClean="0">
                <a:solidFill>
                  <a:srgbClr val="00B050"/>
                </a:solidFill>
              </a:rPr>
              <a:t>new </a:t>
            </a:r>
            <a:r>
              <a:rPr lang="zh-TW" altLang="en-US" b="1" i="1" dirty="0" smtClean="0">
                <a:solidFill>
                  <a:srgbClr val="00B050"/>
                </a:solidFill>
              </a:rPr>
              <a:t>建構式名稱 </a:t>
            </a:r>
            <a:r>
              <a:rPr lang="en-US" altLang="zh-TW" b="1" i="1" dirty="0" smtClean="0">
                <a:solidFill>
                  <a:srgbClr val="00B050"/>
                </a:solidFill>
              </a:rPr>
              <a:t>(</a:t>
            </a:r>
            <a:r>
              <a:rPr lang="zh-TW" altLang="en-US" b="1" i="1" dirty="0" smtClean="0">
                <a:solidFill>
                  <a:srgbClr val="00B050"/>
                </a:solidFill>
              </a:rPr>
              <a:t>帶入參數</a:t>
            </a:r>
            <a:r>
              <a:rPr lang="en-US" altLang="zh-TW" b="1" i="1" dirty="0" smtClean="0">
                <a:solidFill>
                  <a:srgbClr val="00B050"/>
                </a:solidFill>
              </a:rPr>
              <a:t>)</a:t>
            </a:r>
            <a:r>
              <a:rPr lang="en-US" altLang="zh-TW" dirty="0" smtClean="0">
                <a:solidFill>
                  <a:srgbClr val="00B050"/>
                </a:solidFill>
              </a:rPr>
              <a:t>         </a:t>
            </a:r>
            <a:r>
              <a:rPr lang="zh-TW" altLang="en-US" dirty="0" smtClean="0">
                <a:solidFill>
                  <a:srgbClr val="00B050"/>
                </a:solidFill>
              </a:rPr>
              <a:t>    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(64.5,9.2) </a:t>
            </a:r>
            <a:r>
              <a:rPr lang="zh-TW" altLang="en-US" dirty="0" smtClean="0"/>
              <a:t>加滿油可行駛 </a:t>
            </a:r>
            <a:r>
              <a:rPr lang="en-US" altLang="zh-TW" dirty="0" smtClean="0"/>
              <a:t>" + car3.getDist() + " km");</a:t>
            </a:r>
          </a:p>
          <a:p>
            <a:r>
              <a:rPr lang="en-US" altLang="zh-TW" dirty="0" smtClean="0"/>
              <a:t>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35973" y="1238459"/>
            <a:ext cx="2480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double </a:t>
            </a:r>
            <a:r>
              <a:rPr lang="en-US" altLang="zh-TW" dirty="0" err="1" smtClean="0"/>
              <a:t>getDist</a:t>
            </a:r>
            <a:r>
              <a:rPr lang="en-US" altLang="zh-TW" dirty="0" smtClean="0"/>
              <a:t>() {     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smtClean="0"/>
              <a:t>return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561252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private double gas = 50;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12;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           </a:t>
            </a:r>
            <a:endParaRPr lang="zh-TW" altLang="en-US" dirty="0" smtClean="0"/>
          </a:p>
          <a:p>
            <a:r>
              <a:rPr lang="zh-TW" altLang="en-US" dirty="0" smtClean="0"/>
              <a:t>   </a:t>
            </a:r>
            <a:r>
              <a:rPr lang="en-US" altLang="zh-TW" dirty="0" smtClean="0"/>
              <a:t>private void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(double g) {</a:t>
            </a:r>
          </a:p>
          <a:p>
            <a:r>
              <a:rPr lang="en-US" altLang="zh-TW" dirty="0" smtClean="0"/>
              <a:t>     if(g&gt;30 &amp;&amp; g&lt;80) gas = g;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private void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(double t) {</a:t>
            </a:r>
          </a:p>
          <a:p>
            <a:r>
              <a:rPr lang="en-US" altLang="zh-TW" dirty="0" smtClean="0"/>
              <a:t>     if(t&gt;4 &amp;&amp; t&lt;20)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t;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private void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 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 = gas *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Ccar</a:t>
            </a:r>
            <a:r>
              <a:rPr lang="en-US" altLang="zh-TW" b="1" i="1" dirty="0" smtClean="0">
                <a:solidFill>
                  <a:srgbClr val="00B0F0"/>
                </a:solidFill>
              </a:rPr>
              <a:t>()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            </a:t>
            </a:r>
          </a:p>
          <a:p>
            <a:r>
              <a:rPr lang="en-US" altLang="zh-TW" dirty="0" smtClean="0"/>
              <a:t>   public </a:t>
            </a:r>
            <a:r>
              <a:rPr lang="en-US" altLang="zh-TW" b="1" i="1" dirty="0" err="1" smtClean="0">
                <a:solidFill>
                  <a:srgbClr val="0070C0"/>
                </a:solidFill>
              </a:rPr>
              <a:t>Ccar</a:t>
            </a:r>
            <a:r>
              <a:rPr lang="en-US" altLang="zh-TW" b="1" i="1" dirty="0" smtClean="0">
                <a:solidFill>
                  <a:srgbClr val="0070C0"/>
                </a:solidFill>
              </a:rPr>
              <a:t>(double g)</a:t>
            </a:r>
            <a:r>
              <a:rPr lang="en-US" altLang="zh-TW" dirty="0" smtClean="0"/>
              <a:t> 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</a:t>
            </a:r>
          </a:p>
          <a:p>
            <a:r>
              <a:rPr lang="en-US" altLang="zh-TW" dirty="0" smtClean="0"/>
              <a:t>   public </a:t>
            </a:r>
            <a:r>
              <a:rPr lang="en-US" altLang="zh-TW" b="1" i="1" dirty="0" err="1" smtClean="0">
                <a:solidFill>
                  <a:srgbClr val="7030A0"/>
                </a:solidFill>
              </a:rPr>
              <a:t>Ccar</a:t>
            </a:r>
            <a:r>
              <a:rPr lang="en-US" altLang="zh-TW" b="1" i="1" dirty="0" smtClean="0">
                <a:solidFill>
                  <a:srgbClr val="7030A0"/>
                </a:solidFill>
              </a:rPr>
              <a:t>(double g, double t) </a:t>
            </a:r>
            <a:r>
              <a:rPr lang="en-US" altLang="zh-TW" dirty="0" smtClean="0"/>
              <a:t>{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(t); </a:t>
            </a:r>
            <a:endParaRPr lang="zh-TW" altLang="en-US" dirty="0" smtClean="0"/>
          </a:p>
          <a:p>
            <a:r>
              <a:rPr lang="zh-TW" altLang="en-US" dirty="0" smtClean="0"/>
              <a:t>     </a:t>
            </a:r>
            <a:r>
              <a:rPr lang="en-US" altLang="zh-TW" dirty="0" err="1" smtClean="0"/>
              <a:t>maxDist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650123" y="-11509"/>
            <a:ext cx="362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宣告只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允許自身類別內的程式呼叫</a:t>
            </a:r>
            <a:endParaRPr kumimoji="1" lang="en-US" altLang="zh-TW" b="1" i="1" dirty="0" smtClean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0245" y="648866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b="1" i="1" dirty="0" smtClean="0">
                <a:solidFill>
                  <a:srgbClr val="92D05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允許給任何類別的程式呼叫</a:t>
            </a:r>
            <a:endParaRPr lang="zh-TW" altLang="en-US" b="1" i="1" dirty="0">
              <a:solidFill>
                <a:srgbClr val="92D05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>
            <a:off x="2228193" y="404003"/>
            <a:ext cx="462455" cy="394138"/>
          </a:xfrm>
          <a:prstGeom prst="arc">
            <a:avLst>
              <a:gd name="adj1" fmla="val 16200000"/>
              <a:gd name="adj2" fmla="val 5363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236361" y="1637023"/>
            <a:ext cx="3527749" cy="214670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3260938" y="4024227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310753" y="489889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3174227" y="3151007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636662" y="3999954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315522" y="395923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211192" y="3643656"/>
            <a:ext cx="36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2449613" y="288506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1445754" y="147587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569625" y="260468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3254425" y="2721850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3914548" y="2396817"/>
            <a:ext cx="36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3600" b="1" i="1" dirty="0" smtClean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017665" y="1660189"/>
            <a:ext cx="3375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900" b="1" i="1" dirty="0" smtClean="0">
                <a:solidFill>
                  <a:srgbClr val="FF0000"/>
                </a:solidFill>
              </a:rPr>
              <a:t>4</a:t>
            </a:r>
            <a:endParaRPr lang="en-US" altLang="zh-TW" sz="4900" b="1" i="1" dirty="0" smtClean="0">
              <a:solidFill>
                <a:srgbClr val="FF0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958936" y="1533059"/>
            <a:ext cx="389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i="1" dirty="0" smtClean="0">
                <a:solidFill>
                  <a:srgbClr val="FF0000"/>
                </a:solidFill>
              </a:rPr>
              <a:t>5</a:t>
            </a:r>
            <a:endParaRPr lang="en-US" altLang="zh-TW" sz="60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0"/>
            <a:ext cx="705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7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580290" y="6391191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30924" y="5552914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30924" y="4176059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30924" y="3069021"/>
            <a:ext cx="1103586" cy="2732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108028" y="1884500"/>
            <a:ext cx="6495393" cy="106929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7654" y="2827283"/>
            <a:ext cx="4561491" cy="4030717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7146" y="312143"/>
            <a:ext cx="2984937" cy="24415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471914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private static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; </a:t>
            </a:r>
            <a:r>
              <a:rPr lang="zh-TW" altLang="en-US" dirty="0" smtClean="0"/>
              <a:t>   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gas = 50;       </a:t>
            </a:r>
          </a:p>
          <a:p>
            <a:r>
              <a:rPr lang="en-US" altLang="zh-TW" dirty="0" smtClean="0"/>
              <a:t>    private double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12;       </a:t>
            </a:r>
          </a:p>
          <a:p>
            <a:r>
              <a:rPr lang="en-US" altLang="zh-TW" dirty="0" smtClean="0"/>
              <a:t>    private void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(double g) {</a:t>
            </a:r>
          </a:p>
          <a:p>
            <a:r>
              <a:rPr lang="en-US" altLang="zh-TW" dirty="0" smtClean="0"/>
              <a:t>       if(g&gt;30 &amp;&amp; g&lt;80) gas = g;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private void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(double t) {</a:t>
            </a:r>
          </a:p>
          <a:p>
            <a:r>
              <a:rPr lang="en-US" altLang="zh-TW" dirty="0" smtClean="0"/>
              <a:t>       if(t&gt;4 &amp;&amp; t&lt;20)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t;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() {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}            </a:t>
            </a:r>
          </a:p>
          <a:p>
            <a:r>
              <a:rPr lang="en-US" altLang="zh-TW" dirty="0" smtClean="0"/>
              <a:t>    public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(double g) {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(double g, double t) {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setGas</a:t>
            </a:r>
            <a:r>
              <a:rPr lang="en-US" altLang="zh-TW" dirty="0" smtClean="0"/>
              <a:t>(g);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setTbo</a:t>
            </a:r>
            <a:r>
              <a:rPr lang="en-US" altLang="zh-TW" dirty="0" smtClean="0"/>
              <a:t>(t);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++;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static void </a:t>
            </a:r>
            <a:r>
              <a:rPr lang="en-US" altLang="zh-TW" dirty="0" err="1" smtClean="0"/>
              <a:t>getObjectNum</a:t>
            </a:r>
            <a:r>
              <a:rPr lang="en-US" altLang="zh-TW" dirty="0" smtClean="0"/>
              <a:t>() {</a:t>
            </a:r>
            <a:endParaRPr lang="zh-TW" altLang="en-US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System.out.print</a:t>
            </a:r>
            <a:r>
              <a:rPr lang="en-US" altLang="zh-TW" dirty="0" smtClean="0"/>
              <a:t>("</a:t>
            </a:r>
            <a:r>
              <a:rPr lang="zh-TW" altLang="en-US" dirty="0" smtClean="0"/>
              <a:t>第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car_num</a:t>
            </a:r>
            <a:r>
              <a:rPr lang="en-US" altLang="zh-TW" dirty="0" smtClean="0"/>
              <a:t> + "</a:t>
            </a:r>
            <a:r>
              <a:rPr lang="zh-TW" altLang="en-US" dirty="0" smtClean="0"/>
              <a:t>部車</a:t>
            </a:r>
            <a:r>
              <a:rPr lang="en-US" altLang="zh-TW" dirty="0" smtClean="0"/>
              <a:t>,");</a:t>
            </a:r>
          </a:p>
          <a:p>
            <a:r>
              <a:rPr lang="en-US" altLang="zh-TW" dirty="0" smtClean="0"/>
              <a:t>    }</a:t>
            </a:r>
          </a:p>
        </p:txBody>
      </p:sp>
      <p:sp>
        <p:nvSpPr>
          <p:cNvPr id="5" name="矩形 4"/>
          <p:cNvSpPr/>
          <p:nvPr/>
        </p:nvSpPr>
        <p:spPr>
          <a:xfrm>
            <a:off x="5108028" y="1779687"/>
            <a:ext cx="70839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public void </a:t>
            </a:r>
            <a:r>
              <a:rPr lang="en-US" altLang="zh-TW" dirty="0" err="1" smtClean="0"/>
              <a:t>showValue</a:t>
            </a:r>
            <a:r>
              <a:rPr lang="en-US" altLang="zh-TW" dirty="0" smtClean="0"/>
              <a:t>() {</a:t>
            </a:r>
            <a:endParaRPr lang="zh-TW" altLang="en-US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最多載油量 </a:t>
            </a:r>
            <a:r>
              <a:rPr lang="en-US" altLang="zh-TW" dirty="0" smtClean="0"/>
              <a:t>" + gas + ",</a:t>
            </a:r>
            <a:r>
              <a:rPr lang="zh-TW" altLang="en-US" dirty="0" smtClean="0"/>
              <a:t>平均耗油量 </a:t>
            </a:r>
            <a:r>
              <a:rPr lang="en-US" altLang="zh-TW" dirty="0" smtClean="0"/>
              <a:t>" +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StaticMember</a:t>
            </a:r>
            <a:r>
              <a:rPr lang="en-US" altLang="zh-TW" dirty="0" smtClean="0"/>
              <a:t> {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   </a:t>
            </a:r>
            <a:endParaRPr lang="zh-TW" altLang="en-US" dirty="0" smtClean="0"/>
          </a:p>
          <a:p>
            <a:r>
              <a:rPr lang="zh-TW" altLang="en-US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00B0F0"/>
                </a:solidFill>
              </a:rPr>
              <a:t>car1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();  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Ccar.getObjectNum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smtClean="0">
                <a:solidFill>
                  <a:srgbClr val="0070C0"/>
                </a:solidFill>
              </a:rPr>
              <a:t>car1.showValue();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C00000"/>
                </a:solidFill>
              </a:rPr>
              <a:t>car2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(40.5); 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Ccar.getObjectNum</a:t>
            </a:r>
            <a:r>
              <a:rPr lang="en-US" altLang="zh-TW" dirty="0" smtClean="0"/>
              <a:t>(); </a:t>
            </a:r>
          </a:p>
          <a:p>
            <a:r>
              <a:rPr lang="en-US" altLang="zh-TW" b="1" i="1" dirty="0" smtClean="0">
                <a:solidFill>
                  <a:srgbClr val="0070C0"/>
                </a:solidFill>
              </a:rPr>
              <a:t>       car2.showValue();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7030A0"/>
                </a:solidFill>
              </a:rPr>
              <a:t>car3</a:t>
            </a:r>
            <a:r>
              <a:rPr lang="en-US" altLang="zh-TW" dirty="0" smtClean="0"/>
              <a:t> = new </a:t>
            </a:r>
            <a:r>
              <a:rPr lang="en-US" altLang="zh-TW" dirty="0" err="1" smtClean="0"/>
              <a:t>Ccar</a:t>
            </a:r>
            <a:r>
              <a:rPr lang="en-US" altLang="zh-TW" dirty="0" smtClean="0"/>
              <a:t>(64.5,9.2);                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Ccar.getObjectNum</a:t>
            </a:r>
            <a:r>
              <a:rPr lang="en-US" altLang="zh-TW" b="1" i="1" dirty="0" smtClean="0">
                <a:solidFill>
                  <a:srgbClr val="FFC000"/>
                </a:solidFill>
              </a:rPr>
              <a:t>(); 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smtClean="0">
                <a:solidFill>
                  <a:srgbClr val="0070C0"/>
                </a:solidFill>
              </a:rPr>
              <a:t>car3.showValue();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785241" y="1008993"/>
            <a:ext cx="5864773" cy="101950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/>
          <p:cNvSpPr/>
          <p:nvPr/>
        </p:nvSpPr>
        <p:spPr>
          <a:xfrm>
            <a:off x="2291255" y="706821"/>
            <a:ext cx="462455" cy="394138"/>
          </a:xfrm>
          <a:prstGeom prst="arc">
            <a:avLst>
              <a:gd name="adj1" fmla="val 16200000"/>
              <a:gd name="adj2" fmla="val 5363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534510" y="3069021"/>
            <a:ext cx="3930869" cy="80929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1534510" y="3878317"/>
            <a:ext cx="3930869" cy="8408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1534510" y="5013434"/>
            <a:ext cx="3930869" cy="58858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3400097" y="4176059"/>
            <a:ext cx="2154622" cy="19304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683876" y="5826183"/>
            <a:ext cx="1870843" cy="5465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563005" y="5013434"/>
            <a:ext cx="1991714" cy="12748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7190045" y="2539049"/>
            <a:ext cx="3679311" cy="3439510"/>
          </a:xfrm>
          <a:prstGeom prst="bentConnector3">
            <a:avLst>
              <a:gd name="adj1" fmla="val -141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330966" y="5307724"/>
            <a:ext cx="343556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7330966" y="4449328"/>
            <a:ext cx="343556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317379" y="4954817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3300354" y="390909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3300354" y="3136104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569680" y="542032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3814097" y="5621303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058514" y="5845472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436732" y="969780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>
                <a:solidFill>
                  <a:srgbClr val="FF0000"/>
                </a:solidFill>
              </a:rPr>
              <a:t>3</a:t>
            </a:r>
            <a:endParaRPr lang="en-US" altLang="zh-TW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509162" y="4985655"/>
            <a:ext cx="3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1650123" y="-11509"/>
            <a:ext cx="362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宣告只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允許自身類別內的程式呼叫</a:t>
            </a:r>
            <a:endParaRPr kumimoji="1" lang="en-US" altLang="zh-TW" b="1" i="1" dirty="0" smtClean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29184" y="657216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zh-TW" b="1" i="1" dirty="0" smtClean="0">
                <a:solidFill>
                  <a:srgbClr val="92D05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允許給任何類別的程式呼叫</a:t>
            </a:r>
            <a:endParaRPr lang="zh-TW" alt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538162"/>
            <a:ext cx="69818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private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age;</a:t>
            </a:r>
          </a:p>
          <a:p>
            <a:r>
              <a:rPr lang="en-US" altLang="zh-TW" dirty="0"/>
              <a:t>	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允許自身類別內的程式呼叫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整數變數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4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public void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ShowAge</a:t>
            </a:r>
            <a:r>
              <a:rPr lang="en-US" altLang="zh-TW" b="1" i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b="1" i="1" dirty="0" smtClean="0">
                <a:solidFill>
                  <a:srgbClr val="FF0000"/>
                </a:solidFill>
              </a:rPr>
              <a:t> age)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方法 </a:t>
            </a:r>
            <a:r>
              <a:rPr kumimoji="1" lang="en-US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參數</a:t>
            </a:r>
            <a:r>
              <a:rPr kumimoji="1" lang="en-US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61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this.age</a:t>
            </a:r>
            <a:r>
              <a:rPr lang="en-US" altLang="zh-TW" b="1" i="1" dirty="0" smtClean="0">
                <a:solidFill>
                  <a:srgbClr val="FF0000"/>
                </a:solidFill>
              </a:rPr>
              <a:t> = age;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裡的值傳入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this.age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06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 = age + 2;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 </a:t>
            </a:r>
            <a:r>
              <a:rPr lang="zh-TW" altLang="en-US" b="1" i="1" dirty="0" smtClean="0">
                <a:solidFill>
                  <a:srgbClr val="FF0000"/>
                </a:solidFill>
              </a:rPr>
              <a:t>     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age+2</a:t>
            </a:r>
            <a:r>
              <a:rPr lang="zh-TW" altLang="en-US" b="1" i="1" dirty="0" smtClean="0">
                <a:solidFill>
                  <a:srgbClr val="FF0000"/>
                </a:solidFill>
              </a:rPr>
              <a:t>傳入原本的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裡取代舊的值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70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01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public class </a:t>
            </a:r>
            <a:r>
              <a:rPr lang="zh-TW" altLang="en-US" sz="3200" b="1" i="1" dirty="0" smtClean="0">
                <a:solidFill>
                  <a:srgbClr val="FFC000"/>
                </a:solidFill>
              </a:rPr>
              <a:t>Ccar</a:t>
            </a:r>
            <a:r>
              <a:rPr lang="zh-TW" altLang="en-US" sz="3200" dirty="0" smtClean="0"/>
              <a:t> {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gas, tbo;              </a:t>
            </a:r>
            <a:endParaRPr lang="en-US" altLang="zh-TW" sz="3200" dirty="0" smtClean="0"/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max_dist = 0; 	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void maxDist() {              </a:t>
            </a:r>
          </a:p>
          <a:p>
            <a:r>
              <a:rPr lang="zh-TW" altLang="en-US" sz="3200" dirty="0" smtClean="0"/>
              <a:t>	    max_dist = gas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	 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dist(double oil) {</a:t>
            </a:r>
            <a:endParaRPr lang="en-US" altLang="zh-TW" sz="3200" dirty="0" smtClean="0"/>
          </a:p>
          <a:p>
            <a:r>
              <a:rPr lang="zh-TW" altLang="en-US" sz="3200" dirty="0" smtClean="0"/>
              <a:t>	    return oil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}</a:t>
            </a:r>
            <a:endParaRPr lang="zh-TW" altLang="en-US" sz="3200" dirty="0"/>
          </a:p>
        </p:txBody>
      </p:sp>
      <p:sp>
        <p:nvSpPr>
          <p:cNvPr id="6" name="流程圖: 程序 5"/>
          <p:cNvSpPr/>
          <p:nvPr/>
        </p:nvSpPr>
        <p:spPr>
          <a:xfrm>
            <a:off x="6413326" y="-12525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413326" y="879323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13326" y="-136700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6413326" y="4331448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413326" y="259709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6413326" y="174842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6413326" y="3466196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13326" y="666669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13326" y="1567923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13326" y="2408870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3326" y="327797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3326" y="412663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10682647" y="947844"/>
            <a:ext cx="1104343" cy="2398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10682648" y="3609199"/>
            <a:ext cx="1104343" cy="1610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971771" y="1137035"/>
            <a:ext cx="526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宣告屬性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748358" y="3804409"/>
            <a:ext cx="1038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宣告方法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4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</a:t>
            </a:r>
            <a:r>
              <a:rPr lang="en-US" altLang="zh-TW" b="1" i="1" dirty="0" smtClean="0">
                <a:solidFill>
                  <a:srgbClr val="FF0000"/>
                </a:solidFill>
              </a:rPr>
              <a:t>age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這裡最終的值</a:t>
            </a:r>
            <a:r>
              <a:rPr lang="en-US" altLang="zh-TW" b="1" i="1" dirty="0" smtClean="0">
                <a:solidFill>
                  <a:srgbClr val="FF0000"/>
                </a:solidFill>
              </a:rPr>
              <a:t>= age+2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6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   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最初傳入的值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79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Cperson</a:t>
            </a:r>
            <a:r>
              <a:rPr lang="en-US" altLang="zh-TW" b="1" i="1" dirty="0" smtClean="0">
                <a:solidFill>
                  <a:srgbClr val="FF0000"/>
                </a:solidFill>
              </a:rPr>
              <a:t> Joe = new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Cperson</a:t>
            </a:r>
            <a:r>
              <a:rPr lang="en-US" altLang="zh-TW" b="1" i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類別名稱 物件變數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=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new 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建構式名稱</a:t>
            </a:r>
            <a:r>
              <a:rPr lang="en-US" altLang="zh-TW" b="1" i="1" dirty="0" smtClean="0">
                <a:solidFill>
                  <a:srgbClr val="FF0000"/>
                </a:solidFill>
              </a:rPr>
              <a:t>()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Joe.ShowAge</a:t>
            </a:r>
            <a:r>
              <a:rPr lang="en-US" altLang="zh-TW" dirty="0" smtClean="0"/>
              <a:t>(20);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69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2867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private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age;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public void </a:t>
            </a:r>
            <a:r>
              <a:rPr lang="en-US" altLang="zh-TW" dirty="0" err="1" smtClean="0"/>
              <a:t>ShowAge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age)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董宸維的作業</a:t>
            </a:r>
            <a:r>
              <a:rPr lang="en-US" altLang="zh-TW" dirty="0" smtClean="0"/>
              <a:t>" 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 = age;</a:t>
            </a:r>
          </a:p>
          <a:p>
            <a:r>
              <a:rPr lang="en-US" altLang="zh-TW" dirty="0" smtClean="0"/>
              <a:t>       age = age + 2;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</a:t>
            </a:r>
            <a:r>
              <a:rPr lang="zh-TW" altLang="en-US" dirty="0" smtClean="0"/>
              <a:t>傳入的 </a:t>
            </a:r>
            <a:r>
              <a:rPr lang="en-US" altLang="zh-TW" dirty="0" smtClean="0"/>
              <a:t>age </a:t>
            </a:r>
            <a:r>
              <a:rPr lang="zh-TW" altLang="en-US" dirty="0" smtClean="0"/>
              <a:t>變成 </a:t>
            </a:r>
            <a:r>
              <a:rPr lang="en-US" altLang="zh-TW" dirty="0" smtClean="0"/>
              <a:t>" + age);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("this age = " + </a:t>
            </a:r>
            <a:r>
              <a:rPr lang="en-US" altLang="zh-TW" dirty="0" err="1" smtClean="0"/>
              <a:t>this.age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public class </a:t>
            </a:r>
            <a:r>
              <a:rPr lang="en-US" altLang="zh-TW" dirty="0" err="1" smtClean="0"/>
              <a:t>ThisDemo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 Joe = new </a:t>
            </a:r>
            <a:r>
              <a:rPr lang="en-US" altLang="zh-TW" dirty="0" err="1" smtClean="0"/>
              <a:t>Cperson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Joe.ShowAge</a:t>
            </a:r>
            <a:r>
              <a:rPr lang="en-US" altLang="zh-TW" b="1" i="1" dirty="0" smtClean="0">
                <a:solidFill>
                  <a:srgbClr val="FF0000"/>
                </a:solidFill>
              </a:rPr>
              <a:t>(20);</a:t>
            </a:r>
          </a:p>
          <a:p>
            <a:r>
              <a:rPr lang="zh-TW" altLang="en-US" b="1" i="1" dirty="0" smtClean="0">
                <a:solidFill>
                  <a:srgbClr val="FF0000"/>
                </a:solidFill>
              </a:rPr>
              <a:t>          使用這個類別裡面的方法代入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20</a:t>
            </a:r>
            <a:r>
              <a:rPr lang="zh-TW" altLang="en-US" b="1" i="1" dirty="0" smtClean="0">
                <a:solidFill>
                  <a:srgbClr val="FF0000"/>
                </a:solidFill>
              </a:rPr>
              <a:t>這個值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8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-1"/>
            <a:ext cx="84818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BuildObject</a:t>
            </a:r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r>
              <a:rPr lang="en-US" altLang="zh-TW" sz="2000" dirty="0" smtClean="0"/>
              <a:t>	    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car1;    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 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car1.gas = 40;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car1.tbo = 13.6;</a:t>
            </a:r>
          </a:p>
          <a:p>
            <a:r>
              <a:rPr lang="en-US" altLang="zh-TW" sz="2000" dirty="0" smtClean="0"/>
              <a:t>		car1.maxDist(); </a:t>
            </a:r>
            <a:endParaRPr lang="en-US" altLang="zh-TW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double distance = car1.dist(20); </a:t>
            </a:r>
            <a:endParaRPr lang="en-US" altLang="zh-TW" sz="2000" dirty="0" smtClean="0"/>
          </a:p>
          <a:p>
            <a:r>
              <a:rPr lang="zh-TW" altLang="en-US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("car1</a:t>
            </a:r>
            <a:r>
              <a:rPr lang="zh-TW" altLang="en-US" sz="2000" dirty="0" smtClean="0"/>
              <a:t>汽車資訊：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最大載油量：</a:t>
            </a:r>
            <a:r>
              <a:rPr lang="en-US" altLang="zh-TW" sz="2000" dirty="0" smtClean="0"/>
              <a:t>" + car1.gas + " 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平均耗油量：</a:t>
            </a:r>
            <a:r>
              <a:rPr lang="en-US" altLang="zh-TW" sz="2000" dirty="0" smtClean="0"/>
              <a:t>" + car1.tbo + " km/L");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加滿油可行駛 </a:t>
            </a:r>
            <a:r>
              <a:rPr lang="en-US" altLang="zh-TW" sz="2000" dirty="0" smtClean="0"/>
              <a:t>" + car1.max_dist + " km");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加油</a:t>
            </a:r>
            <a:r>
              <a:rPr lang="en-US" altLang="zh-TW" sz="2000" dirty="0" smtClean="0"/>
              <a:t>20L</a:t>
            </a:r>
            <a:r>
              <a:rPr lang="zh-TW" altLang="en-US" sz="2000" dirty="0" smtClean="0"/>
              <a:t>可行駛 </a:t>
            </a:r>
            <a:r>
              <a:rPr lang="en-US" altLang="zh-TW" sz="2000" dirty="0" smtClean="0"/>
              <a:t>" + distance + " km");</a:t>
            </a:r>
          </a:p>
          <a:p>
            <a:r>
              <a:rPr lang="en-US" altLang="zh-TW" sz="2000" dirty="0" smtClean="0"/>
              <a:t>			    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car2 </a:t>
            </a:r>
            <a:r>
              <a:rPr lang="en-US" altLang="zh-TW" sz="2000" dirty="0" smtClean="0"/>
              <a:t>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//</a:t>
            </a:r>
            <a:r>
              <a:rPr lang="zh-TW" altLang="en-US" sz="2000" dirty="0" smtClean="0"/>
              <a:t>宣告並建立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car2.gas = 60;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car2.tbo = 9.5;</a:t>
            </a:r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橢圓 2"/>
          <p:cNvSpPr/>
          <p:nvPr/>
        </p:nvSpPr>
        <p:spPr>
          <a:xfrm>
            <a:off x="8744607" y="3184635"/>
            <a:ext cx="998483" cy="819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744607" y="1186880"/>
            <a:ext cx="2690648" cy="7777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436772" y="3184635"/>
            <a:ext cx="998483" cy="819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6" idx="2"/>
            <a:endCxn id="3" idx="0"/>
          </p:cNvCxnSpPr>
          <p:nvPr/>
        </p:nvCxnSpPr>
        <p:spPr>
          <a:xfrm flipH="1">
            <a:off x="9243849" y="1964645"/>
            <a:ext cx="846082" cy="1219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8" idx="0"/>
          </p:cNvCxnSpPr>
          <p:nvPr/>
        </p:nvCxnSpPr>
        <p:spPr>
          <a:xfrm>
            <a:off x="10089931" y="1964645"/>
            <a:ext cx="846083" cy="12199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44607" y="1252596"/>
            <a:ext cx="2690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i="1" dirty="0" err="1" smtClean="0">
                <a:solidFill>
                  <a:srgbClr val="FFC000"/>
                </a:solidFill>
              </a:rPr>
              <a:t>Ccar</a:t>
            </a:r>
            <a:endParaRPr lang="zh-TW" altLang="en-US" sz="3600" b="1" i="1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29920" y="3332927"/>
            <a:ext cx="8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>
                <a:solidFill>
                  <a:srgbClr val="FF0000"/>
                </a:solidFill>
              </a:rPr>
              <a:t>car1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10522085" y="3332927"/>
            <a:ext cx="8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car2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85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0" y="1133426"/>
            <a:ext cx="3983279" cy="192064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6971" y="193017"/>
            <a:ext cx="701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 smtClean="0"/>
              <a:t>Ccar</a:t>
            </a:r>
            <a:r>
              <a:rPr lang="en-US" altLang="zh-TW" sz="6000" dirty="0" smtClean="0"/>
              <a:t> car1= </a:t>
            </a:r>
            <a:r>
              <a:rPr lang="en-US" altLang="zh-TW" sz="6000" dirty="0"/>
              <a:t>new </a:t>
            </a:r>
            <a:r>
              <a:rPr lang="en-US" altLang="zh-TW" sz="6000" dirty="0" err="1"/>
              <a:t>Ccar</a:t>
            </a:r>
            <a:r>
              <a:rPr lang="en-US" altLang="zh-TW" sz="6000" dirty="0" smtClean="0"/>
              <a:t>();</a:t>
            </a:r>
            <a:endParaRPr lang="zh-TW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6912" y="1115075"/>
            <a:ext cx="3866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car1; </a:t>
            </a:r>
            <a:endParaRPr lang="en-US" altLang="zh-TW" sz="4000" dirty="0" smtClean="0"/>
          </a:p>
          <a:p>
            <a:r>
              <a:rPr lang="en-US" altLang="zh-TW" sz="4000" dirty="0" smtClean="0"/>
              <a:t>car1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car2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</a:t>
            </a:r>
            <a:endParaRPr lang="zh-TW" altLang="en-US" sz="4000" dirty="0" smtClean="0"/>
          </a:p>
        </p:txBody>
      </p:sp>
      <p:sp>
        <p:nvSpPr>
          <p:cNvPr id="28" name="流程圖: 程序 27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程序 28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程序 31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程序 32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程序 33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553196" y="329049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38621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47804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car1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108544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517727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car2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cxnSp>
        <p:nvCxnSpPr>
          <p:cNvPr id="47" name="直線單箭頭接點 46"/>
          <p:cNvCxnSpPr>
            <a:stCxn id="30" idx="1"/>
          </p:cNvCxnSpPr>
          <p:nvPr/>
        </p:nvCxnSpPr>
        <p:spPr>
          <a:xfrm flipH="1">
            <a:off x="1703541" y="475990"/>
            <a:ext cx="5849655" cy="495783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4" idx="0"/>
          </p:cNvCxnSpPr>
          <p:nvPr/>
        </p:nvCxnSpPr>
        <p:spPr>
          <a:xfrm flipH="1">
            <a:off x="4279728" y="776614"/>
            <a:ext cx="3273468" cy="472231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 flipV="1">
            <a:off x="2204581" y="0"/>
            <a:ext cx="2655518" cy="1306100"/>
          </a:xfrm>
          <a:prstGeom prst="arc">
            <a:avLst>
              <a:gd name="adj1" fmla="val 632650"/>
              <a:gd name="adj2" fmla="val 101359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2167003" y="410889"/>
            <a:ext cx="112734" cy="147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</a:p>
          <a:p>
            <a:r>
              <a:rPr lang="zh-TW" altLang="en-US" dirty="0" smtClean="0"/>
              <a:t>物件導向技術三要素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|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|</a:t>
            </a:r>
            <a:r>
              <a:rPr lang="zh-TW" altLang="en-US" dirty="0" smtClean="0"/>
              <a:t>多形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(</a:t>
            </a:r>
            <a:r>
              <a:rPr lang="en-US" altLang="zh-TW" dirty="0"/>
              <a:t>Encapsulation)</a:t>
            </a:r>
            <a:r>
              <a:rPr lang="zh-TW" altLang="en-US" dirty="0" smtClean="0"/>
              <a:t>技術</a:t>
            </a:r>
            <a:r>
              <a:rPr lang="zh-TW" altLang="en-US" dirty="0" smtClean="0"/>
              <a:t>範例與實測</a:t>
            </a:r>
            <a:endParaRPr lang="en-US" altLang="zh-TW" dirty="0" smtClean="0"/>
          </a:p>
          <a:p>
            <a:r>
              <a:rPr lang="zh-TW" altLang="en-US" dirty="0" smtClean="0"/>
              <a:t>物件導向繼承範例與實測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導向多形範例與實測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8527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物件導向封裝技術範例與實測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封裝是使用成員存取修飾子，來定義類別內部的資料成員和方法成員的存取限制，其目的用來保護類別內部的成員，免</a:t>
            </a:r>
            <a:r>
              <a:rPr lang="zh-HK" altLang="zh-TW" b="1" dirty="0" smtClean="0"/>
              <a:t>於受到</a:t>
            </a:r>
            <a:r>
              <a:rPr lang="zh-TW" altLang="zh-TW" b="1" dirty="0" smtClean="0"/>
              <a:t>外部程式</a:t>
            </a:r>
            <a:r>
              <a:rPr lang="zh-HK" altLang="zh-TW" b="1" dirty="0" smtClean="0"/>
              <a:t>的</a:t>
            </a:r>
            <a:r>
              <a:rPr lang="zh-TW" altLang="zh-TW" b="1" dirty="0" smtClean="0"/>
              <a:t>不當存取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1.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public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公開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允許給任何類別的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程式呼叫</a:t>
            </a:r>
            <a:endParaRPr lang="zh-TW" alt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2.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private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私有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自身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類別內的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程式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呼叫</a:t>
            </a:r>
            <a:endParaRPr kumimoji="1" lang="en-US" altLang="zh-TW" b="1" i="1" dirty="0" smtClean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3.</a:t>
            </a:r>
            <a:r>
              <a:rPr kumimoji="1" lang="zh-TW" altLang="en-US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1" lang="en-US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protected (</a:t>
            </a:r>
            <a:r>
              <a:rPr kumimoji="1" lang="zh-TW" altLang="zh-TW" b="1" dirty="0">
                <a:latin typeface="Arial" panose="020B0604020202020204" pitchFamily="34" charset="0"/>
                <a:ea typeface="微軟正黑體" panose="020B0604030504040204" pitchFamily="34" charset="-120"/>
              </a:rPr>
              <a:t>保護</a:t>
            </a:r>
            <a:r>
              <a:rPr kumimoji="1" lang="en-US" altLang="zh-TW" b="1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kumimoji="1" lang="zh-TW" altLang="en-US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只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允許</a:t>
            </a:r>
            <a:r>
              <a:rPr kumimoji="1" lang="zh-TW" altLang="zh-TW" b="1" i="1" dirty="0" smtClean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自身</a:t>
            </a:r>
            <a:r>
              <a:rPr kumimoji="1" lang="zh-TW" altLang="zh-TW" b="1" i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類別或繼承自身類別的子類別呼叫</a:t>
            </a:r>
            <a:endParaRPr kumimoji="1" lang="en-US" altLang="zh-TW" b="1" i="1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/>
              <a:t>方法多載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4400" b="1" dirty="0"/>
              <a:t>「多載」是指同一個類別內，有兩個以上相同名稱的方法，但是因為各個方法所要傳入的引數個數不同，或者是引數的資料型別不同，則這些方法將被視為不同，且各有各自的內容。</a:t>
            </a:r>
            <a:endParaRPr lang="zh-TW" altLang="en-US" sz="4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24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37813" cy="683412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13" y="0"/>
            <a:ext cx="6243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1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 flipH="1" flipV="1">
            <a:off x="1597572" y="2270234"/>
            <a:ext cx="378373" cy="30164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2091559" y="756745"/>
            <a:ext cx="451944" cy="39624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80404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>
                <a:solidFill>
                  <a:srgbClr val="FF0000"/>
                </a:solidFill>
              </a:rPr>
              <a:t>Cavg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num1, </a:t>
            </a:r>
            <a:r>
              <a:rPr lang="en-US" altLang="zh-TW" dirty="0" err="1"/>
              <a:t>int</a:t>
            </a:r>
            <a:r>
              <a:rPr lang="en-US" altLang="zh-TW" dirty="0"/>
              <a:t> num2)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>
                <a:solidFill>
                  <a:srgbClr val="FFC000"/>
                </a:solidFill>
              </a:rPr>
              <a:t>return (num1+num2)/2;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    public double </a:t>
            </a:r>
            <a:r>
              <a:rPr lang="en-US" altLang="zh-TW" b="1" i="1" dirty="0" err="1">
                <a:solidFill>
                  <a:srgbClr val="C00000"/>
                </a:solidFill>
              </a:rPr>
              <a:t>getAvg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[] </a:t>
            </a:r>
            <a:r>
              <a:rPr lang="en-US" altLang="zh-TW" dirty="0" err="1"/>
              <a:t>vArray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n 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[0];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for(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=1;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&lt;</a:t>
            </a:r>
            <a:r>
              <a:rPr lang="en-US" altLang="zh-TW" b="1" i="1" dirty="0" err="1">
                <a:solidFill>
                  <a:srgbClr val="00B050"/>
                </a:solidFill>
              </a:rPr>
              <a:t>vArray.length</a:t>
            </a:r>
            <a:r>
              <a:rPr lang="en-US" altLang="zh-TW" b="1" i="1" dirty="0">
                <a:solidFill>
                  <a:srgbClr val="00B050"/>
                </a:solidFill>
              </a:rPr>
              <a:t>; 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++){</a:t>
            </a:r>
          </a:p>
          <a:p>
            <a:r>
              <a:rPr lang="en-US" altLang="zh-TW" b="1" i="1" dirty="0">
                <a:solidFill>
                  <a:srgbClr val="00B050"/>
                </a:solidFill>
              </a:rPr>
              <a:t>          n += </a:t>
            </a:r>
            <a:r>
              <a:rPr lang="en-US" altLang="zh-TW" b="1" i="1" dirty="0" err="1">
                <a:solidFill>
                  <a:srgbClr val="00B050"/>
                </a:solidFill>
              </a:rPr>
              <a:t>vArray</a:t>
            </a:r>
            <a:r>
              <a:rPr lang="en-US" altLang="zh-TW" b="1" i="1" dirty="0">
                <a:solidFill>
                  <a:srgbClr val="00B050"/>
                </a:solidFill>
              </a:rPr>
              <a:t>[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];</a:t>
            </a:r>
          </a:p>
          <a:p>
            <a:r>
              <a:rPr lang="en-US" altLang="zh-TW" dirty="0"/>
              <a:t>       }</a:t>
            </a:r>
          </a:p>
          <a:p>
            <a:r>
              <a:rPr lang="en-US" altLang="zh-TW" dirty="0"/>
              <a:t>       double </a:t>
            </a:r>
            <a:r>
              <a:rPr lang="en-US" altLang="zh-TW" dirty="0" err="1"/>
              <a:t>avg</a:t>
            </a:r>
            <a:r>
              <a:rPr lang="en-US" altLang="zh-TW" dirty="0"/>
              <a:t> = (double)n/</a:t>
            </a:r>
            <a:r>
              <a:rPr lang="en-US" altLang="zh-TW" dirty="0" err="1"/>
              <a:t>vArray.length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return </a:t>
            </a:r>
            <a:r>
              <a:rPr lang="en-US" altLang="zh-TW" dirty="0" err="1"/>
              <a:t>avg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public class Overload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   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Cavg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new </a:t>
            </a:r>
            <a:r>
              <a:rPr lang="en-US" altLang="zh-TW" dirty="0" err="1"/>
              <a:t>Cavg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   </a:t>
            </a:r>
            <a:r>
              <a:rPr lang="en-US" altLang="zh-TW" b="1" i="1" dirty="0" err="1">
                <a:solidFill>
                  <a:srgbClr val="FFC000"/>
                </a:solidFill>
              </a:rPr>
              <a:t>int</a:t>
            </a:r>
            <a:r>
              <a:rPr lang="en-US" altLang="zh-TW" b="1" i="1" dirty="0">
                <a:solidFill>
                  <a:srgbClr val="FFC000"/>
                </a:solidFill>
              </a:rPr>
              <a:t> n1 = 20, n2 = 30;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(n1 + " </a:t>
            </a:r>
            <a:r>
              <a:rPr lang="zh-TW" altLang="en-US" dirty="0"/>
              <a:t>和 </a:t>
            </a:r>
            <a:r>
              <a:rPr lang="en-US" altLang="zh-TW" dirty="0"/>
              <a:t>" + n2 + "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(n1, n2));</a:t>
            </a:r>
          </a:p>
          <a:p>
            <a:r>
              <a:rPr lang="en-US" altLang="zh-TW" dirty="0"/>
              <a:t>	</a:t>
            </a:r>
            <a:r>
              <a:rPr lang="en-US" altLang="zh-TW" b="1" i="1" dirty="0">
                <a:solidFill>
                  <a:srgbClr val="00B050"/>
                </a:solidFill>
              </a:rPr>
              <a:t>   </a:t>
            </a:r>
            <a:r>
              <a:rPr lang="en-US" altLang="zh-TW" b="1" i="1" dirty="0" err="1">
                <a:solidFill>
                  <a:srgbClr val="00B050"/>
                </a:solidFill>
              </a:rPr>
              <a:t>int</a:t>
            </a:r>
            <a:r>
              <a:rPr lang="en-US" altLang="zh-TW" b="1" i="1" dirty="0">
                <a:solidFill>
                  <a:srgbClr val="00B050"/>
                </a:solidFill>
              </a:rPr>
              <a:t>[] </a:t>
            </a:r>
            <a:r>
              <a:rPr lang="en-US" altLang="zh-TW" b="1" i="1" dirty="0" err="1">
                <a:solidFill>
                  <a:srgbClr val="00B050"/>
                </a:solidFill>
              </a:rPr>
              <a:t>ary</a:t>
            </a:r>
            <a:r>
              <a:rPr lang="en-US" altLang="zh-TW" b="1" i="1" dirty="0">
                <a:solidFill>
                  <a:srgbClr val="00B050"/>
                </a:solidFill>
              </a:rPr>
              <a:t> = {12,23,31,45,56};</a:t>
            </a:r>
          </a:p>
          <a:p>
            <a:r>
              <a:rPr lang="en-US" altLang="zh-TW" dirty="0"/>
              <a:t>	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("{12,23,31,45,56}</a:t>
            </a:r>
            <a:r>
              <a:rPr lang="zh-TW" altLang="en-US" dirty="0"/>
              <a:t>平均值為 </a:t>
            </a:r>
            <a:r>
              <a:rPr lang="en-US" altLang="zh-TW" dirty="0"/>
              <a:t>" + </a:t>
            </a:r>
            <a:r>
              <a:rPr lang="en-US" altLang="zh-TW" dirty="0" err="1"/>
              <a:t>num.getAvg</a:t>
            </a:r>
            <a:r>
              <a:rPr lang="en-US" altLang="zh-TW" dirty="0"/>
              <a:t>(</a:t>
            </a:r>
            <a:r>
              <a:rPr lang="en-US" altLang="zh-TW" dirty="0" err="1"/>
              <a:t>ary</a:t>
            </a:r>
            <a:r>
              <a:rPr lang="en-US" altLang="zh-TW" dirty="0"/>
              <a:t>));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78620" y="756745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一個類別裡面有</a:t>
            </a:r>
            <a:r>
              <a:rPr lang="en-US" altLang="zh-TW" b="1" i="1" dirty="0" smtClean="0">
                <a:solidFill>
                  <a:srgbClr val="C00000"/>
                </a:solidFill>
              </a:rPr>
              <a:t>2</a:t>
            </a:r>
            <a:r>
              <a:rPr lang="zh-TW" altLang="en-US" b="1" i="1" dirty="0" smtClean="0">
                <a:solidFill>
                  <a:srgbClr val="C00000"/>
                </a:solidFill>
              </a:rPr>
              <a:t>個一模一樣的方法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781" y="387413"/>
            <a:ext cx="127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1" dirty="0" smtClean="0">
                <a:solidFill>
                  <a:srgbClr val="C00000"/>
                </a:solidFill>
              </a:rPr>
              <a:t>叫做</a:t>
            </a:r>
            <a:r>
              <a:rPr lang="zh-TW" altLang="zh-TW" b="1" i="1" dirty="0" smtClean="0">
                <a:solidFill>
                  <a:srgbClr val="C00000"/>
                </a:solidFill>
              </a:rPr>
              <a:t>多</a:t>
            </a:r>
            <a:r>
              <a:rPr lang="zh-TW" altLang="zh-TW" b="1" i="1" dirty="0">
                <a:solidFill>
                  <a:srgbClr val="C00000"/>
                </a:solidFill>
              </a:rPr>
              <a:t>載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4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1584</Words>
  <Application>Microsoft Office PowerPoint</Application>
  <PresentationFormat>寬螢幕</PresentationFormat>
  <Paragraphs>353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Office 佈景主題</vt:lpstr>
      <vt:lpstr>JAVA物件導向程式開發報告</vt:lpstr>
      <vt:lpstr>PowerPoint 簡報</vt:lpstr>
      <vt:lpstr>PowerPoint 簡報</vt:lpstr>
      <vt:lpstr>PowerPoint 簡報</vt:lpstr>
      <vt:lpstr>Agenda</vt:lpstr>
      <vt:lpstr>物件導向封裝技術範例與實測</vt:lpstr>
      <vt:lpstr>方法多載</vt:lpstr>
      <vt:lpstr>PowerPoint 簡報</vt:lpstr>
      <vt:lpstr>PowerPoint 簡報</vt:lpstr>
      <vt:lpstr>建構式(Constructor)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使用者</dc:creator>
  <cp:lastModifiedBy>使用者</cp:lastModifiedBy>
  <cp:revision>19</cp:revision>
  <dcterms:created xsi:type="dcterms:W3CDTF">2022-05-11T11:13:22Z</dcterms:created>
  <dcterms:modified xsi:type="dcterms:W3CDTF">2022-05-11T15:05:48Z</dcterms:modified>
</cp:coreProperties>
</file>