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71" r:id="rId3"/>
    <p:sldId id="257" r:id="rId4"/>
    <p:sldId id="272" r:id="rId5"/>
    <p:sldId id="258" r:id="rId6"/>
    <p:sldId id="270" r:id="rId7"/>
    <p:sldId id="273" r:id="rId8"/>
    <p:sldId id="277" r:id="rId9"/>
    <p:sldId id="278" r:id="rId10"/>
    <p:sldId id="275" r:id="rId11"/>
    <p:sldId id="265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B8B"/>
    <a:srgbClr val="686868"/>
    <a:srgbClr val="7F1A2A"/>
    <a:srgbClr val="822433"/>
    <a:srgbClr val="000000"/>
    <a:srgbClr val="830022"/>
    <a:srgbClr val="006778"/>
    <a:srgbClr val="AAC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0" autoAdjust="0"/>
    <p:restoredTop sz="78333" autoAdjust="0"/>
  </p:normalViewPr>
  <p:slideViewPr>
    <p:cSldViewPr>
      <p:cViewPr varScale="1">
        <p:scale>
          <a:sx n="105" d="100"/>
          <a:sy n="105" d="100"/>
        </p:scale>
        <p:origin x="1104" y="6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8CCF06-DE9D-4B5E-AFEC-87814547A5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49551EC-6E9A-4A2C-A9BA-2926553F47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2D9E6D-8B2D-495A-AA07-7F6BB33618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ABDFE0-B93E-4622-AC21-83F588B4E0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44E61E-B698-4D01-87D3-0CA6A94BD0CF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B7BD6-413D-4D39-BBD8-CD57D7BD5B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88B79F0-A73A-4615-B7BC-B9A2160B47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CF20AD2-8350-4E83-9DC9-4C7CCB1DA3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7104D67-48A5-40B0-AA27-8307383C34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noProof="0"/>
              <a:t>Fare clic per modificare gli stili del testo dello schema</a:t>
            </a:r>
          </a:p>
          <a:p>
            <a:pPr lvl="1"/>
            <a:r>
              <a:rPr lang="it-IT" altLang="en-US" noProof="0"/>
              <a:t>Secondo livello</a:t>
            </a:r>
          </a:p>
          <a:p>
            <a:pPr lvl="2"/>
            <a:r>
              <a:rPr lang="it-IT" altLang="en-US" noProof="0"/>
              <a:t>Terzo livello</a:t>
            </a:r>
          </a:p>
          <a:p>
            <a:pPr lvl="3"/>
            <a:r>
              <a:rPr lang="it-IT" altLang="en-US" noProof="0"/>
              <a:t>Quarto livello</a:t>
            </a:r>
          </a:p>
          <a:p>
            <a:pPr lvl="4"/>
            <a:r>
              <a:rPr lang="it-IT" altLang="en-US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417E3B0-39C4-4C4D-BE96-95748609B6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5FFA61F-C840-4425-B902-6C7048DF0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BFE670-16FF-4AF1-B6A8-73FCF8814DA1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222F9BB-25B5-4A13-B2FC-D84F40E7A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79D115-0717-41B7-928E-E2879B1E37A1}" type="slidenum">
              <a:rPr lang="it-IT" altLang="en-US" sz="1200">
                <a:solidFill>
                  <a:schemeClr val="tx1"/>
                </a:solidFill>
              </a:rPr>
              <a:pPr/>
              <a:t>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01123D2-2155-4815-8475-5D3F47B31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B75D087-3E2A-48FF-B6D8-F4856D468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53D9DBC-727A-4389-AF43-C5B08E02C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794192-7D4F-486A-94AA-27AAB0C8CDFA}" type="slidenum">
              <a:rPr lang="it-IT" altLang="en-US" sz="1200">
                <a:solidFill>
                  <a:schemeClr val="tx1"/>
                </a:solidFill>
              </a:rPr>
              <a:pPr/>
              <a:t>11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D4A8CA6-5BA3-4DC3-AD6D-340C30035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31390E4-6F73-4995-829D-A448558C9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8EC5D40-CAC8-45C1-AA2F-E471C244C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1F4E29-5045-464E-96E1-4E971D742C9D}" type="slidenum">
              <a:rPr lang="it-IT" altLang="en-US" sz="1200">
                <a:solidFill>
                  <a:schemeClr val="tx1"/>
                </a:solidFill>
              </a:rPr>
              <a:pPr/>
              <a:t>3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FDC27D-44FF-456E-ACC4-DC2716BDB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2984CA5-5F52-45DC-AC8F-65EFD4673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56695EE-3A3B-47DE-8065-6694DD646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886201-6C74-48C3-B657-8E4315833F8F}" type="slidenum">
              <a:rPr lang="it-IT" altLang="en-US" sz="1200">
                <a:solidFill>
                  <a:schemeClr val="tx1"/>
                </a:solidFill>
              </a:rPr>
              <a:pPr/>
              <a:t>4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71EE212-0EEA-453E-B8E1-C6A3559E0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14E595-4C37-44EF-A70A-93EC0614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8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56695EE-3A3B-47DE-8065-6694DD646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886201-6C74-48C3-B657-8E4315833F8F}" type="slidenum">
              <a:rPr lang="it-IT" altLang="en-US" sz="1200">
                <a:solidFill>
                  <a:schemeClr val="tx1"/>
                </a:solidFill>
              </a:rPr>
              <a:pPr/>
              <a:t>5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71EE212-0EEA-453E-B8E1-C6A3559E0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14E595-4C37-44EF-A70A-93EC0614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A8CA1AD-44CA-4523-A1C8-D3C8B716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C59DA8-A76C-4610-A143-C54D5574C4C8}" type="slidenum">
              <a:rPr lang="it-IT" altLang="en-US" sz="1200">
                <a:solidFill>
                  <a:schemeClr val="tx1"/>
                </a:solidFill>
              </a:rPr>
              <a:pPr/>
              <a:t>6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6D401-43A1-4DE3-B710-252887EC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EFF2DF-8EDA-4B94-B841-C9D843969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A8CA1AD-44CA-4523-A1C8-D3C8B716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C59DA8-A76C-4610-A143-C54D5574C4C8}" type="slidenum">
              <a:rPr lang="it-IT" altLang="en-US" sz="1200">
                <a:solidFill>
                  <a:schemeClr val="tx1"/>
                </a:solidFill>
              </a:rPr>
              <a:pPr/>
              <a:t>7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6D401-43A1-4DE3-B710-252887EC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EFF2DF-8EDA-4B94-B841-C9D843969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39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A8CA1AD-44CA-4523-A1C8-D3C8B716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C59DA8-A76C-4610-A143-C54D5574C4C8}" type="slidenum">
              <a:rPr lang="it-IT" altLang="en-US" sz="1200">
                <a:solidFill>
                  <a:schemeClr val="tx1"/>
                </a:solidFill>
              </a:rPr>
              <a:pPr/>
              <a:t>8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6D401-43A1-4DE3-B710-252887EC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EFF2DF-8EDA-4B94-B841-C9D843969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A8CA1AD-44CA-4523-A1C8-D3C8B716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C59DA8-A76C-4610-A143-C54D5574C4C8}" type="slidenum">
              <a:rPr lang="it-IT" altLang="en-US" sz="1200">
                <a:solidFill>
                  <a:schemeClr val="tx1"/>
                </a:solidFill>
              </a:rPr>
              <a:pPr/>
              <a:t>9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6D401-43A1-4DE3-B710-252887EC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EFF2DF-8EDA-4B94-B841-C9D843969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70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A8CA1AD-44CA-4523-A1C8-D3C8B716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C59DA8-A76C-4610-A143-C54D5574C4C8}" type="slidenum">
              <a:rPr lang="it-IT" altLang="en-US" sz="1200">
                <a:solidFill>
                  <a:schemeClr val="tx1"/>
                </a:solidFill>
              </a:rPr>
              <a:pPr/>
              <a:t>10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6D401-43A1-4DE3-B710-252887EC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EFF2DF-8EDA-4B94-B841-C9D843969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14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631668-A298-4E39-897C-4FB5A520B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FC7D3-9E87-4FA4-8C98-C469CEF44DCC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9A4A2-3C4C-4256-8FAB-56F8AFEFE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8B67D6-A891-4DC7-AFEE-1F5194DE4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40AE948-3A1D-40E2-BBB6-30C02643A546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1993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CDF62-FCD2-4FCD-923A-216EFA4AF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9BED-51E2-4736-A211-5D29AABE5B58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C554C-144B-4BFF-8F03-9D51BEA4C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11940E-23C3-40EE-B02B-7D44BF209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06F01CE-613F-46B1-A087-9388AFECBCA0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2379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946CDF-4BE0-4E65-AFF7-5D63AD14A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DFA68-78F3-4112-8F92-277A2518C512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B6A59F-F0CE-4D6E-A22A-B72DD19A2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8EC6BF-F8D9-43A8-AB96-C96DB824F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1E220F90-8EA7-48D2-B711-F250E2548DAC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7030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020D8-6CE7-459C-826D-A89A870F32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5808A-4176-4B73-8591-B63AF70DF5AE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6E708-098B-47B3-A3D4-5BC4FAB6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F0999-EBD5-4AEC-B7B2-9732EF3DF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B6357C66-9EB8-469D-8278-28B156D1EC0E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81613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1C6705-A8B2-46A7-A2D0-3898C9D05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6426C-063A-462A-8490-C559B2590BD0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9E5433-91C0-4AC1-A19E-D2526D729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E72B8B-8AA6-449D-AF91-ED042B0A9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32F2F514-9519-4AD1-A35E-7E317D6EF055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8473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43539-FA0E-4B96-B4F0-30AFA1F461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46AA4-6F3D-4DFC-BF16-3AD1D8D6C045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1039E3-84FC-486F-92C7-FFE580834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6816F2-451B-4E4B-AF37-1896D388B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57C3BA38-63B8-4E1D-87E9-1512D863D5B7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6090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8D34DA-C0EF-4181-B99D-F8DCDDEA9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78F5-0952-45EA-A4B4-71A80961FEF9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16F04E-FD03-417B-82D1-FBD4B6F91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A0A59D-5D3B-4536-BA1B-F0810B527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2EBE89D6-B624-4F2C-869A-0ACF0A93FDE5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201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7F7BDF-2940-4AF6-BFA3-40CC92ABF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5D8A9-7149-4CF3-BFA7-6003B3398DEB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A19C4A-88B9-4E07-B8E5-7221698A4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4E616E-0F8C-4AAC-A67D-D85F774E7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EACFCAE-F897-4612-BCA0-A4DB99B100E4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23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E7F51-4DEC-4C3C-8FCA-FA6CF91FD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38C45-D73C-4E1D-9901-AE00D1AAA579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2888C-AEAB-45EA-837C-86CB23987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41C5C-3391-4F68-8B33-EF73EAAA2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58100F4-40CF-4423-877F-731392BD4544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6729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B8AC4-6BF6-4F7B-95C7-4122BF86D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47E8-53B6-4953-9BCE-154E95C9DF45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FB7D29-3022-4367-9392-4FBA45F7A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E21072-7098-409A-9887-E663090EC0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671C709-8FCE-45E2-844F-1A1E8845A06C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498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F3587C-6138-4E15-B393-3A69BDA3A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E0780-39B0-4620-AA82-E1EB88880E51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5F23B4-D13C-48B0-B1E2-7938AB4E0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04798D-01E7-465C-AB19-EE4677DBD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CC07917-E4DB-4FA9-8D03-69F32E4A68EA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165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B4B4F4-5F30-4886-8486-48212141D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694C5-03ED-4576-A0BB-51F178F109B8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10678A-113E-490D-A55F-B6C0358D48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B14CA7-5F46-4436-B6DC-778BE0348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0D1F3D1D-F19B-4B84-BBDB-7D6433C7A932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07714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3B041-9D38-42A7-8A7E-4C10C418F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48A3-2956-427C-BA6F-D2061192A658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E2DC7-EAC7-481A-9B77-BDA40E5E4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6DB31-9C21-4B41-B178-9E5B109BD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402C9EB-C3CA-4A75-BFCD-F093C92BFE2E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3319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08D0B-3FBC-4767-9588-471435458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67FC0-13A7-4CDC-80F9-05783515462E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724738-1995-43F8-898A-DFF4BD5F4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56420-8490-4539-8BA9-57D17BE89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4B2BD0C9-25D3-4242-A3DE-78F6116C168B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3238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4122C05-98DC-40C1-B9A6-5B2ADA4C3C4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78D8F873-4101-4074-8ED9-1AE8D87514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54759464-2826-4CB1-AD39-23D1AB017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78E4C152-88F4-41DE-9B08-027121689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9B03EB8-EE84-478C-9D25-1DC46B0F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B3CDFD8-C3F4-455D-825B-5000C4BF16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5F68712B-A857-4642-99A1-A95CDA03C6E1}" type="datetime1">
              <a:rPr lang="it-IT" altLang="en-US"/>
              <a:pPr>
                <a:defRPr/>
              </a:pPr>
              <a:t>25/07/2021</a:t>
            </a:fld>
            <a:endParaRPr lang="it-IT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19BBA1-8D5B-4098-BD29-7B5ACD1D7E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en-US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2FBE242-6C51-4395-AA10-5D4C5014DF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5C7DBBE-B81C-4955-80CA-AD4AC1F7A0C9}" type="slidenum">
              <a:rPr lang="it-IT" altLang="en-US" smtClean="0"/>
              <a:pPr>
                <a:defRPr/>
              </a:pPr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FD975C5-5CA0-4487-BABF-BC767BC9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-3175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D9908D0-7695-4ADA-8322-8695D3722B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39975" y="292100"/>
            <a:ext cx="6096000" cy="1866900"/>
          </a:xfrm>
        </p:spPr>
        <p:txBody>
          <a:bodyPr anchor="t"/>
          <a:lstStyle/>
          <a:p>
            <a:pPr eaLnBrk="1" hangingPunct="1"/>
            <a:r>
              <a:rPr lang="en-GB" altLang="en-US" sz="3500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en-US" altLang="en-US" sz="35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3772B4CA-ECA9-46FB-BC24-D6EB396B09D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CF74F08C-3488-416E-83DE-CC53F63DD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B14B10B0-71A1-4A16-81C8-A5F769758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7F87A320-B153-4961-979E-681738245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CasellaDiTesto 9">
            <a:extLst>
              <a:ext uri="{FF2B5EF4-FFF2-40B4-BE49-F238E27FC236}">
                <a16:creationId xmlns:a16="http://schemas.microsoft.com/office/drawing/2014/main" id="{516E9069-4225-4661-BF8C-23382EA5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652963"/>
            <a:ext cx="46656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 b="1">
                <a:latin typeface="Garamond" panose="02020404030301010803" pitchFamily="18" charset="0"/>
              </a:rPr>
              <a:t>Authors: </a:t>
            </a:r>
            <a:br>
              <a:rPr lang="en-US" altLang="en-US" sz="2000">
                <a:latin typeface="Garamond" panose="02020404030301010803" pitchFamily="18" charset="0"/>
              </a:rPr>
            </a:br>
            <a:r>
              <a:rPr lang="en-US" altLang="en-US" sz="2000">
                <a:latin typeface="Garamond" panose="02020404030301010803" pitchFamily="18" charset="0"/>
              </a:rPr>
              <a:t>Denise Landini</a:t>
            </a:r>
            <a:br>
              <a:rPr lang="en-US" altLang="en-US" sz="2000">
                <a:latin typeface="Garamond" panose="02020404030301010803" pitchFamily="18" charset="0"/>
              </a:rPr>
            </a:br>
            <a:r>
              <a:rPr lang="en-US" altLang="en-US" sz="2000">
                <a:latin typeface="Garamond" panose="02020404030301010803" pitchFamily="18" charset="0"/>
              </a:rPr>
              <a:t>Alessandro Lambertini </a:t>
            </a:r>
          </a:p>
          <a:p>
            <a:pPr algn="r"/>
            <a:endParaRPr lang="en-US" altLang="en-US" sz="2000">
              <a:latin typeface="Garamond" panose="02020404030301010803" pitchFamily="18" charset="0"/>
            </a:endParaRPr>
          </a:p>
          <a:p>
            <a:pPr algn="r"/>
            <a:r>
              <a:rPr lang="en-US" altLang="en-US" sz="2000">
                <a:latin typeface="Garamond" panose="02020404030301010803" pitchFamily="18" charset="0"/>
              </a:rPr>
              <a:t>Academic Year: 2020-2021</a:t>
            </a:r>
          </a:p>
        </p:txBody>
      </p:sp>
      <p:sp>
        <p:nvSpPr>
          <p:cNvPr id="4102" name="CasellaDiTesto 11">
            <a:extLst>
              <a:ext uri="{FF2B5EF4-FFF2-40B4-BE49-F238E27FC236}">
                <a16:creationId xmlns:a16="http://schemas.microsoft.com/office/drawing/2014/main" id="{BC00E29D-6FD5-4B4E-AA40-C855AD03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56895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Garamond" panose="02020404030301010803" pitchFamily="18" charset="0"/>
              </a:rPr>
              <a:t>Course: </a:t>
            </a:r>
            <a:r>
              <a:rPr lang="en-US" altLang="en-US" sz="2000" dirty="0">
                <a:latin typeface="Garamond" panose="02020404030301010803" pitchFamily="18" charset="0"/>
              </a:rPr>
              <a:t>Vision and Perception</a:t>
            </a:r>
            <a:br>
              <a:rPr lang="en-US" altLang="en-US" sz="2000" b="1" dirty="0">
                <a:latin typeface="Garamond" panose="02020404030301010803" pitchFamily="18" charset="0"/>
              </a:rPr>
            </a:br>
            <a:r>
              <a:rPr lang="en-US" altLang="en-US" sz="2000" b="1" dirty="0">
                <a:latin typeface="Garamond" panose="02020404030301010803" pitchFamily="18" charset="0"/>
              </a:rPr>
              <a:t>Professor:  </a:t>
            </a:r>
            <a:r>
              <a:rPr lang="en-US" altLang="en-US" sz="2000" dirty="0">
                <a:latin typeface="Garamond" panose="02020404030301010803" pitchFamily="18" charset="0"/>
              </a:rPr>
              <a:t>Irene </a:t>
            </a:r>
            <a:r>
              <a:rPr lang="en-US" altLang="en-US" sz="2000" dirty="0" err="1">
                <a:latin typeface="Garamond" panose="02020404030301010803" pitchFamily="18" charset="0"/>
              </a:rPr>
              <a:t>Amerini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sp>
        <p:nvSpPr>
          <p:cNvPr id="4103" name="CasellaDiTesto 13">
            <a:extLst>
              <a:ext uri="{FF2B5EF4-FFF2-40B4-BE49-F238E27FC236}">
                <a16:creationId xmlns:a16="http://schemas.microsoft.com/office/drawing/2014/main" id="{A9477233-BAAA-4E01-91B0-AF43FDE8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808288"/>
            <a:ext cx="65087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altLang="en-US" sz="200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Master’s degree in Artificial Intelligence and Robotics</a:t>
            </a:r>
            <a:endParaRPr lang="en-GB" alt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data 3">
            <a:extLst>
              <a:ext uri="{FF2B5EF4-FFF2-40B4-BE49-F238E27FC236}">
                <a16:creationId xmlns:a16="http://schemas.microsoft.com/office/drawing/2014/main" id="{41F0BC22-1A6B-4252-8013-864AA07BD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7" name="Segnaposto piè di pagina 4">
            <a:extLst>
              <a:ext uri="{FF2B5EF4-FFF2-40B4-BE49-F238E27FC236}">
                <a16:creationId xmlns:a16="http://schemas.microsoft.com/office/drawing/2014/main" id="{B8041F12-6F58-426D-B611-0B1C311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11268" name="Segnaposto numero diapositiva 5">
            <a:extLst>
              <a:ext uri="{FF2B5EF4-FFF2-40B4-BE49-F238E27FC236}">
                <a16:creationId xmlns:a16="http://schemas.microsoft.com/office/drawing/2014/main" id="{EEE07634-2C5C-4E8C-B116-26F1FE6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7DEB9C20-275D-453A-9320-69152251EEE5}" type="slidenum">
              <a:rPr lang="it-IT" altLang="en-US" sz="1100" b="1" smtClean="0">
                <a:latin typeface="Garamond" panose="02020404030301010803" pitchFamily="18" charset="0"/>
              </a:rPr>
              <a:pPr/>
              <a:t>10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EE566E0B-3552-4FF0-A6B8-83070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en-US" dirty="0" err="1">
                <a:latin typeface="Garamond" panose="02020404030301010803" pitchFamily="18" charset="0"/>
              </a:rPr>
              <a:t>Comparisons</a:t>
            </a:r>
            <a:r>
              <a:rPr lang="it-IT" altLang="en-US" dirty="0">
                <a:latin typeface="Garamond" panose="02020404030301010803" pitchFamily="18" charset="0"/>
              </a:rPr>
              <a:t> of </a:t>
            </a:r>
            <a:r>
              <a:rPr lang="it-IT" altLang="en-US" dirty="0" err="1">
                <a:latin typeface="Garamond" panose="02020404030301010803" pitchFamily="18" charset="0"/>
              </a:rPr>
              <a:t>results</a:t>
            </a:r>
            <a:r>
              <a:rPr lang="it-IT" altLang="en-US" dirty="0">
                <a:latin typeface="Garamond" panose="02020404030301010803" pitchFamily="18" charset="0"/>
              </a:rPr>
              <a:t> obtained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196AF08-0E9B-445D-8B9F-ADCA50C2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Conclusion</a:t>
            </a:r>
            <a:endParaRPr lang="en-GB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B57C828-2FFC-4555-80C7-40F9A7238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7973"/>
              </p:ext>
            </p:extLst>
          </p:nvPr>
        </p:nvGraphicFramePr>
        <p:xfrm>
          <a:off x="1979712" y="1412776"/>
          <a:ext cx="5256584" cy="1375271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838190">
                  <a:extLst>
                    <a:ext uri="{9D8B030D-6E8A-4147-A177-3AD203B41FA5}">
                      <a16:colId xmlns:a16="http://schemas.microsoft.com/office/drawing/2014/main" val="2475509488"/>
                    </a:ext>
                  </a:extLst>
                </a:gridCol>
                <a:gridCol w="1709197">
                  <a:extLst>
                    <a:ext uri="{9D8B030D-6E8A-4147-A177-3AD203B41FA5}">
                      <a16:colId xmlns:a16="http://schemas.microsoft.com/office/drawing/2014/main" val="2734948181"/>
                    </a:ext>
                  </a:extLst>
                </a:gridCol>
                <a:gridCol w="1709197">
                  <a:extLst>
                    <a:ext uri="{9D8B030D-6E8A-4147-A177-3AD203B41FA5}">
                      <a16:colId xmlns:a16="http://schemas.microsoft.com/office/drawing/2014/main" val="423402056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</a:rPr>
                        <a:t>Model</a:t>
                      </a:r>
                      <a:endParaRPr lang="en-GB" sz="15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</a:rPr>
                        <a:t>Dice</a:t>
                      </a:r>
                      <a:endParaRPr lang="en-GB" sz="15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5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#Parameters</a:t>
                      </a:r>
                      <a:endParaRPr lang="en-GB" sz="15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53434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RRU-Net</a:t>
                      </a:r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</a:rPr>
                        <a:t> (paper)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0.7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4.09M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88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RRU-Net</a:t>
                      </a:r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</a:rPr>
                        <a:t> (our)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0.1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4.09M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8052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5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RRU-Net with FSM</a:t>
                      </a:r>
                      <a:endParaRPr lang="en-GB" sz="15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0.1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5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4.25M</a:t>
                      </a:r>
                      <a:endParaRPr lang="en-GB" sz="15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592816"/>
                  </a:ext>
                </a:extLst>
              </a:tr>
            </a:tbl>
          </a:graphicData>
        </a:graphic>
      </p:graphicFrame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37EEEEF-471A-4756-9620-1FDD36BB8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1640" y="3225618"/>
            <a:ext cx="7559675" cy="2232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t-IT" altLang="en-US" sz="1600" b="1" dirty="0" err="1">
                <a:latin typeface="Garamond" panose="02020404030301010803" pitchFamily="18" charset="0"/>
              </a:rPr>
              <a:t>Conclusions</a:t>
            </a:r>
            <a:r>
              <a:rPr lang="it-IT" altLang="en-US" sz="1600" dirty="0">
                <a:latin typeface="Garamond" panose="02020404030301010803" pitchFamily="18" charset="0"/>
              </a:rPr>
              <a:t>:</a:t>
            </a:r>
          </a:p>
          <a:p>
            <a:pPr eaLnBrk="1" hangingPunct="1"/>
            <a:r>
              <a:rPr lang="it-IT" altLang="en-US" sz="1600" dirty="0">
                <a:latin typeface="Garamond" panose="02020404030301010803" pitchFamily="18" charset="0"/>
              </a:rPr>
              <a:t>The dataset that </a:t>
            </a:r>
            <a:r>
              <a:rPr lang="it-IT" altLang="en-US" sz="1600" dirty="0" err="1">
                <a:latin typeface="Garamond" panose="02020404030301010803" pitchFamily="18" charset="0"/>
              </a:rPr>
              <a:t>we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have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used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is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different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form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which</a:t>
            </a:r>
            <a:r>
              <a:rPr lang="it-IT" altLang="en-US" sz="1600" dirty="0">
                <a:latin typeface="Garamond" panose="02020404030301010803" pitchFamily="18" charset="0"/>
              </a:rPr>
              <a:t> in the paper. In </a:t>
            </a:r>
            <a:r>
              <a:rPr lang="it-IT" altLang="en-US" sz="1600" dirty="0" err="1">
                <a:latin typeface="Garamond" panose="02020404030301010803" pitchFamily="18" charset="0"/>
              </a:rPr>
              <a:t>fact</a:t>
            </a:r>
            <a:r>
              <a:rPr lang="it-IT" altLang="en-US" sz="1600" dirty="0">
                <a:latin typeface="Garamond" panose="02020404030301010803" pitchFamily="18" charset="0"/>
              </a:rPr>
              <a:t>, </a:t>
            </a:r>
            <a:r>
              <a:rPr lang="it-IT" altLang="en-US" sz="1600" dirty="0" err="1">
                <a:latin typeface="Garamond" panose="02020404030301010803" pitchFamily="18" charset="0"/>
              </a:rPr>
              <a:t>our</a:t>
            </a:r>
            <a:r>
              <a:rPr lang="it-IT" altLang="en-US" sz="1600" dirty="0">
                <a:latin typeface="Garamond" panose="02020404030301010803" pitchFamily="18" charset="0"/>
              </a:rPr>
              <a:t> dataset </a:t>
            </a:r>
            <a:r>
              <a:rPr lang="it-IT" altLang="en-US" sz="1600" dirty="0" err="1">
                <a:latin typeface="Garamond" panose="02020404030301010803" pitchFamily="18" charset="0"/>
              </a:rPr>
              <a:t>is</a:t>
            </a:r>
            <a:r>
              <a:rPr lang="it-IT" altLang="en-US" sz="1600" dirty="0">
                <a:latin typeface="Garamond" panose="02020404030301010803" pitchFamily="18" charset="0"/>
              </a:rPr>
              <a:t> smaller </a:t>
            </a:r>
            <a:r>
              <a:rPr lang="it-IT" altLang="en-US" sz="1600" dirty="0" err="1">
                <a:latin typeface="Garamond" panose="02020404030301010803" pitchFamily="18" charset="0"/>
              </a:rPr>
              <a:t>than</a:t>
            </a:r>
            <a:r>
              <a:rPr lang="it-IT" altLang="en-US" sz="1600" dirty="0">
                <a:latin typeface="Garamond" panose="02020404030301010803" pitchFamily="18" charset="0"/>
              </a:rPr>
              <a:t> that </a:t>
            </a:r>
            <a:r>
              <a:rPr lang="it-IT" altLang="en-US" sz="1600" dirty="0" err="1">
                <a:latin typeface="Garamond" panose="02020404030301010803" pitchFamily="18" charset="0"/>
              </a:rPr>
              <a:t>used</a:t>
            </a:r>
            <a:r>
              <a:rPr lang="it-IT" altLang="en-US" sz="1600" dirty="0">
                <a:latin typeface="Garamond" panose="02020404030301010803" pitchFamily="18" charset="0"/>
              </a:rPr>
              <a:t> in the paper, so the performance are </a:t>
            </a:r>
            <a:r>
              <a:rPr lang="it-IT" altLang="en-US" sz="1600" dirty="0" err="1">
                <a:latin typeface="Garamond" panose="02020404030301010803" pitchFamily="18" charset="0"/>
              </a:rPr>
              <a:t>different</a:t>
            </a:r>
            <a:r>
              <a:rPr lang="it-IT" altLang="en-US" sz="1600" dirty="0">
                <a:latin typeface="Garamond" panose="02020404030301010803" pitchFamily="18" charset="0"/>
              </a:rPr>
              <a:t>. </a:t>
            </a:r>
          </a:p>
          <a:p>
            <a:pPr eaLnBrk="1" hangingPunct="1"/>
            <a:r>
              <a:rPr lang="it-IT" altLang="en-US" sz="1600" dirty="0" err="1">
                <a:latin typeface="Garamond" panose="02020404030301010803" pitchFamily="18" charset="0"/>
              </a:rPr>
              <a:t>We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think</a:t>
            </a:r>
            <a:r>
              <a:rPr lang="it-IT" altLang="en-US" sz="1600" dirty="0">
                <a:latin typeface="Garamond" panose="02020404030301010803" pitchFamily="18" charset="0"/>
              </a:rPr>
              <a:t> that </a:t>
            </a:r>
            <a:r>
              <a:rPr lang="it-IT" altLang="en-US" sz="1600" dirty="0" err="1">
                <a:latin typeface="Garamond" panose="02020404030301010803" pitchFamily="18" charset="0"/>
              </a:rPr>
              <a:t>if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we</a:t>
            </a:r>
            <a:r>
              <a:rPr lang="it-IT" altLang="en-US" sz="1600" dirty="0">
                <a:latin typeface="Garamond" panose="02020404030301010803" pitchFamily="18" charset="0"/>
              </a:rPr>
              <a:t> use a better dataset and </a:t>
            </a:r>
            <a:r>
              <a:rPr lang="it-IT" altLang="en-US" sz="1600" dirty="0" err="1">
                <a:latin typeface="Garamond" panose="02020404030301010803" pitchFamily="18" charset="0"/>
              </a:rPr>
              <a:t>we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train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our</a:t>
            </a:r>
            <a:r>
              <a:rPr lang="it-IT" altLang="en-US" sz="1600" dirty="0">
                <a:latin typeface="Garamond" panose="02020404030301010803" pitchFamily="18" charset="0"/>
              </a:rPr>
              <a:t> network with FSM </a:t>
            </a:r>
            <a:r>
              <a:rPr lang="it-IT" altLang="en-US" sz="1600" dirty="0" err="1">
                <a:latin typeface="Garamond" panose="02020404030301010803" pitchFamily="18" charset="0"/>
              </a:rPr>
              <a:t>block</a:t>
            </a:r>
            <a:r>
              <a:rPr lang="it-IT" altLang="en-US" sz="1600" dirty="0">
                <a:latin typeface="Garamond" panose="02020404030301010803" pitchFamily="18" charset="0"/>
              </a:rPr>
              <a:t>, </a:t>
            </a:r>
            <a:r>
              <a:rPr lang="it-IT" altLang="en-US" sz="1600" dirty="0" err="1">
                <a:latin typeface="Garamond" panose="02020404030301010803" pitchFamily="18" charset="0"/>
              </a:rPr>
              <a:t>we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will</a:t>
            </a:r>
            <a:r>
              <a:rPr lang="it-IT" altLang="en-US" sz="1600" dirty="0">
                <a:latin typeface="Garamond" panose="02020404030301010803" pitchFamily="18" charset="0"/>
              </a:rPr>
              <a:t> obtain better performance </a:t>
            </a:r>
            <a:r>
              <a:rPr lang="it-IT" altLang="en-US" sz="1600" dirty="0" err="1">
                <a:latin typeface="Garamond" panose="02020404030301010803" pitchFamily="18" charset="0"/>
              </a:rPr>
              <a:t>than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using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only</a:t>
            </a:r>
            <a:r>
              <a:rPr lang="it-IT" altLang="en-US" sz="1600" dirty="0">
                <a:latin typeface="Garamond" panose="02020404030301010803" pitchFamily="18" charset="0"/>
              </a:rPr>
              <a:t> RRU-Net</a:t>
            </a:r>
          </a:p>
          <a:p>
            <a:pPr eaLnBrk="1" hangingPunct="1"/>
            <a:r>
              <a:rPr lang="it-IT" altLang="en-US" sz="1600" dirty="0">
                <a:latin typeface="Garamond" panose="02020404030301010803" pitchFamily="18" charset="0"/>
              </a:rPr>
              <a:t>RRU-Net with FSM allow us to </a:t>
            </a:r>
            <a:r>
              <a:rPr lang="it-IT" altLang="en-US" sz="1600" dirty="0" err="1">
                <a:latin typeface="Garamond" panose="02020404030301010803" pitchFamily="18" charset="0"/>
              </a:rPr>
              <a:t>have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en-GB" altLang="en-US" sz="16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better performance.</a:t>
            </a:r>
            <a:endParaRPr lang="it-IT" altLang="en-US" sz="1600" dirty="0">
              <a:latin typeface="Garamond" panose="02020404030301010803" pitchFamily="18" charset="0"/>
            </a:endParaRPr>
          </a:p>
          <a:p>
            <a:pPr marL="0" indent="0" eaLnBrk="1" hangingPunct="1">
              <a:buNone/>
            </a:pPr>
            <a:endParaRPr lang="it-IT" altLang="en-US" sz="1600" dirty="0">
              <a:latin typeface="Garamond" panose="02020404030301010803" pitchFamily="18" charset="0"/>
            </a:endParaRPr>
          </a:p>
          <a:p>
            <a:pPr eaLnBrk="1" hangingPunct="1"/>
            <a:endParaRPr lang="it-IT" altLang="en-US" sz="1600" dirty="0">
              <a:latin typeface="Garamond" panose="02020404030301010803" pitchFamily="18" charset="0"/>
            </a:endParaRPr>
          </a:p>
          <a:p>
            <a:pPr eaLnBrk="1" hangingPunct="1"/>
            <a:endParaRPr lang="it-IT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>
            <a:extLst>
              <a:ext uri="{FF2B5EF4-FFF2-40B4-BE49-F238E27FC236}">
                <a16:creationId xmlns:a16="http://schemas.microsoft.com/office/drawing/2014/main" id="{4380364C-0AF2-442B-B4BA-3E95675B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28A606A-47E2-43CF-ABEA-039CADFFD4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1403350"/>
            <a:ext cx="6096000" cy="642938"/>
          </a:xfrm>
        </p:spPr>
        <p:txBody>
          <a:bodyPr anchor="t"/>
          <a:lstStyle/>
          <a:p>
            <a:pPr eaLnBrk="1" hangingPunct="1"/>
            <a:r>
              <a:rPr lang="en-US" altLang="en-US" sz="3500" dirty="0">
                <a:solidFill>
                  <a:schemeClr val="bg1"/>
                </a:solidFill>
                <a:latin typeface="Garamond" panose="02020404030301010803" pitchFamily="18" charset="0"/>
              </a:rPr>
              <a:t>Thanks for the attention!</a:t>
            </a:r>
          </a:p>
        </p:txBody>
      </p:sp>
      <p:grpSp>
        <p:nvGrpSpPr>
          <p:cNvPr id="23556" name="Group 17">
            <a:extLst>
              <a:ext uri="{FF2B5EF4-FFF2-40B4-BE49-F238E27FC236}">
                <a16:creationId xmlns:a16="http://schemas.microsoft.com/office/drawing/2014/main" id="{258884B2-6FBC-4176-A0A7-812420E1181A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3557" name="Picture 15">
              <a:extLst>
                <a:ext uri="{FF2B5EF4-FFF2-40B4-BE49-F238E27FC236}">
                  <a16:creationId xmlns:a16="http://schemas.microsoft.com/office/drawing/2014/main" id="{49AD91A5-E0EA-42EF-A80B-E407E869D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Picture 13">
              <a:extLst>
                <a:ext uri="{FF2B5EF4-FFF2-40B4-BE49-F238E27FC236}">
                  <a16:creationId xmlns:a16="http://schemas.microsoft.com/office/drawing/2014/main" id="{439608C4-1D82-4144-A5D1-4C11AFB03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Picture 16">
              <a:extLst>
                <a:ext uri="{FF2B5EF4-FFF2-40B4-BE49-F238E27FC236}">
                  <a16:creationId xmlns:a16="http://schemas.microsoft.com/office/drawing/2014/main" id="{9001BCA4-2AD7-4B25-8C30-F35501CD4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D3A5BE-D384-4A9A-84D0-1B449A8F32A0}"/>
              </a:ext>
            </a:extLst>
          </p:cNvPr>
          <p:cNvSpPr txBox="1"/>
          <p:nvPr/>
        </p:nvSpPr>
        <p:spPr>
          <a:xfrm>
            <a:off x="4499992" y="5589240"/>
            <a:ext cx="457200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latin typeface="Garamond" panose="02020404030301010803" pitchFamily="18" charset="0"/>
              </a:rPr>
              <a:t>Denise Landini</a:t>
            </a:r>
            <a:br>
              <a:rPr lang="en-US" altLang="en-US" sz="2000" dirty="0">
                <a:latin typeface="Garamond" panose="02020404030301010803" pitchFamily="18" charset="0"/>
              </a:rPr>
            </a:br>
            <a:r>
              <a:rPr lang="en-US" altLang="en-US" sz="2000" dirty="0">
                <a:latin typeface="Garamond" panose="02020404030301010803" pitchFamily="18" charset="0"/>
              </a:rPr>
              <a:t>Alessandro </a:t>
            </a:r>
            <a:r>
              <a:rPr lang="en-US" altLang="en-US" sz="2000" dirty="0" err="1">
                <a:latin typeface="Garamond" panose="02020404030301010803" pitchFamily="18" charset="0"/>
              </a:rPr>
              <a:t>Lambertini</a:t>
            </a:r>
            <a:r>
              <a:rPr lang="en-US" altLang="en-US" sz="2000" dirty="0">
                <a:latin typeface="Garamond" panose="02020404030301010803" pitchFamily="18" charset="0"/>
              </a:rPr>
              <a:t> </a:t>
            </a:r>
          </a:p>
          <a:p>
            <a:pPr algn="r"/>
            <a:endParaRPr lang="en-US" altLang="en-US" sz="9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FFBB9F57-AF82-4A06-B6A3-B8597E2004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0243" name="Segnaposto piè di pagina 4">
            <a:extLst>
              <a:ext uri="{FF2B5EF4-FFF2-40B4-BE49-F238E27FC236}">
                <a16:creationId xmlns:a16="http://schemas.microsoft.com/office/drawing/2014/main" id="{0DC33810-27EE-40F3-9ACB-FFE69806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467ABBC2-6418-4079-B6E0-61B9978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97939A8D-DC58-4BB0-8803-99B207E9FD60}" type="slidenum">
              <a:rPr lang="it-IT" altLang="en-US" sz="1100" b="1" smtClean="0">
                <a:latin typeface="Garamond" panose="02020404030301010803" pitchFamily="18" charset="0"/>
              </a:rPr>
              <a:pPr/>
              <a:t>2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6FC02DD9-BA22-4BDC-9E1F-719ED7447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B33ABE03-9D1B-4CDC-A6CF-9190AEFF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Why RRU-Net ?</a:t>
            </a:r>
            <a:endParaRPr lang="en-GB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9C469B6-1C46-4873-B88C-8718418AB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314251"/>
            <a:ext cx="7559675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t-IT" altLang="en-US" sz="1600" b="1" dirty="0">
                <a:latin typeface="Garamond" panose="02020404030301010803" pitchFamily="18" charset="0"/>
              </a:rPr>
              <a:t>Goal</a:t>
            </a:r>
            <a:r>
              <a:rPr lang="it-IT" altLang="en-US" sz="1600" dirty="0">
                <a:latin typeface="Garamond" panose="02020404030301010803" pitchFamily="18" charset="0"/>
              </a:rPr>
              <a:t>: image splicing </a:t>
            </a:r>
            <a:r>
              <a:rPr lang="it-IT" altLang="en-US" sz="1600" dirty="0" err="1">
                <a:latin typeface="Garamond" panose="02020404030301010803" pitchFamily="18" charset="0"/>
              </a:rPr>
              <a:t>forgery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detection</a:t>
            </a:r>
            <a:r>
              <a:rPr lang="it-IT" altLang="en-US" sz="1600" dirty="0">
                <a:latin typeface="Garamond" panose="02020404030301010803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it-IT" altLang="en-US" sz="1600" dirty="0">
              <a:latin typeface="Garamond" panose="02020404030301010803" pitchFamily="18" charset="0"/>
            </a:endParaRPr>
          </a:p>
          <a:p>
            <a:pPr marL="0" indent="0" eaLnBrk="1" hangingPunct="1">
              <a:buNone/>
            </a:pPr>
            <a:r>
              <a:rPr lang="it-IT" altLang="en-US" sz="1600" b="1" dirty="0">
                <a:latin typeface="Garamond" panose="02020404030301010803" pitchFamily="18" charset="0"/>
              </a:rPr>
              <a:t>RRU-Net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is</a:t>
            </a:r>
            <a:r>
              <a:rPr lang="it-IT" altLang="en-US" sz="1600" dirty="0">
                <a:latin typeface="Garamond" panose="02020404030301010803" pitchFamily="18" charset="0"/>
              </a:rPr>
              <a:t> an end-to-end image </a:t>
            </a:r>
            <a:r>
              <a:rPr lang="it-IT" altLang="en-US" sz="1600" dirty="0" err="1">
                <a:latin typeface="Garamond" panose="02020404030301010803" pitchFamily="18" charset="0"/>
              </a:rPr>
              <a:t>essence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attribute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segmentation</a:t>
            </a:r>
            <a:r>
              <a:rPr lang="it-IT" altLang="en-US" sz="1600" dirty="0">
                <a:latin typeface="Garamond" panose="02020404030301010803" pitchFamily="18" charset="0"/>
              </a:rPr>
              <a:t> network.</a:t>
            </a:r>
          </a:p>
          <a:p>
            <a:pPr marL="0" indent="0" eaLnBrk="1" hangingPunct="1">
              <a:buNone/>
            </a:pPr>
            <a:endParaRPr lang="it-IT" altLang="en-US" sz="1600" dirty="0">
              <a:latin typeface="Garamond" panose="02020404030301010803" pitchFamily="18" charset="0"/>
            </a:endParaRPr>
          </a:p>
          <a:p>
            <a:pPr marL="0" indent="0" eaLnBrk="1" hangingPunct="1">
              <a:buNone/>
            </a:pPr>
            <a:r>
              <a:rPr lang="it-IT" altLang="en-US" sz="1600" b="1" dirty="0" err="1">
                <a:latin typeface="Garamond" panose="02020404030301010803" pitchFamily="18" charset="0"/>
              </a:rPr>
              <a:t>Characteristics</a:t>
            </a:r>
            <a:r>
              <a:rPr lang="it-IT" altLang="en-US" sz="1600" dirty="0">
                <a:latin typeface="Garamond" panose="02020404030301010803" pitchFamily="18" charset="0"/>
              </a:rPr>
              <a:t>:</a:t>
            </a:r>
          </a:p>
          <a:p>
            <a:pPr eaLnBrk="1" hangingPunct="1"/>
            <a:r>
              <a:rPr lang="it-IT" altLang="en-US" sz="1600" dirty="0" err="1">
                <a:latin typeface="Garamond" panose="02020404030301010803" pitchFamily="18" charset="0"/>
              </a:rPr>
              <a:t>It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is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indipendent</a:t>
            </a:r>
            <a:r>
              <a:rPr lang="it-IT" altLang="en-US" sz="1600" dirty="0">
                <a:latin typeface="Garamond" panose="02020404030301010803" pitchFamily="18" charset="0"/>
              </a:rPr>
              <a:t> of human visual system</a:t>
            </a:r>
          </a:p>
          <a:p>
            <a:pPr eaLnBrk="1" hangingPunct="1"/>
            <a:r>
              <a:rPr lang="it-IT" altLang="en-US" sz="1600" dirty="0" err="1">
                <a:latin typeface="Garamond" panose="02020404030301010803" pitchFamily="18" charset="0"/>
              </a:rPr>
              <a:t>It</a:t>
            </a:r>
            <a:r>
              <a:rPr lang="it-IT" altLang="en-US" sz="1600" dirty="0">
                <a:latin typeface="Garamond" panose="02020404030301010803" pitchFamily="18" charset="0"/>
              </a:rPr>
              <a:t> can locate the </a:t>
            </a:r>
            <a:r>
              <a:rPr lang="it-IT" altLang="en-US" sz="1600" dirty="0" err="1">
                <a:latin typeface="Garamond" panose="02020404030301010803" pitchFamily="18" charset="0"/>
              </a:rPr>
              <a:t>forger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regions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without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preprocessing</a:t>
            </a:r>
            <a:r>
              <a:rPr lang="it-IT" altLang="en-US" sz="1600" dirty="0">
                <a:latin typeface="Garamond" panose="02020404030301010803" pitchFamily="18" charset="0"/>
              </a:rPr>
              <a:t> and post-processing</a:t>
            </a:r>
          </a:p>
          <a:p>
            <a:pPr eaLnBrk="1" hangingPunct="1"/>
            <a:r>
              <a:rPr lang="it-IT" altLang="en-US" sz="1600" dirty="0" err="1">
                <a:latin typeface="Garamond" panose="02020404030301010803" pitchFamily="18" charset="0"/>
              </a:rPr>
              <a:t>It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decreases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incorrect</a:t>
            </a:r>
            <a:r>
              <a:rPr lang="it-IT" altLang="en-US" sz="1600" dirty="0">
                <a:latin typeface="Garamond" panose="02020404030301010803" pitchFamily="18" charset="0"/>
              </a:rPr>
              <a:t> prediction </a:t>
            </a:r>
            <a:r>
              <a:rPr lang="it-IT" altLang="en-US" sz="1600" dirty="0" err="1">
                <a:latin typeface="Garamond" panose="02020404030301010803" pitchFamily="18" charset="0"/>
              </a:rPr>
              <a:t>becuase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it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uses</a:t>
            </a:r>
            <a:r>
              <a:rPr lang="it-IT" altLang="en-US" sz="1600" dirty="0">
                <a:latin typeface="Garamond" panose="02020404030301010803" pitchFamily="18" charset="0"/>
              </a:rPr>
              <a:t> in a better way the </a:t>
            </a:r>
            <a:r>
              <a:rPr lang="it-IT" altLang="en-US" sz="1600" dirty="0" err="1">
                <a:latin typeface="Garamond" panose="02020404030301010803" pitchFamily="18" charset="0"/>
              </a:rPr>
              <a:t>contextual</a:t>
            </a:r>
            <a:r>
              <a:rPr lang="it-IT" altLang="en-US" sz="1600" dirty="0">
                <a:latin typeface="Garamond" panose="02020404030301010803" pitchFamily="18" charset="0"/>
              </a:rPr>
              <a:t> spatial information in an image</a:t>
            </a:r>
          </a:p>
          <a:p>
            <a:pPr eaLnBrk="1" hangingPunct="1"/>
            <a:r>
              <a:rPr lang="it-IT" altLang="en-US" sz="1600" dirty="0" err="1">
                <a:latin typeface="Garamond" panose="02020404030301010803" pitchFamily="18" charset="0"/>
              </a:rPr>
              <a:t>It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guarantess</a:t>
            </a:r>
            <a:r>
              <a:rPr lang="it-IT" altLang="en-US" sz="1600" dirty="0">
                <a:latin typeface="Garamond" panose="02020404030301010803" pitchFamily="18" charset="0"/>
              </a:rPr>
              <a:t> that the </a:t>
            </a:r>
            <a:r>
              <a:rPr lang="it-IT" altLang="en-US" sz="1600" dirty="0" err="1">
                <a:latin typeface="Garamond" panose="02020404030301010803" pitchFamily="18" charset="0"/>
              </a:rPr>
              <a:t>discrimination</a:t>
            </a:r>
            <a:r>
              <a:rPr lang="it-IT" altLang="en-US" sz="1600" dirty="0">
                <a:latin typeface="Garamond" panose="02020404030301010803" pitchFamily="18" charset="0"/>
              </a:rPr>
              <a:t> of image </a:t>
            </a:r>
            <a:r>
              <a:rPr lang="it-IT" altLang="en-US" sz="1600" dirty="0" err="1">
                <a:latin typeface="Garamond" panose="02020404030301010803" pitchFamily="18" charset="0"/>
              </a:rPr>
              <a:t>essence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attribute</a:t>
            </a:r>
            <a:r>
              <a:rPr lang="it-IT" altLang="en-US" sz="1600" dirty="0">
                <a:latin typeface="Garamond" panose="02020404030301010803" pitchFamily="18" charset="0"/>
              </a:rPr>
              <a:t> features be more </a:t>
            </a:r>
            <a:r>
              <a:rPr lang="it-IT" altLang="en-US" sz="1600" dirty="0" err="1">
                <a:latin typeface="Garamond" panose="02020404030301010803" pitchFamily="18" charset="0"/>
              </a:rPr>
              <a:t>evident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while</a:t>
            </a:r>
            <a:r>
              <a:rPr lang="it-IT" altLang="en-US" sz="1600" dirty="0">
                <a:latin typeface="Garamond" panose="02020404030301010803" pitchFamily="18" charset="0"/>
              </a:rPr>
              <a:t> the features are </a:t>
            </a:r>
            <a:r>
              <a:rPr lang="it-IT" altLang="en-US" sz="1600" dirty="0" err="1">
                <a:latin typeface="Garamond" panose="02020404030301010803" pitchFamily="18" charset="0"/>
              </a:rPr>
              <a:t>extracted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among</a:t>
            </a:r>
            <a:r>
              <a:rPr lang="it-IT" altLang="en-US" sz="1600" dirty="0">
                <a:latin typeface="Garamond" panose="02020404030301010803" pitchFamily="18" charset="0"/>
              </a:rPr>
              <a:t> the layers’ network. </a:t>
            </a:r>
            <a:r>
              <a:rPr lang="it-IT" altLang="en-US" sz="1600" dirty="0" err="1">
                <a:latin typeface="Garamond" panose="02020404030301010803" pitchFamily="18" charset="0"/>
              </a:rPr>
              <a:t>This</a:t>
            </a:r>
            <a:r>
              <a:rPr lang="it-IT" altLang="en-US" sz="1600" dirty="0">
                <a:latin typeface="Garamond" panose="02020404030301010803" pitchFamily="18" charset="0"/>
              </a:rPr>
              <a:t> can obtain better and </a:t>
            </a:r>
            <a:r>
              <a:rPr lang="it-IT" altLang="en-US" sz="1600" dirty="0" err="1">
                <a:latin typeface="Garamond" panose="02020404030301010803" pitchFamily="18" charset="0"/>
              </a:rPr>
              <a:t>stable</a:t>
            </a:r>
            <a:r>
              <a:rPr lang="it-IT" altLang="en-US" sz="1600" dirty="0">
                <a:latin typeface="Garamond" panose="02020404030301010803" pitchFamily="18" charset="0"/>
              </a:rPr>
              <a:t> performance </a:t>
            </a:r>
            <a:r>
              <a:rPr lang="it-IT" altLang="en-US" sz="1600" dirty="0" err="1">
                <a:latin typeface="Garamond" panose="02020404030301010803" pitchFamily="18" charset="0"/>
              </a:rPr>
              <a:t>than</a:t>
            </a:r>
            <a:r>
              <a:rPr lang="it-IT" altLang="en-US" sz="1600" dirty="0">
                <a:latin typeface="Garamond" panose="02020404030301010803" pitchFamily="18" charset="0"/>
              </a:rPr>
              <a:t> the </a:t>
            </a:r>
            <a:r>
              <a:rPr lang="it-IT" altLang="en-US" sz="1600" dirty="0" err="1">
                <a:latin typeface="Garamond" panose="02020404030301010803" pitchFamily="18" charset="0"/>
              </a:rPr>
              <a:t>traditional</a:t>
            </a:r>
            <a:r>
              <a:rPr lang="it-IT" altLang="en-US" sz="1600" dirty="0">
                <a:latin typeface="Garamond" panose="02020404030301010803" pitchFamily="18" charset="0"/>
              </a:rPr>
              <a:t> feature </a:t>
            </a:r>
            <a:r>
              <a:rPr lang="it-IT" altLang="en-US" sz="1600" dirty="0" err="1">
                <a:latin typeface="Garamond" panose="02020404030301010803" pitchFamily="18" charset="0"/>
              </a:rPr>
              <a:t>extraction-based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detection</a:t>
            </a:r>
            <a:r>
              <a:rPr lang="it-IT" altLang="en-US" sz="1600" dirty="0">
                <a:latin typeface="Garamond" panose="02020404030301010803" pitchFamily="18" charset="0"/>
              </a:rPr>
              <a:t> methods and </a:t>
            </a:r>
            <a:r>
              <a:rPr lang="it-IT" altLang="en-US" sz="1600" dirty="0" err="1">
                <a:latin typeface="Garamond" panose="02020404030301010803" pitchFamily="18" charset="0"/>
              </a:rPr>
              <a:t>existing</a:t>
            </a:r>
            <a:r>
              <a:rPr lang="it-IT" altLang="en-US" sz="1600" dirty="0">
                <a:latin typeface="Garamond" panose="02020404030301010803" pitchFamily="18" charset="0"/>
              </a:rPr>
              <a:t> CNN-</a:t>
            </a:r>
            <a:r>
              <a:rPr lang="it-IT" altLang="en-US" sz="1600" dirty="0" err="1">
                <a:latin typeface="Garamond" panose="02020404030301010803" pitchFamily="18" charset="0"/>
              </a:rPr>
              <a:t>based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detection</a:t>
            </a:r>
            <a:r>
              <a:rPr lang="it-IT" altLang="en-US" sz="1600" dirty="0">
                <a:latin typeface="Garamond" panose="02020404030301010803" pitchFamily="18" charset="0"/>
              </a:rPr>
              <a:t> </a:t>
            </a:r>
            <a:r>
              <a:rPr lang="it-IT" altLang="en-US" sz="1600" dirty="0" err="1">
                <a:latin typeface="Garamond" panose="02020404030301010803" pitchFamily="18" charset="0"/>
              </a:rPr>
              <a:t>method</a:t>
            </a:r>
            <a:r>
              <a:rPr lang="it-IT" altLang="en-US" sz="16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BB43D25E-044E-4DD4-B466-F228D5ABD1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0C824DE0-18C2-4318-AA14-C575809E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56A57279-C56C-4591-BE87-A36854D4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9E5291C5-EA7B-4423-B2FD-8A0C616B5E30}" type="slidenum">
              <a:rPr lang="it-IT" altLang="en-US" sz="1100" b="1" smtClean="0">
                <a:latin typeface="Garamond" panose="02020404030301010803" pitchFamily="18" charset="0"/>
              </a:rPr>
              <a:pPr/>
              <a:t>3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412723B-5F55-4BA1-9734-858E50087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Dataset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2CAA8C12-C542-4951-93E0-BDBC9D14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7E42A0A7-41E3-4A9E-8C5C-28A80242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endParaRPr lang="it-IT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BCE12ACA-3611-4CDF-8F05-E5BCBD70E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1241425"/>
            <a:ext cx="74041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The </a:t>
            </a: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dataset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composed by 184 images.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In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each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image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have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to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identify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what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forgery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object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person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detail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  </a:t>
            </a:r>
          </a:p>
        </p:txBody>
      </p:sp>
      <p:pic>
        <p:nvPicPr>
          <p:cNvPr id="3" name="Immagine 2" descr="Immagine che contiene testo, interni, persona, mensola&#10;&#10;Descrizione generata automaticamente">
            <a:extLst>
              <a:ext uri="{FF2B5EF4-FFF2-40B4-BE49-F238E27FC236}">
                <a16:creationId xmlns:a16="http://schemas.microsoft.com/office/drawing/2014/main" id="{22099CD5-8707-406B-99A7-5395D383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36" y="2399085"/>
            <a:ext cx="3081621" cy="173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A6A9EE2F-06BC-4714-896F-60C681CC00F0}"/>
              </a:ext>
            </a:extLst>
          </p:cNvPr>
          <p:cNvGrpSpPr/>
          <p:nvPr/>
        </p:nvGrpSpPr>
        <p:grpSpPr>
          <a:xfrm>
            <a:off x="1979712" y="4285892"/>
            <a:ext cx="1882128" cy="361711"/>
            <a:chOff x="148950" y="2018412"/>
            <a:chExt cx="1882128" cy="36171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13A2E3AE-3894-4086-A794-EF4E09BBB62D}"/>
                </a:ext>
              </a:extLst>
            </p:cNvPr>
            <p:cNvSpPr/>
            <p:nvPr/>
          </p:nvSpPr>
          <p:spPr>
            <a:xfrm>
              <a:off x="148950" y="2018412"/>
              <a:ext cx="1882128" cy="361711"/>
            </a:xfrm>
            <a:prstGeom prst="roundRect">
              <a:avLst>
                <a:gd name="adj" fmla="val 10000"/>
              </a:avLst>
            </a:prstGeom>
            <a:solidFill>
              <a:srgbClr val="822433"/>
            </a:solidFill>
            <a:ln>
              <a:solidFill>
                <a:srgbClr val="000000"/>
              </a:solidFill>
            </a:ln>
            <a:sp3d prstMaterial="plastic">
              <a:bevelT w="127000" h="25400" prst="relaxedInset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737A75D-BA72-4162-B42B-2EE3E3BC4482}"/>
                </a:ext>
              </a:extLst>
            </p:cNvPr>
            <p:cNvSpPr txBox="1"/>
            <p:nvPr/>
          </p:nvSpPr>
          <p:spPr>
            <a:xfrm>
              <a:off x="159544" y="2029006"/>
              <a:ext cx="1860940" cy="3405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>
                  <a:latin typeface="Garamond" panose="02020404030301010803" pitchFamily="18" charset="0"/>
                </a:rPr>
                <a:t>Input image</a:t>
              </a:r>
              <a:endParaRPr lang="en-GB" sz="16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E51C651-8288-478F-B655-B0D144DD838E}"/>
              </a:ext>
            </a:extLst>
          </p:cNvPr>
          <p:cNvGrpSpPr/>
          <p:nvPr/>
        </p:nvGrpSpPr>
        <p:grpSpPr>
          <a:xfrm>
            <a:off x="6109043" y="4315546"/>
            <a:ext cx="1882128" cy="361711"/>
            <a:chOff x="3505600" y="2018412"/>
            <a:chExt cx="1882128" cy="36171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2851817-57F5-44AE-BE5E-A48EA6F602C9}"/>
                </a:ext>
              </a:extLst>
            </p:cNvPr>
            <p:cNvSpPr/>
            <p:nvPr/>
          </p:nvSpPr>
          <p:spPr>
            <a:xfrm>
              <a:off x="3505600" y="2018412"/>
              <a:ext cx="1882128" cy="361711"/>
            </a:xfrm>
            <a:prstGeom prst="roundRect">
              <a:avLst>
                <a:gd name="adj" fmla="val 10000"/>
              </a:avLst>
            </a:prstGeom>
            <a:solidFill>
              <a:srgbClr val="822433"/>
            </a:solidFill>
            <a:ln>
              <a:solidFill>
                <a:srgbClr val="000000"/>
              </a:solidFill>
            </a:ln>
            <a:sp3d prstMaterial="plastic">
              <a:bevelT w="127000" h="25400" prst="relaxedInset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C3BBC0C-67E0-4062-9A3F-1EB00360F7A4}"/>
                </a:ext>
              </a:extLst>
            </p:cNvPr>
            <p:cNvSpPr txBox="1"/>
            <p:nvPr/>
          </p:nvSpPr>
          <p:spPr>
            <a:xfrm>
              <a:off x="3516194" y="2029006"/>
              <a:ext cx="1860940" cy="3405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>
                  <a:latin typeface="Garamond" panose="02020404030301010803" pitchFamily="18" charset="0"/>
                </a:rPr>
                <a:t>Output image</a:t>
              </a:r>
              <a:endParaRPr lang="en-GB" sz="16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07F6363A-5D56-4FFC-A2BA-D321860587AF}"/>
              </a:ext>
            </a:extLst>
          </p:cNvPr>
          <p:cNvGrpSpPr/>
          <p:nvPr/>
        </p:nvGrpSpPr>
        <p:grpSpPr>
          <a:xfrm>
            <a:off x="4572000" y="3006473"/>
            <a:ext cx="801664" cy="552608"/>
            <a:chOff x="2323145" y="894842"/>
            <a:chExt cx="830574" cy="55260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2581E5BB-5448-4B75-8190-35AF8214BAF6}"/>
                </a:ext>
              </a:extLst>
            </p:cNvPr>
            <p:cNvSpPr/>
            <p:nvPr/>
          </p:nvSpPr>
          <p:spPr>
            <a:xfrm rot="21574139">
              <a:off x="2323145" y="894842"/>
              <a:ext cx="830574" cy="55260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22433"/>
            </a:solidFill>
            <a:sp3d z="-70000" extrusionH="63500" prstMaterial="matte">
              <a:bevelT w="25400" h="6350" prst="relaxedInset"/>
              <a:contourClr>
                <a:schemeClr val="bg1"/>
              </a:contourClr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ccia a destra 4">
              <a:extLst>
                <a:ext uri="{FF2B5EF4-FFF2-40B4-BE49-F238E27FC236}">
                  <a16:creationId xmlns:a16="http://schemas.microsoft.com/office/drawing/2014/main" id="{9A04F1CD-378E-4563-9F41-34250346F66B}"/>
                </a:ext>
              </a:extLst>
            </p:cNvPr>
            <p:cNvSpPr txBox="1"/>
            <p:nvPr/>
          </p:nvSpPr>
          <p:spPr>
            <a:xfrm rot="21574139">
              <a:off x="2323149" y="1006469"/>
              <a:ext cx="532164" cy="331564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300" kern="1200"/>
            </a:p>
          </p:txBody>
        </p:sp>
      </p:grpSp>
      <p:pic>
        <p:nvPicPr>
          <p:cNvPr id="7" name="Immagine 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67C62FD2-210F-40ED-B925-552112A14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07" y="2394827"/>
            <a:ext cx="3081600" cy="17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 Box 6">
            <a:extLst>
              <a:ext uri="{FF2B5EF4-FFF2-40B4-BE49-F238E27FC236}">
                <a16:creationId xmlns:a16="http://schemas.microsoft.com/office/drawing/2014/main" id="{8D5A5A88-769E-42B6-86BD-34344FF3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782" y="5128194"/>
            <a:ext cx="74041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In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this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example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can see that the image on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television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forgery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object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22A65EE4-91C5-4571-9A9F-9749F770EE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4A0BB75-5306-4A70-96E6-17D1FBB5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8BFB12AC-B5CE-426D-AF95-E4DDB5BC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4082C419-3D08-400E-B831-82FA99ABE6E8}" type="slidenum">
              <a:rPr lang="it-IT" altLang="en-US" sz="1100" b="1" smtClean="0">
                <a:latin typeface="Garamond" panose="02020404030301010803" pitchFamily="18" charset="0"/>
              </a:rPr>
              <a:pPr/>
              <a:t>4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E49FADA-3415-472C-A2CE-719FE682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0E4B427E-3536-4B7E-B418-E853E7D7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Residual Propagation and Residual Feedback </a:t>
            </a:r>
            <a:endParaRPr lang="en-GB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Freccia curva 7">
            <a:extLst>
              <a:ext uri="{FF2B5EF4-FFF2-40B4-BE49-F238E27FC236}">
                <a16:creationId xmlns:a16="http://schemas.microsoft.com/office/drawing/2014/main" id="{D077D4F2-9FB9-43F6-BB9E-93B8B58A2425}"/>
              </a:ext>
            </a:extLst>
          </p:cNvPr>
          <p:cNvSpPr/>
          <p:nvPr/>
        </p:nvSpPr>
        <p:spPr bwMode="auto">
          <a:xfrm rot="16200000" flipH="1">
            <a:off x="3331952" y="1590787"/>
            <a:ext cx="413965" cy="2381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gradFill flip="none" rotWithShape="1">
            <a:gsLst>
              <a:gs pos="0">
                <a:srgbClr val="E27B8B">
                  <a:shade val="30000"/>
                  <a:satMod val="115000"/>
                </a:srgbClr>
              </a:gs>
              <a:gs pos="50000">
                <a:srgbClr val="E27B8B">
                  <a:shade val="67500"/>
                  <a:satMod val="115000"/>
                </a:srgbClr>
              </a:gs>
              <a:gs pos="100000">
                <a:srgbClr val="E27B8B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Freccia curva 8">
            <a:extLst>
              <a:ext uri="{FF2B5EF4-FFF2-40B4-BE49-F238E27FC236}">
                <a16:creationId xmlns:a16="http://schemas.microsoft.com/office/drawing/2014/main" id="{8CB12589-19DF-4B06-B45D-55C959B38143}"/>
              </a:ext>
            </a:extLst>
          </p:cNvPr>
          <p:cNvSpPr/>
          <p:nvPr/>
        </p:nvSpPr>
        <p:spPr bwMode="auto">
          <a:xfrm rot="5400000">
            <a:off x="5937052" y="1533476"/>
            <a:ext cx="384570" cy="238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gradFill flip="none" rotWithShape="1">
            <a:gsLst>
              <a:gs pos="0">
                <a:srgbClr val="E27B8B">
                  <a:shade val="30000"/>
                  <a:satMod val="115000"/>
                </a:srgbClr>
              </a:gs>
              <a:gs pos="50000">
                <a:srgbClr val="E27B8B">
                  <a:shade val="67500"/>
                  <a:satMod val="115000"/>
                </a:srgbClr>
              </a:gs>
              <a:gs pos="100000">
                <a:srgbClr val="E27B8B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014391C8-E956-490B-A88F-156C09ED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912476"/>
            <a:ext cx="298926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R</a:t>
            </a:r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ESIDUAL PROPAGATION</a:t>
            </a:r>
            <a:endParaRPr lang="it-IT" altLang="en-US" sz="13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226DE64-F6B7-4706-BC48-86C54D7FA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7" y="1912476"/>
            <a:ext cx="298926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R</a:t>
            </a:r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ESIDUAL FEEDBACK</a:t>
            </a:r>
            <a:endParaRPr lang="it-IT" altLang="en-US" sz="13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805BA5FE-C1CC-46AD-8108-7C897808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2199635"/>
            <a:ext cx="317371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recalls the input feature information, to solve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gradient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degradation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problem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Architecture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>
              <a:spcAft>
                <a:spcPts val="0"/>
              </a:spcAft>
              <a:buClr>
                <a:srgbClr val="7F1A2A"/>
              </a:buClr>
              <a:buFont typeface="Arial" panose="020B0604020202020204" pitchFamily="34" charset="0"/>
              <a:buChar char="•"/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added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in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each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stacked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layers</a:t>
            </a:r>
          </a:p>
          <a:p>
            <a:pPr marL="285750" indent="-285750">
              <a:spcAft>
                <a:spcPts val="0"/>
              </a:spcAft>
              <a:buClr>
                <a:srgbClr val="7F1A2A"/>
              </a:buClr>
              <a:buFont typeface="Arial" panose="020B0604020202020204" pitchFamily="34" charset="0"/>
              <a:buChar char="•"/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has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2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convolutional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layers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uses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ReLU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activation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function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algn="ctr">
              <a:spcAft>
                <a:spcPts val="600"/>
              </a:spcAft>
            </a:pPr>
            <a:endParaRPr lang="it-IT" altLang="en-US" sz="13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249DAD6F-68BA-49FA-A9E6-1B508C83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36412"/>
            <a:ext cx="74041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The </a:t>
            </a: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RRU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combines: </a:t>
            </a:r>
          </a:p>
        </p:txBody>
      </p:sp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5EE24B8C-634C-4A15-8E6B-02F2698A9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2" y="3893104"/>
            <a:ext cx="2989262" cy="1912160"/>
          </a:xfrm>
          <a:prstGeom prst="rect">
            <a:avLst/>
          </a:prstGeom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3C813FEB-D4C2-478E-8E32-1CF895CC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048" y="2199635"/>
            <a:ext cx="329167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Aft>
                <a:spcPts val="600"/>
              </a:spcAft>
              <a:buClr>
                <a:srgbClr val="7F1A2A"/>
              </a:buClr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an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automatic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learning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method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that consolidate the input feature information to make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differences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of image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essence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attributes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between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untampered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tampered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regions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be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amplified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it-IT" altLang="en-US" sz="1300" b="1" dirty="0">
                <a:solidFill>
                  <a:srgbClr val="000000"/>
                </a:solidFill>
                <a:latin typeface="Garamond" panose="02020404030301010803" pitchFamily="18" charset="0"/>
              </a:rPr>
              <a:t>Architecture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algn="just">
              <a:spcAft>
                <a:spcPts val="600"/>
              </a:spcAft>
              <a:buClr>
                <a:srgbClr val="7F1A2A"/>
              </a:buClr>
              <a:buFont typeface="Arial" panose="020B0604020202020204" pitchFamily="34" charset="0"/>
              <a:buChar char="•"/>
            </a:pP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uses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a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sigmoid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activation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function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in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order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to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learn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a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nonlinear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interaction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between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discriminate feature channels and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avoid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diffusion of feature information.</a:t>
            </a:r>
          </a:p>
          <a:p>
            <a:pPr algn="ctr">
              <a:spcAft>
                <a:spcPts val="600"/>
              </a:spcAft>
            </a:pPr>
            <a:endParaRPr lang="it-IT" altLang="en-US" sz="13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A7E9B5-2F2B-4D5A-BFB7-BD320BDB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529" y="5805264"/>
            <a:ext cx="7776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residual propagation and residual feedback.</a:t>
            </a:r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22A65EE4-91C5-4571-9A9F-9749F770EE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4A0BB75-5306-4A70-96E6-17D1FBB5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8BFB12AC-B5CE-426D-AF95-E4DDB5BC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4082C419-3D08-400E-B831-82FA99ABE6E8}" type="slidenum">
              <a:rPr lang="it-IT" altLang="en-US" sz="1100" b="1" smtClean="0">
                <a:latin typeface="Garamond" panose="02020404030301010803" pitchFamily="18" charset="0"/>
              </a:rPr>
              <a:pPr/>
              <a:t>5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E49FADA-3415-472C-A2CE-719FE682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0E4B427E-3536-4B7E-B418-E853E7D7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Complete </a:t>
            </a: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of RRU-Net</a:t>
            </a:r>
            <a:endParaRPr lang="en-GB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A23FBA-8F8F-47E6-96CD-1ECEF913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6"/>
          <a:stretch/>
        </p:blipFill>
        <p:spPr>
          <a:xfrm>
            <a:off x="1261939" y="1412776"/>
            <a:ext cx="7173515" cy="394808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F20C93-B02D-40FA-87BA-39497160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29" y="5511312"/>
            <a:ext cx="777646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RRU-Net architecture. 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</a:rPr>
              <a:t>The numbers on the box represent the numbers of features. </a:t>
            </a:r>
          </a:p>
          <a:p>
            <a:pPr algn="ctr"/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data 3">
            <a:extLst>
              <a:ext uri="{FF2B5EF4-FFF2-40B4-BE49-F238E27FC236}">
                <a16:creationId xmlns:a16="http://schemas.microsoft.com/office/drawing/2014/main" id="{41F0BC22-1A6B-4252-8013-864AA07BD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7" name="Segnaposto piè di pagina 4">
            <a:extLst>
              <a:ext uri="{FF2B5EF4-FFF2-40B4-BE49-F238E27FC236}">
                <a16:creationId xmlns:a16="http://schemas.microsoft.com/office/drawing/2014/main" id="{B8041F12-6F58-426D-B611-0B1C311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11268" name="Segnaposto numero diapositiva 5">
            <a:extLst>
              <a:ext uri="{FF2B5EF4-FFF2-40B4-BE49-F238E27FC236}">
                <a16:creationId xmlns:a16="http://schemas.microsoft.com/office/drawing/2014/main" id="{EEE07634-2C5C-4E8C-B116-26F1FE6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7DEB9C20-275D-453A-9320-69152251EEE5}" type="slidenum">
              <a:rPr lang="it-IT" altLang="en-US" sz="1100" b="1" smtClean="0">
                <a:latin typeface="Garamond" panose="02020404030301010803" pitchFamily="18" charset="0"/>
              </a:rPr>
              <a:pPr/>
              <a:t>6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EE566E0B-3552-4FF0-A6B8-83070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Evaluation of RRU-Net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196AF08-0E9B-445D-8B9F-ADCA50C2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Metrics</a:t>
            </a: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used</a:t>
            </a:r>
            <a:endParaRPr lang="en-GB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0F5771D2-811C-4E33-9F94-75948C90D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00" y="1598057"/>
                <a:ext cx="2592288" cy="12121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Clr>
                    <a:srgbClr val="7F1A2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altLang="en-US" sz="1300" b="1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Dice score: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7F1A2A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𝐴𝑟𝑒𝑎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𝑂𝑣𝑒𝑟𝑙𝑎𝑝</m:t>
                          </m:r>
                        </m:num>
                        <m:den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𝑝𝑖𝑥𝑒𝑙𝑠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1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𝑐𝑜𝑚𝑏𝑖𝑛𝑒𝑑</m:t>
                          </m:r>
                        </m:den>
                      </m:f>
                    </m:oMath>
                  </m:oMathPara>
                </a14:m>
                <a:endParaRPr lang="it-IT" sz="1100" b="1" dirty="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Clr>
                    <a:srgbClr val="7F1A2A"/>
                  </a:buClr>
                  <a:buFont typeface="Arial" panose="020B0604020202020204" pitchFamily="34" charset="0"/>
                  <a:buChar char="•"/>
                  <a:defRPr/>
                </a:pPr>
                <a:endParaRPr lang="en-GB" sz="1300" b="1" dirty="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Clr>
                    <a:srgbClr val="7F1A2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GB" sz="1300" b="1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Loss function: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7F1A2A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𝐵𝑖𝑛𝑎𝑟𝑦𝐶𝑟𝑜𝑠𝑠𝐸𝑛𝑡𝑟𝑜𝑝𝑦</m:t>
                      </m:r>
                    </m:oMath>
                  </m:oMathPara>
                </a14:m>
                <a:endParaRPr lang="it-IT" altLang="en-US" sz="1100" dirty="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0F5771D2-811C-4E33-9F94-75948C90D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1598057"/>
                <a:ext cx="2592288" cy="1212127"/>
              </a:xfrm>
              <a:prstGeom prst="rect">
                <a:avLst/>
              </a:prstGeom>
              <a:blipFill>
                <a:blip r:embed="rId3"/>
                <a:stretch>
                  <a:fillRect t="-5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4942B6A5-2D25-4391-A992-C0359091D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29780"/>
            <a:ext cx="2451258" cy="17500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8C1B5C5-CD70-4143-8F47-DCCCD2558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43051"/>
            <a:ext cx="2414023" cy="167640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610DA5-710F-42D0-BC5C-85D1807A9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4" y="3406649"/>
            <a:ext cx="2414022" cy="175001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076A75C-6A89-43C5-A4F0-23BB4C504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6" y="1535484"/>
            <a:ext cx="2414022" cy="1682500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CBA2AF6-923F-41A2-87D2-84E787D1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5229200"/>
            <a:ext cx="25922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dice and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training and test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50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F9E1B27-CAE5-4E43-A517-60EAC86C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96" y="5229199"/>
            <a:ext cx="26176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dice and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training and test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500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39F3CD3C-8947-4287-8484-1B3D7961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825" y="3127631"/>
            <a:ext cx="26176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it-IT" altLang="en-US" sz="13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Discussion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  <a:b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First,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trained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network 50 times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as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read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in the paper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but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though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 that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can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improve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performance, so 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trained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a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lot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the network to see 2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things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As far as the network can improve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At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which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point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can see the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phenomenon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 of </a:t>
            </a:r>
            <a:r>
              <a:rPr lang="it-IT" altLang="en-US" sz="1300" dirty="0" err="1">
                <a:solidFill>
                  <a:srgbClr val="000000"/>
                </a:solidFill>
                <a:latin typeface="Garamond" panose="02020404030301010803" pitchFamily="18" charset="0"/>
              </a:rPr>
              <a:t>overfitting</a:t>
            </a:r>
            <a:r>
              <a:rPr lang="it-IT" altLang="en-US" sz="13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data 3">
            <a:extLst>
              <a:ext uri="{FF2B5EF4-FFF2-40B4-BE49-F238E27FC236}">
                <a16:creationId xmlns:a16="http://schemas.microsoft.com/office/drawing/2014/main" id="{41F0BC22-1A6B-4252-8013-864AA07BD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7" name="Segnaposto piè di pagina 4">
            <a:extLst>
              <a:ext uri="{FF2B5EF4-FFF2-40B4-BE49-F238E27FC236}">
                <a16:creationId xmlns:a16="http://schemas.microsoft.com/office/drawing/2014/main" id="{B8041F12-6F58-426D-B611-0B1C311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11268" name="Segnaposto numero diapositiva 5">
            <a:extLst>
              <a:ext uri="{FF2B5EF4-FFF2-40B4-BE49-F238E27FC236}">
                <a16:creationId xmlns:a16="http://schemas.microsoft.com/office/drawing/2014/main" id="{EEE07634-2C5C-4E8C-B116-26F1FE6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7DEB9C20-275D-453A-9320-69152251EEE5}" type="slidenum">
              <a:rPr lang="it-IT" altLang="en-US" sz="1100" b="1" smtClean="0">
                <a:latin typeface="Garamond" panose="02020404030301010803" pitchFamily="18" charset="0"/>
              </a:rPr>
              <a:pPr/>
              <a:t>7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EE566E0B-3552-4FF0-A6B8-83070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Results obtained</a:t>
            </a:r>
          </a:p>
        </p:txBody>
      </p:sp>
      <p:pic>
        <p:nvPicPr>
          <p:cNvPr id="3" name="Immagine 2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C8AC95B7-0439-4351-872C-45845B021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27" y="1342353"/>
            <a:ext cx="3600400" cy="17266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8BD525-991F-4DDD-90B6-7AD1FB6B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075637"/>
            <a:ext cx="777646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better output that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obtained.</a:t>
            </a:r>
            <a:endParaRPr lang="it-IT" altLang="en-US" sz="11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ctr"/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51D8BD-0CB7-4AA5-BAB2-423A453760EC}"/>
              </a:ext>
            </a:extLst>
          </p:cNvPr>
          <p:cNvSpPr txBox="1"/>
          <p:nvPr/>
        </p:nvSpPr>
        <p:spPr>
          <a:xfrm>
            <a:off x="1219200" y="1484784"/>
            <a:ext cx="31242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can see that in our output the forgery “person” is noticed, but we have not the result as clear as in the second output that is the true output. </a:t>
            </a:r>
          </a:p>
          <a:p>
            <a:endParaRPr lang="en-GB" altLang="en-US" sz="1300" dirty="0">
              <a:solidFill>
                <a:srgbClr val="00000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altLang="en-US" sz="1300" dirty="0">
              <a:solidFill>
                <a:srgbClr val="00000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</a:t>
            </a: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can see that in our output the forgery person is not noticed so much, the only better forgery points that are noticed are the face and one hand. </a:t>
            </a:r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Reason</a:t>
            </a: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 we suppose that the reasons is due to the different dataset that we have used. </a:t>
            </a:r>
            <a:b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In fact, our dataset is small, instead those of the paper is more complex. </a:t>
            </a:r>
            <a:endParaRPr lang="it-IT" altLang="en-US" sz="13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45FB04-C429-4BC4-8109-CCA063472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8" y="3676294"/>
            <a:ext cx="3600000" cy="17293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A25BD90-8823-4517-AD28-6CD3DCBC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13" y="5451901"/>
            <a:ext cx="777646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worse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output that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obtained.</a:t>
            </a:r>
            <a:endParaRPr lang="it-IT" altLang="en-US" sz="11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ctr"/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6EC97BE-47EB-4CC6-97E4-7D34AEB6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Comparison</a:t>
            </a: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with </a:t>
            </a: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true</a:t>
            </a: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output and </a:t>
            </a:r>
            <a:r>
              <a:rPr lang="it-IT" altLang="en-US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our</a:t>
            </a:r>
            <a:r>
              <a:rPr lang="it-IT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output</a:t>
            </a:r>
            <a:endParaRPr lang="en-GB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egnaposto numero diapositiva 5">
            <a:extLst>
              <a:ext uri="{FF2B5EF4-FFF2-40B4-BE49-F238E27FC236}">
                <a16:creationId xmlns:a16="http://schemas.microsoft.com/office/drawing/2014/main" id="{EEE07634-2C5C-4E8C-B116-26F1FE6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7DEB9C20-275D-453A-9320-69152251EEE5}" type="slidenum">
              <a:rPr lang="it-IT" altLang="en-US" sz="1100" b="1" smtClean="0">
                <a:latin typeface="Garamond" panose="02020404030301010803" pitchFamily="18" charset="0"/>
              </a:rPr>
              <a:pPr/>
              <a:t>8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EE566E0B-3552-4FF0-A6B8-83070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Personal Research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196AF08-0E9B-445D-8B9F-ADCA50C2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FSM block</a:t>
            </a:r>
            <a:endParaRPr lang="en-GB" alt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1271" name="Immagine 8">
            <a:extLst>
              <a:ext uri="{FF2B5EF4-FFF2-40B4-BE49-F238E27FC236}">
                <a16:creationId xmlns:a16="http://schemas.microsoft.com/office/drawing/2014/main" id="{BF3B9386-4DEC-4ADE-8AF2-C23911B48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4" r="4110" b="15067"/>
          <a:stretch/>
        </p:blipFill>
        <p:spPr bwMode="auto">
          <a:xfrm>
            <a:off x="3347865" y="4255614"/>
            <a:ext cx="5688632" cy="158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2C6AFFAD-B579-4346-816A-EA44F9CB05F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16013" y="1751351"/>
                <a:ext cx="8064499" cy="3333833"/>
              </a:xfrm>
            </p:spPr>
            <p:txBody>
              <a:bodyPr/>
              <a:lstStyle/>
              <a:p>
                <a:pPr eaLnBrk="1" hangingPunct="1">
                  <a:buClrTx/>
                </a:pPr>
                <a:r>
                  <a:rPr lang="it-IT" altLang="en-US" sz="1200" dirty="0">
                    <a:latin typeface="Garamond" panose="02020404030301010803" pitchFamily="18" charset="0"/>
                  </a:rPr>
                  <a:t>Input feature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200" dirty="0">
                    <a:effectLst/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buClrTx/>
                </a:pPr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Convolution </a:t>
                </a:r>
                <a14:m>
                  <m:oMath xmlns:m="http://schemas.openxmlformats.org/officeDocument/2006/math"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3×3</m:t>
                    </m:r>
                  </m:oMath>
                </a14:m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over I </a:t>
                </a:r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B1</a:t>
                </a:r>
                <a:b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GB" altLang="en-US" sz="1200" u="sng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Aim</a:t>
                </a:r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used to filter out the irrelevant feature from the input I, because of this we obtain a feature map with 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altLang="en-US" sz="1200" dirty="0">
                  <a:latin typeface="Garamond" panose="02020404030301010803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eaLnBrk="1" hangingPunct="1">
                  <a:buClrTx/>
                </a:pPr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Three convolutions: 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B2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B3 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B4 indicates the representation of the input signal. </a:t>
                </a:r>
              </a:p>
              <a:p>
                <a:pPr marL="285750" indent="-285750" eaLnBrk="1" hangingPunct="1">
                  <a:buClrTx/>
                  <a:buFont typeface="Arial" panose="020B0604020202020204" pitchFamily="34" charset="0"/>
                  <a:buChar char="•"/>
                </a:pP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B2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⨂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B3 with softmax function  B5. </a:t>
                </a:r>
                <a:b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GB" altLang="en-US" sz="1200" u="sng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Aim</a:t>
                </a: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relation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which is the co</a:t>
                </a:r>
                <a:r>
                  <a:rPr lang="en-GB" altLang="en-US" sz="1200" dirty="0"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mbination of dot product and softmax. </a:t>
                </a:r>
                <a:endParaRPr lang="en-GB" altLang="en-US" sz="1200" dirty="0">
                  <a:solidFill>
                    <a:srgbClr val="000000"/>
                  </a:solidFill>
                  <a:latin typeface="Garamond" panose="02020404030301010803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 eaLnBrk="1" hangingPunct="1">
                  <a:buClrTx/>
                  <a:buFont typeface="Arial" panose="020B0604020202020204" pitchFamily="34" charset="0"/>
                  <a:buChar char="•"/>
                </a:pP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B4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⨂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B5  B6 </a:t>
                </a:r>
              </a:p>
              <a:p>
                <a:pPr marL="285750" indent="-285750" eaLnBrk="1" hangingPunct="1">
                  <a:buClrTx/>
                  <a:buFont typeface="Arial" panose="020B0604020202020204" pitchFamily="34" charset="0"/>
                  <a:buChar char="•"/>
                </a:pP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Convolution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it-IT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over B6, B1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B6</a:t>
                </a:r>
              </a:p>
              <a:p>
                <a:pPr marL="285750" indent="-285750" eaLnBrk="1" hangingPunct="1">
                  <a:buClrTx/>
                  <a:buFont typeface="Arial" panose="020B0604020202020204" pitchFamily="34" charset="0"/>
                  <a:buChar char="•"/>
                </a:pP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Convolution </a:t>
                </a: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3×3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 over B6 </a:t>
                </a: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B7.</a:t>
                </a:r>
                <a:b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GB" altLang="en-US" sz="1200" u="sng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Aim</a:t>
                </a: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obtain the initial dimension of the feature map.</a:t>
                </a:r>
              </a:p>
              <a:p>
                <a:pPr marL="285750" indent="-285750" eaLnBrk="1" hangingPunct="1">
                  <a:buClrTx/>
                  <a:buFont typeface="Arial" panose="020B0604020202020204" pitchFamily="34" charset="0"/>
                  <a:buChar char="•"/>
                </a:pP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B7  output of FSM (RIT)</a:t>
                </a:r>
                <a:b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GB" altLang="en-US" sz="1200" u="sng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Aim</a:t>
                </a:r>
                <a:r>
                  <a:rPr lang="en-GB" altLang="en-US" sz="1200" dirty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avoid overfitting. </a:t>
                </a:r>
                <a:endParaRPr lang="en-GB" altLang="en-US" sz="1200" dirty="0">
                  <a:latin typeface="Garamond" panose="02020404030301010803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2C6AFFAD-B579-4346-816A-EA44F9CB0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3" y="1751351"/>
                <a:ext cx="8064499" cy="333383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86E90D-F405-4CB7-AB63-AEF720913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266" y="5746690"/>
            <a:ext cx="1824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rgbClr val="44546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GB" altLang="en-US" sz="1100" dirty="0">
                <a:solidFill>
                  <a:srgbClr val="44546A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FSM architecture.</a:t>
            </a:r>
            <a:endParaRPr lang="en-GB" altLang="en-US" sz="11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6A1CBEC-FA88-40DB-ACB8-DD86B7CC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167135"/>
            <a:ext cx="783844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We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have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decided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to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add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the FSM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block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between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the encoder and the decoder in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order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to see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if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the performance are better. </a:t>
            </a:r>
            <a:b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FSM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used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with U-Net to </a:t>
            </a:r>
            <a:r>
              <a:rPr lang="it-IT" altLang="en-US" sz="1200" dirty="0" err="1">
                <a:solidFill>
                  <a:srgbClr val="000000"/>
                </a:solidFill>
                <a:latin typeface="Garamond" panose="02020404030301010803" pitchFamily="18" charset="0"/>
              </a:rPr>
              <a:t>improve</a:t>
            </a: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the performance and</a:t>
            </a:r>
            <a:r>
              <a:rPr lang="en-GB" sz="12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capture long-range spatial information.</a:t>
            </a:r>
          </a:p>
          <a:p>
            <a:pPr>
              <a:spcAft>
                <a:spcPts val="600"/>
              </a:spcAft>
            </a:pPr>
            <a:r>
              <a:rPr lang="it-IT" altLang="en-US" sz="1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67CD3289-C330-4851-A826-14B399F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D30912F1-1900-41BA-B09A-5FE02AC9589B}" type="datetime1">
              <a:rPr lang="it-IT" altLang="en-US" sz="1100" b="1" smtClean="0">
                <a:latin typeface="Garamond" panose="02020404030301010803" pitchFamily="18" charset="0"/>
              </a:rPr>
              <a:pPr/>
              <a:t>26/07/2021</a:t>
            </a:fld>
            <a:endParaRPr lang="it-IT" altLang="en-US" b="1" dirty="0">
              <a:latin typeface="Garamond" panose="02020404030301010803" pitchFamily="18" charset="0"/>
            </a:endParaRP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38F0F8F7-0280-4F33-8DE7-7AFCD91E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data 3">
            <a:extLst>
              <a:ext uri="{FF2B5EF4-FFF2-40B4-BE49-F238E27FC236}">
                <a16:creationId xmlns:a16="http://schemas.microsoft.com/office/drawing/2014/main" id="{41F0BC22-1A6B-4252-8013-864AA07BD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0912F1-1900-41BA-B09A-5FE02AC9589B}" type="datetime1">
              <a:rPr lang="it-IT" altLang="en-US" sz="1100" b="1">
                <a:latin typeface="Garamond" panose="02020404030301010803" pitchFamily="18" charset="0"/>
              </a:rPr>
              <a:pPr/>
              <a:t>26/07/2021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7" name="Segnaposto piè di pagina 4">
            <a:extLst>
              <a:ext uri="{FF2B5EF4-FFF2-40B4-BE49-F238E27FC236}">
                <a16:creationId xmlns:a16="http://schemas.microsoft.com/office/drawing/2014/main" id="{B8041F12-6F58-426D-B611-0B1C311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100" b="1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RRU-Net: The Ringed Residual U-Net for Image Splicing Forgery Detection</a:t>
            </a:r>
            <a:endParaRPr lang="it-IT" altLang="en-US" sz="1100" b="1" dirty="0"/>
          </a:p>
        </p:txBody>
      </p:sp>
      <p:sp>
        <p:nvSpPr>
          <p:cNvPr id="11268" name="Segnaposto numero diapositiva 5">
            <a:extLst>
              <a:ext uri="{FF2B5EF4-FFF2-40B4-BE49-F238E27FC236}">
                <a16:creationId xmlns:a16="http://schemas.microsoft.com/office/drawing/2014/main" id="{EEE07634-2C5C-4E8C-B116-26F1FE6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 b="1" dirty="0">
                <a:latin typeface="Garamond" panose="02020404030301010803" pitchFamily="18" charset="0"/>
              </a:rPr>
              <a:t>Pagina </a:t>
            </a:r>
            <a:fld id="{7DEB9C20-275D-453A-9320-69152251EEE5}" type="slidenum">
              <a:rPr lang="it-IT" altLang="en-US" sz="1100" b="1" smtClean="0">
                <a:latin typeface="Garamond" panose="02020404030301010803" pitchFamily="18" charset="0"/>
              </a:rPr>
              <a:pPr/>
              <a:t>9</a:t>
            </a:fld>
            <a:endParaRPr lang="it-IT" altLang="en-US" sz="1100" b="1" dirty="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EE566E0B-3552-4FF0-A6B8-830705B5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en-US" dirty="0" err="1">
                <a:latin typeface="Garamond" panose="02020404030301010803" pitchFamily="18" charset="0"/>
              </a:rPr>
              <a:t>Result</a:t>
            </a:r>
            <a:r>
              <a:rPr lang="it-IT" altLang="en-US" dirty="0">
                <a:latin typeface="Garamond" panose="02020404030301010803" pitchFamily="18" charset="0"/>
              </a:rPr>
              <a:t> obtained with FSM </a:t>
            </a:r>
            <a:r>
              <a:rPr lang="it-IT" altLang="en-US" dirty="0" err="1">
                <a:latin typeface="Garamond" panose="02020404030301010803" pitchFamily="18" charset="0"/>
              </a:rPr>
              <a:t>block</a:t>
            </a:r>
            <a:r>
              <a:rPr lang="it-IT" altLang="en-US" dirty="0">
                <a:latin typeface="Garamond" panose="02020404030301010803" pitchFamily="18" charset="0"/>
              </a:rPr>
              <a:t> 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2CB302-0AF3-4B7C-B0C6-64040333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61" y="1628992"/>
            <a:ext cx="3662245" cy="1728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8C7186-5B8D-48A8-A91C-07AABC6FD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15" y="3789232"/>
            <a:ext cx="3613091" cy="172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1FFDB2-809C-4485-9E4C-E5C870E035F8}"/>
              </a:ext>
            </a:extLst>
          </p:cNvPr>
          <p:cNvSpPr txBox="1"/>
          <p:nvPr/>
        </p:nvSpPr>
        <p:spPr>
          <a:xfrm>
            <a:off x="1189222" y="1154406"/>
            <a:ext cx="353356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GB" altLang="en-US" sz="13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Figures, </a:t>
            </a:r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by adding the FSM block our network are able to detect the forgery and a kind of halo is created around it.</a:t>
            </a:r>
          </a:p>
          <a:p>
            <a:pPr algn="just"/>
            <a:r>
              <a:rPr lang="en-GB" altLang="en-US" sz="13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training we have faster better performance, so we think that the FSM block will help to improve the performance of RRU-Net.</a:t>
            </a:r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b="1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GB" altLang="en-US" sz="1300" dirty="0">
              <a:solidFill>
                <a:srgbClr val="0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FDD6E3-70BD-49D4-87B0-C9BC839F4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5" y="3363669"/>
            <a:ext cx="777646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by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FSM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altLang="en-US" sz="11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ctr"/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7CDAD2B-8215-4D6C-8709-62C0D280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5" y="5523909"/>
            <a:ext cx="777646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by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FSM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altLang="en-US" sz="11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ctr"/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939EBD-5995-446D-8EC7-E88BB162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109582"/>
            <a:ext cx="2259094" cy="14698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DA2AF8A-B9F8-4535-8B76-D990F3C12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5" y="2616425"/>
            <a:ext cx="2135516" cy="13886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E262DEB-7103-441B-ACED-E673CC710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713" y="5634938"/>
            <a:ext cx="268525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100" b="1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</a:t>
            </a:r>
            <a:r>
              <a:rPr lang="en-GB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dice for training and test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10 </a:t>
            </a:r>
            <a:r>
              <a:rPr lang="it-IT" altLang="en-US" sz="1100" dirty="0" err="1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it-IT" altLang="en-US" sz="11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altLang="en-US" sz="11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2038</TotalTime>
  <Words>1119</Words>
  <Application>Microsoft Office PowerPoint</Application>
  <PresentationFormat>Presentazione su schermo (4:3)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Garamond</vt:lpstr>
      <vt:lpstr>la sapienza</vt:lpstr>
      <vt:lpstr>RRU-Net: The Ringed Residual U-Net for Image Splicing Forgery Detection</vt:lpstr>
      <vt:lpstr>Introduction</vt:lpstr>
      <vt:lpstr>Dataset</vt:lpstr>
      <vt:lpstr>Architecture</vt:lpstr>
      <vt:lpstr>Architecture</vt:lpstr>
      <vt:lpstr>Evaluation of RRU-Net</vt:lpstr>
      <vt:lpstr>Results obtained</vt:lpstr>
      <vt:lpstr>Personal Research</vt:lpstr>
      <vt:lpstr>Result obtained with FSM block </vt:lpstr>
      <vt:lpstr>Comparisons of results obtained</vt:lpstr>
      <vt:lpstr>Thanks for the attention!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Denise Landini</cp:lastModifiedBy>
  <cp:revision>41</cp:revision>
  <dcterms:created xsi:type="dcterms:W3CDTF">2006-11-20T16:13:10Z</dcterms:created>
  <dcterms:modified xsi:type="dcterms:W3CDTF">2021-07-26T05:55:52Z</dcterms:modified>
  <cp:category/>
</cp:coreProperties>
</file>