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Source Code Pro"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3"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pitt.edu/~dash/ashliman.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books.google.com/books?id=FUoMAAAAIAAJ&amp;pg=PA127#v=onepage&amp;q=&amp;f=false" TargetMode="External"/><Relationship Id="rId4" Type="http://schemas.openxmlformats.org/officeDocument/2006/relationships/hyperlink" Target="http://books.google.com/books?id=FUoMAAAAIAAJ&amp;pg=PR3#v=onepage&amp;q=&amp;f=fals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One sentence logline. Capture the essential promise of your game, and get readers excited about playing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a:p>
            <a:pPr lvl="0" rtl="0">
              <a:lnSpc>
                <a:spcPct val="115000"/>
              </a:lnSpc>
              <a:spcBef>
                <a:spcPts val="2400"/>
              </a:spcBef>
              <a:spcAft>
                <a:spcPts val="600"/>
              </a:spcAft>
              <a:buNone/>
            </a:pPr>
            <a:r>
              <a:rPr lang="en" sz="2300" b="1"/>
              <a:t>Merlin the Magician </a:t>
            </a:r>
          </a:p>
          <a:p>
            <a:pPr lvl="0" rtl="0">
              <a:lnSpc>
                <a:spcPct val="115000"/>
              </a:lnSpc>
              <a:spcBef>
                <a:spcPts val="2400"/>
              </a:spcBef>
              <a:spcAft>
                <a:spcPts val="600"/>
              </a:spcAft>
              <a:buNone/>
            </a:pPr>
            <a:r>
              <a:rPr lang="en" sz="2300" b="1"/>
              <a:t>Rescues King Vortigern</a:t>
            </a:r>
          </a:p>
          <a:p>
            <a:pPr lvl="0" rtl="0">
              <a:lnSpc>
                <a:spcPct val="115000"/>
              </a:lnSpc>
              <a:spcBef>
                <a:spcPts val="0"/>
              </a:spcBef>
              <a:buNone/>
            </a:pPr>
            <a:r>
              <a:rPr lang="en"/>
              <a:t>Why the Red Dragon Is the Emblem of Wales</a:t>
            </a:r>
          </a:p>
          <a:p>
            <a:pPr lvl="0">
              <a:spcBef>
                <a:spcPts val="0"/>
              </a:spcBef>
              <a:buNone/>
            </a:pPr>
            <a:r>
              <a:rPr lang="en"/>
              <a:t>W. Jenkyn Thomas</a:t>
            </a:r>
          </a:p>
          <a:p>
            <a:pPr lvl="0">
              <a:spcBef>
                <a:spcPts val="0"/>
              </a:spcBef>
              <a:buNone/>
            </a:pPr>
            <a:r>
              <a:rPr lang="en"/>
              <a:t>After the Treachery of the Long Knives, King Vortigern called together his twelve wise men and asked them what he should do.</a:t>
            </a:r>
          </a:p>
          <a:p>
            <a:pPr lvl="0">
              <a:spcBef>
                <a:spcPts val="0"/>
              </a:spcBef>
              <a:buNone/>
            </a:pPr>
            <a:r>
              <a:rPr lang="en"/>
              <a:t>They said to him, "Retire to the remote boundaries of your kingdom, and there build and fortify a city to defend yourself. The Saxon people you have received are treacherous, and they are seeking to subdue you by guile. Even during your life they will, if they can, seize upon all the countries which are subject to your power. How much more will they attempt it after your death?"</a:t>
            </a:r>
          </a:p>
          <a:p>
            <a:pPr lvl="0">
              <a:spcBef>
                <a:spcPts val="0"/>
              </a:spcBef>
              <a:buNone/>
            </a:pPr>
            <a:r>
              <a:rPr lang="en"/>
              <a:t>The king was pleased with this advice, and departing with his wise men traveled through many parts of his territories in search of a convenient place for building a citadel. Far and wide they traveled, but nowhere could they find a suitable place until they came to the mountains of Eryri, in Gwynedd. On the summit of one of these, which was then called Dinas Ffaraon, they discovered a fine place to build a fortress.</a:t>
            </a:r>
          </a:p>
          <a:p>
            <a:pPr lvl="0">
              <a:spcBef>
                <a:spcPts val="0"/>
              </a:spcBef>
              <a:buNone/>
            </a:pPr>
            <a:r>
              <a:rPr lang="en"/>
              <a:t>The wise men said to the king, "Build here a city, for in this place you will be secure against the barbarians."</a:t>
            </a:r>
          </a:p>
          <a:p>
            <a:pPr lvl="0">
              <a:spcBef>
                <a:spcPts val="0"/>
              </a:spcBef>
              <a:buNone/>
            </a:pPr>
            <a:r>
              <a:rPr lang="en"/>
              <a:t>Then the king sent for artificers, carpenters, and stonemasons, and collected all the materials for building. In the night, however, the whole of these disappeared, and by morning nothing remained of all that had been provided. Materials were procured from all parts a second time, but a second time they disappeared in the night. A third time everything was brought together for building, but by morning again not a trace of them remained.</a:t>
            </a:r>
          </a:p>
          <a:p>
            <a:pPr lvl="0">
              <a:spcBef>
                <a:spcPts val="0"/>
              </a:spcBef>
              <a:buNone/>
            </a:pPr>
            <a:r>
              <a:rPr lang="en"/>
              <a:t>Vortigern called his wise men together and asked them the cause of this marvel.</a:t>
            </a:r>
          </a:p>
          <a:p>
            <a:pPr lvl="0">
              <a:spcBef>
                <a:spcPts val="0"/>
              </a:spcBef>
              <a:buNone/>
            </a:pPr>
            <a:r>
              <a:rPr lang="en"/>
              <a:t>They replied: "You must find a child born without a father, put him to death, and sprinkle with his blood the ground on which the citadel is to be built, or you will never accomplish your purpose."</a:t>
            </a:r>
          </a:p>
          <a:p>
            <a:pPr lvl="0">
              <a:spcBef>
                <a:spcPts val="0"/>
              </a:spcBef>
              <a:buNone/>
            </a:pPr>
            <a:r>
              <a:rPr lang="en"/>
              <a:t>This did not appear such strange advice to King Vortigern as it does to us. In olden times there were very cruel practices in connection with building. Sometimes a human victim was sacrificed in order that his blood might be used as cement. At other times a living person was walled in a new building -- often an innocent little child.</a:t>
            </a:r>
          </a:p>
          <a:p>
            <a:pPr lvl="0">
              <a:spcBef>
                <a:spcPts val="0"/>
              </a:spcBef>
              <a:buNone/>
            </a:pPr>
            <a:r>
              <a:rPr lang="en"/>
              <a:t>The king thought the advice of his wise men was good and sent messengers throughout Britain in search of a child born without a father. After having inquired in vain in all the provinces, they came to a field in Bassaleg, where a party of boys were playing at ball.</a:t>
            </a:r>
          </a:p>
          <a:p>
            <a:pPr lvl="0">
              <a:spcBef>
                <a:spcPts val="0"/>
              </a:spcBef>
              <a:buNone/>
            </a:pPr>
            <a:r>
              <a:rPr lang="en"/>
              <a:t>Two of them were quarrelling, and one of them said to the other, "0 boy without a father, no good will ever happen to you."</a:t>
            </a:r>
          </a:p>
          <a:p>
            <a:pPr lvl="0">
              <a:spcBef>
                <a:spcPts val="0"/>
              </a:spcBef>
              <a:buNone/>
            </a:pPr>
            <a:r>
              <a:rPr lang="en"/>
              <a:t>The messengers concluded that this was the boy they were searching for. They had him led away and conducted him before Vortigern the king.</a:t>
            </a:r>
          </a:p>
          <a:p>
            <a:pPr lvl="0">
              <a:spcBef>
                <a:spcPts val="0"/>
              </a:spcBef>
              <a:buNone/>
            </a:pPr>
            <a:r>
              <a:rPr lang="en"/>
              <a:t>The next day the king, his wise men, his soldiers and retinue, his artificers, carpenters, and stonemasons, assembled for the ceremony of putting the boy to death.</a:t>
            </a:r>
          </a:p>
          <a:p>
            <a:pPr lvl="0">
              <a:spcBef>
                <a:spcPts val="0"/>
              </a:spcBef>
              <a:buNone/>
            </a:pPr>
            <a:r>
              <a:rPr lang="en"/>
              <a:t>Then the boy said to the king, "Why have your servants brought me hither?"</a:t>
            </a:r>
          </a:p>
          <a:p>
            <a:pPr lvl="0">
              <a:spcBef>
                <a:spcPts val="0"/>
              </a:spcBef>
              <a:buNone/>
            </a:pPr>
            <a:r>
              <a:rPr lang="en"/>
              <a:t>"That you may be put to death," replied the king, "and that the ground on which my citadel is to stand may be sprinkled with your blood, without which I shall be unable to build it."</a:t>
            </a:r>
          </a:p>
          <a:p>
            <a:pPr lvl="0">
              <a:spcBef>
                <a:spcPts val="0"/>
              </a:spcBef>
              <a:buNone/>
            </a:pPr>
            <a:r>
              <a:rPr lang="en"/>
              <a:t>"Who," said the boy, "instructed you to do this?"</a:t>
            </a:r>
          </a:p>
          <a:p>
            <a:pPr lvl="0">
              <a:spcBef>
                <a:spcPts val="0"/>
              </a:spcBef>
              <a:buNone/>
            </a:pPr>
            <a:r>
              <a:rPr lang="en"/>
              <a:t>"My wise men," replied the king.</a:t>
            </a:r>
          </a:p>
          <a:p>
            <a:pPr lvl="0">
              <a:spcBef>
                <a:spcPts val="0"/>
              </a:spcBef>
              <a:buNone/>
            </a:pPr>
            <a:r>
              <a:rPr lang="en"/>
              <a:t>"Order them hither," returned the boy.</a:t>
            </a:r>
          </a:p>
          <a:p>
            <a:pPr lvl="0">
              <a:spcBef>
                <a:spcPts val="0"/>
              </a:spcBef>
              <a:buNone/>
            </a:pPr>
            <a:r>
              <a:rPr lang="en"/>
              <a:t>This being done, he thus questioned the wise men: "By what means was it revealed to you that this citadel could not be built unless the spot were sprinkled with my blood? Speak without disguise, and declare who discovered me to you."</a:t>
            </a:r>
          </a:p>
          <a:p>
            <a:pPr lvl="0">
              <a:spcBef>
                <a:spcPts val="0"/>
              </a:spcBef>
              <a:buNone/>
            </a:pPr>
            <a:r>
              <a:rPr lang="en"/>
              <a:t>Then turning to the king, "I will soon," said he, "unfold to you everything; but I desire to question your wise men and wish them to disclose to you what is hidden underneath this pavement."</a:t>
            </a:r>
          </a:p>
          <a:p>
            <a:pPr lvl="0">
              <a:spcBef>
                <a:spcPts val="0"/>
              </a:spcBef>
              <a:buNone/>
            </a:pPr>
            <a:r>
              <a:rPr lang="en"/>
              <a:t>They could not do so and acknowledged their ignorance.</a:t>
            </a:r>
          </a:p>
          <a:p>
            <a:pPr lvl="0">
              <a:spcBef>
                <a:spcPts val="0"/>
              </a:spcBef>
              <a:buNone/>
            </a:pPr>
            <a:r>
              <a:rPr lang="en"/>
              <a:t>Thereupon the boy said, "There is a pool; come and dig." They did so, and found a pool, even as the boy had said.</a:t>
            </a:r>
          </a:p>
          <a:p>
            <a:pPr lvl="0">
              <a:spcBef>
                <a:spcPts val="0"/>
              </a:spcBef>
              <a:buNone/>
            </a:pPr>
            <a:r>
              <a:rPr lang="en"/>
              <a:t>"Now," he continued, turning to the wise men again, "tell me what is in the pool."</a:t>
            </a:r>
          </a:p>
          <a:p>
            <a:pPr lvl="0">
              <a:spcBef>
                <a:spcPts val="0"/>
              </a:spcBef>
              <a:buNone/>
            </a:pPr>
            <a:r>
              <a:rPr lang="en"/>
              <a:t>But they were ashamed and made no reply.</a:t>
            </a:r>
          </a:p>
          <a:p>
            <a:pPr lvl="0">
              <a:spcBef>
                <a:spcPts val="0"/>
              </a:spcBef>
              <a:buNone/>
            </a:pPr>
            <a:r>
              <a:rPr lang="en"/>
              <a:t>"I," said the boy, "can discover it to you if the wise men cannot. There are two vases in the pool."</a:t>
            </a:r>
          </a:p>
          <a:p>
            <a:pPr lvl="0">
              <a:spcBef>
                <a:spcPts val="0"/>
              </a:spcBef>
              <a:buNone/>
            </a:pPr>
            <a:r>
              <a:rPr lang="en"/>
              <a:t>They examined and found that it was so. Continuing his questions, " What is in the vases? " he asked. They were again silent.</a:t>
            </a:r>
          </a:p>
          <a:p>
            <a:pPr lvl="0">
              <a:spcBef>
                <a:spcPts val="0"/>
              </a:spcBef>
              <a:buNone/>
            </a:pPr>
            <a:r>
              <a:rPr lang="en"/>
              <a:t>"There is a tent in them," said the boy. "Separate them and you shall find it so."</a:t>
            </a:r>
          </a:p>
          <a:p>
            <a:pPr lvl="0">
              <a:spcBef>
                <a:spcPts val="0"/>
              </a:spcBef>
              <a:buNone/>
            </a:pPr>
            <a:r>
              <a:rPr lang="en"/>
              <a:t>This being done by the king's command, there was found in them a folded tent. The boy, going on with his questions, asked the wise men what was in it. But they knew not what to reply.</a:t>
            </a:r>
          </a:p>
          <a:p>
            <a:pPr lvl="0">
              <a:spcBef>
                <a:spcPts val="0"/>
              </a:spcBef>
              <a:buNone/>
            </a:pPr>
            <a:r>
              <a:rPr lang="en"/>
              <a:t>"There are," said he, "two serpents, one white and one red. Unfold the tent."</a:t>
            </a:r>
          </a:p>
          <a:p>
            <a:pPr lvl="0">
              <a:spcBef>
                <a:spcPts val="0"/>
              </a:spcBef>
              <a:buNone/>
            </a:pPr>
            <a:r>
              <a:rPr lang="en"/>
              <a:t>They obeyed, and two sleeping serpents were discovered.</a:t>
            </a:r>
          </a:p>
          <a:p>
            <a:pPr lvl="0">
              <a:spcBef>
                <a:spcPts val="0"/>
              </a:spcBef>
              <a:buNone/>
            </a:pPr>
            <a:r>
              <a:rPr lang="en"/>
              <a:t>"Consider attentively," said the boy, "what the serpents do."</a:t>
            </a:r>
          </a:p>
          <a:p>
            <a:pPr lvl="0">
              <a:spcBef>
                <a:spcPts val="0"/>
              </a:spcBef>
              <a:buNone/>
            </a:pPr>
            <a:r>
              <a:rPr lang="en"/>
              <a:t>They began to struggle with each other, and the white one, raising himself up, threw down the other into the middle of the tent and sometimes drove him to the edge of it, and this was repeated thrice. At length the red one, apparently the weaker of the two, recovering his strength, expelled the white one from the tent, and the latter, being pursued through the pool by the red one, disappeared.</a:t>
            </a:r>
          </a:p>
          <a:p>
            <a:pPr lvl="0">
              <a:spcBef>
                <a:spcPts val="0"/>
              </a:spcBef>
              <a:buNone/>
            </a:pPr>
            <a:r>
              <a:rPr lang="en"/>
              <a:t>Then the boy asked the wise men what was signified by this wonderful omen, but they had again to confess their ignorance.</a:t>
            </a:r>
          </a:p>
          <a:p>
            <a:pPr lvl="0">
              <a:spcBef>
                <a:spcPts val="0"/>
              </a:spcBef>
              <a:buNone/>
            </a:pPr>
            <a:r>
              <a:rPr lang="en"/>
              <a:t>"I will now," said he to the king, "unfold to you the meaning of this mystery. The pool is the emblem of this world, and the tent that of your kingdom. The two serpents are two dragons; the red serpent is your dragon, but the white serpent is the dragon of the Saxons, who occupy several provinces and districts of Britain, even almost from sea to sea. At length, however, our people shall rise and drive the Saxon race beyond the sea whence they have come. But do you depart from this place where you are not permitted to erect a citadel, you must seek another spot for laying your foundations."</a:t>
            </a:r>
          </a:p>
          <a:p>
            <a:pPr lvl="0">
              <a:spcBef>
                <a:spcPts val="0"/>
              </a:spcBef>
              <a:buNone/>
            </a:pPr>
            <a:r>
              <a:rPr lang="en"/>
              <a:t>Vortigern, perceiving the ignorance and deceit of the magicians, ordered them to be put to death, and their graves were dug in a neighboring field.</a:t>
            </a:r>
          </a:p>
          <a:p>
            <a:pPr lvl="0">
              <a:spcBef>
                <a:spcPts val="0"/>
              </a:spcBef>
              <a:buNone/>
            </a:pPr>
            <a:r>
              <a:rPr lang="en"/>
              <a:t>The boy's life was spared. He became known to fame afterwards as the great magician Myrddin Emrys (or Merlin, as he is called in English), and the mountain on which he proved his mighty power was called in after time Dinas Emrys instead of Dinas Ffaraon.</a:t>
            </a:r>
          </a:p>
          <a:p>
            <a:pPr lvl="0">
              <a:spcBef>
                <a:spcPts val="0"/>
              </a:spcBef>
              <a:buNone/>
            </a:pPr>
            <a:r>
              <a:rPr lang="en"/>
              <a:t>He remained in the Dinas for a long time, until he was joined by Aurelius Ambrosius, who persuaded him to go away with him. When they were about to set out, Myrddin placed all his treasure in a golden cauldron and hid it in a cave. On the mouth of the cave he rolled a huge stone, which he covered up with earth and green turf, so that it was impossible for anyone to find it. This wealth he intended to be the property of some special person in a future generation. This heir is to be a youth with yellow hair and blue eyes, and when he comes to the Dinas a bell will ring to invite him into the cave, which will open out of its own accord as soon as his foot touches it.</a:t>
            </a:r>
          </a:p>
          <a:p>
            <a:pPr lvl="0">
              <a:spcBef>
                <a:spcPts val="0"/>
              </a:spcBef>
              <a:buNone/>
            </a:pPr>
            <a:endParaRPr/>
          </a:p>
          <a:p>
            <a:pPr marL="457200" lvl="0" indent="-298450" rtl="0">
              <a:lnSpc>
                <a:spcPct val="115000"/>
              </a:lnSpc>
              <a:spcBef>
                <a:spcPts val="0"/>
              </a:spcBef>
              <a:buSzPct val="100000"/>
            </a:pPr>
            <a:r>
              <a:rPr lang="en"/>
              <a:t>Source: W. Jenkyn Thomas, </a:t>
            </a:r>
            <a:r>
              <a:rPr lang="en" i="1"/>
              <a:t>The Welsh Fairy Book</a:t>
            </a:r>
            <a:r>
              <a:rPr lang="en"/>
              <a:t> (London: T. Fisher Unwin, Ltd., n.d. [first published 1907]), pp. 66-70.</a:t>
            </a:r>
          </a:p>
          <a:p>
            <a:pPr marL="457200" lvl="0" indent="-298450" rtl="0">
              <a:lnSpc>
                <a:spcPct val="115000"/>
              </a:lnSpc>
              <a:spcBef>
                <a:spcPts val="0"/>
              </a:spcBef>
              <a:buSzPct val="100000"/>
            </a:pPr>
            <a:r>
              <a:rPr lang="en"/>
              <a:t>Edited by </a:t>
            </a:r>
            <a:r>
              <a:rPr lang="en" u="sng">
                <a:solidFill>
                  <a:schemeClr val="hlink"/>
                </a:solidFill>
                <a:hlinkClick r:id="rId3"/>
              </a:rPr>
              <a:t>D. L. Ashliman</a:t>
            </a:r>
            <a:r>
              <a:rPr lang="en"/>
              <a:t>.</a:t>
            </a:r>
          </a:p>
          <a:p>
            <a:pPr marL="457200" lvl="0" indent="-298450" rtl="0">
              <a:lnSpc>
                <a:spcPct val="115000"/>
              </a:lnSpc>
              <a:spcBef>
                <a:spcPts val="0"/>
              </a:spcBef>
              <a:buSzPct val="100000"/>
            </a:pPr>
            <a:r>
              <a:rPr lang="en"/>
              <a:t>Thomas's title for this legend is "Why the Red Dragon Is the Emblem of Wales."</a:t>
            </a:r>
          </a:p>
          <a:p>
            <a:pPr marL="457200" lvl="0" indent="-298450" rtl="0">
              <a:lnSpc>
                <a:spcPct val="115000"/>
              </a:lnSpc>
              <a:spcBef>
                <a:spcPts val="0"/>
              </a:spcBef>
              <a:buSzPct val="100000"/>
            </a:pPr>
            <a:r>
              <a:rPr lang="en"/>
              <a:t>This legend is also told by Geoffrey of Monmouth in his </a:t>
            </a:r>
            <a:r>
              <a:rPr lang="en" i="1"/>
              <a:t>Historia Regum Britanniae</a:t>
            </a:r>
            <a:r>
              <a:rPr lang="en"/>
              <a:t> (ca. 1136). Link to an English translation of this work: </a:t>
            </a:r>
            <a:r>
              <a:rPr lang="en" i="1" u="sng">
                <a:solidFill>
                  <a:schemeClr val="hlink"/>
                </a:solidFill>
                <a:hlinkClick r:id="rId4"/>
              </a:rPr>
              <a:t>The British History of Geoffrey of Monmouth</a:t>
            </a:r>
            <a:r>
              <a:rPr lang="en"/>
              <a:t>, translated from he Latin by A. Thompson (London: James Bohn, 1842). The episode under discussion is found in </a:t>
            </a:r>
            <a:r>
              <a:rPr lang="en" u="sng">
                <a:solidFill>
                  <a:schemeClr val="hlink"/>
                </a:solidFill>
                <a:hlinkClick r:id="rId5"/>
              </a:rPr>
              <a:t>book 6, ch. 17-19 (pp. 127-30)</a:t>
            </a:r>
            <a:r>
              <a:rPr lang="en"/>
              <a:t>.</a:t>
            </a: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Experience goals. In one paragraph, explain the emotions and/or peak moments you want your target audience to experience while playing your game.</a:t>
            </a:r>
          </a:p>
          <a:p>
            <a:pPr lvl="0" rtl="0">
              <a:spcBef>
                <a:spcPts val="0"/>
              </a:spcBef>
              <a:buNone/>
            </a:pPr>
            <a:endParaRPr/>
          </a:p>
          <a:p>
            <a:pPr lvl="0">
              <a:spcBef>
                <a:spcPts val="0"/>
              </a:spcBef>
              <a:buNone/>
            </a:pPr>
            <a:r>
              <a:rPr lang="en"/>
              <a:t>Measurable goals and analytic strategy. In a second paragraph, explain your measurable experience goals, and how you will instrument your game to collect the data you need to provably achieve them.</a:t>
            </a:r>
          </a:p>
          <a:p>
            <a:pPr lvl="0" rtl="0">
              <a:spcBef>
                <a:spcPts val="0"/>
              </a:spcBef>
              <a:buNone/>
            </a:pPr>
            <a:endParaRPr/>
          </a:p>
          <a:p>
            <a:pPr lvl="0" rtl="0">
              <a:spcBef>
                <a:spcPts val="0"/>
              </a:spcBef>
              <a:buNone/>
            </a:pPr>
            <a:r>
              <a:rPr lang="en"/>
              <a:t>Your design must include two or more experience goals that can be measured using the Perlenspiel database functions.</a:t>
            </a:r>
          </a:p>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Merlin Saves King Vortigern</a:t>
            </a:r>
          </a:p>
          <a:p>
            <a:pPr lvl="0">
              <a:spcBef>
                <a:spcPts val="0"/>
              </a:spcBef>
              <a:buNone/>
            </a:pPr>
            <a:r>
              <a:rPr lang="en"/>
              <a:t>(Working title)</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Team \sum_{n=1}^{12}\phi(n)</a:t>
            </a:r>
          </a:p>
          <a:p>
            <a:pPr lvl="0">
              <a:spcBef>
                <a:spcPts val="0"/>
              </a:spcBef>
              <a:buNone/>
            </a:pPr>
            <a:endParaRPr/>
          </a:p>
          <a:p>
            <a:pPr lvl="0" rtl="0">
              <a:spcBef>
                <a:spcPts val="0"/>
              </a:spcBef>
              <a:buNone/>
            </a:pPr>
            <a:r>
              <a:rPr lang="en"/>
              <a:t>Joseph (jctblackman@wpi) </a:t>
            </a:r>
          </a:p>
          <a:p>
            <a:pPr lvl="0">
              <a:spcBef>
                <a:spcPts val="0"/>
              </a:spcBef>
              <a:buNone/>
            </a:pPr>
            <a:r>
              <a:rPr lang="en"/>
              <a:t>Lambert (lwang5@wpi)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555600"/>
            <a:ext cx="2808000" cy="755700"/>
          </a:xfrm>
          <a:prstGeom prst="rect">
            <a:avLst/>
          </a:prstGeom>
        </p:spPr>
        <p:txBody>
          <a:bodyPr lIns="91425" tIns="91425" rIns="91425" bIns="91425" anchor="b" anchorCtr="0">
            <a:noAutofit/>
          </a:bodyPr>
          <a:lstStyle/>
          <a:p>
            <a:pPr lvl="0">
              <a:spcBef>
                <a:spcPts val="0"/>
              </a:spcBef>
              <a:buNone/>
            </a:pPr>
            <a:r>
              <a:rPr lang="en" sz="2800"/>
              <a:t>Screen Mockup</a:t>
            </a:r>
          </a:p>
        </p:txBody>
      </p:sp>
      <p:sp>
        <p:nvSpPr>
          <p:cNvPr id="108" name="Shape 108"/>
          <p:cNvSpPr txBox="1">
            <a:spLocks noGrp="1"/>
          </p:cNvSpPr>
          <p:nvPr>
            <p:ph type="body" idx="1"/>
          </p:nvPr>
        </p:nvSpPr>
        <p:spPr>
          <a:xfrm>
            <a:off x="311700" y="1389600"/>
            <a:ext cx="2808000" cy="3179400"/>
          </a:xfrm>
          <a:prstGeom prst="rect">
            <a:avLst/>
          </a:prstGeom>
        </p:spPr>
        <p:txBody>
          <a:bodyPr lIns="91425" tIns="91425" rIns="91425" bIns="91425" anchor="t" anchorCtr="0">
            <a:noAutofit/>
          </a:bodyPr>
          <a:lstStyle/>
          <a:p>
            <a:pPr lvl="0">
              <a:spcBef>
                <a:spcPts val="0"/>
              </a:spcBef>
              <a:buNone/>
            </a:pPr>
            <a:r>
              <a:rPr lang="en"/>
              <a:t>Figure on the left is merlin</a:t>
            </a:r>
          </a:p>
          <a:p>
            <a:pPr lvl="0">
              <a:spcBef>
                <a:spcPts val="0"/>
              </a:spcBef>
              <a:buNone/>
            </a:pPr>
            <a:r>
              <a:rPr lang="en"/>
              <a:t>Top left is alternate weapon</a:t>
            </a:r>
          </a:p>
          <a:p>
            <a:pPr lvl="0">
              <a:spcBef>
                <a:spcPts val="0"/>
              </a:spcBef>
              <a:buNone/>
            </a:pPr>
            <a:r>
              <a:rPr lang="en"/>
              <a:t>Scene 1: Merlin uses staff of moving gray boxes to move gray box so he can get up cliff.</a:t>
            </a:r>
          </a:p>
          <a:p>
            <a:pPr lvl="0">
              <a:spcBef>
                <a:spcPts val="0"/>
              </a:spcBef>
              <a:buNone/>
            </a:pPr>
            <a:r>
              <a:rPr lang="en"/>
              <a:t>Scene 2: Merlin uses sword of stabbing cyclops to stab cyclops so he can move on.</a:t>
            </a:r>
          </a:p>
        </p:txBody>
      </p:sp>
      <p:pic>
        <p:nvPicPr>
          <p:cNvPr id="109" name="Shape 109" descr="www.GIFCreator.me_iBHZRc.gif"/>
          <p:cNvPicPr preferRelativeResize="0"/>
          <p:nvPr/>
        </p:nvPicPr>
        <p:blipFill>
          <a:blip r:embed="rId3">
            <a:alphaModFix/>
          </a:blip>
          <a:stretch>
            <a:fillRect/>
          </a:stretch>
        </p:blipFill>
        <p:spPr>
          <a:xfrm>
            <a:off x="3737225" y="133350"/>
            <a:ext cx="4876800" cy="487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1106125"/>
            <a:ext cx="8520600" cy="1963500"/>
          </a:xfrm>
          <a:prstGeom prst="rect">
            <a:avLst/>
          </a:prstGeom>
        </p:spPr>
        <p:txBody>
          <a:bodyPr lIns="91425" tIns="91425" rIns="91425" bIns="91425" anchor="b" anchorCtr="0">
            <a:noAutofit/>
          </a:bodyPr>
          <a:lstStyle/>
          <a:p>
            <a:pPr lvl="0">
              <a:spcBef>
                <a:spcPts val="0"/>
              </a:spcBef>
              <a:buNone/>
            </a:pPr>
            <a:r>
              <a:rPr lang="en"/>
              <a:t>Questions?</a:t>
            </a:r>
          </a:p>
        </p:txBody>
      </p:sp>
      <p:sp>
        <p:nvSpPr>
          <p:cNvPr id="115" name="Shape 115"/>
          <p:cNvSpPr txBox="1">
            <a:spLocks noGrp="1"/>
          </p:cNvSpPr>
          <p:nvPr>
            <p:ph type="body" idx="1"/>
          </p:nvPr>
        </p:nvSpPr>
        <p:spPr>
          <a:xfrm>
            <a:off x="311700" y="3152225"/>
            <a:ext cx="8520600" cy="1300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90250" y="450150"/>
            <a:ext cx="6367800" cy="4090800"/>
          </a:xfrm>
          <a:prstGeom prst="rect">
            <a:avLst/>
          </a:prstGeom>
        </p:spPr>
        <p:txBody>
          <a:bodyPr lIns="91425" tIns="91425" rIns="91425" bIns="91425" anchor="ctr" anchorCtr="0">
            <a:noAutofit/>
          </a:bodyPr>
          <a:lstStyle/>
          <a:p>
            <a:pPr lvl="0">
              <a:spcBef>
                <a:spcPts val="0"/>
              </a:spcBef>
              <a:buNone/>
            </a:pPr>
            <a:r>
              <a:rPr lang="en"/>
              <a:t>“The pool is the emblem of this world, and the tent that of your kingdom.”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Story Summary</a:t>
            </a:r>
          </a:p>
        </p:txBody>
      </p:sp>
      <p:sp>
        <p:nvSpPr>
          <p:cNvPr id="66" name="Shape 66"/>
          <p:cNvSpPr txBox="1">
            <a:spLocks noGrp="1"/>
          </p:cNvSpPr>
          <p:nvPr>
            <p:ph type="body" idx="1"/>
          </p:nvPr>
        </p:nvSpPr>
        <p:spPr>
          <a:xfrm>
            <a:off x="311697" y="1152500"/>
            <a:ext cx="8520600" cy="3416400"/>
          </a:xfrm>
          <a:prstGeom prst="rect">
            <a:avLst/>
          </a:prstGeom>
        </p:spPr>
        <p:txBody>
          <a:bodyPr lIns="91425" tIns="91425" rIns="91425" bIns="91425" anchor="t" anchorCtr="0">
            <a:noAutofit/>
          </a:bodyPr>
          <a:lstStyle/>
          <a:p>
            <a:pPr marL="457200" lvl="0" indent="-228600" rtl="0">
              <a:spcBef>
                <a:spcPts val="0"/>
              </a:spcBef>
              <a:spcAft>
                <a:spcPts val="600"/>
              </a:spcAft>
            </a:pPr>
            <a:r>
              <a:rPr lang="en" dirty="0"/>
              <a:t>King Vortigern wishes to construct a castle in the mountains of Eryri.</a:t>
            </a:r>
          </a:p>
          <a:p>
            <a:pPr marL="457200" lvl="0" indent="-228600" rtl="0">
              <a:spcBef>
                <a:spcPts val="0"/>
              </a:spcBef>
              <a:spcAft>
                <a:spcPts val="600"/>
              </a:spcAft>
            </a:pPr>
            <a:r>
              <a:rPr lang="en" dirty="0"/>
              <a:t>He rebuilds his castle but it’s destroyed every night</a:t>
            </a:r>
          </a:p>
          <a:p>
            <a:pPr marL="457200" lvl="0" indent="-228600" rtl="0">
              <a:spcBef>
                <a:spcPts val="0"/>
              </a:spcBef>
              <a:spcAft>
                <a:spcPts val="600"/>
              </a:spcAft>
            </a:pPr>
            <a:r>
              <a:rPr lang="en" dirty="0"/>
              <a:t>He calls twelve wise men to advise him, but they cannot help</a:t>
            </a:r>
          </a:p>
          <a:p>
            <a:pPr marL="457200" lvl="0" indent="-228600" rtl="0">
              <a:spcBef>
                <a:spcPts val="0"/>
              </a:spcBef>
              <a:spcAft>
                <a:spcPts val="600"/>
              </a:spcAft>
            </a:pPr>
            <a:r>
              <a:rPr lang="en" dirty="0"/>
              <a:t>Eventually, the young boy Merlin finds the source of the destruction to betwo dueling dragons, and tells King Vortigern</a:t>
            </a:r>
          </a:p>
          <a:p>
            <a:pPr marL="457200" lvl="0" indent="-228600" rtl="0">
              <a:spcBef>
                <a:spcPts val="0"/>
              </a:spcBef>
              <a:spcAft>
                <a:spcPts val="600"/>
              </a:spcAft>
            </a:pPr>
            <a:r>
              <a:rPr lang="en" dirty="0"/>
              <a:t>Vortigern gains wisdom and leaves the mountain to build elsewhere</a:t>
            </a:r>
          </a:p>
          <a:p>
            <a:pPr lvl="0" rtl="0">
              <a:spcBef>
                <a:spcPts val="0"/>
              </a:spcBef>
              <a:spcAft>
                <a:spcPts val="600"/>
              </a:spcAft>
              <a:buNone/>
            </a:pPr>
            <a:endParaRPr dirty="0"/>
          </a:p>
          <a:p>
            <a:pPr lvl="0" rtl="0">
              <a:spcBef>
                <a:spcPts val="0"/>
              </a:spcBef>
              <a:spcAft>
                <a:spcPts val="600"/>
              </a:spcAft>
              <a:buNone/>
            </a:pPr>
            <a:r>
              <a:rPr lang="en" dirty="0"/>
              <a:t>W. Jenkyn Thomas, The Welsh Fairy Book (London: T. Fisher Unwin, Ltd., n.d. [first published 1907]), pp. 66-70.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Game Plot Introduction Summary</a:t>
            </a:r>
          </a:p>
        </p:txBody>
      </p:sp>
      <p:sp>
        <p:nvSpPr>
          <p:cNvPr id="72" name="Shape 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sz="1100">
                <a:solidFill>
                  <a:srgbClr val="B6D7A8"/>
                </a:solidFill>
              </a:rPr>
              <a:t>&gt; Be me</a:t>
            </a:r>
          </a:p>
          <a:p>
            <a:pPr lvl="0">
              <a:lnSpc>
                <a:spcPct val="100000"/>
              </a:lnSpc>
              <a:spcBef>
                <a:spcPts val="0"/>
              </a:spcBef>
              <a:spcAft>
                <a:spcPts val="0"/>
              </a:spcAft>
              <a:buNone/>
            </a:pPr>
            <a:r>
              <a:rPr lang="en" sz="1100">
                <a:solidFill>
                  <a:srgbClr val="B6D7A8"/>
                </a:solidFill>
              </a:rPr>
              <a:t>&gt; 1147 anno domini</a:t>
            </a:r>
          </a:p>
          <a:p>
            <a:pPr lvl="0" rtl="0">
              <a:lnSpc>
                <a:spcPct val="100000"/>
              </a:lnSpc>
              <a:spcBef>
                <a:spcPts val="0"/>
              </a:spcBef>
              <a:spcAft>
                <a:spcPts val="0"/>
              </a:spcAft>
              <a:buNone/>
            </a:pPr>
            <a:r>
              <a:rPr lang="en" sz="1100">
                <a:solidFill>
                  <a:srgbClr val="B6D7A8"/>
                </a:solidFill>
              </a:rPr>
              <a:t>&gt; 11 year old wizard</a:t>
            </a:r>
          </a:p>
          <a:p>
            <a:pPr lvl="0" rtl="0">
              <a:lnSpc>
                <a:spcPct val="100000"/>
              </a:lnSpc>
              <a:spcBef>
                <a:spcPts val="0"/>
              </a:spcBef>
              <a:spcAft>
                <a:spcPts val="0"/>
              </a:spcAft>
              <a:buNone/>
            </a:pPr>
            <a:r>
              <a:rPr lang="en" sz="1100">
                <a:solidFill>
                  <a:srgbClr val="B6D7A8"/>
                </a:solidFill>
              </a:rPr>
              <a:t>&gt; King Vort wants to build another stupid castle</a:t>
            </a:r>
          </a:p>
          <a:p>
            <a:pPr lvl="0" rtl="0">
              <a:lnSpc>
                <a:spcPct val="100000"/>
              </a:lnSpc>
              <a:spcBef>
                <a:spcPts val="0"/>
              </a:spcBef>
              <a:spcAft>
                <a:spcPts val="0"/>
              </a:spcAft>
              <a:buNone/>
            </a:pPr>
            <a:r>
              <a:rPr lang="en" sz="1100">
                <a:solidFill>
                  <a:srgbClr val="B6D7A8"/>
                </a:solidFill>
              </a:rPr>
              <a:t>&gt; Walls crack and fall down down every month like my puberty voice</a:t>
            </a:r>
          </a:p>
          <a:p>
            <a:pPr lvl="0" rtl="0">
              <a:lnSpc>
                <a:spcPct val="100000"/>
              </a:lnSpc>
              <a:spcBef>
                <a:spcPts val="0"/>
              </a:spcBef>
              <a:spcAft>
                <a:spcPts val="0"/>
              </a:spcAft>
              <a:buNone/>
            </a:pPr>
            <a:r>
              <a:rPr lang="en" sz="1100">
                <a:solidFill>
                  <a:srgbClr val="B6D7A8"/>
                </a:solidFill>
              </a:rPr>
              <a:t>&gt; He hires a bunch of ancient accountants to investigate</a:t>
            </a:r>
          </a:p>
          <a:p>
            <a:pPr lvl="0" rtl="0">
              <a:lnSpc>
                <a:spcPct val="100000"/>
              </a:lnSpc>
              <a:spcBef>
                <a:spcPts val="0"/>
              </a:spcBef>
              <a:spcAft>
                <a:spcPts val="0"/>
              </a:spcAft>
              <a:buNone/>
            </a:pPr>
            <a:endParaRPr sz="1100">
              <a:solidFill>
                <a:srgbClr val="B6D7A8"/>
              </a:solidFill>
            </a:endParaRPr>
          </a:p>
          <a:p>
            <a:pPr lvl="0" rtl="0">
              <a:lnSpc>
                <a:spcPct val="100000"/>
              </a:lnSpc>
              <a:spcBef>
                <a:spcPts val="0"/>
              </a:spcBef>
              <a:spcAft>
                <a:spcPts val="0"/>
              </a:spcAft>
              <a:buNone/>
            </a:pPr>
            <a:r>
              <a:rPr lang="en" sz="1100">
                <a:solidFill>
                  <a:srgbClr val="DD7E6B"/>
                </a:solidFill>
              </a:rPr>
              <a:t>Today</a:t>
            </a:r>
          </a:p>
          <a:p>
            <a:pPr lvl="0" rtl="0">
              <a:lnSpc>
                <a:spcPct val="100000"/>
              </a:lnSpc>
              <a:spcBef>
                <a:spcPts val="0"/>
              </a:spcBef>
              <a:spcAft>
                <a:spcPts val="0"/>
              </a:spcAft>
              <a:buNone/>
            </a:pPr>
            <a:r>
              <a:rPr lang="en" sz="1100">
                <a:solidFill>
                  <a:srgbClr val="B6D7A8"/>
                </a:solidFill>
              </a:rPr>
              <a:t>&gt; Walking around the castle one day</a:t>
            </a:r>
          </a:p>
          <a:p>
            <a:pPr lvl="0" rtl="0">
              <a:lnSpc>
                <a:spcPct val="100000"/>
              </a:lnSpc>
              <a:spcBef>
                <a:spcPts val="0"/>
              </a:spcBef>
              <a:spcAft>
                <a:spcPts val="0"/>
              </a:spcAft>
              <a:buNone/>
            </a:pPr>
            <a:r>
              <a:rPr lang="en" sz="1100">
                <a:solidFill>
                  <a:srgbClr val="B6D7A8"/>
                </a:solidFill>
              </a:rPr>
              <a:t>&gt; Trying to get attention of that one beautiful handmaiden with the green dress</a:t>
            </a:r>
          </a:p>
          <a:p>
            <a:pPr lvl="0" rtl="0">
              <a:lnSpc>
                <a:spcPct val="100000"/>
              </a:lnSpc>
              <a:spcBef>
                <a:spcPts val="0"/>
              </a:spcBef>
              <a:spcAft>
                <a:spcPts val="0"/>
              </a:spcAft>
              <a:buNone/>
            </a:pPr>
            <a:r>
              <a:rPr lang="en" sz="1100">
                <a:solidFill>
                  <a:srgbClr val="B6D7A8"/>
                </a:solidFill>
              </a:rPr>
              <a:t>&gt; Rumbling</a:t>
            </a:r>
          </a:p>
          <a:p>
            <a:pPr lvl="0" rtl="0">
              <a:lnSpc>
                <a:spcPct val="100000"/>
              </a:lnSpc>
              <a:spcBef>
                <a:spcPts val="0"/>
              </a:spcBef>
              <a:spcAft>
                <a:spcPts val="0"/>
              </a:spcAft>
              <a:buNone/>
            </a:pPr>
            <a:r>
              <a:rPr lang="en" sz="1100">
                <a:solidFill>
                  <a:srgbClr val="B6D7A8"/>
                </a:solidFill>
              </a:rPr>
              <a:t>&gt; Not again</a:t>
            </a:r>
          </a:p>
          <a:p>
            <a:pPr lvl="0" rtl="0">
              <a:lnSpc>
                <a:spcPct val="100000"/>
              </a:lnSpc>
              <a:spcBef>
                <a:spcPts val="0"/>
              </a:spcBef>
              <a:spcAft>
                <a:spcPts val="0"/>
              </a:spcAft>
              <a:buNone/>
            </a:pPr>
            <a:r>
              <a:rPr lang="en" sz="1100">
                <a:solidFill>
                  <a:srgbClr val="B6D7A8"/>
                </a:solidFill>
              </a:rPr>
              <a:t>&gt; Castle falls apart earth splitting</a:t>
            </a:r>
          </a:p>
          <a:p>
            <a:pPr lvl="0" rtl="0">
              <a:lnSpc>
                <a:spcPct val="100000"/>
              </a:lnSpc>
              <a:spcBef>
                <a:spcPts val="0"/>
              </a:spcBef>
              <a:spcAft>
                <a:spcPts val="0"/>
              </a:spcAft>
              <a:buNone/>
            </a:pPr>
            <a:r>
              <a:rPr lang="en" sz="1100">
                <a:solidFill>
                  <a:srgbClr val="B6D7A8"/>
                </a:solidFill>
              </a:rPr>
              <a:t>&gt; Need to save my life</a:t>
            </a:r>
          </a:p>
          <a:p>
            <a:pPr lvl="0" rtl="0">
              <a:lnSpc>
                <a:spcPct val="100000"/>
              </a:lnSpc>
              <a:spcBef>
                <a:spcPts val="0"/>
              </a:spcBef>
              <a:spcAft>
                <a:spcPts val="0"/>
              </a:spcAft>
              <a:buNone/>
            </a:pPr>
            <a:r>
              <a:rPr lang="en" sz="1100">
                <a:solidFill>
                  <a:srgbClr val="B6D7A8"/>
                </a:solidFill>
              </a:rPr>
              <a:t>&gt; Grabs nearest thing</a:t>
            </a:r>
          </a:p>
          <a:p>
            <a:pPr lvl="0" rtl="0">
              <a:lnSpc>
                <a:spcPct val="100000"/>
              </a:lnSpc>
              <a:spcBef>
                <a:spcPts val="0"/>
              </a:spcBef>
              <a:spcAft>
                <a:spcPts val="0"/>
              </a:spcAft>
              <a:buNone/>
            </a:pPr>
            <a:r>
              <a:rPr lang="en" sz="1100">
                <a:solidFill>
                  <a:srgbClr val="B6D7A8"/>
                </a:solidFill>
              </a:rPr>
              <a:t>&gt; O shit magic staff</a:t>
            </a:r>
          </a:p>
          <a:p>
            <a:pPr lvl="0" rtl="0">
              <a:lnSpc>
                <a:spcPct val="100000"/>
              </a:lnSpc>
              <a:spcBef>
                <a:spcPts val="0"/>
              </a:spcBef>
              <a:spcAft>
                <a:spcPts val="0"/>
              </a:spcAft>
              <a:buNone/>
            </a:pPr>
            <a:r>
              <a:rPr lang="en" sz="1100">
                <a:solidFill>
                  <a:srgbClr val="B6D7A8"/>
                </a:solidFill>
              </a:rPr>
              <a:t>&gt; Use magic to save self</a:t>
            </a:r>
          </a:p>
          <a:p>
            <a:pPr lvl="0" rtl="0">
              <a:lnSpc>
                <a:spcPct val="100000"/>
              </a:lnSpc>
              <a:spcBef>
                <a:spcPts val="0"/>
              </a:spcBef>
              <a:spcAft>
                <a:spcPts val="0"/>
              </a:spcAft>
              <a:buNone/>
            </a:pPr>
            <a:r>
              <a:rPr lang="en" sz="1100">
                <a:solidFill>
                  <a:srgbClr val="B6D7A8"/>
                </a:solidFill>
              </a:rPr>
              <a:t>&gt; Fall into pitch darkness and now at the bottom of cave</a:t>
            </a:r>
          </a:p>
          <a:p>
            <a:pPr lvl="0">
              <a:lnSpc>
                <a:spcPct val="100000"/>
              </a:lnSpc>
              <a:spcBef>
                <a:spcPts val="0"/>
              </a:spcBef>
              <a:spcAft>
                <a:spcPts val="0"/>
              </a:spcAft>
              <a:buNone/>
            </a:pPr>
            <a:r>
              <a:rPr lang="en" sz="1100">
                <a:solidFill>
                  <a:srgbClr val="B6D7A8"/>
                </a:solidFill>
              </a:rPr>
              <a:t>&gt; Can’t see and peed my pants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Features</a:t>
            </a: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600"/>
              </a:spcAft>
            </a:pPr>
            <a:r>
              <a:rPr lang="en" dirty="0"/>
              <a:t>Single-player side-scrolling adventure</a:t>
            </a:r>
          </a:p>
          <a:p>
            <a:pPr marL="457200" lvl="0" indent="-228600" rtl="0">
              <a:spcBef>
                <a:spcPts val="0"/>
              </a:spcBef>
              <a:spcAft>
                <a:spcPts val="600"/>
              </a:spcAft>
            </a:pPr>
            <a:r>
              <a:rPr lang="en" dirty="0"/>
              <a:t>Collect powerful magic artifacts</a:t>
            </a:r>
          </a:p>
          <a:p>
            <a:pPr marL="914400" lvl="1" indent="-228600" rtl="0">
              <a:spcBef>
                <a:spcPts val="0"/>
              </a:spcBef>
              <a:spcAft>
                <a:spcPts val="600"/>
              </a:spcAft>
            </a:pPr>
            <a:r>
              <a:rPr lang="en" dirty="0"/>
              <a:t>Can only hold 2 at once</a:t>
            </a:r>
          </a:p>
          <a:p>
            <a:pPr marL="457200" lvl="0" indent="-228600" rtl="0">
              <a:spcBef>
                <a:spcPts val="0"/>
              </a:spcBef>
              <a:spcAft>
                <a:spcPts val="600"/>
              </a:spcAft>
            </a:pPr>
            <a:r>
              <a:rPr lang="en" dirty="0"/>
              <a:t>Solve puzzles with brilliant sorcery</a:t>
            </a:r>
          </a:p>
          <a:p>
            <a:pPr marL="457200" lvl="0" indent="-228600" rtl="0">
              <a:spcBef>
                <a:spcPts val="0"/>
              </a:spcBef>
              <a:spcAft>
                <a:spcPts val="600"/>
              </a:spcAft>
            </a:pPr>
            <a:r>
              <a:rPr lang="en" dirty="0"/>
              <a:t>Vanquish powerful adversaries with pure arcane might</a:t>
            </a:r>
          </a:p>
          <a:p>
            <a:pPr marL="457200" lvl="0" indent="-228600" rtl="0">
              <a:spcBef>
                <a:spcPts val="0"/>
              </a:spcBef>
              <a:spcAft>
                <a:spcPts val="600"/>
              </a:spcAft>
            </a:pPr>
            <a:r>
              <a:rPr lang="en" dirty="0"/>
              <a:t>Constant difficulty curve</a:t>
            </a:r>
          </a:p>
          <a:p>
            <a:pPr marL="914400" lvl="1" indent="-228600" rtl="0">
              <a:spcBef>
                <a:spcPts val="0"/>
              </a:spcBef>
              <a:spcAft>
                <a:spcPts val="600"/>
              </a:spcAft>
            </a:pPr>
            <a:r>
              <a:rPr lang="en" dirty="0"/>
              <a:t>Due to level design and weapon restrictions</a:t>
            </a:r>
          </a:p>
          <a:p>
            <a:pPr marL="457200" lvl="0" indent="-228600" rtl="0">
              <a:spcBef>
                <a:spcPts val="0"/>
              </a:spcBef>
              <a:spcAft>
                <a:spcPts val="600"/>
              </a:spcAft>
            </a:pPr>
            <a:r>
              <a:rPr lang="en" dirty="0"/>
              <a:t>Absolutely no hidden levels</a:t>
            </a:r>
          </a:p>
          <a:p>
            <a:pPr marL="914400" lvl="1" indent="-228600" rtl="0">
              <a:spcBef>
                <a:spcPts val="0"/>
              </a:spcBef>
              <a:spcAft>
                <a:spcPts val="600"/>
              </a:spcAft>
            </a:pPr>
            <a:r>
              <a:rPr lang="en" dirty="0"/>
              <a:t>Don’t even try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Controls/Conveying Information</a:t>
            </a: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spcAft>
                <a:spcPts val="600"/>
              </a:spcAft>
              <a:buNone/>
            </a:pPr>
            <a:r>
              <a:rPr lang="en" dirty="0"/>
              <a:t>Instructions/controls</a:t>
            </a:r>
          </a:p>
          <a:p>
            <a:pPr marL="457200" lvl="0" indent="-228600" rtl="0">
              <a:spcBef>
                <a:spcPts val="0"/>
              </a:spcBef>
              <a:spcAft>
                <a:spcPts val="600"/>
              </a:spcAft>
            </a:pPr>
            <a:r>
              <a:rPr lang="en" dirty="0"/>
              <a:t>Simple movement (walking and jumping)</a:t>
            </a:r>
          </a:p>
          <a:p>
            <a:pPr marL="457200" lvl="0" indent="-228600" rtl="0">
              <a:spcBef>
                <a:spcPts val="0"/>
              </a:spcBef>
              <a:spcAft>
                <a:spcPts val="600"/>
              </a:spcAft>
            </a:pPr>
            <a:r>
              <a:rPr lang="en" dirty="0"/>
              <a:t>Simple usage of items (magic tools)</a:t>
            </a:r>
          </a:p>
          <a:p>
            <a:pPr marL="914400" lvl="1" indent="-228600" rtl="0">
              <a:spcBef>
                <a:spcPts val="0"/>
              </a:spcBef>
              <a:spcAft>
                <a:spcPts val="600"/>
              </a:spcAft>
            </a:pPr>
            <a:r>
              <a:rPr lang="en" dirty="0"/>
              <a:t>Left/right click use/interact</a:t>
            </a:r>
          </a:p>
          <a:p>
            <a:pPr marL="914400" lvl="1" indent="-228600" rtl="0">
              <a:spcBef>
                <a:spcPts val="0"/>
              </a:spcBef>
              <a:spcAft>
                <a:spcPts val="600"/>
              </a:spcAft>
            </a:pPr>
            <a:r>
              <a:rPr lang="en" dirty="0"/>
              <a:t>One button to switch active tools</a:t>
            </a:r>
          </a:p>
          <a:p>
            <a:pPr lvl="0" rtl="0">
              <a:spcBef>
                <a:spcPts val="0"/>
              </a:spcBef>
              <a:spcAft>
                <a:spcPts val="600"/>
              </a:spcAft>
              <a:buNone/>
            </a:pPr>
            <a:r>
              <a:rPr lang="en" dirty="0"/>
              <a:t>Story</a:t>
            </a:r>
          </a:p>
          <a:p>
            <a:pPr marL="457200" lvl="0" indent="-228600" rtl="0">
              <a:spcBef>
                <a:spcPts val="0"/>
              </a:spcBef>
              <a:spcAft>
                <a:spcPts val="600"/>
              </a:spcAft>
            </a:pPr>
            <a:r>
              <a:rPr lang="en" dirty="0"/>
              <a:t>Premise delivered in intro cutscene</a:t>
            </a:r>
          </a:p>
          <a:p>
            <a:pPr marL="457200" lvl="0" indent="-228600" rtl="0">
              <a:spcBef>
                <a:spcPts val="0"/>
              </a:spcBef>
              <a:spcAft>
                <a:spcPts val="600"/>
              </a:spcAft>
            </a:pPr>
            <a:r>
              <a:rPr lang="en" dirty="0"/>
              <a:t>Throughout game, Merlin is focused on staying alive and escaping</a:t>
            </a:r>
          </a:p>
          <a:p>
            <a:pPr marL="457200" lvl="0" indent="-228600" rtl="0">
              <a:spcBef>
                <a:spcPts val="0"/>
              </a:spcBef>
              <a:spcAft>
                <a:spcPts val="600"/>
              </a:spcAft>
            </a:pPr>
            <a:r>
              <a:rPr lang="en" dirty="0"/>
              <a:t>Conclusion delivered via final level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Target Audience</a:t>
            </a:r>
          </a:p>
        </p:txBody>
      </p:sp>
      <p:sp>
        <p:nvSpPr>
          <p:cNvPr id="90" name="Shape 9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Players interested in a narrative-based game, specifically with ties to high fantasy (dragons, magic). Since the game is narrative, it shouldn’t be primarily focused on gameplay, which means any puzzles shouldn’t require high precision or timing. That doesn’t mean they have to be easy, though.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Experience Goals</a:t>
            </a:r>
          </a:p>
        </p:txBody>
      </p:sp>
      <p:sp>
        <p:nvSpPr>
          <p:cNvPr id="96" name="Shape 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Experience Goals</a:t>
            </a:r>
          </a:p>
          <a:p>
            <a:pPr marL="457200" lvl="0" indent="-228600" rtl="0">
              <a:spcBef>
                <a:spcPts val="0"/>
              </a:spcBef>
            </a:pPr>
            <a:r>
              <a:rPr lang="en"/>
              <a:t>Challenging yet solvable puzzles</a:t>
            </a:r>
          </a:p>
          <a:p>
            <a:pPr marL="457200" lvl="0" indent="-228600" rtl="0">
              <a:spcBef>
                <a:spcPts val="0"/>
              </a:spcBef>
            </a:pPr>
            <a:r>
              <a:rPr lang="en"/>
              <a:t>Balanced use of tools</a:t>
            </a:r>
          </a:p>
          <a:p>
            <a:pPr lvl="0">
              <a:spcBef>
                <a:spcPts val="0"/>
              </a:spcBef>
              <a:buNone/>
            </a:pPr>
            <a:r>
              <a:rPr lang="en"/>
              <a:t>Telemetry</a:t>
            </a:r>
          </a:p>
          <a:p>
            <a:pPr marL="457200" lvl="0" indent="-228600" rtl="0">
              <a:spcBef>
                <a:spcPts val="0"/>
              </a:spcBef>
            </a:pPr>
            <a:r>
              <a:rPr lang="en"/>
              <a:t>Level completion</a:t>
            </a:r>
          </a:p>
          <a:p>
            <a:pPr marL="457200" lvl="0" indent="-228600" rtl="0">
              <a:spcBef>
                <a:spcPts val="0"/>
              </a:spcBef>
            </a:pPr>
            <a:r>
              <a:rPr lang="en"/>
              <a:t>Usage of tools</a:t>
            </a:r>
          </a:p>
          <a:p>
            <a:pPr marL="457200" lvl="0" indent="-228600" rtl="0">
              <a:spcBef>
                <a:spcPts val="0"/>
              </a:spcBef>
            </a:pPr>
            <a:r>
              <a:rPr lang="en"/>
              <a:t>Swapping tools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Play Description</a:t>
            </a:r>
          </a:p>
        </p:txBody>
      </p:sp>
      <p:sp>
        <p:nvSpPr>
          <p:cNvPr id="102" name="Shape 102"/>
          <p:cNvSpPr txBox="1">
            <a:spLocks noGrp="1"/>
          </p:cNvSpPr>
          <p:nvPr>
            <p:ph type="body" idx="1"/>
          </p:nvPr>
        </p:nvSpPr>
        <p:spPr>
          <a:xfrm>
            <a:off x="311699" y="1152475"/>
            <a:ext cx="3879611" cy="3693900"/>
          </a:xfrm>
          <a:prstGeom prst="rect">
            <a:avLst/>
          </a:prstGeom>
          <a:solidFill>
            <a:srgbClr val="000000"/>
          </a:solidFill>
        </p:spPr>
        <p:txBody>
          <a:bodyPr lIns="91425" tIns="91425" rIns="91425" bIns="91425" anchor="t" anchorCtr="0">
            <a:noAutofit/>
          </a:bodyPr>
          <a:lstStyle/>
          <a:p>
            <a:pPr lvl="0" rtl="0">
              <a:lnSpc>
                <a:spcPct val="130000"/>
              </a:lnSpc>
              <a:spcBef>
                <a:spcPts val="0"/>
              </a:spcBef>
              <a:spcAft>
                <a:spcPts val="0"/>
              </a:spcAft>
              <a:buNone/>
            </a:pPr>
            <a:r>
              <a:rPr lang="en" sz="1400" dirty="0">
                <a:solidFill>
                  <a:srgbClr val="A0A000"/>
                </a:solidFill>
                <a:latin typeface="Source Code Pro"/>
                <a:ea typeface="Source Code Pro"/>
                <a:cs typeface="Source Code Pro"/>
                <a:sym typeface="Source Code Pro"/>
              </a:rPr>
              <a:t>010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CLS</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020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PRINT</a:t>
            </a:r>
            <a:r>
              <a:rPr lang="en" sz="1400" dirty="0">
                <a:solidFill>
                  <a:srgbClr val="BBBBBB"/>
                </a:solidFill>
                <a:latin typeface="Source Code Pro"/>
                <a:ea typeface="Source Code Pro"/>
                <a:cs typeface="Source Code Pro"/>
                <a:sym typeface="Source Code Pro"/>
              </a:rPr>
              <a:t> </a:t>
            </a:r>
            <a:r>
              <a:rPr lang="en" sz="1400" dirty="0">
                <a:solidFill>
                  <a:srgbClr val="BA2121"/>
                </a:solidFill>
                <a:latin typeface="Source Code Pro"/>
                <a:ea typeface="Source Code Pro"/>
                <a:cs typeface="Source Code Pro"/>
                <a:sym typeface="Source Code Pro"/>
              </a:rPr>
              <a:t>"Hello, Merlin!"</a:t>
            </a:r>
          </a:p>
          <a:p>
            <a:pPr lvl="0" rtl="0">
              <a:lnSpc>
                <a:spcPct val="130000"/>
              </a:lnSpc>
              <a:spcBef>
                <a:spcPts val="0"/>
              </a:spcBef>
              <a:spcAft>
                <a:spcPts val="0"/>
              </a:spcAft>
              <a:buNone/>
            </a:pPr>
            <a:r>
              <a:rPr lang="en" sz="1400" dirty="0">
                <a:solidFill>
                  <a:srgbClr val="A0A000"/>
                </a:solidFill>
                <a:latin typeface="Source Code Pro"/>
                <a:ea typeface="Source Code Pro"/>
                <a:cs typeface="Source Code Pro"/>
                <a:sym typeface="Source Code Pro"/>
              </a:rPr>
              <a:t>030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WHILE</a:t>
            </a:r>
            <a:r>
              <a:rPr lang="en" sz="1400" dirty="0">
                <a:solidFill>
                  <a:srgbClr val="BBBBBB"/>
                </a:solidFill>
                <a:latin typeface="Source Code Pro"/>
                <a:ea typeface="Source Code Pro"/>
                <a:cs typeface="Source Code Pro"/>
                <a:sym typeface="Source Code Pro"/>
              </a:rPr>
              <a:t> </a:t>
            </a:r>
            <a:r>
              <a:rPr lang="en" sz="1400" dirty="0">
                <a:solidFill>
                  <a:srgbClr val="BA2121"/>
                </a:solidFill>
                <a:latin typeface="Source Code Pro"/>
                <a:ea typeface="Source Code Pro"/>
                <a:cs typeface="Source Code Pro"/>
                <a:sym typeface="Source Code Pro"/>
              </a:rPr>
              <a:t>obstacle==false</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040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MOVE</a:t>
            </a:r>
          </a:p>
          <a:p>
            <a:pPr lvl="0" rtl="0">
              <a:lnSpc>
                <a:spcPct val="100000"/>
              </a:lnSpc>
              <a:spcBef>
                <a:spcPts val="0"/>
              </a:spcBef>
              <a:spcAft>
                <a:spcPts val="0"/>
              </a:spcAft>
              <a:buNone/>
            </a:pPr>
            <a:r>
              <a:rPr lang="en" sz="1400" dirty="0">
                <a:solidFill>
                  <a:srgbClr val="A0A000"/>
                </a:solidFill>
                <a:latin typeface="Source Code Pro"/>
                <a:ea typeface="Source Code Pro"/>
                <a:cs typeface="Source Code Pro"/>
                <a:sym typeface="Source Code Pro"/>
              </a:rPr>
              <a:t>050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WEND</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060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IF (</a:t>
            </a:r>
            <a:r>
              <a:rPr lang="en" sz="1400" dirty="0">
                <a:solidFill>
                  <a:srgbClr val="BA2121"/>
                </a:solidFill>
                <a:latin typeface="Source Code Pro"/>
                <a:ea typeface="Source Code Pro"/>
                <a:cs typeface="Source Code Pro"/>
                <a:sym typeface="Source Code Pro"/>
              </a:rPr>
              <a:t>tools!=useful</a:t>
            </a:r>
            <a:r>
              <a:rPr lang="en" sz="1400" b="1" dirty="0">
                <a:solidFill>
                  <a:srgbClr val="008000"/>
                </a:solidFill>
                <a:latin typeface="Source Code Pro"/>
                <a:ea typeface="Source Code Pro"/>
                <a:cs typeface="Source Code Pro"/>
                <a:sym typeface="Source Code Pro"/>
              </a:rPr>
              <a:t>) THEN</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070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FIND</a:t>
            </a:r>
            <a:r>
              <a:rPr lang="en" sz="1400" dirty="0">
                <a:solidFill>
                  <a:srgbClr val="BBBBBB"/>
                </a:solidFill>
                <a:latin typeface="Source Code Pro"/>
                <a:ea typeface="Source Code Pro"/>
                <a:cs typeface="Source Code Pro"/>
                <a:sym typeface="Source Code Pro"/>
              </a:rPr>
              <a:t> </a:t>
            </a:r>
            <a:r>
              <a:rPr lang="en" sz="1400" dirty="0">
                <a:solidFill>
                  <a:srgbClr val="BA2121"/>
                </a:solidFill>
                <a:latin typeface="Source Code Pro"/>
                <a:ea typeface="Source Code Pro"/>
                <a:cs typeface="Source Code Pro"/>
                <a:sym typeface="Source Code Pro"/>
              </a:rPr>
              <a:t>tools</a:t>
            </a:r>
          </a:p>
          <a:p>
            <a:pPr lvl="0" rtl="0">
              <a:lnSpc>
                <a:spcPct val="110000"/>
              </a:lnSpc>
              <a:spcBef>
                <a:spcPts val="0"/>
              </a:spcBef>
              <a:spcAft>
                <a:spcPts val="0"/>
              </a:spcAft>
              <a:buNone/>
            </a:pPr>
            <a:r>
              <a:rPr lang="en" sz="1400" dirty="0">
                <a:solidFill>
                  <a:srgbClr val="A0A000"/>
                </a:solidFill>
                <a:latin typeface="Source Code Pro"/>
                <a:ea typeface="Source Code Pro"/>
                <a:cs typeface="Source Code Pro"/>
                <a:sym typeface="Source Code Pro"/>
              </a:rPr>
              <a:t>080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GOTO</a:t>
            </a:r>
            <a:r>
              <a:rPr lang="en" sz="1400" dirty="0">
                <a:solidFill>
                  <a:srgbClr val="BBBBBB"/>
                </a:solidFill>
                <a:latin typeface="Source Code Pro"/>
                <a:ea typeface="Source Code Pro"/>
                <a:cs typeface="Source Code Pro"/>
                <a:sym typeface="Source Code Pro"/>
              </a:rPr>
              <a:t> </a:t>
            </a:r>
            <a:r>
              <a:rPr lang="en" sz="1400" dirty="0">
                <a:solidFill>
                  <a:srgbClr val="A0A000"/>
                </a:solidFill>
                <a:latin typeface="Source Code Pro"/>
                <a:ea typeface="Source Code Pro"/>
                <a:cs typeface="Source Code Pro"/>
                <a:sym typeface="Source Code Pro"/>
              </a:rPr>
              <a:t>030</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090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ELSE</a:t>
            </a:r>
          </a:p>
          <a:p>
            <a:pPr lvl="0" rtl="0">
              <a:lnSpc>
                <a:spcPct val="130000"/>
              </a:lnSpc>
              <a:spcBef>
                <a:spcPts val="0"/>
              </a:spcBef>
              <a:spcAft>
                <a:spcPts val="0"/>
              </a:spcAft>
              <a:buNone/>
            </a:pPr>
            <a:r>
              <a:rPr lang="en" sz="1400" dirty="0">
                <a:solidFill>
                  <a:srgbClr val="A0A000"/>
                </a:solidFill>
                <a:latin typeface="Source Code Pro"/>
                <a:ea typeface="Source Code Pro"/>
                <a:cs typeface="Source Code Pro"/>
                <a:sym typeface="Source Code Pro"/>
              </a:rPr>
              <a:t>080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DELETE</a:t>
            </a:r>
            <a:r>
              <a:rPr lang="en" sz="1400" dirty="0">
                <a:solidFill>
                  <a:srgbClr val="BBBBBB"/>
                </a:solidFill>
                <a:latin typeface="Source Code Pro"/>
                <a:ea typeface="Source Code Pro"/>
                <a:cs typeface="Source Code Pro"/>
                <a:sym typeface="Source Code Pro"/>
              </a:rPr>
              <a:t> </a:t>
            </a:r>
            <a:r>
              <a:rPr lang="en" sz="1400" dirty="0">
                <a:solidFill>
                  <a:srgbClr val="BA2121"/>
                </a:solidFill>
                <a:latin typeface="Source Code Pro"/>
                <a:ea typeface="Source Code Pro"/>
                <a:cs typeface="Source Code Pro"/>
                <a:sym typeface="Source Code Pro"/>
              </a:rPr>
              <a:t>obstacle</a:t>
            </a:r>
          </a:p>
          <a:p>
            <a:pPr lvl="0" rtl="0">
              <a:lnSpc>
                <a:spcPct val="130000"/>
              </a:lnSpc>
              <a:spcBef>
                <a:spcPts val="0"/>
              </a:spcBef>
              <a:spcAft>
                <a:spcPts val="0"/>
              </a:spcAft>
              <a:buNone/>
            </a:pPr>
            <a:r>
              <a:rPr lang="en" sz="1400" dirty="0">
                <a:solidFill>
                  <a:srgbClr val="A0A000"/>
                </a:solidFill>
                <a:latin typeface="Source Code Pro"/>
                <a:ea typeface="Source Code Pro"/>
                <a:cs typeface="Source Code Pro"/>
                <a:sym typeface="Source Code Pro"/>
              </a:rPr>
              <a:t>100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GOTO</a:t>
            </a:r>
            <a:r>
              <a:rPr lang="en" sz="1400" dirty="0">
                <a:solidFill>
                  <a:srgbClr val="BBBBBB"/>
                </a:solidFill>
                <a:latin typeface="Source Code Pro"/>
                <a:ea typeface="Source Code Pro"/>
                <a:cs typeface="Source Code Pro"/>
                <a:sym typeface="Source Code Pro"/>
              </a:rPr>
              <a:t> </a:t>
            </a:r>
            <a:r>
              <a:rPr lang="en" sz="1400" dirty="0">
                <a:solidFill>
                  <a:srgbClr val="A0A000"/>
                </a:solidFill>
                <a:latin typeface="Source Code Pro"/>
                <a:ea typeface="Source Code Pro"/>
                <a:cs typeface="Source Code Pro"/>
                <a:sym typeface="Source Code Pro"/>
              </a:rPr>
              <a:t>030</a:t>
            </a:r>
          </a:p>
          <a:p>
            <a:pPr lvl="0" rtl="0">
              <a:lnSpc>
                <a:spcPct val="130000"/>
              </a:lnSpc>
              <a:spcBef>
                <a:spcPts val="0"/>
              </a:spcBef>
              <a:spcAft>
                <a:spcPts val="0"/>
              </a:spcAft>
              <a:buNone/>
            </a:pPr>
            <a:r>
              <a:rPr lang="en" sz="1400" dirty="0">
                <a:solidFill>
                  <a:srgbClr val="A0A000"/>
                </a:solidFill>
                <a:latin typeface="Source Code Pro"/>
                <a:ea typeface="Source Code Pro"/>
                <a:cs typeface="Source Code Pro"/>
                <a:sym typeface="Source Code Pro"/>
              </a:rPr>
              <a:t>110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END IF</a:t>
            </a:r>
            <a:r>
              <a:rPr lang="en" sz="1400" dirty="0">
                <a:solidFill>
                  <a:srgbClr val="000000"/>
                </a:solidFill>
                <a:latin typeface="Source Code Pro"/>
                <a:ea typeface="Source Code Pro"/>
                <a:cs typeface="Source Code Pro"/>
                <a:sym typeface="Source Code Pro"/>
              </a:rPr>
              <a:t/>
            </a:r>
            <a:br>
              <a:rPr lang="en" sz="1400" dirty="0">
                <a:solidFill>
                  <a:srgbClr val="000000"/>
                </a:solidFill>
                <a:latin typeface="Source Code Pro"/>
                <a:ea typeface="Source Code Pro"/>
                <a:cs typeface="Source Code Pro"/>
                <a:sym typeface="Source Code Pro"/>
              </a:rPr>
            </a:br>
            <a:r>
              <a:rPr lang="en" sz="1400" dirty="0">
                <a:solidFill>
                  <a:srgbClr val="A0A000"/>
                </a:solidFill>
                <a:latin typeface="Source Code Pro"/>
                <a:ea typeface="Source Code Pro"/>
                <a:cs typeface="Source Code Pro"/>
                <a:sym typeface="Source Code Pro"/>
              </a:rPr>
              <a:t>120</a:t>
            </a:r>
            <a:r>
              <a:rPr lang="en" sz="1400" dirty="0">
                <a:solidFill>
                  <a:srgbClr val="BBBBBB"/>
                </a:solidFill>
                <a:latin typeface="Source Code Pro"/>
                <a:ea typeface="Source Code Pro"/>
                <a:cs typeface="Source Code Pro"/>
                <a:sym typeface="Source Code Pro"/>
              </a:rPr>
              <a:t> </a:t>
            </a:r>
            <a:r>
              <a:rPr lang="en" sz="1400" b="1" dirty="0">
                <a:solidFill>
                  <a:srgbClr val="008000"/>
                </a:solidFill>
                <a:latin typeface="Source Code Pro"/>
                <a:ea typeface="Source Code Pro"/>
                <a:cs typeface="Source Code Pro"/>
                <a:sym typeface="Source Code Pro"/>
              </a:rPr>
              <a:t>PRINT</a:t>
            </a:r>
            <a:r>
              <a:rPr lang="en" sz="1400" dirty="0">
                <a:solidFill>
                  <a:srgbClr val="BBBBBB"/>
                </a:solidFill>
                <a:latin typeface="Source Code Pro"/>
                <a:ea typeface="Source Code Pro"/>
                <a:cs typeface="Source Code Pro"/>
                <a:sym typeface="Source Code Pro"/>
              </a:rPr>
              <a:t> </a:t>
            </a:r>
            <a:r>
              <a:rPr lang="en" sz="1400" dirty="0">
                <a:solidFill>
                  <a:srgbClr val="BA2121"/>
                </a:solidFill>
                <a:latin typeface="Source Code Pro"/>
                <a:ea typeface="Source Code Pro"/>
                <a:cs typeface="Source Code Pro"/>
                <a:sym typeface="Source Code Pro"/>
              </a:rPr>
              <a:t>"Game over."</a:t>
            </a:r>
          </a:p>
          <a:p>
            <a:pPr lvl="0" rtl="0">
              <a:spcBef>
                <a:spcPts val="0"/>
              </a:spcBef>
              <a:buNone/>
            </a:pPr>
            <a:endParaRPr dirty="0"/>
          </a:p>
        </p:txBody>
      </p:sp>
    </p:spTree>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2182</Words>
  <Application>Microsoft Office PowerPoint</Application>
  <PresentationFormat>On-screen Show (16:9)</PresentationFormat>
  <Paragraphs>131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Source Code Pro</vt:lpstr>
      <vt:lpstr>Arial</vt:lpstr>
      <vt:lpstr>simple-dark-2</vt:lpstr>
      <vt:lpstr>Merlin Saves King Vortigern (Working title)</vt:lpstr>
      <vt:lpstr>“The pool is the emblem of this world, and the tent that of your kingdom.”</vt:lpstr>
      <vt:lpstr>Story Summary</vt:lpstr>
      <vt:lpstr>Game Plot Introduction Summary</vt:lpstr>
      <vt:lpstr>Features</vt:lpstr>
      <vt:lpstr>Controls/Conveying Information</vt:lpstr>
      <vt:lpstr>Target Audience</vt:lpstr>
      <vt:lpstr>Experience Goals</vt:lpstr>
      <vt:lpstr>Play Description</vt:lpstr>
      <vt:lpstr>Screen Mockup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Merlin Saves King Vortigern (Working title)</dc:title>
  <cp:lastModifiedBy>Lambert W</cp:lastModifiedBy>
  <cp:revision>3</cp:revision>
  <dcterms:modified xsi:type="dcterms:W3CDTF">2017-02-07T13:50:40Z</dcterms:modified>
</cp:coreProperties>
</file>