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63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1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rot="892864">
            <a:off x="5108324" y="443517"/>
            <a:ext cx="4724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Java</a:t>
            </a:r>
            <a:r>
              <a:rPr lang="en-US" dirty="0" smtClean="0"/>
              <a:t> </a:t>
            </a:r>
            <a:r>
              <a:rPr lang="en-US" b="1" dirty="0" smtClean="0"/>
              <a:t>Operators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3400" y="990600"/>
            <a:ext cx="4040188" cy="639762"/>
          </a:xfrm>
        </p:spPr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0" y="1752600"/>
            <a:ext cx="4497388" cy="4373563"/>
          </a:xfrm>
        </p:spPr>
        <p:txBody>
          <a:bodyPr/>
          <a:lstStyle/>
          <a:p>
            <a:r>
              <a:rPr lang="en-US" dirty="0" smtClean="0"/>
              <a:t>‘+’ </a:t>
            </a:r>
            <a:r>
              <a:rPr lang="en-US" dirty="0" smtClean="0">
                <a:sym typeface="Wingdings" pitchFamily="2" charset="2"/>
              </a:rPr>
              <a:t> additive operators/string </a:t>
            </a:r>
            <a:r>
              <a:rPr lang="en-US" dirty="0" err="1" smtClean="0">
                <a:sym typeface="Wingdings" pitchFamily="2" charset="2"/>
              </a:rPr>
              <a:t>concatenator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‘-’  subtraction operator</a:t>
            </a:r>
          </a:p>
          <a:p>
            <a:r>
              <a:rPr lang="en-US" dirty="0" smtClean="0">
                <a:sym typeface="Wingdings" pitchFamily="2" charset="2"/>
              </a:rPr>
              <a:t>‘*’  multiplication operator</a:t>
            </a:r>
          </a:p>
          <a:p>
            <a:r>
              <a:rPr lang="en-US" dirty="0" smtClean="0">
                <a:sym typeface="Wingdings" pitchFamily="2" charset="2"/>
              </a:rPr>
              <a:t>‘/’  division operator</a:t>
            </a:r>
          </a:p>
          <a:p>
            <a:r>
              <a:rPr lang="en-US" dirty="0" smtClean="0">
                <a:sym typeface="Wingdings" pitchFamily="2" charset="2"/>
              </a:rPr>
              <a:t>‘%’  remainder operator 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8200" y="990600"/>
            <a:ext cx="4041775" cy="639762"/>
          </a:xfrm>
        </p:spPr>
        <p:txBody>
          <a:bodyPr/>
          <a:lstStyle/>
          <a:p>
            <a:r>
              <a:rPr lang="en-US" dirty="0" smtClean="0"/>
              <a:t>Unary operators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041775" cy="4373563"/>
          </a:xfrm>
        </p:spPr>
        <p:txBody>
          <a:bodyPr/>
          <a:lstStyle/>
          <a:p>
            <a:r>
              <a:rPr lang="en-US" dirty="0" smtClean="0"/>
              <a:t>‘++’ </a:t>
            </a:r>
            <a:r>
              <a:rPr lang="en-US" dirty="0" smtClean="0">
                <a:sym typeface="Wingdings" pitchFamily="2" charset="2"/>
              </a:rPr>
              <a:t> increment operator</a:t>
            </a:r>
          </a:p>
          <a:p>
            <a:r>
              <a:rPr lang="en-US" dirty="0" smtClean="0">
                <a:sym typeface="Wingdings" pitchFamily="2" charset="2"/>
              </a:rPr>
              <a:t>‘--‘  decrement operator</a:t>
            </a:r>
          </a:p>
          <a:p>
            <a:r>
              <a:rPr lang="en-US" dirty="0" smtClean="0">
                <a:sym typeface="Wingdings" pitchFamily="2" charset="2"/>
              </a:rPr>
              <a:t>‘!’  logical compliment operator</a:t>
            </a:r>
            <a:endParaRPr lang="en-US" dirty="0"/>
          </a:p>
        </p:txBody>
      </p:sp>
      <p:pic>
        <p:nvPicPr>
          <p:cNvPr id="1026" name="Picture 2" descr="F:\lecture pics\lecture 3\java operators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4343400"/>
            <a:ext cx="3810000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50292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Switch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Switch statement is the shorthand for multiple ‘if-else’ statement, which allow us to choose a single path from a number of execution path.</a:t>
            </a:r>
          </a:p>
          <a:p>
            <a:r>
              <a:rPr lang="en-US" dirty="0" smtClean="0"/>
              <a:t>Switch statement works with char, short, byte, </a:t>
            </a:r>
            <a:r>
              <a:rPr lang="en-US" dirty="0" err="1" smtClean="0"/>
              <a:t>int</a:t>
            </a:r>
            <a:r>
              <a:rPr lang="en-US" dirty="0" smtClean="0"/>
              <a:t> and String.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switch(x)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case 1: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System.</a:t>
            </a:r>
            <a:r>
              <a:rPr lang="en-US" i="1" dirty="0" err="1" smtClean="0">
                <a:solidFill>
                  <a:srgbClr val="FF0000"/>
                </a:solidFill>
              </a:rPr>
              <a:t>out.println</a:t>
            </a:r>
            <a:r>
              <a:rPr lang="en-US" i="1" dirty="0" smtClean="0">
                <a:solidFill>
                  <a:srgbClr val="FF0000"/>
                </a:solidFill>
              </a:rPr>
              <a:t>("case1");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break;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case 2: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System.</a:t>
            </a:r>
            <a:r>
              <a:rPr lang="en-US" i="1" dirty="0" err="1" smtClean="0">
                <a:solidFill>
                  <a:srgbClr val="FF0000"/>
                </a:solidFill>
              </a:rPr>
              <a:t>out.println</a:t>
            </a:r>
            <a:r>
              <a:rPr lang="en-US" i="1" dirty="0" smtClean="0">
                <a:solidFill>
                  <a:srgbClr val="FF0000"/>
                </a:solidFill>
              </a:rPr>
              <a:t>("case2");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break;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case 3: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System.</a:t>
            </a:r>
            <a:r>
              <a:rPr lang="en-US" i="1" dirty="0" err="1" smtClean="0">
                <a:solidFill>
                  <a:srgbClr val="FF0000"/>
                </a:solidFill>
              </a:rPr>
              <a:t>out.println</a:t>
            </a:r>
            <a:r>
              <a:rPr lang="en-US" i="1" dirty="0" smtClean="0">
                <a:solidFill>
                  <a:srgbClr val="FF0000"/>
                </a:solidFill>
              </a:rPr>
              <a:t>("case 3");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break;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Default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b="1" dirty="0" smtClean="0">
                <a:solidFill>
                  <a:srgbClr val="FF0000"/>
                </a:solidFill>
              </a:rPr>
              <a:t>(“default case”)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 descr="F:\lecture pics\lecture4\switch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209800"/>
            <a:ext cx="3886200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560071">
            <a:off x="6124751" y="87008"/>
            <a:ext cx="4038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5257800"/>
          </a:xfrm>
        </p:spPr>
        <p:txBody>
          <a:bodyPr/>
          <a:lstStyle/>
          <a:p>
            <a:r>
              <a:rPr lang="en-US" dirty="0" smtClean="0"/>
              <a:t>Arrays are the collection of similar </a:t>
            </a:r>
            <a:r>
              <a:rPr lang="en-US" dirty="0" err="1" smtClean="0"/>
              <a:t>datatypes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variable in an array is known as ‘array element.</a:t>
            </a:r>
          </a:p>
          <a:p>
            <a:r>
              <a:rPr lang="en-US" dirty="0" smtClean="0"/>
              <a:t>Each variable of array is referenced by a particular integer number which is known as ‘array index’.</a:t>
            </a:r>
          </a:p>
          <a:p>
            <a:r>
              <a:rPr lang="en-US" dirty="0" smtClean="0"/>
              <a:t>The total number variables in array decide the length of the array. </a:t>
            </a:r>
          </a:p>
        </p:txBody>
      </p:sp>
      <p:pic>
        <p:nvPicPr>
          <p:cNvPr id="3074" name="Picture 2" descr="F:\lecture pics\lecture4\array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800600"/>
            <a:ext cx="79248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Declaration and initialization of array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java array is an object, therefore it is declared and initializes like an object.</a:t>
            </a:r>
          </a:p>
          <a:p>
            <a:r>
              <a:rPr lang="en-US" dirty="0" smtClean="0"/>
              <a:t>Declaration of array variable: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[] array;</a:t>
            </a:r>
          </a:p>
          <a:p>
            <a:r>
              <a:rPr lang="en-US" dirty="0" smtClean="0"/>
              <a:t>Constructing the array: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new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[(length of the array)];</a:t>
            </a:r>
          </a:p>
          <a:p>
            <a:r>
              <a:rPr lang="en-US" dirty="0" smtClean="0"/>
              <a:t>Assigning array to array variable: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array = new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[(length of the array)];</a:t>
            </a:r>
          </a:p>
          <a:p>
            <a:r>
              <a:rPr lang="en-US" dirty="0" smtClean="0"/>
              <a:t>Initialization of array: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Array[0] = 34;</a:t>
            </a:r>
          </a:p>
          <a:p>
            <a:r>
              <a:rPr lang="en-US" dirty="0" smtClean="0"/>
              <a:t>Declaration and initialization in single line: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[] array = { 34, 56, 7, 23, 34,};</a:t>
            </a:r>
          </a:p>
        </p:txBody>
      </p:sp>
      <p:pic>
        <p:nvPicPr>
          <p:cNvPr id="4098" name="Picture 2" descr="F:\lecture pics\lecture4\initialization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371600"/>
            <a:ext cx="3733800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Initialization of array using 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81600"/>
          </a:xfrm>
        </p:spPr>
        <p:txBody>
          <a:bodyPr/>
          <a:lstStyle/>
          <a:p>
            <a:r>
              <a:rPr lang="en-US" dirty="0" smtClean="0"/>
              <a:t>Arrays can be initialized by using loops.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[] array = new </a:t>
            </a:r>
            <a:r>
              <a:rPr lang="en-US" b="1" dirty="0" err="1" smtClean="0"/>
              <a:t>int</a:t>
            </a:r>
            <a:r>
              <a:rPr lang="en-US" b="1" dirty="0" smtClean="0"/>
              <a:t>[34];</a:t>
            </a:r>
          </a:p>
          <a:p>
            <a:r>
              <a:rPr lang="en-US" b="1" dirty="0" smtClean="0"/>
              <a:t>for 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=0;i&lt;</a:t>
            </a:r>
            <a:r>
              <a:rPr lang="en-US" b="1" dirty="0" err="1" smtClean="0"/>
              <a:t>array.length;i</a:t>
            </a:r>
            <a:r>
              <a:rPr lang="en-US" b="1" dirty="0" smtClean="0"/>
              <a:t>++)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array[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(array[</a:t>
            </a:r>
            <a:r>
              <a:rPr lang="en-US" i="1" dirty="0" err="1" smtClean="0"/>
              <a:t>i</a:t>
            </a:r>
            <a:r>
              <a:rPr lang="en-US" i="1" dirty="0" smtClean="0"/>
              <a:t>]);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5122" name="Picture 2" descr="F:\lecture pics\lecture4\array of egs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242640">
            <a:off x="3959953" y="4255638"/>
            <a:ext cx="4816420" cy="174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58674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Multidimensional arrays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Multi-dimensional arrays are nothing but the “array of arrays” where each element represents a single dimensional array.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Here ‘</a:t>
            </a:r>
            <a:r>
              <a:rPr lang="en-US" dirty="0" err="1" smtClean="0"/>
              <a:t>myArray</a:t>
            </a:r>
            <a:r>
              <a:rPr lang="en-US" dirty="0" smtClean="0"/>
              <a:t>’ is a  2-d array, whose each element contains a single dimensional array. </a:t>
            </a:r>
            <a:endParaRPr lang="en-US" dirty="0"/>
          </a:p>
        </p:txBody>
      </p:sp>
      <p:pic>
        <p:nvPicPr>
          <p:cNvPr id="6147" name="Picture 3" descr="F:\lecture pics\lecture4\2d array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590800"/>
            <a:ext cx="563880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Initialization and declaration of 2-d array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638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=0;i&lt;myArray2.length;i++)</a:t>
            </a:r>
          </a:p>
          <a:p>
            <a:r>
              <a:rPr lang="en-US" dirty="0" smtClean="0"/>
              <a:t>{</a:t>
            </a:r>
          </a:p>
          <a:p>
            <a:r>
              <a:rPr lang="en-US" b="1" dirty="0" smtClean="0"/>
              <a:t>for (</a:t>
            </a:r>
            <a:r>
              <a:rPr lang="en-US" b="1" dirty="0" err="1" smtClean="0"/>
              <a:t>int</a:t>
            </a:r>
            <a:r>
              <a:rPr lang="en-US" b="1" dirty="0" smtClean="0"/>
              <a:t> j= 0; j&lt;myArray2[</a:t>
            </a:r>
            <a:r>
              <a:rPr lang="en-US" b="1" dirty="0" err="1" smtClean="0"/>
              <a:t>i</a:t>
            </a:r>
            <a:r>
              <a:rPr lang="en-US" b="1" dirty="0" smtClean="0"/>
              <a:t>].</a:t>
            </a:r>
            <a:r>
              <a:rPr lang="en-US" b="1" dirty="0" err="1" smtClean="0"/>
              <a:t>length;j</a:t>
            </a:r>
            <a:r>
              <a:rPr lang="en-US" b="1" dirty="0" smtClean="0"/>
              <a:t>++ 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myArray2[</a:t>
            </a:r>
            <a:r>
              <a:rPr lang="en-US" dirty="0" err="1" smtClean="0"/>
              <a:t>i</a:t>
            </a:r>
            <a:r>
              <a:rPr lang="en-US" dirty="0" smtClean="0"/>
              <a:t>][j]= j;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r>
              <a:rPr lang="en-US" b="1" dirty="0" smtClean="0"/>
              <a:t>for 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 </a:t>
            </a:r>
            <a:r>
              <a:rPr lang="en-US" b="1" dirty="0" err="1" smtClean="0"/>
              <a:t>i</a:t>
            </a:r>
            <a:r>
              <a:rPr lang="en-US" b="1" dirty="0" smtClean="0"/>
              <a:t>&lt;myArray2.length;i++)</a:t>
            </a:r>
          </a:p>
          <a:p>
            <a:r>
              <a:rPr lang="en-US" dirty="0" smtClean="0"/>
              <a:t>{</a:t>
            </a:r>
          </a:p>
          <a:p>
            <a:r>
              <a:rPr lang="en-US" b="1" dirty="0" smtClean="0"/>
              <a:t>for (</a:t>
            </a:r>
            <a:r>
              <a:rPr lang="en-US" b="1" dirty="0" err="1" smtClean="0"/>
              <a:t>int</a:t>
            </a:r>
            <a:r>
              <a:rPr lang="en-US" b="1" dirty="0" smtClean="0"/>
              <a:t> j=0 ; j&lt;myArray2[</a:t>
            </a:r>
            <a:r>
              <a:rPr lang="en-US" b="1" dirty="0" err="1" smtClean="0"/>
              <a:t>i</a:t>
            </a:r>
            <a:r>
              <a:rPr lang="en-US" b="1" dirty="0" smtClean="0"/>
              <a:t>].length; j++)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System.</a:t>
            </a:r>
            <a:r>
              <a:rPr lang="en-US" i="1" dirty="0" err="1" smtClean="0"/>
              <a:t>out.print</a:t>
            </a:r>
            <a:r>
              <a:rPr lang="en-US" i="1" dirty="0" smtClean="0"/>
              <a:t>(myArray2[</a:t>
            </a:r>
            <a:r>
              <a:rPr lang="en-US" i="1" dirty="0" err="1" smtClean="0"/>
              <a:t>i</a:t>
            </a:r>
            <a:r>
              <a:rPr lang="en-US" i="1" dirty="0" smtClean="0"/>
              <a:t>][j] + "\t");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System.out.print</a:t>
            </a:r>
            <a:r>
              <a:rPr lang="en-US" dirty="0" smtClean="0"/>
              <a:t>("\t");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7170" name="Picture 2" descr="F:\lecture pics\lecture4\classification of array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1066800"/>
            <a:ext cx="381000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68580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Program #1 : pyramid of Stars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9436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public class Test {</a:t>
            </a:r>
          </a:p>
          <a:p>
            <a:endParaRPr lang="en-US" dirty="0" smtClean="0"/>
          </a:p>
          <a:p>
            <a:r>
              <a:rPr lang="en-US" b="1" dirty="0" smtClean="0"/>
              <a:t>public static void main(String [] </a:t>
            </a:r>
            <a:r>
              <a:rPr lang="en-US" b="1" dirty="0" err="1" smtClean="0"/>
              <a:t>args</a:t>
            </a:r>
            <a:r>
              <a:rPr lang="en-US" b="1" dirty="0" smtClean="0"/>
              <a:t> )</a:t>
            </a:r>
          </a:p>
          <a:p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b="1" dirty="0" smtClean="0"/>
              <a:t>for (</a:t>
            </a:r>
            <a:r>
              <a:rPr lang="en-US" b="1" dirty="0" err="1" smtClean="0"/>
              <a:t>int</a:t>
            </a:r>
            <a:r>
              <a:rPr lang="en-US" b="1" dirty="0" smtClean="0"/>
              <a:t> outer =1; outer&lt;=5; outer++ )</a:t>
            </a:r>
          </a:p>
          <a:p>
            <a:r>
              <a:rPr lang="en-US" dirty="0" smtClean="0"/>
              <a:t>{</a:t>
            </a:r>
          </a:p>
          <a:p>
            <a:r>
              <a:rPr lang="nb-NO" b="1" dirty="0" smtClean="0"/>
              <a:t>for (int inner = 0; inner&lt;outer; inner++)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System.</a:t>
            </a:r>
            <a:r>
              <a:rPr lang="en-US" i="1" dirty="0" err="1" smtClean="0"/>
              <a:t>out.print</a:t>
            </a:r>
            <a:r>
              <a:rPr lang="en-US" i="1" dirty="0" smtClean="0"/>
              <a:t>(“*”);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5410200" cy="792162"/>
          </a:xfrm>
        </p:spPr>
        <p:txBody>
          <a:bodyPr/>
          <a:lstStyle/>
          <a:p>
            <a:r>
              <a:rPr lang="en-US" b="1" dirty="0" smtClean="0"/>
              <a:t>Enhanced for 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“Enhanced for loop” is introduced in java 5, in order to simply the way to iterate a collection or array.</a:t>
            </a:r>
          </a:p>
          <a:p>
            <a:r>
              <a:rPr lang="en-US" dirty="0" smtClean="0"/>
              <a:t>In this the loop continues till the last element of the collection or array.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for (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y : array)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System.</a:t>
            </a:r>
            <a:r>
              <a:rPr lang="en-US" i="1" dirty="0" err="1" smtClean="0">
                <a:solidFill>
                  <a:srgbClr val="FF0000"/>
                </a:solidFill>
              </a:rPr>
              <a:t>out.print</a:t>
            </a:r>
            <a:r>
              <a:rPr lang="en-US" i="1" dirty="0" smtClean="0">
                <a:solidFill>
                  <a:srgbClr val="FF0000"/>
                </a:solidFill>
              </a:rPr>
              <a:t>(y);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for loop for 2-d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[] x : myArray2)</a:t>
            </a:r>
          </a:p>
          <a:p>
            <a:r>
              <a:rPr lang="en-US" dirty="0" smtClean="0"/>
              <a:t>{</a:t>
            </a:r>
          </a:p>
          <a:p>
            <a:r>
              <a:rPr lang="en-US" b="1" dirty="0" smtClean="0"/>
              <a:t>for (</a:t>
            </a:r>
            <a:r>
              <a:rPr lang="en-US" b="1" dirty="0" err="1" smtClean="0"/>
              <a:t>int</a:t>
            </a:r>
            <a:r>
              <a:rPr lang="en-US" b="1" dirty="0" smtClean="0"/>
              <a:t> y : x)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System.</a:t>
            </a:r>
            <a:r>
              <a:rPr lang="en-US" i="1" dirty="0" err="1" smtClean="0"/>
              <a:t>out.print</a:t>
            </a:r>
            <a:r>
              <a:rPr lang="en-US" i="1" dirty="0" smtClean="0"/>
              <a:t>(y + "\t");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620000" cy="1020762"/>
          </a:xfrm>
        </p:spPr>
        <p:txBody>
          <a:bodyPr>
            <a:normAutofit/>
          </a:bodyPr>
          <a:lstStyle/>
          <a:p>
            <a:r>
              <a:rPr lang="en-US" b="1" dirty="0" smtClean="0"/>
              <a:t>Java Operator Continues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400"/>
            <a:ext cx="4497388" cy="639762"/>
          </a:xfrm>
        </p:spPr>
        <p:txBody>
          <a:bodyPr/>
          <a:lstStyle/>
          <a:p>
            <a:r>
              <a:rPr lang="en-US" dirty="0" smtClean="0"/>
              <a:t>Equality and Relational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174874"/>
            <a:ext cx="4497388" cy="4683125"/>
          </a:xfrm>
        </p:spPr>
        <p:txBody>
          <a:bodyPr/>
          <a:lstStyle/>
          <a:p>
            <a:r>
              <a:rPr lang="en-US" dirty="0" smtClean="0"/>
              <a:t>‘==‘ </a:t>
            </a:r>
            <a:r>
              <a:rPr lang="en-US" dirty="0" smtClean="0">
                <a:sym typeface="Wingdings" pitchFamily="2" charset="2"/>
              </a:rPr>
              <a:t> Equal to</a:t>
            </a:r>
          </a:p>
          <a:p>
            <a:r>
              <a:rPr lang="en-US" dirty="0" smtClean="0">
                <a:sym typeface="Wingdings" pitchFamily="2" charset="2"/>
              </a:rPr>
              <a:t>‘!=‘  Not equal to </a:t>
            </a:r>
          </a:p>
          <a:p>
            <a:r>
              <a:rPr lang="en-US" dirty="0" smtClean="0">
                <a:sym typeface="Wingdings" pitchFamily="2" charset="2"/>
              </a:rPr>
              <a:t>‘&gt;’  Greater than</a:t>
            </a:r>
          </a:p>
          <a:p>
            <a:r>
              <a:rPr lang="en-US" dirty="0" smtClean="0">
                <a:sym typeface="Wingdings" pitchFamily="2" charset="2"/>
              </a:rPr>
              <a:t>‘&lt;‘  Less than</a:t>
            </a:r>
          </a:p>
          <a:p>
            <a:r>
              <a:rPr lang="en-US" dirty="0" smtClean="0"/>
              <a:t>‘&gt;=‘ </a:t>
            </a:r>
            <a:r>
              <a:rPr lang="en-US" dirty="0" smtClean="0">
                <a:sym typeface="Wingdings" pitchFamily="2" charset="2"/>
              </a:rPr>
              <a:t> Greater than or equal to</a:t>
            </a:r>
          </a:p>
          <a:p>
            <a:r>
              <a:rPr lang="en-US" dirty="0" smtClean="0">
                <a:sym typeface="Wingdings" pitchFamily="2" charset="2"/>
              </a:rPr>
              <a:t>‘&lt;=‘  Lesser than or equal to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Conditional Operators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530725"/>
          </a:xfrm>
        </p:spPr>
        <p:txBody>
          <a:bodyPr/>
          <a:lstStyle/>
          <a:p>
            <a:r>
              <a:rPr lang="en-US" dirty="0" smtClean="0"/>
              <a:t>‘&amp;&amp;’ </a:t>
            </a:r>
            <a:r>
              <a:rPr lang="en-US" dirty="0" smtClean="0">
                <a:sym typeface="Wingdings" pitchFamily="2" charset="2"/>
              </a:rPr>
              <a:t> Conditional – And</a:t>
            </a:r>
          </a:p>
          <a:p>
            <a:r>
              <a:rPr lang="en-US" dirty="0" smtClean="0">
                <a:sym typeface="Wingdings" pitchFamily="2" charset="2"/>
              </a:rPr>
              <a:t>‘||’  Conditional – Or</a:t>
            </a:r>
          </a:p>
          <a:p>
            <a:r>
              <a:rPr lang="en-US" dirty="0" smtClean="0">
                <a:sym typeface="Wingdings" pitchFamily="2" charset="2"/>
              </a:rPr>
              <a:t>‘?:’  Ternary Operator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46482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Ternary 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ternary operator or ?, is a shorthand if else statement. It can be used to evaluate an expression and return one of two operands depending on the result of the expression.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boolean</a:t>
            </a:r>
            <a:r>
              <a:rPr lang="en-US" dirty="0" smtClean="0">
                <a:solidFill>
                  <a:srgbClr val="FF0000"/>
                </a:solidFill>
              </a:rPr>
              <a:t> b = true;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String s = ( b == true ? "True" : "False" );</a:t>
            </a:r>
          </a:p>
          <a:p>
            <a:pPr>
              <a:buNone/>
            </a:pPr>
            <a:r>
              <a:rPr lang="en-US" dirty="0" smtClean="0"/>
              <a:t>Or the above can be written as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boolean</a:t>
            </a:r>
            <a:r>
              <a:rPr lang="en-US" dirty="0" smtClean="0">
                <a:solidFill>
                  <a:srgbClr val="FF0000"/>
                </a:solidFill>
              </a:rPr>
              <a:t> b = true;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String s;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if(b == true){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    s = "True";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}else{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    s = "False";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 descr="F:\lecture pics\lecture 3\conditional operator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3962400"/>
            <a:ext cx="4724400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Loops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 are the way of repeating lines of codes until loop condition is met.!!!!</a:t>
            </a:r>
          </a:p>
          <a:p>
            <a:r>
              <a:rPr lang="en-US" dirty="0" smtClean="0"/>
              <a:t>Loops in java 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While loop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Do-while loop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For loop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Enhanced for loop -- ????</a:t>
            </a:r>
            <a:endParaRPr lang="en-US" dirty="0"/>
          </a:p>
        </p:txBody>
      </p:sp>
      <p:pic>
        <p:nvPicPr>
          <p:cNvPr id="3074" name="Picture 2" descr="F:\lecture pics\lecture 3\loop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2743200"/>
            <a:ext cx="4343400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071023">
            <a:off x="-20193" y="507009"/>
            <a:ext cx="35814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While</a:t>
            </a:r>
            <a:r>
              <a:rPr lang="en-US" dirty="0" smtClean="0"/>
              <a:t> </a:t>
            </a:r>
            <a:r>
              <a:rPr lang="en-US" b="1" dirty="0" smtClean="0"/>
              <a:t>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loop repeats a block of code until the condition is true</a:t>
            </a:r>
          </a:p>
          <a:p>
            <a:pPr>
              <a:buNone/>
            </a:pPr>
            <a:r>
              <a:rPr lang="en-US" dirty="0" smtClean="0"/>
              <a:t>While (condition)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// block of codes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//where condition is nothing but the Boolean expression</a:t>
            </a:r>
            <a:endParaRPr lang="en-US" dirty="0"/>
          </a:p>
        </p:txBody>
      </p:sp>
      <p:pic>
        <p:nvPicPr>
          <p:cNvPr id="4098" name="Picture 2" descr="F:\lecture pics\lecture 3\wh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286000"/>
            <a:ext cx="4191000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61722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Do-while 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Do-while loop is similar to the “while loop” but the only difference is that, in this the loop block is guaranteed to run at least one time!!!!</a:t>
            </a:r>
          </a:p>
          <a:p>
            <a:pPr>
              <a:buNone/>
            </a:pPr>
            <a:r>
              <a:rPr lang="en-US" dirty="0" smtClean="0"/>
              <a:t>do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//all codes here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While (condition)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//since condition appears at the end, therefore the code block executes at least one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122" name="Picture 2" descr="F:\lecture pics\lecture 3\do while loop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2209800"/>
            <a:ext cx="502920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4724400" cy="792162"/>
          </a:xfrm>
        </p:spPr>
        <p:txBody>
          <a:bodyPr/>
          <a:lstStyle/>
          <a:p>
            <a:r>
              <a:rPr lang="en-US" b="1" dirty="0" smtClean="0"/>
              <a:t>For 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for loop the initialization, condition checking and updating of loop element is done in a single line.</a:t>
            </a:r>
          </a:p>
          <a:p>
            <a:pPr>
              <a:buNone/>
            </a:pPr>
            <a:r>
              <a:rPr lang="en-US" dirty="0" smtClean="0"/>
              <a:t>For(initialization; condition; update)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// codes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The initialization step is executed first, and only once. This step allows you to declare and initialize any loop control variables.</a:t>
            </a:r>
          </a:p>
          <a:p>
            <a:r>
              <a:rPr lang="en-US" dirty="0" smtClean="0"/>
              <a:t>Next, the Boolean expression is evaluated. If it is true, the body of the loop is executed. If it is false, the body of the loop does not execute.</a:t>
            </a:r>
          </a:p>
          <a:p>
            <a:r>
              <a:rPr lang="en-US" dirty="0" smtClean="0"/>
              <a:t>After the body of the for loop executes, the flow of control jumps back up to the update statement. This statement allows you to update any loop control variables.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28600"/>
            <a:ext cx="54102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Nesting of loops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placing of one loop inside the body of another loop is known as Nesting of loops.</a:t>
            </a:r>
          </a:p>
          <a:p>
            <a:r>
              <a:rPr lang="en-US" dirty="0" smtClean="0"/>
              <a:t>While working with nesting loops the outer loop will change only when inner loop is completely finished.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For 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outer =0; outer&lt;5 ; outer++)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For 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inner= 0; inner &lt;3; inner++)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 smtClean="0">
                <a:solidFill>
                  <a:srgbClr val="FF0000"/>
                </a:solidFill>
              </a:rPr>
              <a:t>(“outer is “ + outer + “inner is“ + inner);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}//inner loop ends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}//outer loop ends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838200"/>
          </a:xfrm>
        </p:spPr>
        <p:txBody>
          <a:bodyPr/>
          <a:lstStyle/>
          <a:p>
            <a:r>
              <a:rPr lang="en-US" b="1" dirty="0" smtClean="0"/>
              <a:t>Break and Continue statements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Break and Continue statements are used to change the normal flow of compound statement.</a:t>
            </a:r>
          </a:p>
          <a:p>
            <a:r>
              <a:rPr lang="en-US" dirty="0" smtClean="0"/>
              <a:t>The break statement immediately jumps to the end of the compound statement.</a:t>
            </a:r>
          </a:p>
          <a:p>
            <a:r>
              <a:rPr lang="en-US" dirty="0" smtClean="0"/>
              <a:t>The continue statement immediately jumps to the next iteration of the compound statement.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for (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outer=0; outer&lt; 12; outer++)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if(outer ==3)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continue;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System.</a:t>
            </a:r>
            <a:r>
              <a:rPr lang="en-US" i="1" dirty="0" err="1" smtClean="0">
                <a:solidFill>
                  <a:srgbClr val="FF0000"/>
                </a:solidFill>
              </a:rPr>
              <a:t>out.println</a:t>
            </a:r>
            <a:r>
              <a:rPr lang="en-US" i="1" dirty="0" smtClean="0">
                <a:solidFill>
                  <a:srgbClr val="FF0000"/>
                </a:solidFill>
              </a:rPr>
              <a:t>(outer);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if(outer ==7)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break;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F:\lecture pics\lecture4\break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352800"/>
            <a:ext cx="4191000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1046</Words>
  <Application>Microsoft Office PowerPoint</Application>
  <PresentationFormat>On-screen Show (4:3)</PresentationFormat>
  <Paragraphs>181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Java Operators</vt:lpstr>
      <vt:lpstr>Java Operator Continues</vt:lpstr>
      <vt:lpstr>Ternary Operator</vt:lpstr>
      <vt:lpstr>Loops</vt:lpstr>
      <vt:lpstr>While loop</vt:lpstr>
      <vt:lpstr>Do-while loop</vt:lpstr>
      <vt:lpstr>For loop</vt:lpstr>
      <vt:lpstr>Nesting of loops</vt:lpstr>
      <vt:lpstr>Break and Continue statements</vt:lpstr>
      <vt:lpstr>Switch statement</vt:lpstr>
      <vt:lpstr>Arrays</vt:lpstr>
      <vt:lpstr>Declaration and initialization of array</vt:lpstr>
      <vt:lpstr>Initialization of array using loop</vt:lpstr>
      <vt:lpstr>Multidimensional arrays</vt:lpstr>
      <vt:lpstr>Initialization and declaration of 2-d array</vt:lpstr>
      <vt:lpstr>Program #1 : pyramid of Stars</vt:lpstr>
      <vt:lpstr>Enhanced for loop</vt:lpstr>
      <vt:lpstr>Enhanced for loop for 2-d array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Operators</dc:title>
  <dc:creator/>
  <cp:lastModifiedBy>home</cp:lastModifiedBy>
  <cp:revision>23</cp:revision>
  <dcterms:created xsi:type="dcterms:W3CDTF">2006-08-16T00:00:00Z</dcterms:created>
  <dcterms:modified xsi:type="dcterms:W3CDTF">2013-07-13T06:06:30Z</dcterms:modified>
</cp:coreProperties>
</file>