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2" r:id="rId3"/>
    <p:sldId id="264" r:id="rId4"/>
    <p:sldId id="266" r:id="rId5"/>
    <p:sldId id="268" r:id="rId6"/>
    <p:sldId id="278" r:id="rId7"/>
    <p:sldId id="280" r:id="rId8"/>
    <p:sldId id="282" r:id="rId9"/>
    <p:sldId id="273" r:id="rId10"/>
    <p:sldId id="271" r:id="rId11"/>
    <p:sldId id="270" r:id="rId12"/>
    <p:sldId id="285" r:id="rId13"/>
    <p:sldId id="283" r:id="rId14"/>
    <p:sldId id="2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719C"/>
    <a:srgbClr val="00B050"/>
    <a:srgbClr val="FCFCFC"/>
    <a:srgbClr val="A5A5A5"/>
    <a:srgbClr val="ED7D31"/>
    <a:srgbClr val="3E4095"/>
    <a:srgbClr val="FF01FF"/>
    <a:srgbClr val="FF00FF"/>
    <a:srgbClr val="2956F4"/>
    <a:srgbClr val="FFD4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B6924E-CA14-4394-81FD-2F3D90FA6F3C}" type="datetimeFigureOut">
              <a:rPr lang="en-US" smtClean="0"/>
              <a:t>16/12/2021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AF6596-C5F0-4986-82B3-17282410A270}" type="slidenum">
              <a:rPr lang="en-US" smtClean="0"/>
              <a:t>‹#›</a:t>
            </a:fld>
            <a:endParaRPr lang="en-US"/>
          </a:p>
        </p:txBody>
      </p:sp>
    </p:spTree>
    <p:extLst>
      <p:ext uri="{BB962C8B-B14F-4D97-AF65-F5344CB8AC3E}">
        <p14:creationId xmlns:p14="http://schemas.microsoft.com/office/powerpoint/2010/main" val="2352682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F6596-C5F0-4986-82B3-17282410A270}" type="slidenum">
              <a:rPr lang="en-US" smtClean="0"/>
              <a:t>3</a:t>
            </a:fld>
            <a:endParaRPr lang="en-US"/>
          </a:p>
        </p:txBody>
      </p:sp>
    </p:spTree>
    <p:extLst>
      <p:ext uri="{BB962C8B-B14F-4D97-AF65-F5344CB8AC3E}">
        <p14:creationId xmlns:p14="http://schemas.microsoft.com/office/powerpoint/2010/main" val="182988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F6596-C5F0-4986-82B3-17282410A270}" type="slidenum">
              <a:rPr lang="en-US" smtClean="0"/>
              <a:t>13</a:t>
            </a:fld>
            <a:endParaRPr lang="en-US"/>
          </a:p>
        </p:txBody>
      </p:sp>
    </p:spTree>
    <p:extLst>
      <p:ext uri="{BB962C8B-B14F-4D97-AF65-F5344CB8AC3E}">
        <p14:creationId xmlns:p14="http://schemas.microsoft.com/office/powerpoint/2010/main" val="3826905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F6596-C5F0-4986-82B3-17282410A270}" type="slidenum">
              <a:rPr lang="en-US" smtClean="0"/>
              <a:t>4</a:t>
            </a:fld>
            <a:endParaRPr lang="en-US"/>
          </a:p>
        </p:txBody>
      </p:sp>
    </p:spTree>
    <p:extLst>
      <p:ext uri="{BB962C8B-B14F-4D97-AF65-F5344CB8AC3E}">
        <p14:creationId xmlns:p14="http://schemas.microsoft.com/office/powerpoint/2010/main" val="1967560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F6596-C5F0-4986-82B3-17282410A270}" type="slidenum">
              <a:rPr lang="en-US" smtClean="0"/>
              <a:t>5</a:t>
            </a:fld>
            <a:endParaRPr lang="en-US"/>
          </a:p>
        </p:txBody>
      </p:sp>
    </p:spTree>
    <p:extLst>
      <p:ext uri="{BB962C8B-B14F-4D97-AF65-F5344CB8AC3E}">
        <p14:creationId xmlns:p14="http://schemas.microsoft.com/office/powerpoint/2010/main" val="3775155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F6596-C5F0-4986-82B3-17282410A270}" type="slidenum">
              <a:rPr lang="en-US" smtClean="0"/>
              <a:t>6</a:t>
            </a:fld>
            <a:endParaRPr lang="en-US"/>
          </a:p>
        </p:txBody>
      </p:sp>
    </p:spTree>
    <p:extLst>
      <p:ext uri="{BB962C8B-B14F-4D97-AF65-F5344CB8AC3E}">
        <p14:creationId xmlns:p14="http://schemas.microsoft.com/office/powerpoint/2010/main" val="4066268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F6596-C5F0-4986-82B3-17282410A270}" type="slidenum">
              <a:rPr lang="en-US" smtClean="0"/>
              <a:t>7</a:t>
            </a:fld>
            <a:endParaRPr lang="en-US"/>
          </a:p>
        </p:txBody>
      </p:sp>
    </p:spTree>
    <p:extLst>
      <p:ext uri="{BB962C8B-B14F-4D97-AF65-F5344CB8AC3E}">
        <p14:creationId xmlns:p14="http://schemas.microsoft.com/office/powerpoint/2010/main" val="167871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F6596-C5F0-4986-82B3-17282410A270}" type="slidenum">
              <a:rPr lang="en-US" smtClean="0"/>
              <a:t>8</a:t>
            </a:fld>
            <a:endParaRPr lang="en-US"/>
          </a:p>
        </p:txBody>
      </p:sp>
    </p:spTree>
    <p:extLst>
      <p:ext uri="{BB962C8B-B14F-4D97-AF65-F5344CB8AC3E}">
        <p14:creationId xmlns:p14="http://schemas.microsoft.com/office/powerpoint/2010/main" val="566866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F6596-C5F0-4986-82B3-17282410A270}" type="slidenum">
              <a:rPr lang="en-US" smtClean="0"/>
              <a:t>9</a:t>
            </a:fld>
            <a:endParaRPr lang="en-US"/>
          </a:p>
        </p:txBody>
      </p:sp>
    </p:spTree>
    <p:extLst>
      <p:ext uri="{BB962C8B-B14F-4D97-AF65-F5344CB8AC3E}">
        <p14:creationId xmlns:p14="http://schemas.microsoft.com/office/powerpoint/2010/main" val="3393935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F6596-C5F0-4986-82B3-17282410A270}" type="slidenum">
              <a:rPr lang="en-US" smtClean="0"/>
              <a:t>11</a:t>
            </a:fld>
            <a:endParaRPr lang="en-US"/>
          </a:p>
        </p:txBody>
      </p:sp>
    </p:spTree>
    <p:extLst>
      <p:ext uri="{BB962C8B-B14F-4D97-AF65-F5344CB8AC3E}">
        <p14:creationId xmlns:p14="http://schemas.microsoft.com/office/powerpoint/2010/main" val="1308671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F6596-C5F0-4986-82B3-17282410A270}" type="slidenum">
              <a:rPr lang="en-US" smtClean="0"/>
              <a:t>12</a:t>
            </a:fld>
            <a:endParaRPr lang="en-US"/>
          </a:p>
        </p:txBody>
      </p:sp>
    </p:spTree>
    <p:extLst>
      <p:ext uri="{BB962C8B-B14F-4D97-AF65-F5344CB8AC3E}">
        <p14:creationId xmlns:p14="http://schemas.microsoft.com/office/powerpoint/2010/main" val="121660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6A9AAF-2478-459F-A790-6DD5157A4443}" type="datetimeFigureOut">
              <a:rPr lang="en-US" smtClean="0"/>
              <a:t>16/12/2021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63C11-1B17-4657-AE66-102FEB54E61C}" type="slidenum">
              <a:rPr lang="en-US" smtClean="0"/>
              <a:t>‹#›</a:t>
            </a:fld>
            <a:endParaRPr lang="en-US"/>
          </a:p>
        </p:txBody>
      </p:sp>
    </p:spTree>
    <p:extLst>
      <p:ext uri="{BB962C8B-B14F-4D97-AF65-F5344CB8AC3E}">
        <p14:creationId xmlns:p14="http://schemas.microsoft.com/office/powerpoint/2010/main" val="3128485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6A9AAF-2478-459F-A790-6DD5157A4443}" type="datetimeFigureOut">
              <a:rPr lang="en-US" smtClean="0"/>
              <a:t>16/12/2021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63C11-1B17-4657-AE66-102FEB54E61C}" type="slidenum">
              <a:rPr lang="en-US" smtClean="0"/>
              <a:t>‹#›</a:t>
            </a:fld>
            <a:endParaRPr lang="en-US"/>
          </a:p>
        </p:txBody>
      </p:sp>
    </p:spTree>
    <p:extLst>
      <p:ext uri="{BB962C8B-B14F-4D97-AF65-F5344CB8AC3E}">
        <p14:creationId xmlns:p14="http://schemas.microsoft.com/office/powerpoint/2010/main" val="1084596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6A9AAF-2478-459F-A790-6DD5157A4443}" type="datetimeFigureOut">
              <a:rPr lang="en-US" smtClean="0"/>
              <a:t>16/12/2021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63C11-1B17-4657-AE66-102FEB54E61C}" type="slidenum">
              <a:rPr lang="en-US" smtClean="0"/>
              <a:t>‹#›</a:t>
            </a:fld>
            <a:endParaRPr lang="en-US"/>
          </a:p>
        </p:txBody>
      </p:sp>
    </p:spTree>
    <p:extLst>
      <p:ext uri="{BB962C8B-B14F-4D97-AF65-F5344CB8AC3E}">
        <p14:creationId xmlns:p14="http://schemas.microsoft.com/office/powerpoint/2010/main" val="3046903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6A9AAF-2478-459F-A790-6DD5157A4443}" type="datetimeFigureOut">
              <a:rPr lang="en-US" smtClean="0"/>
              <a:t>16/12/2021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63C11-1B17-4657-AE66-102FEB54E61C}" type="slidenum">
              <a:rPr lang="en-US" smtClean="0"/>
              <a:t>‹#›</a:t>
            </a:fld>
            <a:endParaRPr lang="en-US"/>
          </a:p>
        </p:txBody>
      </p:sp>
    </p:spTree>
    <p:extLst>
      <p:ext uri="{BB962C8B-B14F-4D97-AF65-F5344CB8AC3E}">
        <p14:creationId xmlns:p14="http://schemas.microsoft.com/office/powerpoint/2010/main" val="3691629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6A9AAF-2478-459F-A790-6DD5157A4443}" type="datetimeFigureOut">
              <a:rPr lang="en-US" smtClean="0"/>
              <a:t>16/12/2021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63C11-1B17-4657-AE66-102FEB54E61C}" type="slidenum">
              <a:rPr lang="en-US" smtClean="0"/>
              <a:t>‹#›</a:t>
            </a:fld>
            <a:endParaRPr lang="en-US"/>
          </a:p>
        </p:txBody>
      </p:sp>
    </p:spTree>
    <p:extLst>
      <p:ext uri="{BB962C8B-B14F-4D97-AF65-F5344CB8AC3E}">
        <p14:creationId xmlns:p14="http://schemas.microsoft.com/office/powerpoint/2010/main" val="1226426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6A9AAF-2478-459F-A790-6DD5157A4443}" type="datetimeFigureOut">
              <a:rPr lang="en-US" smtClean="0"/>
              <a:t>16/12/2021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763C11-1B17-4657-AE66-102FEB54E61C}" type="slidenum">
              <a:rPr lang="en-US" smtClean="0"/>
              <a:t>‹#›</a:t>
            </a:fld>
            <a:endParaRPr lang="en-US"/>
          </a:p>
        </p:txBody>
      </p:sp>
    </p:spTree>
    <p:extLst>
      <p:ext uri="{BB962C8B-B14F-4D97-AF65-F5344CB8AC3E}">
        <p14:creationId xmlns:p14="http://schemas.microsoft.com/office/powerpoint/2010/main" val="4288320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6A9AAF-2478-459F-A790-6DD5157A4443}" type="datetimeFigureOut">
              <a:rPr lang="en-US" smtClean="0"/>
              <a:t>16/12/2021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763C11-1B17-4657-AE66-102FEB54E61C}" type="slidenum">
              <a:rPr lang="en-US" smtClean="0"/>
              <a:t>‹#›</a:t>
            </a:fld>
            <a:endParaRPr lang="en-US"/>
          </a:p>
        </p:txBody>
      </p:sp>
    </p:spTree>
    <p:extLst>
      <p:ext uri="{BB962C8B-B14F-4D97-AF65-F5344CB8AC3E}">
        <p14:creationId xmlns:p14="http://schemas.microsoft.com/office/powerpoint/2010/main" val="3327088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6A9AAF-2478-459F-A790-6DD5157A4443}" type="datetimeFigureOut">
              <a:rPr lang="en-US" smtClean="0"/>
              <a:t>16/12/2021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763C11-1B17-4657-AE66-102FEB54E61C}" type="slidenum">
              <a:rPr lang="en-US" smtClean="0"/>
              <a:t>‹#›</a:t>
            </a:fld>
            <a:endParaRPr lang="en-US"/>
          </a:p>
        </p:txBody>
      </p:sp>
    </p:spTree>
    <p:extLst>
      <p:ext uri="{BB962C8B-B14F-4D97-AF65-F5344CB8AC3E}">
        <p14:creationId xmlns:p14="http://schemas.microsoft.com/office/powerpoint/2010/main" val="20201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6A9AAF-2478-459F-A790-6DD5157A4443}" type="datetimeFigureOut">
              <a:rPr lang="en-US" smtClean="0"/>
              <a:t>16/12/2021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763C11-1B17-4657-AE66-102FEB54E61C}" type="slidenum">
              <a:rPr lang="en-US" smtClean="0"/>
              <a:t>‹#›</a:t>
            </a:fld>
            <a:endParaRPr lang="en-US"/>
          </a:p>
        </p:txBody>
      </p:sp>
    </p:spTree>
    <p:extLst>
      <p:ext uri="{BB962C8B-B14F-4D97-AF65-F5344CB8AC3E}">
        <p14:creationId xmlns:p14="http://schemas.microsoft.com/office/powerpoint/2010/main" val="1999283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6A9AAF-2478-459F-A790-6DD5157A4443}" type="datetimeFigureOut">
              <a:rPr lang="en-US" smtClean="0"/>
              <a:t>16/12/2021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763C11-1B17-4657-AE66-102FEB54E61C}" type="slidenum">
              <a:rPr lang="en-US" smtClean="0"/>
              <a:t>‹#›</a:t>
            </a:fld>
            <a:endParaRPr lang="en-US"/>
          </a:p>
        </p:txBody>
      </p:sp>
    </p:spTree>
    <p:extLst>
      <p:ext uri="{BB962C8B-B14F-4D97-AF65-F5344CB8AC3E}">
        <p14:creationId xmlns:p14="http://schemas.microsoft.com/office/powerpoint/2010/main" val="252143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6A9AAF-2478-459F-A790-6DD5157A4443}" type="datetimeFigureOut">
              <a:rPr lang="en-US" smtClean="0"/>
              <a:t>16/12/2021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763C11-1B17-4657-AE66-102FEB54E61C}" type="slidenum">
              <a:rPr lang="en-US" smtClean="0"/>
              <a:t>‹#›</a:t>
            </a:fld>
            <a:endParaRPr lang="en-US"/>
          </a:p>
        </p:txBody>
      </p:sp>
    </p:spTree>
    <p:extLst>
      <p:ext uri="{BB962C8B-B14F-4D97-AF65-F5344CB8AC3E}">
        <p14:creationId xmlns:p14="http://schemas.microsoft.com/office/powerpoint/2010/main" val="686490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6A9AAF-2478-459F-A790-6DD5157A4443}" type="datetimeFigureOut">
              <a:rPr lang="en-US" smtClean="0"/>
              <a:t>16/12/2021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763C11-1B17-4657-AE66-102FEB54E61C}" type="slidenum">
              <a:rPr lang="en-US" smtClean="0"/>
              <a:t>‹#›</a:t>
            </a:fld>
            <a:endParaRPr lang="en-US"/>
          </a:p>
        </p:txBody>
      </p:sp>
    </p:spTree>
    <p:extLst>
      <p:ext uri="{BB962C8B-B14F-4D97-AF65-F5344CB8AC3E}">
        <p14:creationId xmlns:p14="http://schemas.microsoft.com/office/powerpoint/2010/main" val="1888993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28" name="Picture 4" descr="Vector blue clouds element Free Vecto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9658087" y="4999513"/>
            <a:ext cx="2872117" cy="229402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33089" r="32151"/>
          <a:stretch/>
        </p:blipFill>
        <p:spPr>
          <a:xfrm>
            <a:off x="1554316" y="190918"/>
            <a:ext cx="818151" cy="1024902"/>
          </a:xfrm>
          <a:prstGeom prst="rect">
            <a:avLst/>
          </a:prstGeom>
        </p:spPr>
      </p:pic>
      <p:sp>
        <p:nvSpPr>
          <p:cNvPr id="8" name="TextBox 7"/>
          <p:cNvSpPr txBox="1"/>
          <p:nvPr/>
        </p:nvSpPr>
        <p:spPr>
          <a:xfrm>
            <a:off x="5491313" y="2169507"/>
            <a:ext cx="5282215" cy="923330"/>
          </a:xfrm>
          <a:prstGeom prst="rect">
            <a:avLst/>
          </a:prstGeom>
          <a:noFill/>
        </p:spPr>
        <p:txBody>
          <a:bodyPr wrap="none" rtlCol="0">
            <a:spAutoFit/>
          </a:bodyPr>
          <a:lstStyle/>
          <a:p>
            <a:r>
              <a:rPr lang="en-US" sz="5400" b="1" dirty="0" smtClean="0">
                <a:solidFill>
                  <a:srgbClr val="FF0000"/>
                </a:solidFill>
                <a:effectLst>
                  <a:outerShdw blurRad="38100" dist="38100" dir="2700000" algn="tl">
                    <a:srgbClr val="000000">
                      <a:alpha val="43137"/>
                    </a:srgbClr>
                  </a:outerShdw>
                </a:effectLst>
                <a:latin typeface="Castellar" panose="020A0402060406010301" pitchFamily="18" charset="0"/>
              </a:rPr>
              <a:t>C</a:t>
            </a:r>
            <a:r>
              <a:rPr lang="en-US" sz="3200" b="1" dirty="0" smtClean="0">
                <a:solidFill>
                  <a:srgbClr val="FFC000"/>
                </a:solidFill>
                <a:effectLst>
                  <a:outerShdw blurRad="38100" dist="38100" dir="2700000" algn="tl">
                    <a:srgbClr val="000000">
                      <a:alpha val="43137"/>
                    </a:srgbClr>
                  </a:outerShdw>
                </a:effectLst>
                <a:latin typeface="Castellar" panose="020A0402060406010301" pitchFamily="18" charset="0"/>
              </a:rPr>
              <a:t>LOUD</a:t>
            </a:r>
            <a:r>
              <a:rPr lang="en-US" sz="3200" b="1" dirty="0" smtClean="0">
                <a:effectLst>
                  <a:outerShdw blurRad="38100" dist="38100" dir="2700000" algn="tl">
                    <a:srgbClr val="000000">
                      <a:alpha val="43137"/>
                    </a:srgbClr>
                  </a:outerShdw>
                </a:effectLst>
                <a:latin typeface="Castellar" panose="020A0402060406010301" pitchFamily="18" charset="0"/>
              </a:rPr>
              <a:t> </a:t>
            </a:r>
            <a:r>
              <a:rPr lang="en-US" sz="5400" b="1" dirty="0" smtClean="0">
                <a:solidFill>
                  <a:srgbClr val="2956F4"/>
                </a:solidFill>
                <a:effectLst>
                  <a:outerShdw blurRad="38100" dist="38100" dir="2700000" algn="tl">
                    <a:srgbClr val="000000">
                      <a:alpha val="43137"/>
                    </a:srgbClr>
                  </a:outerShdw>
                </a:effectLst>
                <a:latin typeface="Castellar" panose="020A0402060406010301" pitchFamily="18" charset="0"/>
              </a:rPr>
              <a:t>C</a:t>
            </a:r>
            <a:r>
              <a:rPr lang="en-US" sz="3200" b="1" dirty="0" smtClean="0">
                <a:solidFill>
                  <a:srgbClr val="C00000"/>
                </a:solidFill>
                <a:effectLst>
                  <a:outerShdw blurRad="38100" dist="38100" dir="2700000" algn="tl">
                    <a:srgbClr val="000000">
                      <a:alpha val="43137"/>
                    </a:srgbClr>
                  </a:outerShdw>
                </a:effectLst>
                <a:latin typeface="Castellar" panose="020A0402060406010301" pitchFamily="18" charset="0"/>
              </a:rPr>
              <a:t>OMPUTING</a:t>
            </a:r>
            <a:endParaRPr lang="en-US" sz="3200" b="1" dirty="0">
              <a:solidFill>
                <a:srgbClr val="C00000"/>
              </a:solidFill>
              <a:effectLst>
                <a:outerShdw blurRad="38100" dist="38100" dir="2700000" algn="tl">
                  <a:srgbClr val="000000">
                    <a:alpha val="43137"/>
                  </a:srgbClr>
                </a:outerShdw>
              </a:effectLst>
              <a:latin typeface="Castellar" panose="020A0402060406010301" pitchFamily="18" charset="0"/>
            </a:endParaRPr>
          </a:p>
        </p:txBody>
      </p:sp>
      <p:sp>
        <p:nvSpPr>
          <p:cNvPr id="9" name="TextBox 8"/>
          <p:cNvSpPr txBox="1"/>
          <p:nvPr/>
        </p:nvSpPr>
        <p:spPr>
          <a:xfrm>
            <a:off x="7565276" y="3192311"/>
            <a:ext cx="1134285" cy="523220"/>
          </a:xfrm>
          <a:prstGeom prst="rect">
            <a:avLst/>
          </a:prstGeom>
          <a:noFill/>
        </p:spPr>
        <p:txBody>
          <a:bodyPr wrap="none" rtlCol="0">
            <a:spAutoFit/>
          </a:bodyPr>
          <a:lstStyle/>
          <a:p>
            <a:r>
              <a:rPr lang="en-US" sz="2800" b="1" dirty="0" smtClean="0">
                <a:solidFill>
                  <a:srgbClr val="FF0000"/>
                </a:solidFill>
                <a:latin typeface="Calibri" panose="020F0502020204030204" pitchFamily="34" charset="0"/>
                <a:cs typeface="Calibri" panose="020F0502020204030204" pitchFamily="34" charset="0"/>
              </a:rPr>
              <a:t>ĐỀ TÀI</a:t>
            </a:r>
            <a:endParaRPr lang="en-US" sz="2800" b="1" dirty="0">
              <a:solidFill>
                <a:srgbClr val="FF0000"/>
              </a:solidFill>
              <a:latin typeface="Calibri" panose="020F0502020204030204" pitchFamily="34" charset="0"/>
              <a:cs typeface="Calibri" panose="020F0502020204030204" pitchFamily="34" charset="0"/>
            </a:endParaRPr>
          </a:p>
        </p:txBody>
      </p:sp>
      <p:sp>
        <p:nvSpPr>
          <p:cNvPr id="10" name="TextBox 9"/>
          <p:cNvSpPr txBox="1"/>
          <p:nvPr/>
        </p:nvSpPr>
        <p:spPr>
          <a:xfrm>
            <a:off x="5034557" y="3799184"/>
            <a:ext cx="6195721" cy="1200329"/>
          </a:xfrm>
          <a:prstGeom prst="rect">
            <a:avLst/>
          </a:prstGeom>
          <a:noFill/>
        </p:spPr>
        <p:txBody>
          <a:bodyPr wrap="square" rtlCol="0">
            <a:spAutoFit/>
          </a:bodyPr>
          <a:lstStyle/>
          <a:p>
            <a:pPr algn="ctr"/>
            <a:r>
              <a:rPr lang="en-US" sz="3600" dirty="0" smtClean="0">
                <a:solidFill>
                  <a:schemeClr val="accent5">
                    <a:lumMod val="50000"/>
                  </a:schemeClr>
                </a:solidFill>
                <a:latin typeface="Bahnschrift SemiBold" panose="020B0502040204020203" pitchFamily="34" charset="0"/>
              </a:rPr>
              <a:t>SỬ DỤNG DOCKER ĐỂ ẢO HÓA SERVER UBUNTU</a:t>
            </a:r>
            <a:endParaRPr lang="en-US" sz="3600" dirty="0">
              <a:solidFill>
                <a:schemeClr val="accent5">
                  <a:lumMod val="50000"/>
                </a:schemeClr>
              </a:solidFill>
              <a:latin typeface="Bahnschrift SemiBold" panose="020B0502040204020203" pitchFamily="34" charset="0"/>
            </a:endParaRPr>
          </a:p>
        </p:txBody>
      </p:sp>
      <p:sp>
        <p:nvSpPr>
          <p:cNvPr id="11" name="Rectangle 10"/>
          <p:cNvSpPr/>
          <p:nvPr/>
        </p:nvSpPr>
        <p:spPr>
          <a:xfrm>
            <a:off x="2477151" y="304557"/>
            <a:ext cx="6872898" cy="369332"/>
          </a:xfrm>
          <a:prstGeom prst="rect">
            <a:avLst/>
          </a:prstGeom>
        </p:spPr>
        <p:txBody>
          <a:bodyPr wrap="square">
            <a:spAutoFit/>
          </a:bodyPr>
          <a:lstStyle/>
          <a:p>
            <a:r>
              <a:rPr lang="vi-VN" b="1" dirty="0">
                <a:solidFill>
                  <a:schemeClr val="accent5">
                    <a:lumMod val="50000"/>
                  </a:schemeClr>
                </a:solidFill>
                <a:latin typeface="Times New Roman" panose="02020603050405020304" pitchFamily="18" charset="0"/>
              </a:rPr>
              <a:t>TRƯỜNG ĐẠI HỌC SƯ PHẠM KỸ THUẬT TP.HỒ CHÍ MINH </a:t>
            </a:r>
            <a:endParaRPr lang="en-US" b="1" dirty="0">
              <a:solidFill>
                <a:schemeClr val="accent5">
                  <a:lumMod val="50000"/>
                </a:schemeClr>
              </a:solidFill>
            </a:endParaRPr>
          </a:p>
        </p:txBody>
      </p:sp>
      <p:sp>
        <p:nvSpPr>
          <p:cNvPr id="13" name="Rectangle 12"/>
          <p:cNvSpPr/>
          <p:nvPr/>
        </p:nvSpPr>
        <p:spPr>
          <a:xfrm>
            <a:off x="2477151" y="766497"/>
            <a:ext cx="6872898" cy="369332"/>
          </a:xfrm>
          <a:prstGeom prst="rect">
            <a:avLst/>
          </a:prstGeom>
        </p:spPr>
        <p:txBody>
          <a:bodyPr wrap="square">
            <a:spAutoFit/>
          </a:bodyPr>
          <a:lstStyle/>
          <a:p>
            <a:r>
              <a:rPr lang="en-US" b="1" dirty="0" smtClean="0">
                <a:solidFill>
                  <a:schemeClr val="accent5">
                    <a:lumMod val="50000"/>
                  </a:schemeClr>
                </a:solidFill>
                <a:latin typeface="Times New Roman" panose="02020603050405020304" pitchFamily="18" charset="0"/>
              </a:rPr>
              <a:t>KHOA CÔNG NGHỆ VÀ THÔNG TIN</a:t>
            </a:r>
            <a:endParaRPr lang="en-US" b="1" dirty="0">
              <a:solidFill>
                <a:schemeClr val="accent5">
                  <a:lumMod val="50000"/>
                </a:schemeClr>
              </a:solidFill>
            </a:endParaRPr>
          </a:p>
        </p:txBody>
      </p:sp>
      <p:sp>
        <p:nvSpPr>
          <p:cNvPr id="14" name="Minus 13"/>
          <p:cNvSpPr/>
          <p:nvPr/>
        </p:nvSpPr>
        <p:spPr>
          <a:xfrm>
            <a:off x="1828800" y="619393"/>
            <a:ext cx="5466945" cy="147104"/>
          </a:xfrm>
          <a:prstGeom prst="mathMinus">
            <a:avLst/>
          </a:prstGeom>
          <a:noFill/>
          <a:ln>
            <a:solidFill>
              <a:srgbClr val="C0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rgbClr val="FFFF00"/>
              </a:solidFill>
            </a:endParaRPr>
          </a:p>
        </p:txBody>
      </p:sp>
      <p:sp>
        <p:nvSpPr>
          <p:cNvPr id="7" name="TextBox 6"/>
          <p:cNvSpPr txBox="1"/>
          <p:nvPr/>
        </p:nvSpPr>
        <p:spPr>
          <a:xfrm>
            <a:off x="6769663" y="1567377"/>
            <a:ext cx="2725512" cy="461665"/>
          </a:xfrm>
          <a:prstGeom prst="rect">
            <a:avLst/>
          </a:prstGeom>
          <a:noFill/>
        </p:spPr>
        <p:txBody>
          <a:bodyPr wrap="square" rtlCol="0">
            <a:spAutoFit/>
          </a:bodyPr>
          <a:lstStyle/>
          <a:p>
            <a:r>
              <a:rPr lang="en-US" sz="2400" b="1" dirty="0" smtClean="0">
                <a:solidFill>
                  <a:schemeClr val="accent5">
                    <a:lumMod val="50000"/>
                  </a:schemeClr>
                </a:solidFill>
                <a:latin typeface="Bahnschrift" panose="020B0502040204020203" pitchFamily="34" charset="0"/>
              </a:rPr>
              <a:t>BÁO CÁO CUỐI KỲ</a:t>
            </a:r>
            <a:endParaRPr lang="en-US" sz="2400" b="1" dirty="0">
              <a:solidFill>
                <a:schemeClr val="accent5">
                  <a:lumMod val="50000"/>
                </a:schemeClr>
              </a:solidFill>
              <a:latin typeface="Bahnschrift" panose="020B0502040204020203" pitchFamily="34" charset="0"/>
            </a:endParaRPr>
          </a:p>
        </p:txBody>
      </p:sp>
      <p:pic>
        <p:nvPicPr>
          <p:cNvPr id="1026" name="Picture 2" descr="Isometric web hosting and support composition with tech support online for clients Free Vect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589" y="1742322"/>
            <a:ext cx="4280291" cy="380166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6393488" y="5083167"/>
            <a:ext cx="3420745" cy="461665"/>
          </a:xfrm>
          <a:prstGeom prst="rect">
            <a:avLst/>
          </a:prstGeom>
          <a:noFill/>
        </p:spPr>
        <p:txBody>
          <a:bodyPr wrap="none" rtlCol="0">
            <a:spAutoFit/>
          </a:bodyPr>
          <a:lstStyle/>
          <a:p>
            <a:r>
              <a:rPr lang="en-US" sz="2400" dirty="0" smtClean="0">
                <a:solidFill>
                  <a:schemeClr val="accent5">
                    <a:lumMod val="50000"/>
                  </a:schemeClr>
                </a:solidFill>
                <a:latin typeface="Calibri" panose="020F0502020204030204" pitchFamily="34" charset="0"/>
                <a:cs typeface="Calibri" panose="020F0502020204030204" pitchFamily="34" charset="0"/>
              </a:rPr>
              <a:t>GV: TS </a:t>
            </a:r>
            <a:r>
              <a:rPr lang="en-US" sz="2400" dirty="0" err="1" smtClean="0">
                <a:solidFill>
                  <a:schemeClr val="accent5">
                    <a:lumMod val="50000"/>
                  </a:schemeClr>
                </a:solidFill>
                <a:latin typeface="Calibri" panose="020F0502020204030204" pitchFamily="34" charset="0"/>
                <a:cs typeface="Calibri" panose="020F0502020204030204" pitchFamily="34" charset="0"/>
              </a:rPr>
              <a:t>Huỳnh</a:t>
            </a:r>
            <a:r>
              <a:rPr lang="en-US" sz="2400" dirty="0" smtClean="0">
                <a:solidFill>
                  <a:schemeClr val="accent5">
                    <a:lumMod val="50000"/>
                  </a:schemeClr>
                </a:solidFill>
                <a:latin typeface="Calibri" panose="020F0502020204030204" pitchFamily="34" charset="0"/>
                <a:cs typeface="Calibri" panose="020F0502020204030204" pitchFamily="34" charset="0"/>
              </a:rPr>
              <a:t> </a:t>
            </a:r>
            <a:r>
              <a:rPr lang="en-US" sz="2400" dirty="0" err="1" smtClean="0">
                <a:solidFill>
                  <a:schemeClr val="accent5">
                    <a:lumMod val="50000"/>
                  </a:schemeClr>
                </a:solidFill>
                <a:latin typeface="Calibri" panose="020F0502020204030204" pitchFamily="34" charset="0"/>
                <a:cs typeface="Calibri" panose="020F0502020204030204" pitchFamily="34" charset="0"/>
              </a:rPr>
              <a:t>Xuân</a:t>
            </a:r>
            <a:r>
              <a:rPr lang="en-US" sz="2400" dirty="0" smtClean="0">
                <a:solidFill>
                  <a:schemeClr val="accent5">
                    <a:lumMod val="50000"/>
                  </a:schemeClr>
                </a:solidFill>
                <a:latin typeface="Calibri" panose="020F0502020204030204" pitchFamily="34" charset="0"/>
                <a:cs typeface="Calibri" panose="020F0502020204030204" pitchFamily="34" charset="0"/>
              </a:rPr>
              <a:t> </a:t>
            </a:r>
            <a:r>
              <a:rPr lang="en-US" sz="2400" dirty="0" err="1" smtClean="0">
                <a:solidFill>
                  <a:schemeClr val="accent5">
                    <a:lumMod val="50000"/>
                  </a:schemeClr>
                </a:solidFill>
                <a:latin typeface="Calibri" panose="020F0502020204030204" pitchFamily="34" charset="0"/>
                <a:cs typeface="Calibri" panose="020F0502020204030204" pitchFamily="34" charset="0"/>
              </a:rPr>
              <a:t>Phụng</a:t>
            </a:r>
            <a:endParaRPr lang="en-US" sz="2400" dirty="0">
              <a:solidFill>
                <a:schemeClr val="accent5">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6070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8">
            <a:extLst>
              <a:ext uri="{FF2B5EF4-FFF2-40B4-BE49-F238E27FC236}">
                <a16:creationId xmlns:a16="http://schemas.microsoft.com/office/drawing/2014/main" id="{4EAC55A5-25F8-4E1F-B0A1-670CBBE27197}"/>
              </a:ext>
            </a:extLst>
          </p:cNvPr>
          <p:cNvSpPr/>
          <p:nvPr/>
        </p:nvSpPr>
        <p:spPr>
          <a:xfrm>
            <a:off x="582424" y="487695"/>
            <a:ext cx="4830086" cy="5682195"/>
          </a:xfrm>
          <a:prstGeom prst="rect">
            <a:avLst/>
          </a:prstGeom>
          <a:solidFill>
            <a:schemeClr val="bg1"/>
          </a:solidFill>
          <a:ln w="127000">
            <a:solidFill>
              <a:srgbClr val="00B0F0"/>
            </a:solidFill>
          </a:ln>
          <a:effectLst>
            <a:outerShdw blurRad="304800" dist="38100" dir="2700000" algn="tl" rotWithShape="0">
              <a:prstClr val="black">
                <a:alpha val="40000"/>
              </a:prstClr>
            </a:outerShd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Times New Roman" panose="02020603050405020304" pitchFamily="18" charset="0"/>
                <a:cs typeface="Times New Roman" panose="02020603050405020304" pitchFamily="18" charset="0"/>
              </a:rPr>
              <a:t>DỊCH VỤ ĐIỆN TOÁN ĐÁM MÂY</a:t>
            </a:r>
            <a:endParaRPr lang="en-US" sz="3200" b="1"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Cloud Computing là gì? Điện toán đám mây trong công nghiệ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5179" y="986291"/>
            <a:ext cx="6103513" cy="4685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817074"/>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35709" y="507939"/>
            <a:ext cx="11194473" cy="59298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035390" y="161575"/>
            <a:ext cx="3019374" cy="692727"/>
          </a:xfrm>
          <a:prstGeom prst="roundRect">
            <a:avLst/>
          </a:prstGeom>
          <a:solidFill>
            <a:schemeClr val="bg1"/>
          </a:solidFill>
          <a:ln w="38100">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52845" y="188532"/>
            <a:ext cx="1685077" cy="523220"/>
          </a:xfrm>
          <a:prstGeom prst="rect">
            <a:avLst/>
          </a:prstGeom>
          <a:noFill/>
        </p:spPr>
        <p:txBody>
          <a:bodyPr wrap="none" rtlCol="0">
            <a:spAutoFit/>
          </a:bodyPr>
          <a:lstStyle/>
          <a:p>
            <a:r>
              <a:rPr lang="en-US" sz="2800" dirty="0" err="1" smtClean="0">
                <a:latin typeface="Arial" panose="020B0604020202020204" pitchFamily="34" charset="0"/>
                <a:cs typeface="Arial" panose="020B0604020202020204" pitchFamily="34" charset="0"/>
              </a:rPr>
              <a:t>Phân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loại</a:t>
            </a:r>
            <a:endParaRPr lang="en-US" sz="28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3"/>
          <a:stretch>
            <a:fillRect/>
          </a:stretch>
        </p:blipFill>
        <p:spPr>
          <a:xfrm>
            <a:off x="1243042" y="1200666"/>
            <a:ext cx="9779805" cy="468289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54798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H="1">
            <a:off x="1595113" y="286266"/>
            <a:ext cx="57732" cy="4686787"/>
          </a:xfrm>
          <a:prstGeom prst="line">
            <a:avLst/>
          </a:prstGeom>
          <a:ln w="28575">
            <a:solidFill>
              <a:srgbClr val="41719C"/>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69604" y="3372448"/>
            <a:ext cx="308723" cy="1"/>
          </a:xfrm>
          <a:prstGeom prst="line">
            <a:avLst/>
          </a:prstGeom>
          <a:ln w="28575">
            <a:solidFill>
              <a:srgbClr val="41719C"/>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35709" y="507939"/>
            <a:ext cx="11194473" cy="59298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035389" y="161575"/>
            <a:ext cx="4598793" cy="692727"/>
          </a:xfrm>
          <a:prstGeom prst="roundRect">
            <a:avLst/>
          </a:prstGeom>
          <a:solidFill>
            <a:schemeClr val="bg1"/>
          </a:solidFill>
          <a:ln w="38100">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52845" y="188532"/>
            <a:ext cx="3265638" cy="523220"/>
          </a:xfrm>
          <a:prstGeom prst="rect">
            <a:avLst/>
          </a:prstGeom>
          <a:noFill/>
        </p:spPr>
        <p:txBody>
          <a:bodyPr wrap="none" rtlCol="0">
            <a:spAutoFit/>
          </a:bodyPr>
          <a:lstStyle/>
          <a:p>
            <a:r>
              <a:rPr lang="en-US" sz="2800" dirty="0" smtClean="0">
                <a:latin typeface="Arial" panose="020B0604020202020204" pitchFamily="34" charset="0"/>
                <a:cs typeface="Arial" panose="020B0604020202020204" pitchFamily="34" charset="0"/>
              </a:rPr>
              <a:t>Cloud deployments</a:t>
            </a:r>
            <a:endParaRPr lang="en-US" sz="2800" dirty="0">
              <a:latin typeface="Arial" panose="020B0604020202020204" pitchFamily="34" charset="0"/>
              <a:cs typeface="Arial" panose="020B0604020202020204" pitchFamily="34" charset="0"/>
            </a:endParaRPr>
          </a:p>
        </p:txBody>
      </p:sp>
      <p:sp>
        <p:nvSpPr>
          <p:cNvPr id="5" name="Rounded Rectangle 4"/>
          <p:cNvSpPr/>
          <p:nvPr/>
        </p:nvSpPr>
        <p:spPr>
          <a:xfrm>
            <a:off x="1961568" y="939693"/>
            <a:ext cx="1616828" cy="480291"/>
          </a:xfrm>
          <a:prstGeom prst="roundRect">
            <a:avLst/>
          </a:prstGeom>
          <a:solidFill>
            <a:srgbClr val="4171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Public cloud </a:t>
            </a:r>
            <a:endParaRPr lang="en-US" dirty="0"/>
          </a:p>
        </p:txBody>
      </p:sp>
      <p:cxnSp>
        <p:nvCxnSpPr>
          <p:cNvPr id="11" name="Straight Connector 10"/>
          <p:cNvCxnSpPr>
            <a:endCxn id="5" idx="1"/>
          </p:cNvCxnSpPr>
          <p:nvPr/>
        </p:nvCxnSpPr>
        <p:spPr>
          <a:xfrm>
            <a:off x="1652845" y="1179838"/>
            <a:ext cx="308723" cy="1"/>
          </a:xfrm>
          <a:prstGeom prst="line">
            <a:avLst/>
          </a:prstGeom>
          <a:ln w="28575">
            <a:solidFill>
              <a:srgbClr val="41719C"/>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17529" y="1487796"/>
            <a:ext cx="8746036" cy="707886"/>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mô</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khai</a:t>
            </a:r>
            <a:r>
              <a:rPr lang="en-US" sz="2000" dirty="0" smtClean="0">
                <a:latin typeface="Times New Roman" panose="02020603050405020304" pitchFamily="18" charset="0"/>
                <a:cs typeface="Times New Roman" panose="02020603050405020304" pitchFamily="18" charset="0"/>
              </a:rPr>
              <a:t> ĐTĐM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phổ</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 nay.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dịch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Public cloud </a:t>
            </a:r>
            <a:r>
              <a:rPr lang="en-US" sz="2000" dirty="0" err="1" smtClean="0">
                <a:latin typeface="Times New Roman" panose="02020603050405020304" pitchFamily="18" charset="0"/>
                <a:cs typeface="Times New Roman" panose="02020603050405020304" pitchFamily="18" charset="0"/>
              </a:rPr>
              <a:t>đều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nằm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cùng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thống</a:t>
            </a:r>
            <a:r>
              <a:rPr lang="en-US" sz="2000" dirty="0" smtClean="0">
                <a:latin typeface="Times New Roman" panose="02020603050405020304" pitchFamily="18" charset="0"/>
                <a:cs typeface="Times New Roman" panose="02020603050405020304" pitchFamily="18" charset="0"/>
              </a:rPr>
              <a:t> Cloud.</a:t>
            </a:r>
            <a:endParaRPr lang="en-US" sz="20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2227564" y="2192525"/>
            <a:ext cx="9050835" cy="400110"/>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Người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sẽ</a:t>
            </a:r>
            <a:r>
              <a:rPr lang="en-US" sz="2000" dirty="0" smtClean="0">
                <a:latin typeface="Times New Roman" panose="02020603050405020304" pitchFamily="18" charset="0"/>
                <a:cs typeface="Times New Roman" panose="02020603050405020304" pitchFamily="18" charset="0"/>
              </a:rPr>
              <a:t> dung </a:t>
            </a:r>
            <a:r>
              <a:rPr lang="en-US" sz="2000" dirty="0" err="1" smtClean="0">
                <a:latin typeface="Times New Roman" panose="02020603050405020304" pitchFamily="18" charset="0"/>
                <a:cs typeface="Times New Roman" panose="02020603050405020304" pitchFamily="18" charset="0"/>
              </a:rPr>
              <a:t>chung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nguyên</a:t>
            </a:r>
            <a:endParaRPr lang="en-US" sz="2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2217527" y="2586399"/>
            <a:ext cx="9050835" cy="400110"/>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Nhà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dịch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tiếp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đám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mây</a:t>
            </a:r>
            <a:endParaRPr lang="en-US" sz="2000" dirty="0">
              <a:latin typeface="Times New Roman" panose="02020603050405020304" pitchFamily="18" charset="0"/>
              <a:cs typeface="Times New Roman" panose="02020603050405020304" pitchFamily="18" charset="0"/>
            </a:endParaRPr>
          </a:p>
        </p:txBody>
      </p:sp>
      <p:sp>
        <p:nvSpPr>
          <p:cNvPr id="15" name="Right Arrow 14"/>
          <p:cNvSpPr/>
          <p:nvPr/>
        </p:nvSpPr>
        <p:spPr>
          <a:xfrm>
            <a:off x="1961568" y="1616921"/>
            <a:ext cx="221672" cy="19396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1961568" y="2314825"/>
            <a:ext cx="221672" cy="19396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1964729" y="2702722"/>
            <a:ext cx="221672" cy="19396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961568" y="3142554"/>
            <a:ext cx="1616828" cy="480291"/>
          </a:xfrm>
          <a:prstGeom prst="roundRect">
            <a:avLst/>
          </a:prstGeom>
          <a:solidFill>
            <a:srgbClr val="4171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Private cloud </a:t>
            </a:r>
            <a:endParaRPr lang="en-US" dirty="0"/>
          </a:p>
        </p:txBody>
      </p:sp>
      <p:sp>
        <p:nvSpPr>
          <p:cNvPr id="25" name="TextBox 24"/>
          <p:cNvSpPr txBox="1"/>
          <p:nvPr/>
        </p:nvSpPr>
        <p:spPr>
          <a:xfrm>
            <a:off x="2227564" y="3733266"/>
            <a:ext cx="8746036" cy="707886"/>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dịch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vụ</a:t>
            </a:r>
            <a:r>
              <a:rPr lang="en-US" sz="2000" dirty="0" smtClean="0">
                <a:latin typeface="Times New Roman" panose="02020603050405020304" pitchFamily="18" charset="0"/>
                <a:cs typeface="Times New Roman" panose="02020603050405020304" pitchFamily="18" charset="0"/>
              </a:rPr>
              <a:t> ĐTĐM </a:t>
            </a:r>
            <a:r>
              <a:rPr lang="en-US" sz="2000" dirty="0" err="1" smtClean="0">
                <a:latin typeface="Times New Roman" panose="02020603050405020304" pitchFamily="18" charset="0"/>
                <a:cs typeface="Times New Roman" panose="02020603050405020304" pitchFamily="18" charset="0"/>
              </a:rPr>
              <a:t>riêng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thường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doanh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đảm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bảo</a:t>
            </a:r>
            <a:r>
              <a:rPr lang="en-US" sz="2000" dirty="0" smtClean="0">
                <a:latin typeface="Times New Roman" panose="02020603050405020304" pitchFamily="18" charset="0"/>
                <a:cs typeface="Times New Roman" panose="02020603050405020304" pitchFamily="18" charset="0"/>
              </a:rPr>
              <a:t> an </a:t>
            </a:r>
            <a:r>
              <a:rPr lang="en-US" sz="2000" dirty="0" err="1" smtClean="0">
                <a:latin typeface="Times New Roman" panose="02020603050405020304" pitchFamily="18" charset="0"/>
                <a:cs typeface="Times New Roman" panose="02020603050405020304" pitchFamily="18" charset="0"/>
              </a:rPr>
              <a:t>toàn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endParaRPr lang="en-US" sz="2000" dirty="0" smtClean="0">
              <a:latin typeface="Times New Roman" panose="02020603050405020304" pitchFamily="18" charset="0"/>
              <a:cs typeface="Times New Roman" panose="02020603050405020304" pitchFamily="18" charset="0"/>
            </a:endParaRPr>
          </a:p>
        </p:txBody>
      </p:sp>
      <p:sp>
        <p:nvSpPr>
          <p:cNvPr id="27" name="Rounded Rectangle 26"/>
          <p:cNvSpPr/>
          <p:nvPr/>
        </p:nvSpPr>
        <p:spPr>
          <a:xfrm>
            <a:off x="1986761" y="4609003"/>
            <a:ext cx="1616828" cy="480291"/>
          </a:xfrm>
          <a:prstGeom prst="roundRect">
            <a:avLst/>
          </a:prstGeom>
          <a:solidFill>
            <a:srgbClr val="4171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Hybrid cloud </a:t>
            </a:r>
            <a:endParaRPr lang="en-US" dirty="0"/>
          </a:p>
        </p:txBody>
      </p:sp>
      <p:cxnSp>
        <p:nvCxnSpPr>
          <p:cNvPr id="30" name="Straight Connector 29"/>
          <p:cNvCxnSpPr/>
          <p:nvPr/>
        </p:nvCxnSpPr>
        <p:spPr>
          <a:xfrm>
            <a:off x="1678038" y="4845619"/>
            <a:ext cx="308723" cy="1"/>
          </a:xfrm>
          <a:prstGeom prst="line">
            <a:avLst/>
          </a:prstGeom>
          <a:ln w="28575">
            <a:solidFill>
              <a:srgbClr val="41719C"/>
            </a:solidFill>
          </a:ln>
        </p:spPr>
        <p:style>
          <a:lnRef idx="1">
            <a:schemeClr val="accent1"/>
          </a:lnRef>
          <a:fillRef idx="0">
            <a:schemeClr val="accent1"/>
          </a:fillRef>
          <a:effectRef idx="0">
            <a:schemeClr val="accent1"/>
          </a:effectRef>
          <a:fontRef idx="minor">
            <a:schemeClr val="tx1"/>
          </a:fontRef>
        </p:style>
      </p:cxnSp>
      <p:pic>
        <p:nvPicPr>
          <p:cNvPr id="23" name="Picture 4" descr="cloud, weather, clouds, cloudy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6160" y="3008115"/>
            <a:ext cx="637907" cy="6379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loud, weather, clouds, cloudy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7280" y="881259"/>
            <a:ext cx="637907" cy="63790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cloud, weather, clouds, cloudy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6161" y="4482452"/>
            <a:ext cx="637907" cy="637907"/>
          </a:xfrm>
          <a:prstGeom prst="rect">
            <a:avLst/>
          </a:prstGeom>
          <a:noFill/>
          <a:extLst>
            <a:ext uri="{909E8E84-426E-40DD-AFC4-6F175D3DCCD1}">
              <a14:hiddenFill xmlns:a14="http://schemas.microsoft.com/office/drawing/2010/main">
                <a:solidFill>
                  <a:srgbClr val="FFFFFF"/>
                </a:solidFill>
              </a14:hiddenFill>
            </a:ext>
          </a:extLst>
        </p:spPr>
      </p:pic>
      <p:sp>
        <p:nvSpPr>
          <p:cNvPr id="31" name="Right Arrow 30"/>
          <p:cNvSpPr/>
          <p:nvPr/>
        </p:nvSpPr>
        <p:spPr>
          <a:xfrm>
            <a:off x="1937506" y="3870838"/>
            <a:ext cx="221672" cy="19396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217528" y="5120359"/>
            <a:ext cx="9332787" cy="400110"/>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hợp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giữa</a:t>
            </a:r>
            <a:r>
              <a:rPr lang="en-US" sz="2000" dirty="0" smtClean="0">
                <a:latin typeface="Times New Roman" panose="02020603050405020304" pitchFamily="18" charset="0"/>
                <a:cs typeface="Times New Roman" panose="02020603050405020304" pitchFamily="18" charset="0"/>
              </a:rPr>
              <a:t> public cloud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private cloud. (</a:t>
            </a:r>
            <a:r>
              <a:rPr lang="en-US" sz="2000" dirty="0" err="1" smtClean="0">
                <a:latin typeface="Times New Roman" panose="02020603050405020304" pitchFamily="18" charset="0"/>
                <a:cs typeface="Times New Roman" panose="02020603050405020304" pitchFamily="18" charset="0"/>
              </a:rPr>
              <a:t>thai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yếu</a:t>
            </a:r>
            <a:r>
              <a:rPr lang="en-US" sz="2000" dirty="0" smtClean="0">
                <a:latin typeface="Times New Roman" panose="02020603050405020304" pitchFamily="18" charset="0"/>
                <a:cs typeface="Times New Roman" panose="02020603050405020304" pitchFamily="18" charset="0"/>
              </a:rPr>
              <a:t>)</a:t>
            </a:r>
          </a:p>
        </p:txBody>
      </p:sp>
      <p:sp>
        <p:nvSpPr>
          <p:cNvPr id="36" name="TextBox 35"/>
          <p:cNvSpPr txBox="1"/>
          <p:nvPr/>
        </p:nvSpPr>
        <p:spPr>
          <a:xfrm>
            <a:off x="2227564" y="5514233"/>
            <a:ext cx="8746036" cy="400110"/>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Thường</a:t>
            </a:r>
            <a:r>
              <a:rPr lang="en-US" sz="2000" dirty="0" smtClean="0">
                <a:latin typeface="Times New Roman" panose="02020603050405020304" pitchFamily="18" charset="0"/>
                <a:cs typeface="Times New Roman" panose="02020603050405020304" pitchFamily="18" charset="0"/>
              </a:rPr>
              <a:t> do </a:t>
            </a:r>
            <a:r>
              <a:rPr lang="en-US" sz="2000" dirty="0" err="1" smtClean="0">
                <a:latin typeface="Times New Roman" panose="02020603050405020304" pitchFamily="18" charset="0"/>
                <a:cs typeface="Times New Roman" panose="02020603050405020304" pitchFamily="18" charset="0"/>
              </a:rPr>
              <a:t>doanh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nghiệp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a:t>
            </a:r>
          </a:p>
        </p:txBody>
      </p:sp>
      <p:sp>
        <p:nvSpPr>
          <p:cNvPr id="37" name="Right Arrow 36"/>
          <p:cNvSpPr/>
          <p:nvPr/>
        </p:nvSpPr>
        <p:spPr>
          <a:xfrm>
            <a:off x="1961569" y="5242438"/>
            <a:ext cx="221672" cy="19396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a:off x="1935187" y="5676149"/>
            <a:ext cx="221672" cy="19396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92058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25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nodeType="withEffect">
                                  <p:stCondLst>
                                    <p:cond delay="250"/>
                                  </p:stCondLst>
                                  <p:childTnLst>
                                    <p:set>
                                      <p:cBhvr>
                                        <p:cTn id="12" dur="1" fill="hold">
                                          <p:stCondLst>
                                            <p:cond delay="0"/>
                                          </p:stCondLst>
                                        </p:cTn>
                                        <p:tgtEl>
                                          <p:spTgt spid="1028"/>
                                        </p:tgtEl>
                                        <p:attrNameLst>
                                          <p:attrName>style.visibility</p:attrName>
                                        </p:attrNameLst>
                                      </p:cBhvr>
                                      <p:to>
                                        <p:strVal val="visible"/>
                                      </p:to>
                                    </p:set>
                                    <p:animEffect transition="in" filter="wipe(left)">
                                      <p:cBhvr>
                                        <p:cTn id="13" dur="500"/>
                                        <p:tgtEl>
                                          <p:spTgt spid="1028"/>
                                        </p:tgtEl>
                                      </p:cBhvr>
                                    </p:animEffect>
                                  </p:childTnLst>
                                </p:cTn>
                              </p:par>
                              <p:par>
                                <p:cTn id="14" presetID="22" presetClass="entr" presetSubtype="8" fill="hold" nodeType="withEffect">
                                  <p:stCondLst>
                                    <p:cond delay="75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par>
                                <p:cTn id="17" presetID="22" presetClass="entr" presetSubtype="8" fill="hold" grpId="0" nodeType="withEffect">
                                  <p:stCondLst>
                                    <p:cond delay="75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nodeType="withEffect">
                                  <p:stCondLst>
                                    <p:cond delay="75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par>
                                <p:cTn id="23" presetID="22" presetClass="entr" presetSubtype="8" fill="hold" grpId="0" nodeType="withEffect">
                                  <p:stCondLst>
                                    <p:cond delay="125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par>
                                <p:cTn id="26" presetID="22" presetClass="entr" presetSubtype="8" fill="hold" nodeType="withEffect">
                                  <p:stCondLst>
                                    <p:cond delay="1250"/>
                                  </p:stCondLst>
                                  <p:childTnLst>
                                    <p:set>
                                      <p:cBhvr>
                                        <p:cTn id="27" dur="1" fill="hold">
                                          <p:stCondLst>
                                            <p:cond delay="0"/>
                                          </p:stCondLst>
                                        </p:cTn>
                                        <p:tgtEl>
                                          <p:spTgt spid="30"/>
                                        </p:tgtEl>
                                        <p:attrNameLst>
                                          <p:attrName>style.visibility</p:attrName>
                                        </p:attrNameLst>
                                      </p:cBhvr>
                                      <p:to>
                                        <p:strVal val="visible"/>
                                      </p:to>
                                    </p:set>
                                    <p:animEffect transition="in" filter="wipe(left)">
                                      <p:cBhvr>
                                        <p:cTn id="28" dur="500"/>
                                        <p:tgtEl>
                                          <p:spTgt spid="30"/>
                                        </p:tgtEl>
                                      </p:cBhvr>
                                    </p:animEffect>
                                  </p:childTnLst>
                                </p:cTn>
                              </p:par>
                              <p:par>
                                <p:cTn id="29" presetID="22" presetClass="entr" presetSubtype="8" fill="hold" nodeType="withEffect">
                                  <p:stCondLst>
                                    <p:cond delay="125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275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par>
                                <p:cTn id="35" presetID="22" presetClass="entr" presetSubtype="8" fill="hold" grpId="0" nodeType="withEffect">
                                  <p:stCondLst>
                                    <p:cond delay="275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par>
                                <p:cTn id="38" presetID="22" presetClass="entr" presetSubtype="8" fill="hold" grpId="0" nodeType="withEffect">
                                  <p:stCondLst>
                                    <p:cond delay="325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par>
                                <p:cTn id="41" presetID="22" presetClass="entr" presetSubtype="8" fill="hold" grpId="0" nodeType="withEffect">
                                  <p:stCondLst>
                                    <p:cond delay="325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par>
                                <p:cTn id="44" presetID="22" presetClass="entr" presetSubtype="8" fill="hold" grpId="0" nodeType="withEffect">
                                  <p:stCondLst>
                                    <p:cond delay="375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par>
                                <p:cTn id="47" presetID="22" presetClass="entr" presetSubtype="8" fill="hold" grpId="0" nodeType="withEffect">
                                  <p:stCondLst>
                                    <p:cond delay="375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425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500"/>
                                        <p:tgtEl>
                                          <p:spTgt spid="31"/>
                                        </p:tgtEl>
                                      </p:cBhvr>
                                    </p:animEffect>
                                  </p:childTnLst>
                                </p:cTn>
                              </p:par>
                              <p:par>
                                <p:cTn id="53" presetID="22" presetClass="entr" presetSubtype="8" fill="hold" grpId="0" nodeType="withEffect">
                                  <p:stCondLst>
                                    <p:cond delay="4250"/>
                                  </p:stCondLst>
                                  <p:childTnLst>
                                    <p:set>
                                      <p:cBhvr>
                                        <p:cTn id="54" dur="1" fill="hold">
                                          <p:stCondLst>
                                            <p:cond delay="0"/>
                                          </p:stCondLst>
                                        </p:cTn>
                                        <p:tgtEl>
                                          <p:spTgt spid="25"/>
                                        </p:tgtEl>
                                        <p:attrNameLst>
                                          <p:attrName>style.visibility</p:attrName>
                                        </p:attrNameLst>
                                      </p:cBhvr>
                                      <p:to>
                                        <p:strVal val="visible"/>
                                      </p:to>
                                    </p:set>
                                    <p:animEffect transition="in" filter="wipe(left)">
                                      <p:cBhvr>
                                        <p:cTn id="55" dur="500"/>
                                        <p:tgtEl>
                                          <p:spTgt spid="25"/>
                                        </p:tgtEl>
                                      </p:cBhvr>
                                    </p:animEffect>
                                  </p:childTnLst>
                                </p:cTn>
                              </p:par>
                              <p:par>
                                <p:cTn id="56" presetID="22" presetClass="entr" presetSubtype="8" fill="hold" grpId="0" nodeType="withEffect">
                                  <p:stCondLst>
                                    <p:cond delay="4750"/>
                                  </p:stCondLst>
                                  <p:childTnLst>
                                    <p:set>
                                      <p:cBhvr>
                                        <p:cTn id="57" dur="1" fill="hold">
                                          <p:stCondLst>
                                            <p:cond delay="0"/>
                                          </p:stCondLst>
                                        </p:cTn>
                                        <p:tgtEl>
                                          <p:spTgt spid="37"/>
                                        </p:tgtEl>
                                        <p:attrNameLst>
                                          <p:attrName>style.visibility</p:attrName>
                                        </p:attrNameLst>
                                      </p:cBhvr>
                                      <p:to>
                                        <p:strVal val="visible"/>
                                      </p:to>
                                    </p:set>
                                    <p:animEffect transition="in" filter="wipe(left)">
                                      <p:cBhvr>
                                        <p:cTn id="58" dur="500"/>
                                        <p:tgtEl>
                                          <p:spTgt spid="37"/>
                                        </p:tgtEl>
                                      </p:cBhvr>
                                    </p:animEffect>
                                  </p:childTnLst>
                                </p:cTn>
                              </p:par>
                              <p:par>
                                <p:cTn id="59" presetID="22" presetClass="entr" presetSubtype="8" fill="hold" grpId="0" nodeType="withEffect">
                                  <p:stCondLst>
                                    <p:cond delay="4750"/>
                                  </p:stCondLst>
                                  <p:childTnLst>
                                    <p:set>
                                      <p:cBhvr>
                                        <p:cTn id="60" dur="1" fill="hold">
                                          <p:stCondLst>
                                            <p:cond delay="0"/>
                                          </p:stCondLst>
                                        </p:cTn>
                                        <p:tgtEl>
                                          <p:spTgt spid="35"/>
                                        </p:tgtEl>
                                        <p:attrNameLst>
                                          <p:attrName>style.visibility</p:attrName>
                                        </p:attrNameLst>
                                      </p:cBhvr>
                                      <p:to>
                                        <p:strVal val="visible"/>
                                      </p:to>
                                    </p:set>
                                    <p:animEffect transition="in" filter="wipe(left)">
                                      <p:cBhvr>
                                        <p:cTn id="61" dur="500"/>
                                        <p:tgtEl>
                                          <p:spTgt spid="35"/>
                                        </p:tgtEl>
                                      </p:cBhvr>
                                    </p:animEffect>
                                  </p:childTnLst>
                                </p:cTn>
                              </p:par>
                              <p:par>
                                <p:cTn id="62" presetID="22" presetClass="entr" presetSubtype="8" fill="hold" grpId="0" nodeType="withEffect">
                                  <p:stCondLst>
                                    <p:cond delay="5250"/>
                                  </p:stCondLst>
                                  <p:childTnLst>
                                    <p:set>
                                      <p:cBhvr>
                                        <p:cTn id="63" dur="1" fill="hold">
                                          <p:stCondLst>
                                            <p:cond delay="0"/>
                                          </p:stCondLst>
                                        </p:cTn>
                                        <p:tgtEl>
                                          <p:spTgt spid="38"/>
                                        </p:tgtEl>
                                        <p:attrNameLst>
                                          <p:attrName>style.visibility</p:attrName>
                                        </p:attrNameLst>
                                      </p:cBhvr>
                                      <p:to>
                                        <p:strVal val="visible"/>
                                      </p:to>
                                    </p:set>
                                    <p:animEffect transition="in" filter="wipe(left)">
                                      <p:cBhvr>
                                        <p:cTn id="64" dur="500"/>
                                        <p:tgtEl>
                                          <p:spTgt spid="38"/>
                                        </p:tgtEl>
                                      </p:cBhvr>
                                    </p:animEffect>
                                  </p:childTnLst>
                                </p:cTn>
                              </p:par>
                              <p:par>
                                <p:cTn id="65" presetID="22" presetClass="entr" presetSubtype="8" fill="hold" grpId="0" nodeType="withEffect">
                                  <p:stCondLst>
                                    <p:cond delay="5250"/>
                                  </p:stCondLst>
                                  <p:childTnLst>
                                    <p:set>
                                      <p:cBhvr>
                                        <p:cTn id="66" dur="1" fill="hold">
                                          <p:stCondLst>
                                            <p:cond delay="0"/>
                                          </p:stCondLst>
                                        </p:cTn>
                                        <p:tgtEl>
                                          <p:spTgt spid="36"/>
                                        </p:tgtEl>
                                        <p:attrNameLst>
                                          <p:attrName>style.visibility</p:attrName>
                                        </p:attrNameLst>
                                      </p:cBhvr>
                                      <p:to>
                                        <p:strVal val="visible"/>
                                      </p:to>
                                    </p:set>
                                    <p:animEffect transition="in" filter="wipe(left)">
                                      <p:cBhvr>
                                        <p:cTn id="6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3" grpId="0"/>
      <p:bldP spid="14" grpId="0"/>
      <p:bldP spid="15" grpId="0" animBg="1"/>
      <p:bldP spid="18" grpId="0" animBg="1"/>
      <p:bldP spid="19" grpId="0" animBg="1"/>
      <p:bldP spid="22" grpId="0" animBg="1"/>
      <p:bldP spid="25" grpId="0"/>
      <p:bldP spid="27" grpId="0" animBg="1"/>
      <p:bldP spid="31" grpId="0" animBg="1"/>
      <p:bldP spid="35" grpId="0"/>
      <p:bldP spid="36" grpId="0"/>
      <p:bldP spid="37" grpId="0" animBg="1"/>
      <p:bldP spid="3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a:stCxn id="7" idx="1"/>
          </p:cNvCxnSpPr>
          <p:nvPr/>
        </p:nvCxnSpPr>
        <p:spPr>
          <a:xfrm>
            <a:off x="1381822" y="507939"/>
            <a:ext cx="0" cy="831334"/>
          </a:xfrm>
          <a:prstGeom prst="line">
            <a:avLst/>
          </a:prstGeom>
          <a:ln w="28575">
            <a:solidFill>
              <a:srgbClr val="41719C"/>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35709" y="507939"/>
            <a:ext cx="11194473" cy="59298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035389" y="161575"/>
            <a:ext cx="3296465" cy="692727"/>
          </a:xfrm>
          <a:prstGeom prst="roundRect">
            <a:avLst/>
          </a:prstGeom>
          <a:solidFill>
            <a:schemeClr val="bg1"/>
          </a:solidFill>
          <a:ln w="38100">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381822" y="246329"/>
            <a:ext cx="2603598" cy="523220"/>
          </a:xfrm>
          <a:prstGeom prst="rect">
            <a:avLst/>
          </a:prstGeom>
          <a:noFill/>
        </p:spPr>
        <p:txBody>
          <a:bodyPr wrap="none" rtlCol="0">
            <a:spAutoFit/>
          </a:bodyPr>
          <a:lstStyle/>
          <a:p>
            <a:r>
              <a:rPr lang="en-US" sz="2800" dirty="0" smtClean="0">
                <a:latin typeface="Arial" panose="020B0604020202020204" pitchFamily="34" charset="0"/>
                <a:cs typeface="Arial" panose="020B0604020202020204" pitchFamily="34" charset="0"/>
              </a:rPr>
              <a:t>Cloud Services</a:t>
            </a:r>
            <a:endParaRPr lang="en-US" sz="2800" dirty="0">
              <a:latin typeface="Arial" panose="020B0604020202020204" pitchFamily="34" charset="0"/>
              <a:cs typeface="Arial" panose="020B0604020202020204" pitchFamily="34" charset="0"/>
            </a:endParaRPr>
          </a:p>
        </p:txBody>
      </p:sp>
      <p:cxnSp>
        <p:nvCxnSpPr>
          <p:cNvPr id="5" name="Straight Connector 4"/>
          <p:cNvCxnSpPr/>
          <p:nvPr/>
        </p:nvCxnSpPr>
        <p:spPr>
          <a:xfrm>
            <a:off x="1381822" y="1339273"/>
            <a:ext cx="8260942" cy="0"/>
          </a:xfrm>
          <a:prstGeom prst="line">
            <a:avLst/>
          </a:prstGeom>
          <a:ln w="28575">
            <a:solidFill>
              <a:srgbClr val="41719C"/>
            </a:solidFill>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8736199" y="1154545"/>
            <a:ext cx="969818" cy="332509"/>
          </a:xfrm>
          <a:prstGeom prst="round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rPr>
              <a:t>SaaS</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12" name="Rounded Rectangle 11"/>
          <p:cNvSpPr/>
          <p:nvPr/>
        </p:nvSpPr>
        <p:spPr>
          <a:xfrm>
            <a:off x="5648036" y="1173018"/>
            <a:ext cx="969818" cy="332509"/>
          </a:xfrm>
          <a:prstGeom prst="round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rPr>
              <a:t>Pass</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13" name="Rounded Rectangle 12"/>
          <p:cNvSpPr/>
          <p:nvPr/>
        </p:nvSpPr>
        <p:spPr>
          <a:xfrm>
            <a:off x="2559873" y="1200666"/>
            <a:ext cx="969818" cy="332509"/>
          </a:xfrm>
          <a:prstGeom prst="round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rPr>
              <a:t>IaaS</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14" name="Rounded Rectangle 13"/>
          <p:cNvSpPr/>
          <p:nvPr/>
        </p:nvSpPr>
        <p:spPr>
          <a:xfrm>
            <a:off x="8240652" y="1627813"/>
            <a:ext cx="1960911" cy="614281"/>
          </a:xfrm>
          <a:prstGeom prst="roundRect">
            <a:avLst/>
          </a:prstGeom>
          <a:no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Software</a:t>
            </a:r>
          </a:p>
          <a:p>
            <a:pPr algn="ctr"/>
            <a:r>
              <a:rPr 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as a Service</a:t>
            </a:r>
            <a:endPar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5" name="Rounded Rectangle 14"/>
          <p:cNvSpPr/>
          <p:nvPr/>
        </p:nvSpPr>
        <p:spPr>
          <a:xfrm>
            <a:off x="5152489" y="1664822"/>
            <a:ext cx="1960911" cy="614281"/>
          </a:xfrm>
          <a:prstGeom prst="roundRect">
            <a:avLst/>
          </a:prstGeom>
          <a:no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Platform</a:t>
            </a:r>
          </a:p>
          <a:p>
            <a:pPr algn="ctr"/>
            <a:r>
              <a:rPr 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as a Service</a:t>
            </a:r>
            <a:endPar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6" name="Rounded Rectangle 15"/>
          <p:cNvSpPr/>
          <p:nvPr/>
        </p:nvSpPr>
        <p:spPr>
          <a:xfrm>
            <a:off x="2064326" y="1692469"/>
            <a:ext cx="1960911" cy="614281"/>
          </a:xfrm>
          <a:prstGeom prst="roundRect">
            <a:avLst/>
          </a:prstGeom>
          <a:no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Infrastructure</a:t>
            </a:r>
          </a:p>
          <a:p>
            <a:pPr algn="ctr"/>
            <a:r>
              <a:rPr 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as a Service</a:t>
            </a:r>
            <a:endPar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9" name="Rounded Rectangle 18"/>
          <p:cNvSpPr/>
          <p:nvPr/>
        </p:nvSpPr>
        <p:spPr>
          <a:xfrm>
            <a:off x="5264727" y="2804313"/>
            <a:ext cx="1848672" cy="927178"/>
          </a:xfrm>
          <a:prstGeom prst="roundRect">
            <a:avLst/>
          </a:prstGeom>
          <a:no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err="1" smtClean="0">
                <a:solidFill>
                  <a:schemeClr val="tx1"/>
                </a:solidFill>
                <a:latin typeface="Times New Roman" panose="02020603050405020304" pitchFamily="18" charset="0"/>
                <a:cs typeface="Times New Roman" panose="02020603050405020304" pitchFamily="18" charset="0"/>
              </a:rPr>
              <a:t>Các</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nền</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tảng</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chạy</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trong</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các</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hệ</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điều</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hành</a:t>
            </a:r>
            <a:r>
              <a:rPr lang="en-US" sz="2000" dirty="0" smtClean="0">
                <a:solidFill>
                  <a:schemeClr val="tx1"/>
                </a:solidFill>
                <a:latin typeface="Times New Roman" panose="02020603050405020304" pitchFamily="18" charset="0"/>
                <a:cs typeface="Times New Roman" panose="02020603050405020304" pitchFamily="18" charset="0"/>
              </a:rPr>
              <a:t> </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20" name="Rounded Rectangle 19"/>
          <p:cNvSpPr/>
          <p:nvPr/>
        </p:nvSpPr>
        <p:spPr>
          <a:xfrm>
            <a:off x="2120445" y="2804313"/>
            <a:ext cx="1848672" cy="927178"/>
          </a:xfrm>
          <a:prstGeom prst="roundRect">
            <a:avLst/>
          </a:prstGeom>
          <a:no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err="1" smtClean="0">
                <a:solidFill>
                  <a:schemeClr val="tx1"/>
                </a:solidFill>
                <a:latin typeface="Times New Roman" panose="02020603050405020304" pitchFamily="18" charset="0"/>
                <a:cs typeface="Times New Roman" panose="02020603050405020304" pitchFamily="18" charset="0"/>
              </a:rPr>
              <a:t>Các</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hệ</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điều</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hành</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21" name="Rounded Rectangle 20"/>
          <p:cNvSpPr/>
          <p:nvPr/>
        </p:nvSpPr>
        <p:spPr>
          <a:xfrm>
            <a:off x="8409009" y="2804313"/>
            <a:ext cx="1848672" cy="927178"/>
          </a:xfrm>
          <a:prstGeom prst="roundRect">
            <a:avLst/>
          </a:prstGeom>
          <a:no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err="1" smtClean="0">
                <a:solidFill>
                  <a:schemeClr val="tx1"/>
                </a:solidFill>
                <a:latin typeface="Times New Roman" panose="02020603050405020304" pitchFamily="18" charset="0"/>
                <a:cs typeface="Times New Roman" panose="02020603050405020304" pitchFamily="18" charset="0"/>
              </a:rPr>
              <a:t>Chức</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năng</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a:t>
            </a:r>
            <a:r>
              <a:rPr lang="en-US" sz="2000" dirty="0" err="1" smtClean="0">
                <a:solidFill>
                  <a:schemeClr val="tx1"/>
                </a:solidFill>
                <a:latin typeface="Times New Roman" panose="02020603050405020304" pitchFamily="18" charset="0"/>
                <a:cs typeface="Times New Roman" panose="02020603050405020304" pitchFamily="18" charset="0"/>
              </a:rPr>
              <a:t>ác</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phần</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mềm</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0881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25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250"/>
                                  </p:stCondLst>
                                  <p:childTnLst>
                                    <p:set>
                                      <p:cBhvr>
                                        <p:cTn id="9" dur="1" fill="hold">
                                          <p:stCondLst>
                                            <p:cond delay="0"/>
                                          </p:stCondLst>
                                        </p:cTn>
                                        <p:tgtEl>
                                          <p:spTgt spid="16"/>
                                        </p:tgtEl>
                                        <p:attrNameLst>
                                          <p:attrName>style.visibility</p:attrName>
                                        </p:attrNameLst>
                                      </p:cBhvr>
                                      <p:to>
                                        <p:strVal val="visible"/>
                                      </p:to>
                                    </p:set>
                                    <p:animEffect transition="in" filter="barn(inVertical)">
                                      <p:cBhvr>
                                        <p:cTn id="10" dur="500"/>
                                        <p:tgtEl>
                                          <p:spTgt spid="16"/>
                                        </p:tgtEl>
                                      </p:cBhvr>
                                    </p:animEffect>
                                  </p:childTnLst>
                                </p:cTn>
                              </p:par>
                              <p:par>
                                <p:cTn id="11" presetID="16" presetClass="entr" presetSubtype="21" fill="hold" grpId="0" nodeType="withEffect">
                                  <p:stCondLst>
                                    <p:cond delay="75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par>
                                <p:cTn id="14" presetID="16" presetClass="entr" presetSubtype="21" fill="hold" grpId="0" nodeType="withEffect">
                                  <p:stCondLst>
                                    <p:cond delay="750"/>
                                  </p:stCondLst>
                                  <p:childTnLst>
                                    <p:set>
                                      <p:cBhvr>
                                        <p:cTn id="15" dur="1" fill="hold">
                                          <p:stCondLst>
                                            <p:cond delay="0"/>
                                          </p:stCondLst>
                                        </p:cTn>
                                        <p:tgtEl>
                                          <p:spTgt spid="15"/>
                                        </p:tgtEl>
                                        <p:attrNameLst>
                                          <p:attrName>style.visibility</p:attrName>
                                        </p:attrNameLst>
                                      </p:cBhvr>
                                      <p:to>
                                        <p:strVal val="visible"/>
                                      </p:to>
                                    </p:set>
                                    <p:animEffect transition="in" filter="barn(inVertical)">
                                      <p:cBhvr>
                                        <p:cTn id="16" dur="500"/>
                                        <p:tgtEl>
                                          <p:spTgt spid="15"/>
                                        </p:tgtEl>
                                      </p:cBhvr>
                                    </p:animEffect>
                                  </p:childTnLst>
                                </p:cTn>
                              </p:par>
                              <p:par>
                                <p:cTn id="17" presetID="16" presetClass="entr" presetSubtype="21" fill="hold" grpId="0" nodeType="withEffect">
                                  <p:stCondLst>
                                    <p:cond delay="125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6" presetClass="entr" presetSubtype="21" fill="hold" grpId="0" nodeType="withEffect">
                                  <p:stCondLst>
                                    <p:cond delay="125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par>
                                <p:cTn id="23" presetID="22" presetClass="entr" presetSubtype="1" fill="hold" grpId="0" nodeType="withEffect">
                                  <p:stCondLst>
                                    <p:cond delay="2000"/>
                                  </p:stCondLst>
                                  <p:childTnLst>
                                    <p:set>
                                      <p:cBhvr>
                                        <p:cTn id="24" dur="1" fill="hold">
                                          <p:stCondLst>
                                            <p:cond delay="0"/>
                                          </p:stCondLst>
                                        </p:cTn>
                                        <p:tgtEl>
                                          <p:spTgt spid="20"/>
                                        </p:tgtEl>
                                        <p:attrNameLst>
                                          <p:attrName>style.visibility</p:attrName>
                                        </p:attrNameLst>
                                      </p:cBhvr>
                                      <p:to>
                                        <p:strVal val="visible"/>
                                      </p:to>
                                    </p:set>
                                    <p:animEffect transition="in" filter="wipe(up)">
                                      <p:cBhvr>
                                        <p:cTn id="25" dur="500"/>
                                        <p:tgtEl>
                                          <p:spTgt spid="20"/>
                                        </p:tgtEl>
                                      </p:cBhvr>
                                    </p:animEffect>
                                  </p:childTnLst>
                                </p:cTn>
                              </p:par>
                              <p:par>
                                <p:cTn id="26" presetID="22" presetClass="entr" presetSubtype="1" fill="hold" grpId="0" nodeType="withEffect">
                                  <p:stCondLst>
                                    <p:cond delay="250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1" fill="hold" grpId="0" nodeType="withEffect">
                                  <p:stCondLst>
                                    <p:cond delay="300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P spid="15" grpId="0"/>
      <p:bldP spid="16" grpId="0"/>
      <p:bldP spid="19" grpId="0"/>
      <p:bldP spid="20"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9">
            <a:extLst>
              <a:ext uri="{FF2B5EF4-FFF2-40B4-BE49-F238E27FC236}">
                <a16:creationId xmlns:a16="http://schemas.microsoft.com/office/drawing/2014/main" id="{661EFDA9-8E4F-4800-BB21-09C2CC889D66}"/>
              </a:ext>
            </a:extLst>
          </p:cNvPr>
          <p:cNvSpPr/>
          <p:nvPr/>
        </p:nvSpPr>
        <p:spPr>
          <a:xfrm>
            <a:off x="1746205" y="478300"/>
            <a:ext cx="9085384" cy="781540"/>
          </a:xfrm>
          <a:prstGeom prst="rect">
            <a:avLst/>
          </a:prstGeom>
          <a:solidFill>
            <a:schemeClr val="bg1"/>
          </a:solidFill>
          <a:ln w="127000">
            <a:solidFill>
              <a:schemeClr val="tx2"/>
            </a:solidFill>
          </a:ln>
          <a:effectLst>
            <a:outerShdw blurRad="304800" dist="38100" dir="2700000" algn="tl" rotWithShape="0">
              <a:prstClr val="black">
                <a:alpha val="40000"/>
              </a:prstClr>
            </a:outerShd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Times New Roman" panose="02020603050405020304" pitchFamily="18" charset="0"/>
                <a:cs typeface="Times New Roman" panose="02020603050405020304" pitchFamily="18" charset="0"/>
              </a:rPr>
              <a:t>DEMO</a:t>
            </a:r>
            <a:endParaRPr lang="en-US" sz="3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318683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a:extLst>
              <a:ext uri="{FF2B5EF4-FFF2-40B4-BE49-F238E27FC236}">
                <a16:creationId xmlns:a16="http://schemas.microsoft.com/office/drawing/2014/main" id="{788F4B46-CAD5-48A0-B3CE-E1A981C611B4}"/>
              </a:ext>
            </a:extLst>
          </p:cNvPr>
          <p:cNvSpPr/>
          <p:nvPr/>
        </p:nvSpPr>
        <p:spPr>
          <a:xfrm>
            <a:off x="626227" y="1022465"/>
            <a:ext cx="11039301" cy="1859280"/>
          </a:xfrm>
          <a:prstGeom prst="rect">
            <a:avLst/>
          </a:prstGeom>
          <a:solidFill>
            <a:schemeClr val="bg1"/>
          </a:solidFill>
          <a:ln w="127000">
            <a:solidFill>
              <a:srgbClr val="E65643"/>
            </a:solidFill>
          </a:ln>
          <a:effectLst>
            <a:outerShdw blurRad="304800" dist="38100" dir="2700000" algn="tl" rotWithShape="0">
              <a:prstClr val="black">
                <a:alpha val="40000"/>
              </a:prstClr>
            </a:outerShd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TỔNG QUAN VỀ ĐIỆN TOÁN ĐÁM MÂY VÀ DOCKER</a:t>
            </a:r>
          </a:p>
        </p:txBody>
      </p:sp>
      <p:pic>
        <p:nvPicPr>
          <p:cNvPr id="3074" name="Picture 2" descr="Cloud storage concept Free Vecto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5201" t="17987" r="13619" b="22653"/>
          <a:stretch/>
        </p:blipFill>
        <p:spPr bwMode="auto">
          <a:xfrm rot="215464">
            <a:off x="1985819" y="3130560"/>
            <a:ext cx="3694546" cy="30810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ừng / xóa tất cả Docker Container trong một câu lệnh – Linux | Network |  Services | Security | Thủ thuậ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0266" y="3504109"/>
            <a:ext cx="3030970" cy="2508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635081"/>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0735" y="1345706"/>
            <a:ext cx="7863847" cy="1452912"/>
          </a:xfrm>
          <a:prstGeom prst="rect">
            <a:avLst/>
          </a:prstGeom>
          <a:solidFill>
            <a:schemeClr val="bg1">
              <a:lumMod val="9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p:cNvSpPr/>
          <p:nvPr/>
        </p:nvSpPr>
        <p:spPr>
          <a:xfrm>
            <a:off x="535709" y="507939"/>
            <a:ext cx="11194473" cy="59298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035390" y="161575"/>
            <a:ext cx="3019374" cy="692727"/>
          </a:xfrm>
          <a:prstGeom prst="roundRect">
            <a:avLst/>
          </a:prstGeom>
          <a:solidFill>
            <a:schemeClr val="bg1"/>
          </a:solidFill>
          <a:ln w="38100">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41167" y="1544836"/>
            <a:ext cx="7462982" cy="1015663"/>
          </a:xfrm>
          <a:prstGeom prst="rect">
            <a:avLst/>
          </a:prstGeom>
          <a:noFill/>
        </p:spPr>
        <p:txBody>
          <a:bodyPr wrap="square" rtlCol="0">
            <a:spAutoFit/>
          </a:bodyPr>
          <a:lstStyle/>
          <a:p>
            <a:pPr algn="just"/>
            <a:r>
              <a:rPr lang="en-US" sz="2000" dirty="0" err="1" smtClean="0">
                <a:solidFill>
                  <a:srgbClr val="C00000"/>
                </a:solidFill>
                <a:latin typeface="Arial" panose="020B0604020202020204" pitchFamily="34" charset="0"/>
                <a:cs typeface="Arial" panose="020B0604020202020204" pitchFamily="34" charset="0"/>
              </a:rPr>
              <a:t>Điện</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toán</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đám</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mây</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là</a:t>
            </a:r>
            <a:r>
              <a:rPr lang="en-US" sz="2000" dirty="0" smtClean="0">
                <a:solidFill>
                  <a:srgbClr val="C00000"/>
                </a:solidFill>
                <a:latin typeface="Arial" panose="020B0604020202020204" pitchFamily="34" charset="0"/>
                <a:cs typeface="Arial" panose="020B0604020202020204" pitchFamily="34" charset="0"/>
              </a:rPr>
              <a:t> </a:t>
            </a:r>
            <a:r>
              <a:rPr lang="en-US" sz="2000" dirty="0" err="1">
                <a:solidFill>
                  <a:srgbClr val="C00000"/>
                </a:solidFill>
                <a:latin typeface="Arial" panose="020B0604020202020204" pitchFamily="34" charset="0"/>
                <a:cs typeface="Arial" panose="020B0604020202020204" pitchFamily="34" charset="0"/>
              </a:rPr>
              <a:t>sự</a:t>
            </a:r>
            <a:r>
              <a:rPr lang="en-US" sz="2000" dirty="0">
                <a:solidFill>
                  <a:srgbClr val="C00000"/>
                </a:solidFill>
                <a:latin typeface="Arial" panose="020B0604020202020204" pitchFamily="34" charset="0"/>
                <a:cs typeface="Arial" panose="020B0604020202020204" pitchFamily="34" charset="0"/>
              </a:rPr>
              <a:t> </a:t>
            </a:r>
            <a:r>
              <a:rPr lang="en-US" sz="2000" dirty="0" err="1">
                <a:solidFill>
                  <a:srgbClr val="C00000"/>
                </a:solidFill>
                <a:latin typeface="Arial" panose="020B0604020202020204" pitchFamily="34" charset="0"/>
                <a:cs typeface="Arial" panose="020B0604020202020204" pitchFamily="34" charset="0"/>
              </a:rPr>
              <a:t>phân</a:t>
            </a:r>
            <a:r>
              <a:rPr lang="en-US" sz="2000" dirty="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phối</a:t>
            </a:r>
            <a:r>
              <a:rPr lang="en-US" sz="2000" dirty="0" smtClean="0">
                <a:solidFill>
                  <a:srgbClr val="C00000"/>
                </a:solidFill>
                <a:latin typeface="Arial" panose="020B0604020202020204" pitchFamily="34" charset="0"/>
                <a:cs typeface="Arial" panose="020B0604020202020204" pitchFamily="34" charset="0"/>
              </a:rPr>
              <a:t> </a:t>
            </a:r>
            <a:r>
              <a:rPr lang="en-US" sz="2000" dirty="0" err="1">
                <a:solidFill>
                  <a:srgbClr val="C00000"/>
                </a:solidFill>
                <a:latin typeface="Arial" panose="020B0604020202020204" pitchFamily="34" charset="0"/>
                <a:cs typeface="Arial" panose="020B0604020202020204" pitchFamily="34" charset="0"/>
              </a:rPr>
              <a:t>các</a:t>
            </a:r>
            <a:r>
              <a:rPr lang="en-US" sz="2000" dirty="0">
                <a:solidFill>
                  <a:srgbClr val="C00000"/>
                </a:solidFill>
                <a:latin typeface="Arial" panose="020B0604020202020204" pitchFamily="34" charset="0"/>
                <a:cs typeface="Arial" panose="020B0604020202020204" pitchFamily="34" charset="0"/>
              </a:rPr>
              <a:t> </a:t>
            </a:r>
            <a:r>
              <a:rPr lang="en-US" sz="2000" dirty="0" err="1">
                <a:solidFill>
                  <a:srgbClr val="C00000"/>
                </a:solidFill>
                <a:latin typeface="Arial" panose="020B0604020202020204" pitchFamily="34" charset="0"/>
                <a:cs typeface="Arial" panose="020B0604020202020204" pitchFamily="34" charset="0"/>
              </a:rPr>
              <a:t>tài</a:t>
            </a:r>
            <a:r>
              <a:rPr lang="en-US" sz="2000" dirty="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nguyên</a:t>
            </a:r>
            <a:r>
              <a:rPr lang="en-US" sz="2000" dirty="0" smtClean="0">
                <a:solidFill>
                  <a:srgbClr val="C00000"/>
                </a:solidFill>
                <a:latin typeface="Arial" panose="020B0604020202020204" pitchFamily="34" charset="0"/>
                <a:cs typeface="Arial" panose="020B0604020202020204" pitchFamily="34" charset="0"/>
              </a:rPr>
              <a:t> CNTT </a:t>
            </a:r>
            <a:r>
              <a:rPr lang="en-US" sz="2000" dirty="0" err="1" smtClean="0">
                <a:solidFill>
                  <a:srgbClr val="C00000"/>
                </a:solidFill>
                <a:latin typeface="Arial" panose="020B0604020202020204" pitchFamily="34" charset="0"/>
                <a:cs typeface="Arial" panose="020B0604020202020204" pitchFamily="34" charset="0"/>
              </a:rPr>
              <a:t>theo</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nhu</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cầu</a:t>
            </a:r>
            <a:r>
              <a:rPr lang="en-US" sz="2000" dirty="0" smtClean="0">
                <a:solidFill>
                  <a:srgbClr val="C00000"/>
                </a:solidFill>
                <a:latin typeface="Arial" panose="020B0604020202020204" pitchFamily="34" charset="0"/>
                <a:cs typeface="Arial" panose="020B0604020202020204" pitchFamily="34" charset="0"/>
              </a:rPr>
              <a:t> qua Internet </a:t>
            </a:r>
            <a:r>
              <a:rPr lang="en-US" sz="2000" dirty="0" err="1" smtClean="0">
                <a:solidFill>
                  <a:srgbClr val="C00000"/>
                </a:solidFill>
                <a:latin typeface="Arial" panose="020B0604020202020204" pitchFamily="34" charset="0"/>
                <a:cs typeface="Arial" panose="020B0604020202020204" pitchFamily="34" charset="0"/>
              </a:rPr>
              <a:t>với</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chính</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sách</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thanh</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toán</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theo</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mức</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sử</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dụng</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lưu</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trữ</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quản</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lý</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xử</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lý</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dữ</a:t>
            </a:r>
            <a:r>
              <a:rPr lang="en-US" sz="2000" dirty="0" smtClean="0">
                <a:solidFill>
                  <a:srgbClr val="C00000"/>
                </a:solidFill>
                <a:latin typeface="Arial" panose="020B0604020202020204" pitchFamily="34" charset="0"/>
                <a:cs typeface="Arial" panose="020B0604020202020204" pitchFamily="34" charset="0"/>
              </a:rPr>
              <a:t> </a:t>
            </a:r>
            <a:r>
              <a:rPr lang="en-US" sz="2000" dirty="0" err="1" smtClean="0">
                <a:solidFill>
                  <a:srgbClr val="C00000"/>
                </a:solidFill>
                <a:latin typeface="Arial" panose="020B0604020202020204" pitchFamily="34" charset="0"/>
                <a:cs typeface="Arial" panose="020B0604020202020204" pitchFamily="34" charset="0"/>
              </a:rPr>
              <a:t>liệu</a:t>
            </a:r>
            <a:r>
              <a:rPr lang="en-US" sz="2000" dirty="0" smtClean="0">
                <a:solidFill>
                  <a:srgbClr val="C00000"/>
                </a:solidFill>
                <a:latin typeface="Arial" panose="020B0604020202020204" pitchFamily="34" charset="0"/>
                <a:cs typeface="Arial" panose="020B0604020202020204" pitchFamily="34" charset="0"/>
              </a:rPr>
              <a:t>,..)</a:t>
            </a:r>
          </a:p>
        </p:txBody>
      </p:sp>
      <p:sp>
        <p:nvSpPr>
          <p:cNvPr id="7" name="TextBox 6"/>
          <p:cNvSpPr txBox="1"/>
          <p:nvPr/>
        </p:nvSpPr>
        <p:spPr>
          <a:xfrm>
            <a:off x="1652845" y="188532"/>
            <a:ext cx="1784463" cy="523220"/>
          </a:xfrm>
          <a:prstGeom prst="rect">
            <a:avLst/>
          </a:prstGeom>
          <a:noFill/>
        </p:spPr>
        <p:txBody>
          <a:bodyPr wrap="none" rtlCol="0">
            <a:spAutoFit/>
          </a:bodyPr>
          <a:lstStyle/>
          <a:p>
            <a:r>
              <a:rPr lang="en-US" sz="2800" dirty="0" err="1" smtClean="0">
                <a:latin typeface="Arial" panose="020B0604020202020204" pitchFamily="34" charset="0"/>
                <a:cs typeface="Arial" panose="020B0604020202020204" pitchFamily="34" charset="0"/>
              </a:rPr>
              <a:t>Khái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niệm</a:t>
            </a:r>
            <a:endParaRPr lang="en-US" sz="2800" dirty="0">
              <a:latin typeface="Arial" panose="020B0604020202020204" pitchFamily="34" charset="0"/>
              <a:cs typeface="Arial" panose="020B0604020202020204" pitchFamily="34" charset="0"/>
            </a:endParaRPr>
          </a:p>
        </p:txBody>
      </p:sp>
      <p:pic>
        <p:nvPicPr>
          <p:cNvPr id="6146" name="Picture 2" descr="Cloud services isometric composition with conceptual images of network elements storage capsules and small human characters vector illustration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436" y="3199135"/>
            <a:ext cx="6899564" cy="3170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43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35709" y="507939"/>
            <a:ext cx="11194473" cy="59298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035390" y="161575"/>
            <a:ext cx="2987048" cy="692727"/>
          </a:xfrm>
          <a:prstGeom prst="roundRect">
            <a:avLst/>
          </a:prstGeom>
          <a:solidFill>
            <a:schemeClr val="bg1"/>
          </a:solidFill>
          <a:ln w="38100">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76757" y="233790"/>
            <a:ext cx="1704313" cy="523220"/>
          </a:xfrm>
          <a:prstGeom prst="rect">
            <a:avLst/>
          </a:prstGeom>
          <a:noFill/>
        </p:spPr>
        <p:txBody>
          <a:bodyPr wrap="none" rtlCol="0">
            <a:spAutoFit/>
          </a:bodyPr>
          <a:lstStyle/>
          <a:p>
            <a:r>
              <a:rPr lang="en-US" sz="2800" dirty="0" err="1" smtClean="0">
                <a:latin typeface="Arial" panose="020B0604020202020204" pitchFamily="34" charset="0"/>
                <a:cs typeface="Arial" panose="020B0604020202020204" pitchFamily="34" charset="0"/>
              </a:rPr>
              <a:t>Đặc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điểm</a:t>
            </a:r>
            <a:endParaRPr lang="en-US" sz="2800" dirty="0">
              <a:latin typeface="Arial" panose="020B0604020202020204" pitchFamily="34" charset="0"/>
              <a:cs typeface="Arial" panose="020B0604020202020204" pitchFamily="34" charset="0"/>
            </a:endParaRPr>
          </a:p>
        </p:txBody>
      </p:sp>
      <p:pic>
        <p:nvPicPr>
          <p:cNvPr id="9" name="Picture 2" descr="https://www.slideteam.net/media/catalog/product/cache/960x720/c/h/characteristics_of_cloud_computing_self_service_ppt_presentation_introduction_slide01.jpg"/>
          <p:cNvPicPr>
            <a:picLocks noChangeAspect="1" noChangeArrowheads="1"/>
          </p:cNvPicPr>
          <p:nvPr/>
        </p:nvPicPr>
        <p:blipFill rotWithShape="1">
          <a:blip r:embed="rId3">
            <a:extLst>
              <a:ext uri="{28A0092B-C50C-407E-A947-70E740481C1C}">
                <a14:useLocalDpi xmlns:a14="http://schemas.microsoft.com/office/drawing/2010/main" val="0"/>
              </a:ext>
            </a:extLst>
          </a:blip>
          <a:srcRect t="25942" b="20522"/>
          <a:stretch/>
        </p:blipFill>
        <p:spPr bwMode="auto">
          <a:xfrm>
            <a:off x="2642146" y="2095326"/>
            <a:ext cx="6972909" cy="2799749"/>
          </a:xfrm>
          <a:prstGeom prst="rect">
            <a:avLst/>
          </a:prstGeom>
          <a:noFill/>
          <a:extLst>
            <a:ext uri="{909E8E84-426E-40DD-AFC4-6F175D3DCCD1}">
              <a14:hiddenFill xmlns:a14="http://schemas.microsoft.com/office/drawing/2010/main">
                <a:solidFill>
                  <a:srgbClr val="FFFFFF"/>
                </a:solidFill>
              </a14:hiddenFill>
            </a:ext>
          </a:extLst>
        </p:spPr>
      </p:pic>
      <p:sp>
        <p:nvSpPr>
          <p:cNvPr id="4" name="Oval Callout 3"/>
          <p:cNvSpPr/>
          <p:nvPr/>
        </p:nvSpPr>
        <p:spPr>
          <a:xfrm>
            <a:off x="720437" y="1115912"/>
            <a:ext cx="2549236" cy="1533237"/>
          </a:xfrm>
          <a:prstGeom prst="wedgeEllipseCallout">
            <a:avLst>
              <a:gd name="adj1" fmla="val 39312"/>
              <a:gd name="adj2" fmla="val 54669"/>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latin typeface="Times New Roman" panose="02020603050405020304" pitchFamily="18" charset="0"/>
                <a:cs typeface="Times New Roman" panose="02020603050405020304" pitchFamily="18" charset="0"/>
              </a:rPr>
              <a:t>Tự</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phục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vụ</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theo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yêu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cầu</a:t>
            </a:r>
            <a:r>
              <a:rPr lang="en-US" sz="2000" b="1" dirty="0">
                <a:latin typeface="Times New Roman" panose="02020603050405020304" pitchFamily="18" charset="0"/>
                <a:cs typeface="Times New Roman" panose="02020603050405020304" pitchFamily="18" charset="0"/>
              </a:rPr>
              <a:t> </a:t>
            </a:r>
          </a:p>
        </p:txBody>
      </p:sp>
      <p:sp>
        <p:nvSpPr>
          <p:cNvPr id="11" name="Oval Callout 10"/>
          <p:cNvSpPr/>
          <p:nvPr/>
        </p:nvSpPr>
        <p:spPr>
          <a:xfrm>
            <a:off x="1473202" y="4474820"/>
            <a:ext cx="2549236" cy="1533237"/>
          </a:xfrm>
          <a:prstGeom prst="wedgeEllipseCallout">
            <a:avLst>
              <a:gd name="adj1" fmla="val 60327"/>
              <a:gd name="adj2" fmla="val -3930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latin typeface="Times New Roman" panose="02020603050405020304" pitchFamily="18" charset="0"/>
                <a:cs typeface="Times New Roman" panose="02020603050405020304" pitchFamily="18" charset="0"/>
              </a:rPr>
              <a:t>Truy</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cập</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mạng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rộng</a:t>
            </a:r>
            <a:endParaRPr lang="en-US" sz="2000" b="1" dirty="0">
              <a:latin typeface="Times New Roman" panose="02020603050405020304" pitchFamily="18" charset="0"/>
              <a:cs typeface="Times New Roman" panose="02020603050405020304" pitchFamily="18" charset="0"/>
            </a:endParaRPr>
          </a:p>
        </p:txBody>
      </p:sp>
      <p:sp>
        <p:nvSpPr>
          <p:cNvPr id="12" name="Oval Callout 11"/>
          <p:cNvSpPr/>
          <p:nvPr/>
        </p:nvSpPr>
        <p:spPr>
          <a:xfrm>
            <a:off x="5297055" y="639208"/>
            <a:ext cx="2549236" cy="1243322"/>
          </a:xfrm>
          <a:prstGeom prst="wedgeEllipseCallout">
            <a:avLst>
              <a:gd name="adj1" fmla="val -15036"/>
              <a:gd name="adj2" fmla="val 69729"/>
            </a:avLst>
          </a:prstGeom>
          <a:solidFill>
            <a:srgbClr val="3E4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latin typeface="Times New Roman" panose="02020603050405020304" pitchFamily="18" charset="0"/>
                <a:cs typeface="Times New Roman" panose="02020603050405020304" pitchFamily="18" charset="0"/>
              </a:rPr>
              <a:t>Dịch</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vụ</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đo</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lường</a:t>
            </a:r>
            <a:endParaRPr lang="en-US" sz="2000" b="1" dirty="0">
              <a:latin typeface="Times New Roman" panose="02020603050405020304" pitchFamily="18" charset="0"/>
              <a:cs typeface="Times New Roman" panose="02020603050405020304" pitchFamily="18" charset="0"/>
            </a:endParaRPr>
          </a:p>
        </p:txBody>
      </p:sp>
      <p:sp>
        <p:nvSpPr>
          <p:cNvPr id="13" name="Oval Callout 12"/>
          <p:cNvSpPr/>
          <p:nvPr/>
        </p:nvSpPr>
        <p:spPr>
          <a:xfrm>
            <a:off x="7846291" y="4569504"/>
            <a:ext cx="2549236" cy="1533237"/>
          </a:xfrm>
          <a:prstGeom prst="wedgeEllipseCallout">
            <a:avLst>
              <a:gd name="adj1" fmla="val -50181"/>
              <a:gd name="adj2" fmla="val -4894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latin typeface="Times New Roman" panose="02020603050405020304" pitchFamily="18" charset="0"/>
                <a:cs typeface="Times New Roman" panose="02020603050405020304" pitchFamily="18" charset="0"/>
              </a:rPr>
              <a:t>Độ</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đàn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hồi</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nhanh</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chóng</a:t>
            </a:r>
            <a:endParaRPr lang="en-US" sz="2000" b="1" dirty="0">
              <a:latin typeface="Times New Roman" panose="02020603050405020304" pitchFamily="18" charset="0"/>
              <a:cs typeface="Times New Roman" panose="02020603050405020304" pitchFamily="18" charset="0"/>
            </a:endParaRPr>
          </a:p>
        </p:txBody>
      </p:sp>
      <p:sp>
        <p:nvSpPr>
          <p:cNvPr id="14" name="Oval Callout 13"/>
          <p:cNvSpPr/>
          <p:nvPr/>
        </p:nvSpPr>
        <p:spPr>
          <a:xfrm>
            <a:off x="9093201" y="830913"/>
            <a:ext cx="2549236" cy="1533237"/>
          </a:xfrm>
          <a:prstGeom prst="wedgeEllipseCallout">
            <a:avLst>
              <a:gd name="adj1" fmla="val -51630"/>
              <a:gd name="adj2" fmla="val 4141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latin typeface="Times New Roman" panose="02020603050405020304" pitchFamily="18" charset="0"/>
                <a:cs typeface="Times New Roman" panose="02020603050405020304" pitchFamily="18" charset="0"/>
              </a:rPr>
              <a:t>Tổng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hợp</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tài</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nguyên</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3496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75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1" fill="hold" grpId="0" nodeType="withEffect">
                                  <p:stCondLst>
                                    <p:cond delay="1250"/>
                                  </p:stCondLst>
                                  <p:childTnLst>
                                    <p:set>
                                      <p:cBhvr>
                                        <p:cTn id="12" dur="1" fill="hold">
                                          <p:stCondLst>
                                            <p:cond delay="0"/>
                                          </p:stCondLst>
                                        </p:cTn>
                                        <p:tgtEl>
                                          <p:spTgt spid="12"/>
                                        </p:tgtEl>
                                        <p:attrNameLst>
                                          <p:attrName>style.visibility</p:attrName>
                                        </p:attrNameLst>
                                      </p:cBhvr>
                                      <p:to>
                                        <p:strVal val="visible"/>
                                      </p:to>
                                    </p:set>
                                    <p:animEffect transition="in" filter="wipe(up)">
                                      <p:cBhvr>
                                        <p:cTn id="13" dur="500"/>
                                        <p:tgtEl>
                                          <p:spTgt spid="12"/>
                                        </p:tgtEl>
                                      </p:cBhvr>
                                    </p:animEffect>
                                  </p:childTnLst>
                                </p:cTn>
                              </p:par>
                              <p:par>
                                <p:cTn id="14" presetID="22" presetClass="entr" presetSubtype="4" fill="hold" grpId="0" nodeType="withEffect">
                                  <p:stCondLst>
                                    <p:cond delay="175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par>
                                <p:cTn id="17" presetID="22" presetClass="entr" presetSubtype="2" fill="hold" grpId="0" nodeType="withEffect">
                                  <p:stCondLst>
                                    <p:cond delay="225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35709" y="507939"/>
            <a:ext cx="11194473" cy="59298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035390" y="161575"/>
            <a:ext cx="3250283" cy="692727"/>
          </a:xfrm>
          <a:prstGeom prst="roundRect">
            <a:avLst/>
          </a:prstGeom>
          <a:solidFill>
            <a:schemeClr val="bg1"/>
          </a:solidFill>
          <a:ln w="38100">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40434" y="215666"/>
            <a:ext cx="1571264" cy="523220"/>
          </a:xfrm>
          <a:prstGeom prst="rect">
            <a:avLst/>
          </a:prstGeom>
          <a:noFill/>
        </p:spPr>
        <p:txBody>
          <a:bodyPr wrap="none" rtlCol="0">
            <a:spAutoFit/>
          </a:bodyPr>
          <a:lstStyle/>
          <a:p>
            <a:r>
              <a:rPr lang="en-US" sz="2800" dirty="0" err="1" smtClean="0">
                <a:latin typeface="Arial" panose="020B0604020202020204" pitchFamily="34" charset="0"/>
                <a:cs typeface="Arial" panose="020B0604020202020204" pitchFamily="34" charset="0"/>
              </a:rPr>
              <a:t>Ưu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điểm</a:t>
            </a:r>
            <a:endParaRPr lang="en-US" sz="2800" dirty="0">
              <a:latin typeface="Arial" panose="020B0604020202020204" pitchFamily="34" charset="0"/>
              <a:cs typeface="Arial" panose="020B0604020202020204" pitchFamily="34" charset="0"/>
            </a:endParaRPr>
          </a:p>
        </p:txBody>
      </p:sp>
      <p:pic>
        <p:nvPicPr>
          <p:cNvPr id="7170" name="Picture 2" descr="9 Key Benefits of Cloud Compu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6453" y="1555285"/>
            <a:ext cx="4240934" cy="282892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4" name="TextBox 3"/>
          <p:cNvSpPr txBox="1"/>
          <p:nvPr/>
        </p:nvSpPr>
        <p:spPr>
          <a:xfrm>
            <a:off x="1754872" y="1219412"/>
            <a:ext cx="2280176" cy="461665"/>
          </a:xfrm>
          <a:prstGeom prst="rect">
            <a:avLst/>
          </a:prstGeom>
          <a:noFill/>
        </p:spPr>
        <p:txBody>
          <a:bodyPr wrap="none" rtlCol="0">
            <a:spAutoFit/>
          </a:bodyPr>
          <a:lstStyle/>
          <a:p>
            <a:r>
              <a:rPr lang="en-US" sz="2400" dirty="0" err="1" smtClean="0">
                <a:latin typeface="Times New Roman" panose="02020603050405020304" pitchFamily="18" charset="0"/>
                <a:cs typeface="Times New Roman" panose="02020603050405020304" pitchFamily="18" charset="0"/>
              </a:rPr>
              <a:t>Tiết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kiệm</a:t>
            </a:r>
            <a:r>
              <a:rPr lang="en-US" sz="2400" dirty="0" smtClean="0">
                <a:latin typeface="Times New Roman" panose="02020603050405020304" pitchFamily="18" charset="0"/>
                <a:cs typeface="Times New Roman" panose="02020603050405020304" pitchFamily="18" charset="0"/>
              </a:rPr>
              <a:t> chi </a:t>
            </a:r>
            <a:r>
              <a:rPr lang="en-US" sz="2400" dirty="0" err="1" smtClean="0">
                <a:latin typeface="Times New Roman" panose="02020603050405020304" pitchFamily="18" charset="0"/>
                <a:cs typeface="Times New Roman" panose="02020603050405020304" pitchFamily="18" charset="0"/>
              </a:rPr>
              <a:t>phí</a:t>
            </a:r>
            <a:endParaRPr lang="en-US" sz="2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754872" y="1754146"/>
            <a:ext cx="2443298" cy="461665"/>
          </a:xfrm>
          <a:prstGeom prst="rect">
            <a:avLst/>
          </a:prstGeom>
          <a:noFill/>
        </p:spPr>
        <p:txBody>
          <a:bodyPr wrap="none" rtlCol="0">
            <a:spAutoFit/>
          </a:bodyPr>
          <a:lstStyle/>
          <a:p>
            <a:r>
              <a:rPr lang="en-US" sz="2400" dirty="0" err="1" smtClean="0">
                <a:latin typeface="Times New Roman" panose="02020603050405020304" pitchFamily="18" charset="0"/>
                <a:cs typeface="Times New Roman" panose="02020603050405020304" pitchFamily="18" charset="0"/>
              </a:rPr>
              <a:t>Lợi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thế</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chiến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lược</a:t>
            </a:r>
            <a:endParaRPr lang="en-US" sz="2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754872" y="2353993"/>
            <a:ext cx="1550424" cy="461665"/>
          </a:xfrm>
          <a:prstGeom prst="rect">
            <a:avLst/>
          </a:prstGeom>
          <a:noFill/>
        </p:spPr>
        <p:txBody>
          <a:bodyPr wrap="none" rtlCol="0">
            <a:spAutoFit/>
          </a:bodyPr>
          <a:lstStyle/>
          <a:p>
            <a:r>
              <a:rPr lang="en-US" sz="2400" dirty="0" err="1" smtClean="0">
                <a:latin typeface="Times New Roman" panose="02020603050405020304" pitchFamily="18" charset="0"/>
                <a:cs typeface="Times New Roman" panose="02020603050405020304" pitchFamily="18" charset="0"/>
              </a:rPr>
              <a:t>Tốc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cao</a:t>
            </a:r>
            <a:endParaRPr lang="en-US" sz="24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1754872" y="2969750"/>
            <a:ext cx="3575018"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Sao </a:t>
            </a:r>
            <a:r>
              <a:rPr lang="en-US" sz="2400" dirty="0" err="1" smtClean="0">
                <a:latin typeface="Times New Roman" panose="02020603050405020304" pitchFamily="18" charset="0"/>
                <a:cs typeface="Times New Roman" panose="02020603050405020304" pitchFamily="18" charset="0"/>
              </a:rPr>
              <a:t>lưu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hồi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endParaRPr lang="en-US" sz="24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754872" y="3577552"/>
            <a:ext cx="3682418" cy="461665"/>
          </a:xfrm>
          <a:prstGeom prst="rect">
            <a:avLst/>
          </a:prstGeom>
          <a:noFill/>
        </p:spPr>
        <p:txBody>
          <a:bodyPr wrap="none" rtlCol="0">
            <a:spAutoFit/>
          </a:bodyPr>
          <a:lstStyle/>
          <a:p>
            <a:r>
              <a:rPr lang="en-US" sz="2400" dirty="0" err="1" smtClean="0">
                <a:latin typeface="Times New Roman" panose="02020603050405020304" pitchFamily="18" charset="0"/>
                <a:cs typeface="Times New Roman" panose="02020603050405020304" pitchFamily="18" charset="0"/>
              </a:rPr>
              <a:t>Tích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hợp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mềm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tự</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động</a:t>
            </a:r>
            <a:endParaRPr lang="en-US" sz="24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1754872" y="4177399"/>
            <a:ext cx="1465466" cy="461665"/>
          </a:xfrm>
          <a:prstGeom prst="rect">
            <a:avLst/>
          </a:prstGeom>
          <a:noFill/>
        </p:spPr>
        <p:txBody>
          <a:bodyPr wrap="none" rtlCol="0">
            <a:spAutoFit/>
          </a:bodyPr>
          <a:lstStyle/>
          <a:p>
            <a:r>
              <a:rPr lang="en-US" sz="2400" dirty="0" err="1" smtClean="0">
                <a:latin typeface="Times New Roman" panose="02020603050405020304" pitchFamily="18" charset="0"/>
                <a:cs typeface="Times New Roman" panose="02020603050405020304" pitchFamily="18" charset="0"/>
              </a:rPr>
              <a:t>Độ</a:t>
            </a:r>
            <a:r>
              <a:rPr lang="en-US" sz="2400" dirty="0" smtClean="0">
                <a:latin typeface="Times New Roman" panose="02020603050405020304" pitchFamily="18" charset="0"/>
                <a:cs typeface="Times New Roman" panose="02020603050405020304" pitchFamily="18" charset="0"/>
              </a:rPr>
              <a:t> tin </a:t>
            </a:r>
            <a:r>
              <a:rPr lang="en-US" sz="2400" dirty="0" err="1" smtClean="0">
                <a:latin typeface="Times New Roman" panose="02020603050405020304" pitchFamily="18" charset="0"/>
                <a:cs typeface="Times New Roman" panose="02020603050405020304" pitchFamily="18" charset="0"/>
              </a:rPr>
              <a:t>cậy</a:t>
            </a:r>
            <a:endParaRPr lang="en-US" sz="24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1754872" y="4725817"/>
            <a:ext cx="4514377"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Dung </a:t>
            </a:r>
            <a:r>
              <a:rPr lang="en-US" sz="2400" dirty="0" err="1" smtClean="0">
                <a:latin typeface="Times New Roman" panose="02020603050405020304" pitchFamily="18" charset="0"/>
                <a:cs typeface="Times New Roman" panose="02020603050405020304" pitchFamily="18" charset="0"/>
              </a:rPr>
              <a:t>lượng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lưu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hạn</a:t>
            </a:r>
            <a:endParaRPr lang="en-US" sz="2400" dirty="0">
              <a:latin typeface="Times New Roman" panose="02020603050405020304" pitchFamily="18" charset="0"/>
              <a:cs typeface="Times New Roman" panose="02020603050405020304" pitchFamily="18" charset="0"/>
            </a:endParaRPr>
          </a:p>
        </p:txBody>
      </p:sp>
      <p:pic>
        <p:nvPicPr>
          <p:cNvPr id="7172" name="Picture 4" descr="forefinger, extended, hand, stroke, symbol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307889" y="1323662"/>
            <a:ext cx="354619" cy="35461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forefinger, extended, hand, stroke, symbol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307889" y="1861307"/>
            <a:ext cx="354619" cy="35461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forefinger, extended, hand, stroke, symbol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307889" y="2484050"/>
            <a:ext cx="354619" cy="35461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forefinger, extended, hand, stroke, symbol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274760" y="3063021"/>
            <a:ext cx="354619" cy="35461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forefinger, extended, hand, stroke, symbol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1274760" y="3686525"/>
            <a:ext cx="387748" cy="38774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forefinger, extended, hand, stroke, symbol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1274760" y="4299385"/>
            <a:ext cx="387748" cy="38774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forefinger, extended, hand, stroke, symbol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274760" y="4846913"/>
            <a:ext cx="354619" cy="354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94764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7172"/>
                                        </p:tgtEl>
                                        <p:attrNameLst>
                                          <p:attrName>style.visibility</p:attrName>
                                        </p:attrNameLst>
                                      </p:cBhvr>
                                      <p:to>
                                        <p:strVal val="visible"/>
                                      </p:to>
                                    </p:set>
                                    <p:animEffect transition="in" filter="wipe(left)">
                                      <p:cBhvr>
                                        <p:cTn id="7" dur="500"/>
                                        <p:tgtEl>
                                          <p:spTgt spid="7172"/>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nodeType="withEffect">
                                  <p:stCondLst>
                                    <p:cond delay="75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par>
                                <p:cTn id="17" presetID="22" presetClass="entr" presetSubtype="8" fill="hold" nodeType="withEffect">
                                  <p:stCondLst>
                                    <p:cond delay="125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22" presetClass="entr" presetSubtype="8" fill="hold" nodeType="withEffect">
                                  <p:stCondLst>
                                    <p:cond delay="175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par>
                                <p:cTn id="26" presetID="22" presetClass="entr" presetSubtype="8" fill="hold" grpId="0" nodeType="withEffect">
                                  <p:stCondLst>
                                    <p:cond delay="175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par>
                                <p:cTn id="29" presetID="22" presetClass="entr" presetSubtype="8" fill="hold" nodeType="withEffect">
                                  <p:stCondLst>
                                    <p:cond delay="225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par>
                                <p:cTn id="32" presetID="22" presetClass="entr" presetSubtype="8" fill="hold" grpId="0" nodeType="withEffect">
                                  <p:stCondLst>
                                    <p:cond delay="225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par>
                                <p:cTn id="35" presetID="22" presetClass="entr" presetSubtype="8" fill="hold" nodeType="withEffect">
                                  <p:stCondLst>
                                    <p:cond delay="275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500"/>
                                        <p:tgtEl>
                                          <p:spTgt spid="22"/>
                                        </p:tgtEl>
                                      </p:cBhvr>
                                    </p:animEffect>
                                  </p:childTnLst>
                                </p:cTn>
                              </p:par>
                              <p:par>
                                <p:cTn id="38" presetID="22" presetClass="entr" presetSubtype="8" fill="hold" grpId="0" nodeType="withEffect">
                                  <p:stCondLst>
                                    <p:cond delay="275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par>
                                <p:cTn id="41" presetID="22" presetClass="entr" presetSubtype="8" fill="hold" nodeType="withEffect">
                                  <p:stCondLst>
                                    <p:cond delay="325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par>
                                <p:cTn id="44" presetID="22" presetClass="entr" presetSubtype="8" fill="hold" grpId="0" nodeType="withEffect">
                                  <p:stCondLst>
                                    <p:cond delay="325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3" grpId="0"/>
      <p:bldP spid="14" grpId="0"/>
      <p:bldP spid="15"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35709" y="507939"/>
            <a:ext cx="11194473" cy="59298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035390" y="161575"/>
            <a:ext cx="3019374" cy="692727"/>
          </a:xfrm>
          <a:prstGeom prst="roundRect">
            <a:avLst/>
          </a:prstGeom>
          <a:solidFill>
            <a:schemeClr val="bg1"/>
          </a:solidFill>
          <a:ln w="38100">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52845" y="188532"/>
            <a:ext cx="1784463" cy="523220"/>
          </a:xfrm>
          <a:prstGeom prst="rect">
            <a:avLst/>
          </a:prstGeom>
          <a:noFill/>
        </p:spPr>
        <p:txBody>
          <a:bodyPr wrap="none" rtlCol="0">
            <a:spAutoFit/>
          </a:bodyPr>
          <a:lstStyle/>
          <a:p>
            <a:r>
              <a:rPr lang="en-US" sz="2800" dirty="0" err="1" smtClean="0">
                <a:latin typeface="Arial" panose="020B0604020202020204" pitchFamily="34" charset="0"/>
                <a:cs typeface="Arial" panose="020B0604020202020204" pitchFamily="34" charset="0"/>
              </a:rPr>
              <a:t>Khái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niệm</a:t>
            </a:r>
            <a:endParaRPr lang="en-US" sz="2800" dirty="0">
              <a:latin typeface="Arial" panose="020B0604020202020204" pitchFamily="34" charset="0"/>
              <a:cs typeface="Arial" panose="020B0604020202020204" pitchFamily="34" charset="0"/>
            </a:endParaRPr>
          </a:p>
        </p:txBody>
      </p:sp>
      <p:pic>
        <p:nvPicPr>
          <p:cNvPr id="2050" name="Picture 2" descr="https://images.viblo.asia/full/6e121d8b-49c8-4e60-a352-f23efa9e544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7308" y="2895917"/>
            <a:ext cx="5143500" cy="32385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940560" y="1392262"/>
            <a:ext cx="8768079" cy="1200329"/>
          </a:xfrm>
          <a:prstGeom prst="rect">
            <a:avLst/>
          </a:prstGeom>
          <a:solidFill>
            <a:schemeClr val="accent5">
              <a:lumMod val="50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vi-VN" sz="2400" dirty="0" smtClean="0">
                <a:solidFill>
                  <a:schemeClr val="bg1"/>
                </a:solidFill>
                <a:latin typeface="+mj-lt"/>
              </a:rPr>
              <a:t>Docker</a:t>
            </a:r>
            <a:r>
              <a:rPr lang="en-US" sz="2400" dirty="0" smtClean="0">
                <a:solidFill>
                  <a:schemeClr val="bg1"/>
                </a:solidFill>
                <a:latin typeface="+mj-lt"/>
              </a:rPr>
              <a:t>:</a:t>
            </a:r>
            <a:r>
              <a:rPr lang="vi-VN" sz="2400" dirty="0" smtClean="0">
                <a:solidFill>
                  <a:schemeClr val="bg1"/>
                </a:solidFill>
                <a:latin typeface="+mj-lt"/>
              </a:rPr>
              <a:t> </a:t>
            </a:r>
            <a:r>
              <a:rPr lang="vi-VN" sz="2400" dirty="0">
                <a:solidFill>
                  <a:schemeClr val="bg1"/>
                </a:solidFill>
                <a:latin typeface="+mj-lt"/>
              </a:rPr>
              <a:t>là một nền tảng cho phép bạn đóng gói, triển khai và chạy các ứng dụng một cách nhanh chóng. Ứng dụng Docker chạy trong vùng chứa (container) có thể được sử dụng trên bất kỳ hệ thống nào</a:t>
            </a:r>
            <a:endParaRPr lang="en-US" sz="2400" dirty="0">
              <a:solidFill>
                <a:schemeClr val="bg1"/>
              </a:solidFill>
              <a:latin typeface="+mj-lt"/>
            </a:endParaRPr>
          </a:p>
        </p:txBody>
      </p:sp>
    </p:spTree>
    <p:extLst>
      <p:ext uri="{BB962C8B-B14F-4D97-AF65-F5344CB8AC3E}">
        <p14:creationId xmlns:p14="http://schemas.microsoft.com/office/powerpoint/2010/main" val="20751484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ou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35709" y="507939"/>
            <a:ext cx="11194473" cy="59298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035390" y="161575"/>
            <a:ext cx="4801992" cy="692727"/>
          </a:xfrm>
          <a:prstGeom prst="roundRect">
            <a:avLst/>
          </a:prstGeom>
          <a:solidFill>
            <a:schemeClr val="bg1"/>
          </a:solidFill>
          <a:ln w="38100">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52845" y="188532"/>
            <a:ext cx="3445174" cy="523220"/>
          </a:xfrm>
          <a:prstGeom prst="rect">
            <a:avLst/>
          </a:prstGeom>
          <a:noFill/>
        </p:spPr>
        <p:txBody>
          <a:bodyPr wrap="none" rtlCol="0">
            <a:spAutoFit/>
          </a:bodyPr>
          <a:lstStyle/>
          <a:p>
            <a:r>
              <a:rPr lang="en-US" sz="2800" dirty="0" err="1" smtClean="0">
                <a:latin typeface="Arial" panose="020B0604020202020204" pitchFamily="34" charset="0"/>
                <a:cs typeface="Arial" panose="020B0604020202020204" pitchFamily="34" charset="0"/>
              </a:rPr>
              <a:t>Cấu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trúc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thành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phần</a:t>
            </a:r>
            <a:endParaRPr lang="en-US" sz="2800" dirty="0">
              <a:latin typeface="Arial" panose="020B0604020202020204" pitchFamily="34" charset="0"/>
              <a:cs typeface="Arial" panose="020B0604020202020204" pitchFamily="34" charset="0"/>
            </a:endParaRPr>
          </a:p>
        </p:txBody>
      </p:sp>
      <p:pic>
        <p:nvPicPr>
          <p:cNvPr id="2050" name="Picture 2" descr="https://images.viblo.asia/full/6e121d8b-49c8-4e60-a352-f23efa9e544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7963" y="1646804"/>
            <a:ext cx="5143500" cy="323850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60945" y="1782556"/>
            <a:ext cx="6419273" cy="83099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Docker Client: </a:t>
            </a:r>
            <a:r>
              <a:rPr lang="vi-VN" sz="2400" dirty="0">
                <a:latin typeface="Times New Roman" panose="02020603050405020304" pitchFamily="18" charset="0"/>
                <a:cs typeface="Times New Roman" panose="02020603050405020304" pitchFamily="18" charset="0"/>
              </a:rPr>
              <a:t>tương tác giữa người dùng và Docker Daemon</a:t>
            </a:r>
            <a:endParaRPr lang="en-US" sz="2400" dirty="0">
              <a:latin typeface="Times New Roman" panose="02020603050405020304" pitchFamily="18" charset="0"/>
              <a:cs typeface="Times New Roman" panose="02020603050405020304" pitchFamily="18" charset="0"/>
            </a:endParaRPr>
          </a:p>
        </p:txBody>
      </p:sp>
      <p:sp>
        <p:nvSpPr>
          <p:cNvPr id="11" name="Rectangle 10"/>
          <p:cNvSpPr/>
          <p:nvPr/>
        </p:nvSpPr>
        <p:spPr>
          <a:xfrm>
            <a:off x="1560945" y="2804390"/>
            <a:ext cx="6419273" cy="461665"/>
          </a:xfrm>
          <a:prstGeom prst="rect">
            <a:avLst/>
          </a:prstGeom>
        </p:spPr>
        <p:txBody>
          <a:bodyPr wrap="square">
            <a:spAutoFit/>
          </a:bodyPr>
          <a:lstStyle/>
          <a:p>
            <a:r>
              <a:rPr lang="vi-VN" sz="2400" b="1" dirty="0">
                <a:latin typeface="Times New Roman" panose="02020603050405020304" pitchFamily="18" charset="0"/>
                <a:cs typeface="Times New Roman" panose="02020603050405020304" pitchFamily="18" charset="0"/>
              </a:rPr>
              <a:t>Docker Hub (Registry): </a:t>
            </a:r>
            <a:r>
              <a:rPr lang="vi-VN" sz="2400" dirty="0">
                <a:latin typeface="Times New Roman" panose="02020603050405020304" pitchFamily="18" charset="0"/>
                <a:cs typeface="Times New Roman" panose="02020603050405020304" pitchFamily="18" charset="0"/>
              </a:rPr>
              <a:t>nơi lưu trữ các image</a:t>
            </a:r>
            <a:endParaRPr lang="en-US"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1560945" y="3528615"/>
            <a:ext cx="6419273" cy="830997"/>
          </a:xfrm>
          <a:prstGeom prst="rect">
            <a:avLst/>
          </a:prstGeom>
        </p:spPr>
        <p:txBody>
          <a:bodyPr wrap="square">
            <a:spAutoFit/>
          </a:bodyPr>
          <a:lstStyle/>
          <a:p>
            <a:r>
              <a:rPr lang="vi-VN" sz="2400" b="1" dirty="0" smtClean="0">
                <a:latin typeface="Times New Roman" panose="02020603050405020304" pitchFamily="18" charset="0"/>
                <a:cs typeface="Times New Roman" panose="02020603050405020304" pitchFamily="18" charset="0"/>
              </a:rPr>
              <a:t>Dockerfile</a:t>
            </a:r>
            <a:r>
              <a:rPr lang="en-US" sz="2400" b="1" dirty="0" smtClean="0">
                <a:latin typeface="Times New Roman" panose="02020603050405020304" pitchFamily="18" charset="0"/>
                <a:cs typeface="Times New Roman" panose="02020603050405020304" pitchFamily="18" charset="0"/>
              </a:rPr>
              <a:t>:</a:t>
            </a:r>
            <a:r>
              <a:rPr lang="vi-VN" sz="2400" b="1"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là một tập tin dạng text chứa một chuỗi các câu lệnh, chỉ thị để tạo nên một image</a:t>
            </a:r>
            <a:endParaRPr lang="en-US" sz="2400" dirty="0">
              <a:latin typeface="Times New Roman" panose="02020603050405020304" pitchFamily="18" charset="0"/>
              <a:cs typeface="Times New Roman" panose="02020603050405020304" pitchFamily="18" charset="0"/>
            </a:endParaRPr>
          </a:p>
        </p:txBody>
      </p:sp>
      <p:sp>
        <p:nvSpPr>
          <p:cNvPr id="13" name="Rectangle 12"/>
          <p:cNvSpPr/>
          <p:nvPr/>
        </p:nvSpPr>
        <p:spPr>
          <a:xfrm>
            <a:off x="1560945" y="4532143"/>
            <a:ext cx="6419273" cy="830997"/>
          </a:xfrm>
          <a:prstGeom prst="rect">
            <a:avLst/>
          </a:prstGeom>
        </p:spPr>
        <p:txBody>
          <a:bodyPr wrap="square">
            <a:spAutoFit/>
          </a:bodyPr>
          <a:lstStyle/>
          <a:p>
            <a:r>
              <a:rPr lang="vi-VN" sz="2400" b="1" dirty="0" smtClean="0">
                <a:latin typeface="Times New Roman" panose="02020603050405020304" pitchFamily="18" charset="0"/>
                <a:cs typeface="Times New Roman" panose="02020603050405020304" pitchFamily="18" charset="0"/>
              </a:rPr>
              <a:t>Docker-compose</a:t>
            </a:r>
            <a:r>
              <a:rPr lang="en-US" sz="2400" b="1" dirty="0" smtClean="0">
                <a:latin typeface="Times New Roman" panose="02020603050405020304" pitchFamily="18" charset="0"/>
                <a:cs typeface="Times New Roman" panose="02020603050405020304" pitchFamily="18" charset="0"/>
              </a:rPr>
              <a:t>:</a:t>
            </a:r>
            <a:r>
              <a:rPr lang="vi-VN" sz="2400" b="1"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là một công cụ để tạo, xác định và chạy nhiều container</a:t>
            </a:r>
            <a:endParaRPr lang="en-US" sz="2400" dirty="0">
              <a:latin typeface="Times New Roman" panose="02020603050405020304" pitchFamily="18" charset="0"/>
              <a:cs typeface="Times New Roman" panose="02020603050405020304" pitchFamily="18" charset="0"/>
            </a:endParaRPr>
          </a:p>
        </p:txBody>
      </p:sp>
      <p:pic>
        <p:nvPicPr>
          <p:cNvPr id="14" name="Picture 4" descr="forefinger, extended, hand, stroke, symbol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035390" y="1843435"/>
            <a:ext cx="354619" cy="35461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forefinger, extended, hand, stroke, symbol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035389" y="2857912"/>
            <a:ext cx="354619" cy="3546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forefinger, extended, hand, stroke, symbol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035388" y="3633351"/>
            <a:ext cx="354619" cy="35461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forefinger, extended, hand, stroke, symbol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030704" y="4643782"/>
            <a:ext cx="354619" cy="354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71023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nodeType="withEffect">
                                  <p:stCondLst>
                                    <p:cond delay="75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par>
                                <p:cTn id="17" presetID="22" presetClass="entr" presetSubtype="8" fill="hold" nodeType="withEffect">
                                  <p:stCondLst>
                                    <p:cond delay="125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8" fill="hold" nodeType="withEffect">
                                  <p:stCondLst>
                                    <p:cond delay="175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par>
                                <p:cTn id="26" presetID="22" presetClass="entr" presetSubtype="8" fill="hold" grpId="0" nodeType="withEffect">
                                  <p:stCondLst>
                                    <p:cond delay="175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35709" y="507939"/>
            <a:ext cx="11194473" cy="59298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035390" y="161575"/>
            <a:ext cx="4801992" cy="692727"/>
          </a:xfrm>
          <a:prstGeom prst="roundRect">
            <a:avLst/>
          </a:prstGeom>
          <a:solidFill>
            <a:schemeClr val="bg1"/>
          </a:solidFill>
          <a:ln w="38100">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634724" y="188532"/>
            <a:ext cx="1603324" cy="523220"/>
          </a:xfrm>
          <a:prstGeom prst="rect">
            <a:avLst/>
          </a:prstGeom>
          <a:noFill/>
        </p:spPr>
        <p:txBody>
          <a:bodyPr wrap="none" rtlCol="0">
            <a:spAutoFit/>
          </a:bodyPr>
          <a:lstStyle/>
          <a:p>
            <a:r>
              <a:rPr lang="en-US" sz="2800" dirty="0" err="1" smtClean="0">
                <a:latin typeface="Arial" panose="020B0604020202020204" pitchFamily="34" charset="0"/>
                <a:cs typeface="Arial" panose="020B0604020202020204" pitchFamily="34" charset="0"/>
              </a:rPr>
              <a:t>Kiến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trúc</a:t>
            </a:r>
            <a:endParaRPr lang="en-US" sz="2800" dirty="0">
              <a:latin typeface="Arial" panose="020B0604020202020204" pitchFamily="34" charset="0"/>
              <a:cs typeface="Arial" panose="020B0604020202020204" pitchFamily="34" charset="0"/>
            </a:endParaRPr>
          </a:p>
        </p:txBody>
      </p:sp>
      <p:pic>
        <p:nvPicPr>
          <p:cNvPr id="14" name="Picture 13" descr="https://viblo.asia/uploads/fec854c3-24a4-4623-a651-1ca25031b910.png"/>
          <p:cNvPicPr/>
          <p:nvPr/>
        </p:nvPicPr>
        <p:blipFill>
          <a:blip r:embed="rId3">
            <a:extLst>
              <a:ext uri="{28A0092B-C50C-407E-A947-70E740481C1C}">
                <a14:useLocalDpi xmlns:a14="http://schemas.microsoft.com/office/drawing/2010/main" val="0"/>
              </a:ext>
            </a:extLst>
          </a:blip>
          <a:srcRect/>
          <a:stretch>
            <a:fillRect/>
          </a:stretch>
        </p:blipFill>
        <p:spPr bwMode="auto">
          <a:xfrm>
            <a:off x="2967233" y="3297382"/>
            <a:ext cx="6629400" cy="3140362"/>
          </a:xfrm>
          <a:prstGeom prst="rect">
            <a:avLst/>
          </a:prstGeom>
          <a:noFill/>
          <a:ln>
            <a:noFill/>
          </a:ln>
        </p:spPr>
      </p:pic>
      <p:sp>
        <p:nvSpPr>
          <p:cNvPr id="15" name="Rectangle 14"/>
          <p:cNvSpPr/>
          <p:nvPr/>
        </p:nvSpPr>
        <p:spPr>
          <a:xfrm>
            <a:off x="1541352" y="979545"/>
            <a:ext cx="9349442" cy="1200329"/>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Docker Engine: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Client - Server </a:t>
            </a:r>
            <a:r>
              <a:rPr lang="en-US" sz="2400" dirty="0" err="1">
                <a:latin typeface="Times New Roman" panose="02020603050405020304" pitchFamily="18" charset="0"/>
                <a:cs typeface="Times New Roman" panose="02020603050405020304" pitchFamily="18" charset="0"/>
              </a:rPr>
              <a:t>hỗ</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nghệ</a:t>
            </a:r>
            <a:r>
              <a:rPr lang="en-US" sz="2400" dirty="0">
                <a:latin typeface="Times New Roman" panose="02020603050405020304" pitchFamily="18" charset="0"/>
                <a:cs typeface="Times New Roman" panose="02020603050405020304" pitchFamily="18" charset="0"/>
              </a:rPr>
              <a:t> container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(container)</a:t>
            </a:r>
          </a:p>
        </p:txBody>
      </p:sp>
      <p:sp>
        <p:nvSpPr>
          <p:cNvPr id="2" name="Rounded Rectangular Callout 1"/>
          <p:cNvSpPr/>
          <p:nvPr/>
        </p:nvSpPr>
        <p:spPr>
          <a:xfrm>
            <a:off x="833685" y="3643838"/>
            <a:ext cx="1801040" cy="1260671"/>
          </a:xfrm>
          <a:prstGeom prst="wedgeRoundRectCallout">
            <a:avLst>
              <a:gd name="adj1" fmla="val 73250"/>
              <a:gd name="adj2" fmla="val -53210"/>
              <a:gd name="adj3" fmla="val 16667"/>
            </a:avLst>
          </a:prstGeom>
          <a:solidFill>
            <a:srgbClr val="41719C"/>
          </a:solid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err="1" smtClean="0">
                <a:solidFill>
                  <a:schemeClr val="bg1"/>
                </a:solidFill>
                <a:latin typeface="Times New Roman" panose="02020603050405020304" pitchFamily="18" charset="0"/>
                <a:cs typeface="Times New Roman" panose="02020603050405020304" pitchFamily="18" charset="0"/>
              </a:rPr>
              <a:t>trao</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đổi</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với</a:t>
            </a:r>
            <a:r>
              <a:rPr lang="en-US" dirty="0" smtClean="0">
                <a:solidFill>
                  <a:schemeClr val="bg1"/>
                </a:solidFill>
                <a:latin typeface="Times New Roman" panose="02020603050405020304" pitchFamily="18" charset="0"/>
                <a:cs typeface="Times New Roman" panose="02020603050405020304" pitchFamily="18" charset="0"/>
              </a:rPr>
              <a:t> Docker daemon </a:t>
            </a:r>
            <a:r>
              <a:rPr lang="en-US" dirty="0" err="1" smtClean="0">
                <a:solidFill>
                  <a:schemeClr val="bg1"/>
                </a:solidFill>
                <a:latin typeface="Times New Roman" panose="02020603050405020304" pitchFamily="18" charset="0"/>
                <a:cs typeface="Times New Roman" panose="02020603050405020304" pitchFamily="18" charset="0"/>
              </a:rPr>
              <a:t>thông</a:t>
            </a:r>
            <a:r>
              <a:rPr lang="en-US" dirty="0" smtClean="0">
                <a:solidFill>
                  <a:schemeClr val="bg1"/>
                </a:solidFill>
                <a:latin typeface="Times New Roman" panose="02020603050405020304" pitchFamily="18" charset="0"/>
                <a:cs typeface="Times New Roman" panose="02020603050405020304" pitchFamily="18" charset="0"/>
              </a:rPr>
              <a:t> qua REST API</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Rounded Rectangular Callout 2"/>
          <p:cNvSpPr/>
          <p:nvPr/>
        </p:nvSpPr>
        <p:spPr>
          <a:xfrm>
            <a:off x="5689601" y="2273434"/>
            <a:ext cx="2475346" cy="992265"/>
          </a:xfrm>
          <a:prstGeom prst="wedgeRoundRectCallout">
            <a:avLst>
              <a:gd name="adj1" fmla="val -32764"/>
              <a:gd name="adj2" fmla="val 99104"/>
              <a:gd name="adj3" fmla="val 16667"/>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latin typeface="+mj-lt"/>
              </a:rPr>
              <a:t>nghe các yêu cầu từ Docker API và quản lý các đối tượng Docker</a:t>
            </a:r>
            <a:endParaRPr lang="en-US" dirty="0">
              <a:latin typeface="+mj-lt"/>
            </a:endParaRPr>
          </a:p>
        </p:txBody>
      </p:sp>
      <p:sp>
        <p:nvSpPr>
          <p:cNvPr id="4" name="Rounded Rectangular Callout 3"/>
          <p:cNvSpPr/>
          <p:nvPr/>
        </p:nvSpPr>
        <p:spPr>
          <a:xfrm>
            <a:off x="9725892" y="4100628"/>
            <a:ext cx="1865744" cy="1201046"/>
          </a:xfrm>
          <a:prstGeom prst="wedgeRoundRectCallout">
            <a:avLst>
              <a:gd name="adj1" fmla="val -118848"/>
              <a:gd name="adj2" fmla="val -90709"/>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Times New Roman" panose="02020603050405020304" pitchFamily="18" charset="0"/>
                <a:cs typeface="Times New Roman" panose="02020603050405020304" pitchFamily="18" charset="0"/>
              </a:rPr>
              <a:t>Nơi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image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khởi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container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08516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125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par>
                                <p:cTn id="13" presetID="16" presetClass="entr" presetSubtype="21" fill="hold" grpId="0" nodeType="withEffect">
                                  <p:stCondLst>
                                    <p:cond delay="175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par>
                                <p:cTn id="16" presetID="16" presetClass="entr" presetSubtype="21" fill="hold" grpId="0" nodeType="withEffect">
                                  <p:stCondLst>
                                    <p:cond delay="200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animBg="1"/>
      <p:bldP spid="3"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35709" y="507939"/>
            <a:ext cx="11194473" cy="59298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035390" y="161575"/>
            <a:ext cx="3019374" cy="692727"/>
          </a:xfrm>
          <a:prstGeom prst="roundRect">
            <a:avLst/>
          </a:prstGeom>
          <a:solidFill>
            <a:schemeClr val="bg1"/>
          </a:solidFill>
          <a:ln w="38100">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782154" y="246328"/>
            <a:ext cx="1324402" cy="523220"/>
          </a:xfrm>
          <a:prstGeom prst="rect">
            <a:avLst/>
          </a:prstGeom>
          <a:noFill/>
        </p:spPr>
        <p:txBody>
          <a:bodyPr wrap="none" rtlCol="0">
            <a:spAutoFit/>
          </a:bodyPr>
          <a:lstStyle/>
          <a:p>
            <a:r>
              <a:rPr lang="en-US" sz="2800" dirty="0" smtClean="0">
                <a:latin typeface="Arial" panose="020B0604020202020204" pitchFamily="34" charset="0"/>
                <a:cs typeface="Arial" panose="020B0604020202020204" pitchFamily="34" charset="0"/>
              </a:rPr>
              <a:t>Docker</a:t>
            </a:r>
            <a:endParaRPr lang="en-US" sz="2800" dirty="0">
              <a:latin typeface="Arial" panose="020B0604020202020204" pitchFamily="34" charset="0"/>
              <a:cs typeface="Arial" panose="020B0604020202020204" pitchFamily="34" charset="0"/>
            </a:endParaRPr>
          </a:p>
        </p:txBody>
      </p:sp>
      <p:grpSp>
        <p:nvGrpSpPr>
          <p:cNvPr id="30" name="Group 29"/>
          <p:cNvGrpSpPr/>
          <p:nvPr/>
        </p:nvGrpSpPr>
        <p:grpSpPr>
          <a:xfrm>
            <a:off x="3983322" y="1790946"/>
            <a:ext cx="4787764" cy="3319113"/>
            <a:chOff x="5522190" y="2297276"/>
            <a:chExt cx="5981334" cy="3332424"/>
          </a:xfrm>
        </p:grpSpPr>
        <p:grpSp>
          <p:nvGrpSpPr>
            <p:cNvPr id="14" name="Group 13"/>
            <p:cNvGrpSpPr/>
            <p:nvPr/>
          </p:nvGrpSpPr>
          <p:grpSpPr>
            <a:xfrm>
              <a:off x="7275252" y="2708133"/>
              <a:ext cx="2701868" cy="2646680"/>
              <a:chOff x="4095172" y="1813560"/>
              <a:chExt cx="4043680" cy="4104640"/>
            </a:xfrm>
          </p:grpSpPr>
          <p:pic>
            <p:nvPicPr>
              <p:cNvPr id="12" name="Picture 11"/>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45590" y1="88701" x2="45590" y2="88701"/>
                          </a14:backgroundRemoval>
                        </a14:imgEffect>
                      </a14:imgLayer>
                    </a14:imgProps>
                  </a:ext>
                </a:extLst>
              </a:blip>
              <a:srcRect l="24708" t="17157" r="26663" b="1689"/>
              <a:stretch/>
            </p:blipFill>
            <p:spPr>
              <a:xfrm>
                <a:off x="4095172" y="1813560"/>
                <a:ext cx="4043680" cy="4104640"/>
              </a:xfrm>
              <a:prstGeom prst="rect">
                <a:avLst/>
              </a:prstGeom>
            </p:spPr>
          </p:pic>
          <p:sp>
            <p:nvSpPr>
              <p:cNvPr id="13" name="Oval 12"/>
              <p:cNvSpPr/>
              <p:nvPr/>
            </p:nvSpPr>
            <p:spPr>
              <a:xfrm>
                <a:off x="4226560" y="1991360"/>
                <a:ext cx="3780905" cy="374904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p:nvPr/>
          </p:nvSpPr>
          <p:spPr>
            <a:xfrm>
              <a:off x="5522190" y="2297276"/>
              <a:ext cx="1526404" cy="620075"/>
            </a:xfrm>
            <a:prstGeom prst="rect">
              <a:avLst/>
            </a:prstGeom>
            <a:solidFill>
              <a:srgbClr val="4171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a:t>
              </a:r>
              <a:endParaRPr lang="en-US" dirty="0"/>
            </a:p>
          </p:txBody>
        </p:sp>
        <p:sp>
          <p:nvSpPr>
            <p:cNvPr id="18" name="Rectangle 17"/>
            <p:cNvSpPr/>
            <p:nvPr/>
          </p:nvSpPr>
          <p:spPr>
            <a:xfrm>
              <a:off x="5522190" y="5007912"/>
              <a:ext cx="1526404" cy="620075"/>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network</a:t>
              </a:r>
              <a:endParaRPr lang="en-US" dirty="0"/>
            </a:p>
          </p:txBody>
        </p:sp>
        <p:sp>
          <p:nvSpPr>
            <p:cNvPr id="19" name="Rectangle 18"/>
            <p:cNvSpPr/>
            <p:nvPr/>
          </p:nvSpPr>
          <p:spPr>
            <a:xfrm>
              <a:off x="9977120" y="2297277"/>
              <a:ext cx="1526404" cy="62007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container</a:t>
              </a:r>
              <a:endParaRPr lang="en-US" dirty="0"/>
            </a:p>
          </p:txBody>
        </p:sp>
        <p:sp>
          <p:nvSpPr>
            <p:cNvPr id="20" name="Rectangle 19"/>
            <p:cNvSpPr/>
            <p:nvPr/>
          </p:nvSpPr>
          <p:spPr>
            <a:xfrm>
              <a:off x="9977120" y="5009625"/>
              <a:ext cx="1526404" cy="62007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volume</a:t>
              </a:r>
              <a:endParaRPr lang="en-US" dirty="0"/>
            </a:p>
          </p:txBody>
        </p:sp>
        <p:cxnSp>
          <p:nvCxnSpPr>
            <p:cNvPr id="23" name="Straight Arrow Connector 22"/>
            <p:cNvCxnSpPr>
              <a:stCxn id="13" idx="1"/>
              <a:endCxn id="16" idx="3"/>
            </p:cNvCxnSpPr>
            <p:nvPr/>
          </p:nvCxnSpPr>
          <p:spPr>
            <a:xfrm flipH="1" flipV="1">
              <a:off x="7048594" y="2607314"/>
              <a:ext cx="684414" cy="56948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p:cNvCxnSpPr>
              <a:stCxn id="13" idx="7"/>
              <a:endCxn id="19" idx="1"/>
            </p:cNvCxnSpPr>
            <p:nvPr/>
          </p:nvCxnSpPr>
          <p:spPr>
            <a:xfrm flipV="1">
              <a:off x="9519365" y="2607315"/>
              <a:ext cx="457755" cy="5694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3" idx="3"/>
              <a:endCxn id="18" idx="3"/>
            </p:cNvCxnSpPr>
            <p:nvPr/>
          </p:nvCxnSpPr>
          <p:spPr>
            <a:xfrm flipH="1">
              <a:off x="7048594" y="4886149"/>
              <a:ext cx="684414" cy="4318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a:stCxn id="13" idx="5"/>
              <a:endCxn id="20" idx="1"/>
            </p:cNvCxnSpPr>
            <p:nvPr/>
          </p:nvCxnSpPr>
          <p:spPr>
            <a:xfrm>
              <a:off x="9519365" y="4886149"/>
              <a:ext cx="457755" cy="43351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sp>
        <p:nvSpPr>
          <p:cNvPr id="31" name="TextBox 30"/>
          <p:cNvSpPr txBox="1"/>
          <p:nvPr/>
        </p:nvSpPr>
        <p:spPr>
          <a:xfrm>
            <a:off x="976442" y="2620472"/>
            <a:ext cx="2866050" cy="1200329"/>
          </a:xfrm>
          <a:prstGeom prst="rect">
            <a:avLst/>
          </a:prstGeom>
          <a:noFill/>
        </p:spPr>
        <p:txBody>
          <a:bodyPr wrap="square" rtlCol="0">
            <a:spAutoFit/>
          </a:bodyPr>
          <a:lstStyle/>
          <a:p>
            <a:pPr algn="just"/>
            <a:r>
              <a:rPr lang="en-US" dirty="0"/>
              <a:t>L</a:t>
            </a:r>
            <a:r>
              <a:rPr lang="vi-VN" dirty="0" smtClean="0"/>
              <a:t>à </a:t>
            </a:r>
            <a:r>
              <a:rPr lang="vi-VN" dirty="0"/>
              <a:t>thành phần để đóng gói ứng dụng và các thành phần mà ứng dụng phụ thuộc để </a:t>
            </a:r>
            <a:r>
              <a:rPr lang="vi-VN" dirty="0" smtClean="0"/>
              <a:t>chạy</a:t>
            </a:r>
            <a:endParaRPr lang="en-US" dirty="0"/>
          </a:p>
        </p:txBody>
      </p:sp>
      <p:sp>
        <p:nvSpPr>
          <p:cNvPr id="32" name="TextBox 31"/>
          <p:cNvSpPr txBox="1"/>
          <p:nvPr/>
        </p:nvSpPr>
        <p:spPr>
          <a:xfrm>
            <a:off x="8929049" y="2296343"/>
            <a:ext cx="2673141" cy="1754326"/>
          </a:xfrm>
          <a:prstGeom prst="rect">
            <a:avLst/>
          </a:prstGeom>
          <a:noFill/>
        </p:spPr>
        <p:txBody>
          <a:bodyPr wrap="square" rtlCol="0">
            <a:spAutoFit/>
          </a:bodyPr>
          <a:lstStyle/>
          <a:p>
            <a:pPr algn="just"/>
            <a:r>
              <a:rPr lang="en-US" dirty="0"/>
              <a:t>L</a:t>
            </a:r>
            <a:r>
              <a:rPr lang="vi-VN" dirty="0" smtClean="0"/>
              <a:t>à </a:t>
            </a:r>
            <a:r>
              <a:rPr lang="vi-VN" dirty="0"/>
              <a:t>một instance của image, và nó hoạt động như một thư mục, chứa tất cả những thứ cần thiết để chạy một ứng dụng</a:t>
            </a:r>
            <a:endParaRPr lang="en-US" dirty="0"/>
          </a:p>
        </p:txBody>
      </p:sp>
      <p:sp>
        <p:nvSpPr>
          <p:cNvPr id="33" name="TextBox 32"/>
          <p:cNvSpPr txBox="1"/>
          <p:nvPr/>
        </p:nvSpPr>
        <p:spPr>
          <a:xfrm>
            <a:off x="1032138" y="4987313"/>
            <a:ext cx="2606671" cy="923330"/>
          </a:xfrm>
          <a:prstGeom prst="rect">
            <a:avLst/>
          </a:prstGeom>
          <a:noFill/>
        </p:spPr>
        <p:txBody>
          <a:bodyPr wrap="square" rtlCol="0">
            <a:spAutoFit/>
          </a:bodyPr>
          <a:lstStyle/>
          <a:p>
            <a:pPr algn="just"/>
            <a:r>
              <a:rPr lang="en-US" dirty="0" err="1">
                <a:latin typeface="Arial" panose="020B0604020202020204" pitchFamily="34" charset="0"/>
                <a:cs typeface="Arial" panose="020B0604020202020204" pitchFamily="34" charset="0"/>
              </a:rPr>
              <a:t>C</a:t>
            </a:r>
            <a:r>
              <a:rPr lang="en-US" dirty="0" err="1" smtClean="0">
                <a:latin typeface="Arial" panose="020B0604020202020204" pitchFamily="34" charset="0"/>
                <a:cs typeface="Arial" panose="020B0604020202020204" pitchFamily="34" charset="0"/>
              </a:rPr>
              <a:t>ung</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cấp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private network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tồn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giữa</a:t>
            </a:r>
            <a:r>
              <a:rPr lang="en-US" dirty="0">
                <a:latin typeface="Arial" panose="020B0604020202020204" pitchFamily="34" charset="0"/>
                <a:cs typeface="Arial" panose="020B0604020202020204" pitchFamily="34" charset="0"/>
              </a:rPr>
              <a:t> container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host</a:t>
            </a:r>
          </a:p>
        </p:txBody>
      </p:sp>
      <p:sp>
        <p:nvSpPr>
          <p:cNvPr id="34" name="TextBox 33"/>
          <p:cNvSpPr txBox="1"/>
          <p:nvPr/>
        </p:nvSpPr>
        <p:spPr>
          <a:xfrm>
            <a:off x="9000049" y="5024575"/>
            <a:ext cx="2474951" cy="923330"/>
          </a:xfrm>
          <a:prstGeom prst="rect">
            <a:avLst/>
          </a:prstGeom>
          <a:noFill/>
        </p:spPr>
        <p:txBody>
          <a:bodyPr wrap="square" rtlCol="0">
            <a:spAutoFit/>
          </a:bodyPr>
          <a:lstStyle/>
          <a:p>
            <a:pPr algn="just"/>
            <a:r>
              <a:rPr lang="vi-VN" dirty="0" smtClean="0"/>
              <a:t>Volume </a:t>
            </a:r>
            <a:r>
              <a:rPr lang="vi-VN" dirty="0"/>
              <a:t>trong Docker được dùng để chia sẻ dữ liệu cho container</a:t>
            </a:r>
            <a:endParaRPr lang="en-US" dirty="0"/>
          </a:p>
        </p:txBody>
      </p:sp>
      <p:sp>
        <p:nvSpPr>
          <p:cNvPr id="35" name="L-Shape 34"/>
          <p:cNvSpPr/>
          <p:nvPr/>
        </p:nvSpPr>
        <p:spPr>
          <a:xfrm>
            <a:off x="769467" y="2499616"/>
            <a:ext cx="3008735" cy="1571261"/>
          </a:xfrm>
          <a:prstGeom prst="corner">
            <a:avLst>
              <a:gd name="adj1" fmla="val 11850"/>
              <a:gd name="adj2" fmla="val 11850"/>
            </a:avLst>
          </a:prstGeom>
          <a:solidFill>
            <a:srgbClr val="4171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Shape 36"/>
          <p:cNvSpPr/>
          <p:nvPr/>
        </p:nvSpPr>
        <p:spPr>
          <a:xfrm>
            <a:off x="769467" y="4987313"/>
            <a:ext cx="2980097" cy="1117703"/>
          </a:xfrm>
          <a:prstGeom prst="corner">
            <a:avLst>
              <a:gd name="adj1" fmla="val 16395"/>
              <a:gd name="adj2" fmla="val 1393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Shape 37"/>
          <p:cNvSpPr/>
          <p:nvPr/>
        </p:nvSpPr>
        <p:spPr>
          <a:xfrm flipH="1">
            <a:off x="8947320" y="2296343"/>
            <a:ext cx="2767362" cy="1863158"/>
          </a:xfrm>
          <a:prstGeom prst="corner">
            <a:avLst>
              <a:gd name="adj1" fmla="val 9123"/>
              <a:gd name="adj2" fmla="val 7488"/>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Shape 38"/>
          <p:cNvSpPr/>
          <p:nvPr/>
        </p:nvSpPr>
        <p:spPr>
          <a:xfrm flipH="1">
            <a:off x="8760368" y="4987313"/>
            <a:ext cx="2954314" cy="1117703"/>
          </a:xfrm>
          <a:prstGeom prst="corner">
            <a:avLst>
              <a:gd name="adj1" fmla="val 11850"/>
              <a:gd name="adj2" fmla="val 11850"/>
            </a:avLst>
          </a:prstGeom>
          <a:solidFill>
            <a:srgbClr val="A5A5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34102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50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100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0"/>
                                        <p:tgtEl>
                                          <p:spTgt spid="33"/>
                                        </p:tgtEl>
                                      </p:cBhvr>
                                    </p:animEffect>
                                    <p:anim calcmode="lin" valueType="num">
                                      <p:cBhvr>
                                        <p:cTn id="13" dur="1000" fill="hold"/>
                                        <p:tgtEl>
                                          <p:spTgt spid="33"/>
                                        </p:tgtEl>
                                        <p:attrNameLst>
                                          <p:attrName>ppt_x</p:attrName>
                                        </p:attrNameLst>
                                      </p:cBhvr>
                                      <p:tavLst>
                                        <p:tav tm="0">
                                          <p:val>
                                            <p:strVal val="#ppt_x"/>
                                          </p:val>
                                        </p:tav>
                                        <p:tav tm="100000">
                                          <p:val>
                                            <p:strVal val="#ppt_x"/>
                                          </p:val>
                                        </p:tav>
                                      </p:tavLst>
                                    </p:anim>
                                    <p:anim calcmode="lin" valueType="num">
                                      <p:cBhvr>
                                        <p:cTn id="14" dur="1000" fill="hold"/>
                                        <p:tgtEl>
                                          <p:spTgt spid="3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150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1000"/>
                                        <p:tgtEl>
                                          <p:spTgt spid="32"/>
                                        </p:tgtEl>
                                      </p:cBhvr>
                                    </p:animEffect>
                                    <p:anim calcmode="lin" valueType="num">
                                      <p:cBhvr>
                                        <p:cTn id="18" dur="1000" fill="hold"/>
                                        <p:tgtEl>
                                          <p:spTgt spid="32"/>
                                        </p:tgtEl>
                                        <p:attrNameLst>
                                          <p:attrName>ppt_x</p:attrName>
                                        </p:attrNameLst>
                                      </p:cBhvr>
                                      <p:tavLst>
                                        <p:tav tm="0">
                                          <p:val>
                                            <p:strVal val="#ppt_x"/>
                                          </p:val>
                                        </p:tav>
                                        <p:tav tm="100000">
                                          <p:val>
                                            <p:strVal val="#ppt_x"/>
                                          </p:val>
                                        </p:tav>
                                      </p:tavLst>
                                    </p:anim>
                                    <p:anim calcmode="lin" valueType="num">
                                      <p:cBhvr>
                                        <p:cTn id="19" dur="1000" fill="hold"/>
                                        <p:tgtEl>
                                          <p:spTgt spid="32"/>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20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1000"/>
                                        <p:tgtEl>
                                          <p:spTgt spid="34"/>
                                        </p:tgtEl>
                                      </p:cBhvr>
                                    </p:animEffect>
                                    <p:anim calcmode="lin" valueType="num">
                                      <p:cBhvr>
                                        <p:cTn id="23" dur="1000" fill="hold"/>
                                        <p:tgtEl>
                                          <p:spTgt spid="34"/>
                                        </p:tgtEl>
                                        <p:attrNameLst>
                                          <p:attrName>ppt_x</p:attrName>
                                        </p:attrNameLst>
                                      </p:cBhvr>
                                      <p:tavLst>
                                        <p:tav tm="0">
                                          <p:val>
                                            <p:strVal val="#ppt_x"/>
                                          </p:val>
                                        </p:tav>
                                        <p:tav tm="100000">
                                          <p:val>
                                            <p:strVal val="#ppt_x"/>
                                          </p:val>
                                        </p:tav>
                                      </p:tavLst>
                                    </p:anim>
                                    <p:anim calcmode="lin" valueType="num">
                                      <p:cBhvr>
                                        <p:cTn id="2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7" row="6">
    <wetp:webextensionref xmlns:r="http://schemas.openxmlformats.org/officeDocument/2006/relationships" r:id="rId1"/>
  </wetp:taskpane>
  <wetp:taskpane dockstate="right" visibility="0" width="437" row="7">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4A09839D-06DD-4DA9-B810-D30E95E73727}">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D07FC25E-5AF0-4025-88BB-1171E0C5C92D}">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344</TotalTime>
  <Words>581</Words>
  <Application>Microsoft Office PowerPoint</Application>
  <PresentationFormat>Widescreen</PresentationFormat>
  <Paragraphs>81</Paragraphs>
  <Slides>14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Bahnschrift</vt:lpstr>
      <vt:lpstr>Bahnschrift SemiBold</vt:lpstr>
      <vt:lpstr>Calibri</vt:lpstr>
      <vt:lpstr>Calibri Light</vt:lpstr>
      <vt:lpstr>Castellar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Xuan</dc:creator>
  <cp:lastModifiedBy>Admin</cp:lastModifiedBy>
  <cp:revision>39</cp:revision>
  <dcterms:created xsi:type="dcterms:W3CDTF">2021-05-27T13:34:09Z</dcterms:created>
  <dcterms:modified xsi:type="dcterms:W3CDTF">2021-12-16T06:43:04Z</dcterms:modified>
</cp:coreProperties>
</file>