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834df34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834df34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834df34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834df34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834df34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834df34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834df34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834df34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834df34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834df34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ar" sz="3000">
                <a:highlight>
                  <a:schemeClr val="lt2"/>
                </a:highlight>
              </a:rPr>
              <a:t>Introduction to Databases / SQL VS NoSQL</a:t>
            </a:r>
            <a:endParaRPr sz="3000"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72800"/>
            <a:ext cx="85206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ar" sz="1550">
                <a:solidFill>
                  <a:schemeClr val="dk1"/>
                </a:solidFill>
              </a:rPr>
              <a:t>Introduction to Databases Checkpoint</a:t>
            </a:r>
            <a:endParaRPr sz="2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Introduction to MongoDB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91375"/>
            <a:ext cx="32355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Key Points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Stores data in </a:t>
            </a:r>
            <a:r>
              <a:rPr b="1" lang="ar" sz="1100">
                <a:solidFill>
                  <a:schemeClr val="dk1"/>
                </a:solidFill>
              </a:rPr>
              <a:t>documents</a:t>
            </a:r>
            <a:r>
              <a:rPr lang="ar" sz="1100">
                <a:solidFill>
                  <a:schemeClr val="dk1"/>
                </a:solidFill>
              </a:rPr>
              <a:t> (JSON-like format).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Flexible schema</a:t>
            </a:r>
            <a:r>
              <a:rPr lang="ar" sz="1100">
                <a:solidFill>
                  <a:schemeClr val="dk1"/>
                </a:solidFill>
              </a:rPr>
              <a:t> and </a:t>
            </a:r>
            <a:r>
              <a:rPr b="1" lang="ar" sz="1100">
                <a:solidFill>
                  <a:schemeClr val="dk1"/>
                </a:solidFill>
              </a:rPr>
              <a:t>horizontal scalability</a:t>
            </a:r>
            <a:r>
              <a:rPr lang="a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Built for handling </a:t>
            </a:r>
            <a:r>
              <a:rPr b="1" lang="ar" sz="1100">
                <a:solidFill>
                  <a:schemeClr val="dk1"/>
                </a:solidFill>
              </a:rPr>
              <a:t>unstructured data</a:t>
            </a:r>
            <a:r>
              <a:rPr lang="ar" sz="1100">
                <a:solidFill>
                  <a:schemeClr val="dk1"/>
                </a:solidFill>
              </a:rPr>
              <a:t> and </a:t>
            </a:r>
            <a:r>
              <a:rPr b="1" lang="ar" sz="1100">
                <a:solidFill>
                  <a:schemeClr val="dk1"/>
                </a:solidFill>
              </a:rPr>
              <a:t>high availability</a:t>
            </a:r>
            <a:r>
              <a:rPr lang="a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200" y="1191475"/>
            <a:ext cx="5552300" cy="31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ar"/>
              <a:t>Introduction to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6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Key Points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ar" sz="1100">
                <a:solidFill>
                  <a:schemeClr val="dk1"/>
                </a:solidFill>
              </a:rPr>
              <a:t>Stores data in </a:t>
            </a:r>
            <a:r>
              <a:rPr b="1" lang="ar" sz="1100">
                <a:solidFill>
                  <a:schemeClr val="dk1"/>
                </a:solidFill>
              </a:rPr>
              <a:t>tables</a:t>
            </a:r>
            <a:r>
              <a:rPr lang="ar" sz="1100">
                <a:solidFill>
                  <a:schemeClr val="dk1"/>
                </a:solidFill>
              </a:rPr>
              <a:t> with a </a:t>
            </a:r>
            <a:r>
              <a:rPr b="1" lang="ar" sz="1100">
                <a:solidFill>
                  <a:schemeClr val="dk1"/>
                </a:solidFill>
              </a:rPr>
              <a:t>fixed schema</a:t>
            </a:r>
            <a:r>
              <a:rPr lang="a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ar" sz="1100">
                <a:solidFill>
                  <a:schemeClr val="dk1"/>
                </a:solidFill>
              </a:rPr>
              <a:t>ACID compliance</a:t>
            </a:r>
            <a:r>
              <a:rPr lang="ar" sz="1100">
                <a:solidFill>
                  <a:schemeClr val="dk1"/>
                </a:solidFill>
              </a:rPr>
              <a:t> ensures data integrity.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ar" sz="1100">
                <a:solidFill>
                  <a:schemeClr val="dk1"/>
                </a:solidFill>
              </a:rPr>
              <a:t>Uses </a:t>
            </a:r>
            <a:r>
              <a:rPr b="1" lang="ar" sz="1100">
                <a:solidFill>
                  <a:schemeClr val="dk1"/>
                </a:solidFill>
              </a:rPr>
              <a:t>SQL</a:t>
            </a:r>
            <a:r>
              <a:rPr lang="ar" sz="1100">
                <a:solidFill>
                  <a:schemeClr val="dk1"/>
                </a:solidFill>
              </a:rPr>
              <a:t> for complex queries and transactions.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963" y="1400575"/>
            <a:ext cx="45053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Comparison of Data Structure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MongoDB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Data as </a:t>
            </a:r>
            <a:r>
              <a:rPr b="1" lang="ar" sz="1100">
                <a:solidFill>
                  <a:schemeClr val="dk1"/>
                </a:solidFill>
              </a:rPr>
              <a:t>documents</a:t>
            </a:r>
            <a:r>
              <a:rPr lang="ar" sz="1100">
                <a:solidFill>
                  <a:schemeClr val="dk1"/>
                </a:solidFill>
              </a:rPr>
              <a:t>: </a:t>
            </a:r>
            <a:r>
              <a:rPr lang="a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"name": "John", "age": 30 }</a:t>
            </a:r>
            <a:r>
              <a:rPr lang="a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SQL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Data as </a:t>
            </a:r>
            <a:r>
              <a:rPr b="1" lang="ar" sz="1100">
                <a:solidFill>
                  <a:schemeClr val="dk1"/>
                </a:solidFill>
              </a:rPr>
              <a:t>tables</a:t>
            </a:r>
            <a:r>
              <a:rPr lang="ar" sz="1100">
                <a:solidFill>
                  <a:schemeClr val="dk1"/>
                </a:solidFill>
              </a:rPr>
              <a:t>: </a:t>
            </a:r>
            <a:r>
              <a:rPr lang="a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 name | age |</a:t>
            </a:r>
            <a:br>
              <a:rPr lang="a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a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 John | 30 |</a:t>
            </a:r>
            <a:r>
              <a:rPr lang="a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875" y="1017725"/>
            <a:ext cx="4655126" cy="38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Scalability and Performance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53000"/>
            <a:ext cx="38946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MongoDB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Supports </a:t>
            </a:r>
            <a:r>
              <a:rPr b="1" lang="ar" sz="1100">
                <a:solidFill>
                  <a:schemeClr val="dk1"/>
                </a:solidFill>
              </a:rPr>
              <a:t>horizontal scaling</a:t>
            </a:r>
            <a:r>
              <a:rPr lang="ar" sz="1100">
                <a:solidFill>
                  <a:schemeClr val="dk1"/>
                </a:solidFill>
              </a:rPr>
              <a:t> (data sharding across servers).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SQL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Primarily </a:t>
            </a:r>
            <a:r>
              <a:rPr b="1" lang="ar" sz="1100">
                <a:solidFill>
                  <a:schemeClr val="dk1"/>
                </a:solidFill>
              </a:rPr>
              <a:t>vertical scaling</a:t>
            </a:r>
            <a:r>
              <a:rPr lang="ar" sz="1100">
                <a:solidFill>
                  <a:schemeClr val="dk1"/>
                </a:solidFill>
              </a:rPr>
              <a:t> (upgrading a single server).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950" y="1123338"/>
            <a:ext cx="4632899" cy="34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Use Cases and Conclusion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8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MongoDB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Ideal for </a:t>
            </a:r>
            <a:r>
              <a:rPr b="1" lang="ar" sz="1100">
                <a:solidFill>
                  <a:schemeClr val="dk1"/>
                </a:solidFill>
              </a:rPr>
              <a:t>dynamic data</a:t>
            </a:r>
            <a:r>
              <a:rPr lang="ar" sz="1100">
                <a:solidFill>
                  <a:schemeClr val="dk1"/>
                </a:solidFill>
              </a:rPr>
              <a:t> (e.g., real-time analytics, social media).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SQL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Best for </a:t>
            </a:r>
            <a:r>
              <a:rPr b="1" lang="ar" sz="1100">
                <a:solidFill>
                  <a:schemeClr val="dk1"/>
                </a:solidFill>
              </a:rPr>
              <a:t>structured data</a:t>
            </a:r>
            <a:r>
              <a:rPr lang="ar" sz="1100">
                <a:solidFill>
                  <a:schemeClr val="dk1"/>
                </a:solidFill>
              </a:rPr>
              <a:t> and </a:t>
            </a:r>
            <a:r>
              <a:rPr b="1" lang="ar" sz="1100">
                <a:solidFill>
                  <a:schemeClr val="dk1"/>
                </a:solidFill>
              </a:rPr>
              <a:t>transactions</a:t>
            </a:r>
            <a:r>
              <a:rPr lang="ar" sz="1100">
                <a:solidFill>
                  <a:schemeClr val="dk1"/>
                </a:solidFill>
              </a:rPr>
              <a:t> (e.g., banking, inventory).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Conclusion</a:t>
            </a:r>
            <a:r>
              <a:rPr lang="ar" sz="1100">
                <a:solidFill>
                  <a:schemeClr val="dk1"/>
                </a:solidFill>
              </a:rPr>
              <a:t>: MongoDB for flexibility, SQL for structured transactional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900" y="1170125"/>
            <a:ext cx="4219175" cy="28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