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04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C33-4AFB-5144-BF87-A840B7E9EF5B}" type="datetimeFigureOut">
              <a:rPr lang="en-US" smtClean="0"/>
              <a:t>09/10/2011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3271-E53D-414E-A811-9001EF636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63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C33-4AFB-5144-BF87-A840B7E9EF5B}" type="datetimeFigureOut">
              <a:rPr lang="en-US" smtClean="0"/>
              <a:t>09/10/2011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3271-E53D-414E-A811-9001EF636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67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C33-4AFB-5144-BF87-A840B7E9EF5B}" type="datetimeFigureOut">
              <a:rPr lang="en-US" smtClean="0"/>
              <a:t>09/10/2011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3271-E53D-414E-A811-9001EF636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7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C33-4AFB-5144-BF87-A840B7E9EF5B}" type="datetimeFigureOut">
              <a:rPr lang="en-US" smtClean="0"/>
              <a:t>09/10/2011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3271-E53D-414E-A811-9001EF636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64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C33-4AFB-5144-BF87-A840B7E9EF5B}" type="datetimeFigureOut">
              <a:rPr lang="en-US" smtClean="0"/>
              <a:t>09/10/2011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3271-E53D-414E-A811-9001EF636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85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C33-4AFB-5144-BF87-A840B7E9EF5B}" type="datetimeFigureOut">
              <a:rPr lang="en-US" smtClean="0"/>
              <a:t>09/10/2011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3271-E53D-414E-A811-9001EF636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01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C33-4AFB-5144-BF87-A840B7E9EF5B}" type="datetimeFigureOut">
              <a:rPr lang="en-US" smtClean="0"/>
              <a:t>09/10/2011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3271-E53D-414E-A811-9001EF636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6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C33-4AFB-5144-BF87-A840B7E9EF5B}" type="datetimeFigureOut">
              <a:rPr lang="en-US" smtClean="0"/>
              <a:t>09/10/2011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3271-E53D-414E-A811-9001EF636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12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C33-4AFB-5144-BF87-A840B7E9EF5B}" type="datetimeFigureOut">
              <a:rPr lang="en-US" smtClean="0"/>
              <a:t>09/10/2011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3271-E53D-414E-A811-9001EF636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C33-4AFB-5144-BF87-A840B7E9EF5B}" type="datetimeFigureOut">
              <a:rPr lang="en-US" smtClean="0"/>
              <a:t>09/10/2011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3271-E53D-414E-A811-9001EF636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88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C33-4AFB-5144-BF87-A840B7E9EF5B}" type="datetimeFigureOut">
              <a:rPr lang="en-US" smtClean="0"/>
              <a:t>09/10/2011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3271-E53D-414E-A811-9001EF636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15C33-4AFB-5144-BF87-A840B7E9EF5B}" type="datetimeFigureOut">
              <a:rPr lang="en-US" smtClean="0"/>
              <a:t>09/10/2011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E3271-E53D-414E-A811-9001EF636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08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ixelnerve.com/v/2010/11/19/clnui-4-java-kinec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hiffman.net/p5/kinec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hiffman.net/p5/libraries/openkinect/openkinect.zi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Using the </a:t>
            </a:r>
            <a:r>
              <a:rPr lang="en-GB" dirty="0" err="1" smtClean="0"/>
              <a:t>Kinect</a:t>
            </a:r>
            <a:r>
              <a:rPr lang="en-GB" dirty="0" smtClean="0"/>
              <a:t> in Processing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David Meredith</a:t>
            </a:r>
          </a:p>
          <a:p>
            <a:r>
              <a:rPr lang="en-GB" dirty="0" smtClean="0"/>
              <a:t>Aalborg University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474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0597"/>
          </a:xfrm>
        </p:spPr>
        <p:txBody>
          <a:bodyPr/>
          <a:lstStyle/>
          <a:p>
            <a:r>
              <a:rPr lang="en-GB" dirty="0" smtClean="0"/>
              <a:t>Getting the raw depth data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490" y="1068823"/>
            <a:ext cx="2171310" cy="1696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235"/>
            <a:ext cx="4425693" cy="5767911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264483" y="1606447"/>
            <a:ext cx="2907108" cy="669128"/>
          </a:xfrm>
          <a:prstGeom prst="wedgeRoundRectCallout">
            <a:avLst>
              <a:gd name="adj1" fmla="val -58727"/>
              <a:gd name="adj2" fmla="val 12423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Enable depth to access depth data</a:t>
            </a:r>
            <a:endParaRPr lang="en-GB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259020" y="2463224"/>
            <a:ext cx="4207656" cy="917969"/>
          </a:xfrm>
          <a:prstGeom prst="wedgeRoundRectCallout">
            <a:avLst>
              <a:gd name="adj1" fmla="val -81072"/>
              <a:gd name="adj2" fmla="val 125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Enable RGB to get video image and then find width and height of image</a:t>
            </a:r>
            <a:endParaRPr lang="en-GB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953010" y="3501008"/>
            <a:ext cx="5538804" cy="461562"/>
          </a:xfrm>
          <a:prstGeom prst="wedgeRoundRectCallout">
            <a:avLst>
              <a:gd name="adj1" fmla="val -60389"/>
              <a:gd name="adj2" fmla="val 7632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Disable depth image processing to speed things up</a:t>
            </a:r>
            <a:endParaRPr lang="en-GB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159204" y="4054366"/>
            <a:ext cx="2356286" cy="413087"/>
          </a:xfrm>
          <a:prstGeom prst="wedgeRoundRectCallout">
            <a:avLst>
              <a:gd name="adj1" fmla="val -109145"/>
              <a:gd name="adj2" fmla="val 243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Get raw depth data</a:t>
            </a:r>
            <a:endParaRPr lang="en-GB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812392" y="4574550"/>
            <a:ext cx="4679422" cy="336589"/>
          </a:xfrm>
          <a:prstGeom prst="wedgeRoundRectCallout">
            <a:avLst>
              <a:gd name="adj1" fmla="val -56473"/>
              <a:gd name="adj2" fmla="val 3068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Find nearest point to sensor</a:t>
            </a:r>
            <a:endParaRPr lang="en-GB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635896" y="5013176"/>
            <a:ext cx="2203281" cy="382487"/>
          </a:xfrm>
          <a:prstGeom prst="wedgeRoundRectCallout">
            <a:avLst>
              <a:gd name="adj1" fmla="val -90972"/>
              <a:gd name="adj2" fmla="val 585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Display RGB image</a:t>
            </a:r>
            <a:endParaRPr lang="en-GB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427984" y="5445224"/>
            <a:ext cx="3454098" cy="571141"/>
          </a:xfrm>
          <a:prstGeom prst="wedgeRoundRectCallout">
            <a:avLst>
              <a:gd name="adj1" fmla="val -86835"/>
              <a:gd name="adj2" fmla="val 88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Find (</a:t>
            </a:r>
            <a:r>
              <a:rPr lang="en-GB" dirty="0" err="1" smtClean="0"/>
              <a:t>x,y</a:t>
            </a:r>
            <a:r>
              <a:rPr lang="en-GB" dirty="0" smtClean="0"/>
              <a:t>) co-ordinates of nearest point from depth </a:t>
            </a:r>
            <a:r>
              <a:rPr lang="en-GB" dirty="0" err="1" smtClean="0"/>
              <a:t>int</a:t>
            </a:r>
            <a:r>
              <a:rPr lang="en-GB" dirty="0" smtClean="0"/>
              <a:t>[] array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363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792" y="274638"/>
            <a:ext cx="5250007" cy="1143000"/>
          </a:xfrm>
        </p:spPr>
        <p:txBody>
          <a:bodyPr/>
          <a:lstStyle/>
          <a:p>
            <a:r>
              <a:rPr lang="en-GB" dirty="0" smtClean="0"/>
              <a:t>Tilting the camera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268" y="1600200"/>
            <a:ext cx="4142532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Use </a:t>
            </a:r>
            <a:r>
              <a:rPr lang="en-GB" dirty="0" err="1" smtClean="0"/>
              <a:t>kinect.tilt</a:t>
            </a:r>
            <a:r>
              <a:rPr lang="en-GB" dirty="0" smtClean="0"/>
              <a:t>(</a:t>
            </a:r>
            <a:r>
              <a:rPr lang="en-GB" dirty="0" err="1" smtClean="0"/>
              <a:t>deg</a:t>
            </a:r>
            <a:r>
              <a:rPr lang="en-GB" dirty="0" smtClean="0"/>
              <a:t>) to tilt the camera to </a:t>
            </a:r>
            <a:r>
              <a:rPr lang="en-GB" dirty="0" err="1" smtClean="0"/>
              <a:t>deg</a:t>
            </a:r>
            <a:r>
              <a:rPr lang="en-GB" dirty="0" smtClean="0"/>
              <a:t> degrees</a:t>
            </a:r>
          </a:p>
          <a:p>
            <a:r>
              <a:rPr lang="en-GB" dirty="0" smtClean="0"/>
              <a:t>Limits are approximately +/- 30 degrees</a:t>
            </a:r>
          </a:p>
          <a:p>
            <a:r>
              <a:rPr lang="en-GB" dirty="0" smtClean="0"/>
              <a:t>Can use </a:t>
            </a:r>
            <a:r>
              <a:rPr lang="en-GB" dirty="0" err="1" smtClean="0"/>
              <a:t>keyPressed</a:t>
            </a:r>
            <a:r>
              <a:rPr lang="en-GB" dirty="0" smtClean="0"/>
              <a:t> </a:t>
            </a:r>
            <a:r>
              <a:rPr lang="en-GB" dirty="0" err="1" smtClean="0"/>
              <a:t>callback</a:t>
            </a:r>
            <a:r>
              <a:rPr lang="en-GB" dirty="0" smtClean="0"/>
              <a:t> to detect key presses to change tilt</a:t>
            </a:r>
          </a:p>
          <a:p>
            <a:r>
              <a:rPr lang="en-GB" dirty="0" smtClean="0"/>
              <a:t>Use constrain() to keep tilt within limits</a:t>
            </a:r>
          </a:p>
          <a:p>
            <a:r>
              <a:rPr lang="en-GB" dirty="0" smtClean="0"/>
              <a:t>Use </a:t>
            </a:r>
            <a:r>
              <a:rPr lang="en-GB" dirty="0" err="1" smtClean="0"/>
              <a:t>kinect.getVideoImage</a:t>
            </a:r>
            <a:r>
              <a:rPr lang="en-GB" dirty="0" smtClean="0"/>
              <a:t>() to get the camera image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4" y="0"/>
            <a:ext cx="3375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0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RGBDepthTest</a:t>
            </a:r>
            <a:r>
              <a:rPr lang="en-GB" dirty="0" smtClean="0"/>
              <a:t>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Demonstrates use of all the different channels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32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PointCloud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Uses 3D capabilities to draw points in space to construct a model of what the </a:t>
            </a:r>
            <a:r>
              <a:rPr lang="en-GB" dirty="0" err="1" smtClean="0"/>
              <a:t>kinect</a:t>
            </a:r>
            <a:r>
              <a:rPr lang="en-GB" dirty="0" smtClean="0"/>
              <a:t> depth sensor “sees”</a:t>
            </a:r>
          </a:p>
          <a:p>
            <a:r>
              <a:rPr lang="en-GB" dirty="0" smtClean="0"/>
              <a:t>The raw depth value can be translated into metres using the following formula</a:t>
            </a:r>
          </a:p>
          <a:p>
            <a:pPr marL="457200" lvl="1" indent="0">
              <a:buNone/>
            </a:pPr>
            <a:r>
              <a:rPr lang="en-GB" sz="2400" dirty="0" smtClean="0"/>
              <a:t>met = 1.0 / (</a:t>
            </a:r>
            <a:r>
              <a:rPr lang="en-GB" sz="2400" dirty="0" err="1" smtClean="0"/>
              <a:t>rawDepth</a:t>
            </a:r>
            <a:r>
              <a:rPr lang="en-GB" sz="2400" dirty="0" smtClean="0"/>
              <a:t> * -0.0030711016 + 3.3309495161)</a:t>
            </a:r>
          </a:p>
          <a:p>
            <a:pPr marL="457200" lvl="1" indent="0">
              <a:buNone/>
            </a:pPr>
            <a:r>
              <a:rPr lang="en-GB" sz="2400" dirty="0" smtClean="0"/>
              <a:t>Actually, you need to calibrate your own </a:t>
            </a:r>
            <a:r>
              <a:rPr lang="en-GB" sz="2400" dirty="0" err="1" smtClean="0"/>
              <a:t>kinect</a:t>
            </a:r>
            <a:r>
              <a:rPr lang="en-GB" sz="2400" dirty="0" smtClean="0"/>
              <a:t> to get precise values, but this should be good enough for most purposes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2245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Average point tracking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use depth information for computer vision</a:t>
            </a:r>
          </a:p>
          <a:p>
            <a:pPr lvl="1"/>
            <a:r>
              <a:rPr lang="en-GB" dirty="0" smtClean="0"/>
              <a:t>e.g., “everything beyond 2m is “background” – ignore it!</a:t>
            </a:r>
          </a:p>
          <a:p>
            <a:r>
              <a:rPr lang="en-GB" dirty="0" smtClean="0"/>
              <a:t>Average point tracker computes centroid (2d mean position) of pixels in the scene nearer than a given threshold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62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</a:t>
            </a:r>
            <a:r>
              <a:rPr lang="en-GB" dirty="0" err="1" smtClean="0"/>
              <a:t>Kinect</a:t>
            </a:r>
            <a:r>
              <a:rPr lang="en-GB" dirty="0" smtClean="0"/>
              <a:t> experiments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KinectExperiment01</a:t>
            </a:r>
          </a:p>
          <a:p>
            <a:pPr lvl="1"/>
            <a:r>
              <a:rPr lang="en-GB" dirty="0" smtClean="0"/>
              <a:t>Tracks nearest point in field of view</a:t>
            </a:r>
          </a:p>
          <a:p>
            <a:r>
              <a:rPr lang="en-GB" dirty="0" smtClean="0"/>
              <a:t>KinectExperiment02</a:t>
            </a:r>
          </a:p>
          <a:p>
            <a:pPr lvl="1"/>
            <a:r>
              <a:rPr lang="en-GB" dirty="0" smtClean="0"/>
              <a:t>Tracks n nearest points in field of view</a:t>
            </a:r>
          </a:p>
          <a:p>
            <a:r>
              <a:rPr lang="en-GB" dirty="0" smtClean="0"/>
              <a:t>KinectExperiment03</a:t>
            </a:r>
          </a:p>
          <a:p>
            <a:pPr lvl="1"/>
            <a:r>
              <a:rPr lang="en-GB" dirty="0" smtClean="0"/>
              <a:t>Tracks n nearest points and displays them on video capture image</a:t>
            </a:r>
          </a:p>
          <a:p>
            <a:r>
              <a:rPr lang="en-GB" dirty="0" smtClean="0"/>
              <a:t>KinectExperiment04</a:t>
            </a:r>
          </a:p>
          <a:p>
            <a:pPr lvl="1"/>
            <a:r>
              <a:rPr lang="en-GB" dirty="0" smtClean="0"/>
              <a:t>Tracks nearest point and tilts </a:t>
            </a:r>
            <a:r>
              <a:rPr lang="en-GB" dirty="0" err="1" smtClean="0"/>
              <a:t>Kinect</a:t>
            </a:r>
            <a:r>
              <a:rPr lang="en-GB" dirty="0" smtClean="0"/>
              <a:t> towards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79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Using the </a:t>
            </a:r>
            <a:r>
              <a:rPr lang="en-GB" dirty="0" err="1" smtClean="0"/>
              <a:t>Kinect</a:t>
            </a:r>
            <a:r>
              <a:rPr lang="en-GB" dirty="0" smtClean="0"/>
              <a:t> with Processing in Windows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Try the CLNUI library – further information available here</a:t>
            </a:r>
          </a:p>
          <a:p>
            <a:pPr lvl="1"/>
            <a:r>
              <a:rPr lang="en-GB" dirty="0" smtClean="0">
                <a:hlinkClick r:id="rId2"/>
              </a:rPr>
              <a:t>http://www.pixelnerve.com/v/2010/11/19/clnui-4-java-kinect/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19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Daniel </a:t>
            </a:r>
            <a:r>
              <a:rPr lang="en-GB" dirty="0" err="1" smtClean="0"/>
              <a:t>Shiffman’s</a:t>
            </a:r>
            <a:r>
              <a:rPr lang="en-GB" dirty="0" smtClean="0"/>
              <a:t> “Getting started with </a:t>
            </a:r>
            <a:r>
              <a:rPr lang="en-GB" dirty="0" err="1" smtClean="0"/>
              <a:t>Kinect</a:t>
            </a:r>
            <a:r>
              <a:rPr lang="en-GB" dirty="0" smtClean="0"/>
              <a:t> and Processing” tutorial</a:t>
            </a:r>
          </a:p>
          <a:p>
            <a:pPr lvl="1"/>
            <a:r>
              <a:rPr lang="en-GB" dirty="0" smtClean="0">
                <a:hlinkClick r:id="rId2"/>
              </a:rPr>
              <a:t>http://www.shiffman.net/p5/kinect/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47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Installing on Mac OS 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Plug the </a:t>
            </a:r>
            <a:r>
              <a:rPr lang="en-GB" dirty="0" err="1" smtClean="0"/>
              <a:t>Kinect</a:t>
            </a:r>
            <a:r>
              <a:rPr lang="en-GB" dirty="0" smtClean="0"/>
              <a:t> into the computer via the USB and plug its power supply into the socket</a:t>
            </a:r>
          </a:p>
          <a:p>
            <a:r>
              <a:rPr lang="en-GB" dirty="0" smtClean="0"/>
              <a:t>Download </a:t>
            </a:r>
            <a:r>
              <a:rPr lang="en-GB" dirty="0" err="1" smtClean="0"/>
              <a:t>openkinect.zip</a:t>
            </a:r>
            <a:r>
              <a:rPr lang="en-GB" dirty="0" smtClean="0"/>
              <a:t> from</a:t>
            </a:r>
          </a:p>
          <a:p>
            <a:pPr lvl="1"/>
            <a:r>
              <a:rPr lang="en-GB" dirty="0" smtClean="0">
                <a:hlinkClick r:id="rId2"/>
              </a:rPr>
              <a:t>http://www.shiffman.net/p5/libraries/openkinect/openkinect.zip</a:t>
            </a:r>
            <a:endParaRPr lang="en-GB" dirty="0" smtClean="0"/>
          </a:p>
          <a:p>
            <a:r>
              <a:rPr lang="en-GB" dirty="0" smtClean="0"/>
              <a:t>Save the </a:t>
            </a:r>
            <a:r>
              <a:rPr lang="en-GB" dirty="0" err="1" smtClean="0"/>
              <a:t>openkinect.zip</a:t>
            </a:r>
            <a:r>
              <a:rPr lang="en-GB" dirty="0" smtClean="0"/>
              <a:t> to the libraries folder inside your Processing sketchbook folder</a:t>
            </a:r>
          </a:p>
          <a:p>
            <a:r>
              <a:rPr lang="en-GB" dirty="0" smtClean="0"/>
              <a:t>Extract </a:t>
            </a:r>
            <a:r>
              <a:rPr lang="en-GB" dirty="0" err="1" smtClean="0"/>
              <a:t>openkinect.zip</a:t>
            </a:r>
            <a:r>
              <a:rPr lang="en-GB" dirty="0" smtClean="0"/>
              <a:t> – this should create a folder called </a:t>
            </a:r>
            <a:r>
              <a:rPr lang="en-GB" dirty="0" err="1" smtClean="0"/>
              <a:t>openkinect</a:t>
            </a:r>
            <a:r>
              <a:rPr lang="en-GB" dirty="0"/>
              <a:t> </a:t>
            </a:r>
            <a:r>
              <a:rPr lang="en-GB" dirty="0" smtClean="0"/>
              <a:t>inside your libraries folder</a:t>
            </a:r>
          </a:p>
          <a:p>
            <a:r>
              <a:rPr lang="en-GB" dirty="0" smtClean="0"/>
              <a:t>Start (or restart)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35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Adding the </a:t>
            </a:r>
            <a:r>
              <a:rPr lang="en-GB" dirty="0" err="1" smtClean="0"/>
              <a:t>Kinect</a:t>
            </a:r>
            <a:r>
              <a:rPr lang="en-GB" dirty="0" smtClean="0"/>
              <a:t> libraries to your sketch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348" y="1600200"/>
            <a:ext cx="4441451" cy="4525963"/>
          </a:xfrm>
        </p:spPr>
        <p:txBody>
          <a:bodyPr/>
          <a:lstStyle/>
          <a:p>
            <a:r>
              <a:rPr lang="en-GB" dirty="0" smtClean="0"/>
              <a:t>Choose Import Library &gt; </a:t>
            </a:r>
            <a:r>
              <a:rPr lang="en-GB" dirty="0" err="1" smtClean="0"/>
              <a:t>openkinect</a:t>
            </a:r>
            <a:r>
              <a:rPr lang="en-GB" dirty="0" smtClean="0"/>
              <a:t> from the Sketch menu</a:t>
            </a:r>
          </a:p>
          <a:p>
            <a:r>
              <a:rPr lang="en-GB" dirty="0" smtClean="0"/>
              <a:t>This inserts the relevant package import lines into the beginning of your sketch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788149" cy="27107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19600"/>
            <a:ext cx="3721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Declaring and starting a </a:t>
            </a:r>
            <a:r>
              <a:rPr lang="en-GB" dirty="0" err="1" smtClean="0"/>
              <a:t>Kinect</a:t>
            </a:r>
            <a:r>
              <a:rPr lang="en-GB" dirty="0" smtClean="0"/>
              <a:t>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784600" cy="45974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530783" y="2930640"/>
            <a:ext cx="2039463" cy="634972"/>
          </a:xfrm>
          <a:prstGeom prst="wedgeRoundRectCallout">
            <a:avLst>
              <a:gd name="adj1" fmla="val -175324"/>
              <a:gd name="adj2" fmla="val 5971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Declare a </a:t>
            </a:r>
            <a:r>
              <a:rPr lang="en-GB" dirty="0" err="1" smtClean="0"/>
              <a:t>Kinect</a:t>
            </a:r>
            <a:r>
              <a:rPr lang="en-GB" dirty="0" smtClean="0"/>
              <a:t> object</a:t>
            </a:r>
            <a:endParaRPr lang="en-GB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530783" y="3876990"/>
            <a:ext cx="2039463" cy="573917"/>
          </a:xfrm>
          <a:prstGeom prst="wedgeRoundRectCallout">
            <a:avLst>
              <a:gd name="adj1" fmla="val -104665"/>
              <a:gd name="adj2" fmla="val 3484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Initialize the </a:t>
            </a:r>
            <a:r>
              <a:rPr lang="en-GB" dirty="0" err="1" smtClean="0"/>
              <a:t>Kinect</a:t>
            </a:r>
            <a:r>
              <a:rPr lang="en-GB" dirty="0" smtClean="0"/>
              <a:t> object</a:t>
            </a:r>
            <a:endParaRPr lang="en-GB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530783" y="4798921"/>
            <a:ext cx="2039463" cy="610550"/>
          </a:xfrm>
          <a:prstGeom prst="wedgeRoundRectCallout">
            <a:avLst>
              <a:gd name="adj1" fmla="val -156761"/>
              <a:gd name="adj2" fmla="val -815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 the </a:t>
            </a:r>
            <a:r>
              <a:rPr lang="en-GB" dirty="0" err="1" smtClean="0"/>
              <a:t>Kinect</a:t>
            </a:r>
            <a:r>
              <a:rPr lang="en-GB" dirty="0" smtClean="0"/>
              <a:t> 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09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Four types of data coming from the </a:t>
            </a:r>
            <a:r>
              <a:rPr lang="en-GB" dirty="0" err="1" smtClean="0"/>
              <a:t>Kinect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RGB image from the </a:t>
            </a:r>
            <a:r>
              <a:rPr lang="en-GB" dirty="0" err="1" smtClean="0"/>
              <a:t>kinect</a:t>
            </a:r>
            <a:r>
              <a:rPr lang="en-GB" dirty="0" smtClean="0"/>
              <a:t> camera as a </a:t>
            </a:r>
            <a:r>
              <a:rPr lang="en-GB" dirty="0" err="1" smtClean="0"/>
              <a:t>PImage</a:t>
            </a:r>
            <a:endParaRPr lang="en-GB" dirty="0" smtClean="0"/>
          </a:p>
          <a:p>
            <a:r>
              <a:rPr lang="en-GB" dirty="0" err="1" smtClean="0"/>
              <a:t>Grayscale</a:t>
            </a:r>
            <a:r>
              <a:rPr lang="en-GB" dirty="0" smtClean="0"/>
              <a:t> image from the IR camera as a </a:t>
            </a:r>
            <a:r>
              <a:rPr lang="en-GB" dirty="0" err="1" smtClean="0"/>
              <a:t>PImage</a:t>
            </a:r>
            <a:endParaRPr lang="en-GB" dirty="0" smtClean="0"/>
          </a:p>
          <a:p>
            <a:r>
              <a:rPr lang="en-GB" dirty="0" err="1" smtClean="0"/>
              <a:t>Grayscale</a:t>
            </a:r>
            <a:r>
              <a:rPr lang="en-GB" dirty="0" smtClean="0"/>
              <a:t> image in which each pixel’s brightness value represents depth (distance from </a:t>
            </a:r>
            <a:r>
              <a:rPr lang="en-GB" dirty="0" err="1" smtClean="0"/>
              <a:t>Kinect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Brighter = Closer</a:t>
            </a:r>
          </a:p>
          <a:p>
            <a:r>
              <a:rPr lang="en-GB" dirty="0" smtClean="0"/>
              <a:t>Raw depth data</a:t>
            </a:r>
          </a:p>
          <a:p>
            <a:pPr lvl="1"/>
            <a:r>
              <a:rPr lang="en-GB" dirty="0" smtClean="0"/>
              <a:t>11-bit numbers between 0 and 2047 stored as an array of </a:t>
            </a:r>
            <a:r>
              <a:rPr lang="en-GB" dirty="0" err="1" smtClean="0"/>
              <a:t>ints</a:t>
            </a:r>
            <a:r>
              <a:rPr lang="en-GB" dirty="0" smtClean="0"/>
              <a:t> ( </a:t>
            </a:r>
            <a:r>
              <a:rPr lang="en-GB" dirty="0" err="1" smtClean="0"/>
              <a:t>int</a:t>
            </a:r>
            <a:r>
              <a:rPr lang="en-GB" dirty="0" smtClean="0"/>
              <a:t>[]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5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9347"/>
          </a:xfrm>
        </p:spPr>
        <p:txBody>
          <a:bodyPr/>
          <a:lstStyle/>
          <a:p>
            <a:r>
              <a:rPr lang="en-GB" dirty="0" smtClean="0"/>
              <a:t>Capturing the RGB image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3985"/>
            <a:ext cx="3835400" cy="55753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202192" y="3014001"/>
            <a:ext cx="1759565" cy="688478"/>
          </a:xfrm>
          <a:prstGeom prst="wedgeRoundRectCallout">
            <a:avLst>
              <a:gd name="adj1" fmla="val -165181"/>
              <a:gd name="adj2" fmla="val 5805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Enable RGB camera</a:t>
            </a:r>
            <a:endParaRPr lang="en-GB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202192" y="3824874"/>
            <a:ext cx="2983610" cy="1774743"/>
          </a:xfrm>
          <a:prstGeom prst="wedgeRoundRectCallout">
            <a:avLst>
              <a:gd name="adj1" fmla="val -80833"/>
              <a:gd name="adj2" fmla="val 1163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Capture the current image from the </a:t>
            </a:r>
            <a:r>
              <a:rPr lang="en-GB" dirty="0" err="1"/>
              <a:t>K</a:t>
            </a:r>
            <a:r>
              <a:rPr lang="en-GB" dirty="0" err="1" smtClean="0"/>
              <a:t>inect</a:t>
            </a:r>
            <a:r>
              <a:rPr lang="en-GB" dirty="0" smtClean="0"/>
              <a:t> video camera and display it just as you would display an ordinary image or a frame from a webcam</a:t>
            </a:r>
            <a:endParaRPr lang="en-GB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738801" y="5813809"/>
            <a:ext cx="5947999" cy="855476"/>
          </a:xfrm>
          <a:prstGeom prst="wedgeRoundRectCallout">
            <a:avLst>
              <a:gd name="adj1" fmla="val -59419"/>
              <a:gd name="adj2" fmla="val -6626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 the </a:t>
            </a:r>
            <a:r>
              <a:rPr lang="en-GB" dirty="0" err="1" smtClean="0"/>
              <a:t>Kinect</a:t>
            </a:r>
            <a:r>
              <a:rPr lang="en-GB" dirty="0" smtClean="0"/>
              <a:t> when you close the program overriding the stop </a:t>
            </a:r>
            <a:r>
              <a:rPr lang="en-GB" dirty="0" err="1" smtClean="0"/>
              <a:t>callback</a:t>
            </a:r>
            <a:r>
              <a:rPr lang="en-GB" dirty="0" smtClean="0"/>
              <a:t>. Remember to call </a:t>
            </a:r>
            <a:r>
              <a:rPr lang="en-GB" dirty="0" err="1" smtClean="0"/>
              <a:t>super.stop</a:t>
            </a:r>
            <a:r>
              <a:rPr lang="en-GB" dirty="0" smtClean="0"/>
              <a:t>() afterwards to make sure that the program stops normally.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782" y="1093985"/>
            <a:ext cx="2094537" cy="164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0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Capturing the IR image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8900"/>
            <a:ext cx="2919253" cy="4256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657" y="5173406"/>
            <a:ext cx="1710139" cy="1334548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3916945" y="2233727"/>
            <a:ext cx="1927871" cy="902670"/>
          </a:xfrm>
          <a:prstGeom prst="wedgeRoundRectCallout">
            <a:avLst>
              <a:gd name="adj1" fmla="val -124801"/>
              <a:gd name="adj2" fmla="val 760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Enable the IR camera</a:t>
            </a:r>
            <a:endParaRPr lang="en-GB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916945" y="3625981"/>
            <a:ext cx="4769855" cy="933269"/>
          </a:xfrm>
          <a:prstGeom prst="wedgeRoundRectCallout">
            <a:avLst>
              <a:gd name="adj1" fmla="val -59725"/>
              <a:gd name="adj2" fmla="val 2643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 </a:t>
            </a:r>
            <a:r>
              <a:rPr lang="en-GB" dirty="0" err="1" smtClean="0"/>
              <a:t>getVideoImage</a:t>
            </a:r>
            <a:r>
              <a:rPr lang="en-GB" dirty="0" smtClean="0"/>
              <a:t>() to capture IR image. Both RGB and IR images use this function. The most recently enabled feed is shown.</a:t>
            </a:r>
            <a:endParaRPr lang="en-GB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125689" y="5173406"/>
            <a:ext cx="2509293" cy="1022891"/>
          </a:xfrm>
          <a:prstGeom prst="wedgeRoundRectCallout">
            <a:avLst>
              <a:gd name="adj1" fmla="val -100711"/>
              <a:gd name="adj2" fmla="val 2959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Known bug in IR feed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10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Capturing the depth image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81" y="1287603"/>
            <a:ext cx="3746500" cy="552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308" y="1298711"/>
            <a:ext cx="2697349" cy="211482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205308" y="3580083"/>
            <a:ext cx="2697349" cy="642578"/>
          </a:xfrm>
          <a:prstGeom prst="wedgeRoundRectCallout">
            <a:avLst>
              <a:gd name="adj1" fmla="val -91171"/>
              <a:gd name="adj2" fmla="val 297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Enable depth image</a:t>
            </a:r>
            <a:endParaRPr lang="en-GB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205308" y="4834641"/>
            <a:ext cx="2697349" cy="504884"/>
          </a:xfrm>
          <a:prstGeom prst="wedgeRoundRectCallout">
            <a:avLst>
              <a:gd name="adj1" fmla="val -58271"/>
              <a:gd name="adj2" fmla="val -416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Request the depth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93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645</Words>
  <Application>Microsoft Macintosh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Using the Kinect in Processing</vt:lpstr>
      <vt:lpstr>Some sources</vt:lpstr>
      <vt:lpstr>Installing on Mac OS X</vt:lpstr>
      <vt:lpstr>Adding the Kinect libraries to your sketch</vt:lpstr>
      <vt:lpstr>Declaring and starting a Kinect object</vt:lpstr>
      <vt:lpstr>Four types of data coming from the Kinect</vt:lpstr>
      <vt:lpstr>Capturing the RGB image</vt:lpstr>
      <vt:lpstr>Capturing the IR image</vt:lpstr>
      <vt:lpstr>Capturing the depth image</vt:lpstr>
      <vt:lpstr>Getting the raw depth data</vt:lpstr>
      <vt:lpstr>Tilting the camera</vt:lpstr>
      <vt:lpstr>RGBDepthTest example</vt:lpstr>
      <vt:lpstr>PointCloud</vt:lpstr>
      <vt:lpstr>Average point tracking</vt:lpstr>
      <vt:lpstr>More Kinect experiments</vt:lpstr>
      <vt:lpstr>Using the Kinect with Processing in Windows</vt:lpstr>
    </vt:vector>
  </TitlesOfParts>
  <Company>IMI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Kinect in Processing</dc:title>
  <dc:creator>David Meredith</dc:creator>
  <cp:lastModifiedBy>David Meredith</cp:lastModifiedBy>
  <cp:revision>31</cp:revision>
  <dcterms:created xsi:type="dcterms:W3CDTF">2011-10-09T15:16:30Z</dcterms:created>
  <dcterms:modified xsi:type="dcterms:W3CDTF">2011-10-09T22:22:32Z</dcterms:modified>
</cp:coreProperties>
</file>