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0067A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0B0814-B68A-4B8D-B4B4-78ADBF805056}" type="datetimeFigureOut">
              <a:rPr lang="de-DE"/>
              <a:pPr>
                <a:defRPr/>
              </a:pPr>
              <a:t>09.05.2023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CC9AB-19F3-429C-97D8-7291121771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04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1A77DE-59A5-4963-A015-E95D19D059E7}" type="datetimeFigureOut">
              <a:rPr lang="de-DE"/>
              <a:pPr>
                <a:defRPr/>
              </a:pPr>
              <a:t>09.05.2023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F588C3-54BD-4FA2-BCF7-F578BF4FFF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1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-2588682" y="2506663"/>
            <a:ext cx="20944417" cy="1314450"/>
          </a:xfrm>
          <a:custGeom>
            <a:avLst/>
            <a:gdLst>
              <a:gd name="connsiteX0" fmla="*/ 0 w 13868376"/>
              <a:gd name="connsiteY0" fmla="*/ 986600 h 1315466"/>
              <a:gd name="connsiteX1" fmla="*/ 2630795 w 13868376"/>
              <a:gd name="connsiteY1" fmla="*/ 1292786 h 1315466"/>
              <a:gd name="connsiteX2" fmla="*/ 5681158 w 13868376"/>
              <a:gd name="connsiteY2" fmla="*/ 1315466 h 1315466"/>
              <a:gd name="connsiteX3" fmla="*/ 8878936 w 13868376"/>
              <a:gd name="connsiteY3" fmla="*/ 1054641 h 1315466"/>
              <a:gd name="connsiteX4" fmla="*/ 12870488 w 13868376"/>
              <a:gd name="connsiteY4" fmla="*/ 306186 h 1315466"/>
              <a:gd name="connsiteX5" fmla="*/ 13868376 w 13868376"/>
              <a:gd name="connsiteY5" fmla="*/ 0 h 131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68376" h="1315466">
                <a:moveTo>
                  <a:pt x="0" y="986600"/>
                </a:moveTo>
                <a:cubicBezTo>
                  <a:pt x="841967" y="1112287"/>
                  <a:pt x="1683935" y="1237975"/>
                  <a:pt x="2630795" y="1292786"/>
                </a:cubicBezTo>
                <a:cubicBezTo>
                  <a:pt x="3577655" y="1347597"/>
                  <a:pt x="4639801" y="1355157"/>
                  <a:pt x="5681158" y="1315466"/>
                </a:cubicBezTo>
                <a:cubicBezTo>
                  <a:pt x="6722515" y="1275775"/>
                  <a:pt x="7680714" y="1222854"/>
                  <a:pt x="8878936" y="1054641"/>
                </a:cubicBezTo>
                <a:cubicBezTo>
                  <a:pt x="10077158" y="886428"/>
                  <a:pt x="12038915" y="481959"/>
                  <a:pt x="12870488" y="306186"/>
                </a:cubicBezTo>
                <a:cubicBezTo>
                  <a:pt x="13702061" y="130412"/>
                  <a:pt x="13868376" y="0"/>
                  <a:pt x="13868376" y="0"/>
                </a:cubicBezTo>
              </a:path>
            </a:pathLst>
          </a:custGeom>
          <a:ln w="12700">
            <a:solidFill>
              <a:srgbClr val="0067A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Bild 10" descr="MCC_PPT_Gestaltungselemente_Logo_a_600DP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4555372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5300" y="2052580"/>
            <a:ext cx="9647101" cy="1541964"/>
          </a:xfrm>
        </p:spPr>
        <p:txBody>
          <a:bodyPr>
            <a:noAutofit/>
          </a:bodyPr>
          <a:lstStyle>
            <a:lvl1pPr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5300" y="4049531"/>
            <a:ext cx="7513501" cy="175260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William F. Lamb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8679"/>
            <a:ext cx="10972800" cy="50849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/>
              <a:t>Weekday</a:t>
            </a:r>
            <a:r>
              <a:rPr lang="de-DE" sz="1200" dirty="0" smtClean="0"/>
              <a:t>, </a:t>
            </a:r>
            <a:r>
              <a:rPr lang="de-DE" sz="1200" dirty="0" err="1" smtClean="0"/>
              <a:t>tt</a:t>
            </a:r>
            <a:r>
              <a:rPr lang="de-DE" sz="1200" dirty="0" smtClean="0"/>
              <a:t>.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Month</a:t>
            </a:r>
            <a:r>
              <a:rPr lang="de-DE" sz="1200" dirty="0" smtClean="0"/>
              <a:t> Year</a:t>
            </a:r>
            <a:endParaRPr lang="en-US" sz="12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54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/>
              <a:t>Weekday</a:t>
            </a:r>
            <a:r>
              <a:rPr lang="de-DE" sz="1200" dirty="0" smtClean="0"/>
              <a:t>, </a:t>
            </a:r>
            <a:r>
              <a:rPr lang="de-DE" sz="1200" dirty="0" err="1" smtClean="0"/>
              <a:t>tt</a:t>
            </a:r>
            <a:r>
              <a:rPr lang="de-DE" sz="1200" dirty="0" smtClean="0"/>
              <a:t>.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Month</a:t>
            </a:r>
            <a:r>
              <a:rPr lang="de-DE" sz="1200" dirty="0" smtClean="0"/>
              <a:t> Year</a:t>
            </a:r>
            <a:endParaRPr lang="en-US" sz="1200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579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1003300"/>
            <a:ext cx="12192000" cy="744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/>
              <a:t>Weekday</a:t>
            </a:r>
            <a:r>
              <a:rPr lang="de-DE" sz="1200" dirty="0" smtClean="0"/>
              <a:t>, </a:t>
            </a:r>
            <a:r>
              <a:rPr lang="de-DE" sz="1200" dirty="0" err="1" smtClean="0"/>
              <a:t>tt</a:t>
            </a:r>
            <a:r>
              <a:rPr lang="de-DE" sz="1200" dirty="0" smtClean="0"/>
              <a:t>.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Month</a:t>
            </a:r>
            <a:r>
              <a:rPr lang="de-DE" sz="1200" dirty="0" smtClean="0"/>
              <a:t> Year</a:t>
            </a:r>
            <a:endParaRPr lang="en-US" sz="1200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08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i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609600" y="5595978"/>
            <a:ext cx="10972800" cy="82561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1pPr>
            <a:lvl2pPr marL="27432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2pPr>
            <a:lvl3pPr marL="54864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3pPr>
            <a:lvl4pPr marL="82296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4pPr>
            <a:lvl5pPr marL="105156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09600" y="2004295"/>
            <a:ext cx="10972800" cy="338772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/>
              <a:t>Weekday</a:t>
            </a:r>
            <a:r>
              <a:rPr lang="de-DE" sz="1200" dirty="0" smtClean="0"/>
              <a:t>, </a:t>
            </a:r>
            <a:r>
              <a:rPr lang="de-DE" sz="1200" dirty="0" err="1" smtClean="0"/>
              <a:t>tt</a:t>
            </a:r>
            <a:r>
              <a:rPr lang="de-DE" sz="1200" dirty="0" smtClean="0"/>
              <a:t>.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Month</a:t>
            </a:r>
            <a:r>
              <a:rPr lang="de-DE" sz="1200" dirty="0" smtClean="0"/>
              <a:t> Year</a:t>
            </a:r>
            <a:endParaRPr lang="en-US" sz="120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4430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218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17853"/>
            <a:ext cx="10972800" cy="509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  <a:endParaRPr lang="en-US" altLang="de-DE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19863"/>
            <a:ext cx="12192000" cy="36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609600" y="1044983"/>
            <a:ext cx="10972800" cy="0"/>
          </a:xfrm>
          <a:prstGeom prst="line">
            <a:avLst/>
          </a:prstGeom>
          <a:ln w="12700">
            <a:solidFill>
              <a:srgbClr val="0067A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10" descr="MCC_PPT_Gestaltungselemente_Logo_b_600DPI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417" y="101804"/>
            <a:ext cx="15922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3" r:id="rId2"/>
    <p:sldLayoutId id="2147483984" r:id="rId3"/>
    <p:sldLayoutId id="2147483987" r:id="rId4"/>
    <p:sldLayoutId id="214748398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 spc="-100">
          <a:solidFill>
            <a:srgbClr val="0067A1"/>
          </a:solidFill>
          <a:latin typeface="+mj-lt"/>
          <a:ea typeface="Caput Bold"/>
          <a:cs typeface="Caput Bold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4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74978" y="2052638"/>
            <a:ext cx="7235825" cy="15414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UNEP EGR 2023 Chapter 2</a:t>
            </a:r>
            <a:endParaRPr lang="en-GB" dirty="0">
              <a:ea typeface="+mj-ea"/>
            </a:endParaRPr>
          </a:p>
        </p:txBody>
      </p:sp>
      <p:sp>
        <p:nvSpPr>
          <p:cNvPr id="5123" name="Untertitel 2"/>
          <p:cNvSpPr>
            <a:spLocks noGrp="1"/>
          </p:cNvSpPr>
          <p:nvPr>
            <p:ph type="subTitle" idx="1"/>
          </p:nvPr>
        </p:nvSpPr>
        <p:spPr>
          <a:xfrm>
            <a:off x="2974978" y="4049713"/>
            <a:ext cx="5635625" cy="17526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William Lamb, </a:t>
            </a:r>
            <a:r>
              <a:rPr lang="en-US" dirty="0" smtClean="0"/>
              <a:t>Giacomo </a:t>
            </a:r>
            <a:r>
              <a:rPr lang="en-US" dirty="0" err="1" smtClean="0"/>
              <a:t>Grassi</a:t>
            </a:r>
            <a:r>
              <a:rPr lang="en-US" dirty="0" smtClean="0"/>
              <a:t>, Monica </a:t>
            </a:r>
            <a:r>
              <a:rPr lang="en-US" dirty="0" err="1" smtClean="0"/>
              <a:t>Crippa</a:t>
            </a:r>
            <a:r>
              <a:rPr lang="en-US" dirty="0" smtClean="0"/>
              <a:t>, Julia Pongratz, Diego </a:t>
            </a:r>
            <a:r>
              <a:rPr lang="en-US" dirty="0" err="1" smtClean="0"/>
              <a:t>Guizzardi</a:t>
            </a:r>
            <a:r>
              <a:rPr lang="en-US" dirty="0" smtClean="0"/>
              <a:t>, Lucas Chancel, Glen Peters, Jing </a:t>
            </a:r>
            <a:r>
              <a:rPr lang="en-US" dirty="0" err="1"/>
              <a:t>Meng</a:t>
            </a:r>
            <a:endParaRPr lang="en-US" dirty="0"/>
          </a:p>
          <a:p>
            <a:pPr eaLnBrk="1" hangingPunct="1"/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Lead </a:t>
            </a:r>
            <a:r>
              <a:rPr lang="de-DE" dirty="0" err="1" smtClean="0"/>
              <a:t>Authors</a:t>
            </a:r>
            <a:endParaRPr lang="de-DE" dirty="0" smtClean="0"/>
          </a:p>
          <a:p>
            <a:pPr lvl="1"/>
            <a:r>
              <a:rPr lang="de-DE" dirty="0" smtClean="0"/>
              <a:t>William Lamb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Contributing Authors</a:t>
            </a:r>
          </a:p>
          <a:p>
            <a:pPr lvl="1"/>
            <a:r>
              <a:rPr lang="en-US" dirty="0" smtClean="0"/>
              <a:t>Giacomo </a:t>
            </a:r>
            <a:r>
              <a:rPr lang="en-US" dirty="0" err="1" smtClean="0"/>
              <a:t>Grassi</a:t>
            </a:r>
            <a:endParaRPr lang="en-US" dirty="0" smtClean="0"/>
          </a:p>
          <a:p>
            <a:pPr lvl="1"/>
            <a:r>
              <a:rPr lang="en-US" dirty="0" smtClean="0"/>
              <a:t>Monica </a:t>
            </a:r>
            <a:r>
              <a:rPr lang="en-US" dirty="0" err="1" smtClean="0"/>
              <a:t>Crippa</a:t>
            </a:r>
            <a:endParaRPr lang="en-US" dirty="0" smtClean="0"/>
          </a:p>
          <a:p>
            <a:pPr lvl="1"/>
            <a:r>
              <a:rPr lang="en-US" dirty="0" smtClean="0"/>
              <a:t>Julia Pongratz</a:t>
            </a:r>
          </a:p>
          <a:p>
            <a:pPr lvl="1"/>
            <a:r>
              <a:rPr lang="en-US" dirty="0" smtClean="0"/>
              <a:t>Diego </a:t>
            </a:r>
            <a:r>
              <a:rPr lang="en-US" dirty="0" err="1" smtClean="0"/>
              <a:t>Guizzardi</a:t>
            </a:r>
            <a:endParaRPr lang="en-US" dirty="0" smtClean="0"/>
          </a:p>
          <a:p>
            <a:pPr lvl="1"/>
            <a:r>
              <a:rPr lang="en-US" dirty="0" smtClean="0"/>
              <a:t>Lucas Chancel</a:t>
            </a:r>
          </a:p>
          <a:p>
            <a:pPr lvl="1"/>
            <a:r>
              <a:rPr lang="en-US" dirty="0" smtClean="0"/>
              <a:t>Glen Peters</a:t>
            </a:r>
          </a:p>
          <a:p>
            <a:pPr lvl="1"/>
            <a:r>
              <a:rPr lang="en-US" dirty="0" smtClean="0"/>
              <a:t>Jing </a:t>
            </a:r>
            <a:r>
              <a:rPr lang="en-US" dirty="0" err="1" smtClean="0"/>
              <a:t>Meng</a:t>
            </a:r>
            <a:endParaRPr lang="en-US" dirty="0" smtClean="0"/>
          </a:p>
          <a:p>
            <a:pPr lvl="1"/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01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10% Setup</a:t>
            </a:r>
          </a:p>
          <a:p>
            <a:r>
              <a:rPr lang="en-US" dirty="0" smtClean="0"/>
              <a:t>30% Part 1: Global trends</a:t>
            </a:r>
          </a:p>
          <a:p>
            <a:r>
              <a:rPr lang="en-US" dirty="0" smtClean="0"/>
              <a:t>30% Part 2: National trends</a:t>
            </a:r>
          </a:p>
          <a:p>
            <a:r>
              <a:rPr lang="en-US" dirty="0" smtClean="0"/>
              <a:t>30% Part 3: Unequal contributions to climate change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de-DE" altLang="de-DE" dirty="0"/>
              <a:t>4-5 pp, 2700-3500 </a:t>
            </a:r>
            <a:r>
              <a:rPr lang="de-DE" altLang="de-DE" dirty="0" err="1"/>
              <a:t>words</a:t>
            </a:r>
            <a:endParaRPr lang="de-DE" altLang="de-DE" dirty="0"/>
          </a:p>
          <a:p>
            <a:r>
              <a:rPr lang="de-DE" altLang="de-DE" dirty="0"/>
              <a:t>3 </a:t>
            </a:r>
            <a:r>
              <a:rPr lang="de-DE" altLang="de-DE" dirty="0" err="1"/>
              <a:t>figures</a:t>
            </a:r>
            <a:endParaRPr lang="de-DE" alt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Global trends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3" y="1357746"/>
            <a:ext cx="5670645" cy="402890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67" y="1172094"/>
            <a:ext cx="5688677" cy="511980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64277" y="5303516"/>
            <a:ext cx="451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full 2022 estimate 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Bookkeeping LULUCF for global estimates</a:t>
            </a:r>
          </a:p>
          <a:p>
            <a:r>
              <a:rPr lang="en-US" dirty="0" smtClean="0"/>
              <a:t>(with comparison to inventory)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Uncertainty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National trends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15" y="1198074"/>
            <a:ext cx="4546557" cy="5208375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>
          <a:xfrm>
            <a:off x="1313915" y="4729942"/>
            <a:ext cx="4546557" cy="1562793"/>
          </a:xfrm>
          <a:prstGeom prst="line">
            <a:avLst/>
          </a:prstGeom>
          <a:ln w="190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1466315" y="4882342"/>
            <a:ext cx="4028398" cy="1524107"/>
          </a:xfrm>
          <a:prstGeom prst="line">
            <a:avLst/>
          </a:prstGeom>
          <a:ln w="190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93971" y="4073236"/>
            <a:ext cx="523702" cy="110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647113" y="5238640"/>
            <a:ext cx="225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latest growth rates above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434051" y="1787236"/>
            <a:ext cx="467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inventory-based LULUCF for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Equity aspects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r="8034"/>
          <a:stretch/>
        </p:blipFill>
        <p:spPr>
          <a:xfrm>
            <a:off x="457201" y="1532867"/>
            <a:ext cx="5453149" cy="2811364"/>
          </a:xfrm>
          <a:prstGeom prst="rect">
            <a:avLst/>
          </a:prstGeom>
        </p:spPr>
      </p:pic>
      <p:pic>
        <p:nvPicPr>
          <p:cNvPr id="6" name="Grafik 5" descr="equity_perspectives-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73" y="1498369"/>
            <a:ext cx="5760720" cy="2880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/>
          <p:cNvSpPr txBox="1"/>
          <p:nvPr/>
        </p:nvSpPr>
        <p:spPr>
          <a:xfrm>
            <a:off x="8196349" y="4488873"/>
            <a:ext cx="3386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GHG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Historical 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Historical climate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Inequality/household aspect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862946" y="5873867"/>
            <a:ext cx="26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figure -&gt; or this one ?</a:t>
            </a:r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6096000" y="1271847"/>
            <a:ext cx="0" cy="4447309"/>
          </a:xfrm>
          <a:prstGeom prst="line">
            <a:avLst/>
          </a:prstGeom>
          <a:ln w="190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CC_Powerpoint_Calibri_4zu3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_Powerpoint_Calibri_4zu3" id="{4F8BAEE6-9DB6-4607-AA08-F558CF8B7215}" vid="{673A174B-B800-42D4-BEFA-E130E626E5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MCC_Powerpoint_Calibri_4zu3</Template>
  <TotalTime>0</TotalTime>
  <Words>146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Caput</vt:lpstr>
      <vt:lpstr>Caput Bold</vt:lpstr>
      <vt:lpstr>Caput Regular</vt:lpstr>
      <vt:lpstr>MCC_Powerpoint_Calibri_4zu3</vt:lpstr>
      <vt:lpstr>UNEP EGR 2023 Chapter 2</vt:lpstr>
      <vt:lpstr>Authorship</vt:lpstr>
      <vt:lpstr>Content</vt:lpstr>
      <vt:lpstr>Part 1: Global trends </vt:lpstr>
      <vt:lpstr>Part 2: National trends</vt:lpstr>
      <vt:lpstr>Part 3: Equity aspects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Musterpräsentation</dc:title>
  <dc:creator>William Lamb</dc:creator>
  <dc:description>Präsentationsvorlage | Office 2010 | Systemschrift Arial</dc:description>
  <cp:lastModifiedBy>William Lamb</cp:lastModifiedBy>
  <cp:revision>26</cp:revision>
  <dcterms:created xsi:type="dcterms:W3CDTF">2019-03-12T08:40:46Z</dcterms:created>
  <dcterms:modified xsi:type="dcterms:W3CDTF">2023-05-09T13:46:33Z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001-000-001</vt:lpwstr>
  </property>
  <property fmtid="{D5CDD505-2E9C-101B-9397-08002B2CF9AE}" pid="4" name="Erstellt von">
    <vt:lpwstr>office network</vt:lpwstr>
  </property>
  <property fmtid="{D5CDD505-2E9C-101B-9397-08002B2CF9AE}" pid="5" name="Geändert am">
    <vt:lpwstr>20.03.2014</vt:lpwstr>
  </property>
  <property fmtid="{D5CDD505-2E9C-101B-9397-08002B2CF9AE}" pid="6" name="Stand">
    <vt:lpwstr>20.03.2014</vt:lpwstr>
  </property>
</Properties>
</file>