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9"/>
  </p:notesMasterIdLst>
  <p:sldIdLst>
    <p:sldId id="286" r:id="rId2"/>
    <p:sldId id="257" r:id="rId3"/>
    <p:sldId id="259" r:id="rId4"/>
    <p:sldId id="260" r:id="rId5"/>
    <p:sldId id="283" r:id="rId6"/>
    <p:sldId id="263" r:id="rId7"/>
    <p:sldId id="265" r:id="rId8"/>
    <p:sldId id="280" r:id="rId9"/>
    <p:sldId id="267" r:id="rId10"/>
    <p:sldId id="268" r:id="rId11"/>
    <p:sldId id="284" r:id="rId12"/>
    <p:sldId id="270" r:id="rId13"/>
    <p:sldId id="271" r:id="rId14"/>
    <p:sldId id="278" r:id="rId15"/>
    <p:sldId id="285" r:id="rId16"/>
    <p:sldId id="279"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251" autoAdjust="0"/>
  </p:normalViewPr>
  <p:slideViewPr>
    <p:cSldViewPr snapToGrid="0">
      <p:cViewPr varScale="1">
        <p:scale>
          <a:sx n="86" d="100"/>
          <a:sy n="86" d="100"/>
        </p:scale>
        <p:origin x="2178" y="8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TRUE</c:v>
                </c:pt>
              </c:strCache>
            </c:strRef>
          </c:tx>
          <c:spPr>
            <a:solidFill>
              <a:schemeClr val="accent1"/>
            </a:solidFill>
            <a:ln>
              <a:noFill/>
            </a:ln>
            <a:effectLst/>
          </c:spPr>
          <c:invertIfNegative val="0"/>
          <c:cat>
            <c:strRef>
              <c:f>Sheet1!$A$2:$A$3</c:f>
              <c:strCache>
                <c:ptCount val="2"/>
                <c:pt idx="0">
                  <c:v>Positive</c:v>
                </c:pt>
                <c:pt idx="1">
                  <c:v>Negatie</c:v>
                </c:pt>
              </c:strCache>
            </c:strRef>
          </c:cat>
          <c:val>
            <c:numRef>
              <c:f>Sheet1!$B$2:$B$3</c:f>
              <c:numCache>
                <c:formatCode>General</c:formatCode>
                <c:ptCount val="2"/>
                <c:pt idx="0">
                  <c:v>94.5</c:v>
                </c:pt>
                <c:pt idx="1">
                  <c:v>95</c:v>
                </c:pt>
              </c:numCache>
            </c:numRef>
          </c:val>
          <c:extLst>
            <c:ext xmlns:c16="http://schemas.microsoft.com/office/drawing/2014/chart" uri="{C3380CC4-5D6E-409C-BE32-E72D297353CC}">
              <c16:uniqueId val="{00000000-B380-4EF7-8C59-F8C30E571B47}"/>
            </c:ext>
          </c:extLst>
        </c:ser>
        <c:ser>
          <c:idx val="1"/>
          <c:order val="1"/>
          <c:tx>
            <c:strRef>
              <c:f>Sheet1!$C$1</c:f>
              <c:strCache>
                <c:ptCount val="1"/>
                <c:pt idx="0">
                  <c:v>FALSE</c:v>
                </c:pt>
              </c:strCache>
            </c:strRef>
          </c:tx>
          <c:spPr>
            <a:solidFill>
              <a:schemeClr val="accent2"/>
            </a:solidFill>
            <a:ln>
              <a:noFill/>
            </a:ln>
            <a:effectLst/>
          </c:spPr>
          <c:invertIfNegative val="0"/>
          <c:cat>
            <c:strRef>
              <c:f>Sheet1!$A$2:$A$3</c:f>
              <c:strCache>
                <c:ptCount val="2"/>
                <c:pt idx="0">
                  <c:v>Positive</c:v>
                </c:pt>
                <c:pt idx="1">
                  <c:v>Negatie</c:v>
                </c:pt>
              </c:strCache>
            </c:strRef>
          </c:cat>
          <c:val>
            <c:numRef>
              <c:f>Sheet1!$C$2:$C$3</c:f>
              <c:numCache>
                <c:formatCode>General</c:formatCode>
                <c:ptCount val="2"/>
                <c:pt idx="0">
                  <c:v>5.5</c:v>
                </c:pt>
                <c:pt idx="1">
                  <c:v>5</c:v>
                </c:pt>
              </c:numCache>
            </c:numRef>
          </c:val>
          <c:extLst>
            <c:ext xmlns:c16="http://schemas.microsoft.com/office/drawing/2014/chart" uri="{C3380CC4-5D6E-409C-BE32-E72D297353CC}">
              <c16:uniqueId val="{00000001-B380-4EF7-8C59-F8C30E571B47}"/>
            </c:ext>
          </c:extLst>
        </c:ser>
        <c:dLbls>
          <c:showLegendKey val="0"/>
          <c:showVal val="0"/>
          <c:showCatName val="0"/>
          <c:showSerName val="0"/>
          <c:showPercent val="0"/>
          <c:showBubbleSize val="0"/>
        </c:dLbls>
        <c:gapWidth val="150"/>
        <c:overlap val="100"/>
        <c:axId val="229096064"/>
        <c:axId val="229098144"/>
      </c:barChart>
      <c:catAx>
        <c:axId val="229096064"/>
        <c:scaling>
          <c:orientation val="minMax"/>
        </c:scaling>
        <c:delete val="0"/>
        <c:axPos val="b"/>
        <c:numFmt formatCode="General" sourceLinked="1"/>
        <c:majorTickMark val="none"/>
        <c:minorTickMark val="none"/>
        <c:tickLblPos val="nextTo"/>
        <c:spPr>
          <a:noFill/>
          <a:ln w="12700" cap="flat" cmpd="sng" algn="ctr">
            <a:solidFill>
              <a:schemeClr val="accent2"/>
            </a:solidFill>
            <a:prstDash val="solid"/>
            <a:miter lim="800000"/>
          </a:ln>
          <a:effectLst/>
        </c:spPr>
        <c:txPr>
          <a:bodyPr rot="-60000000" spcFirstLastPara="1" vertOverflow="ellipsis" vert="horz" wrap="square" anchor="ctr" anchorCtr="1"/>
          <a:lstStyle/>
          <a:p>
            <a:pPr>
              <a:defRPr sz="13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crossAx val="229098144"/>
        <c:crosses val="autoZero"/>
        <c:auto val="1"/>
        <c:lblAlgn val="ctr"/>
        <c:lblOffset val="100"/>
        <c:noMultiLvlLbl val="0"/>
      </c:catAx>
      <c:valAx>
        <c:axId val="229098144"/>
        <c:scaling>
          <c:orientation val="minMax"/>
        </c:scaling>
        <c:delete val="0"/>
        <c:axPos val="l"/>
        <c:majorGridlines>
          <c:spPr>
            <a:ln w="12700" cap="flat" cmpd="sng" algn="ctr">
              <a:solidFill>
                <a:schemeClr val="accent2"/>
              </a:solidFill>
              <a:prstDash val="solid"/>
              <a:miter lim="800000"/>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290960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TRUE</c:v>
                </c:pt>
              </c:strCache>
            </c:strRef>
          </c:tx>
          <c:spPr>
            <a:solidFill>
              <a:schemeClr val="accent1"/>
            </a:solidFill>
            <a:ln>
              <a:noFill/>
            </a:ln>
            <a:effectLst/>
          </c:spPr>
          <c:invertIfNegative val="0"/>
          <c:cat>
            <c:numRef>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Sheet1!$B$2:$B$11</c:f>
              <c:numCache>
                <c:formatCode>General</c:formatCode>
                <c:ptCount val="10"/>
                <c:pt idx="0">
                  <c:v>98</c:v>
                </c:pt>
                <c:pt idx="1">
                  <c:v>100</c:v>
                </c:pt>
                <c:pt idx="2">
                  <c:v>100</c:v>
                </c:pt>
                <c:pt idx="3">
                  <c:v>91</c:v>
                </c:pt>
                <c:pt idx="4">
                  <c:v>100</c:v>
                </c:pt>
                <c:pt idx="5">
                  <c:v>100</c:v>
                </c:pt>
                <c:pt idx="6">
                  <c:v>95</c:v>
                </c:pt>
                <c:pt idx="7">
                  <c:v>100</c:v>
                </c:pt>
                <c:pt idx="8">
                  <c:v>96</c:v>
                </c:pt>
                <c:pt idx="9">
                  <c:v>95</c:v>
                </c:pt>
              </c:numCache>
            </c:numRef>
          </c:val>
          <c:extLst>
            <c:ext xmlns:c16="http://schemas.microsoft.com/office/drawing/2014/chart" uri="{C3380CC4-5D6E-409C-BE32-E72D297353CC}">
              <c16:uniqueId val="{00000000-66D0-434F-80A4-7E1FC3429D57}"/>
            </c:ext>
          </c:extLst>
        </c:ser>
        <c:ser>
          <c:idx val="1"/>
          <c:order val="1"/>
          <c:tx>
            <c:strRef>
              <c:f>Sheet1!$C$1</c:f>
              <c:strCache>
                <c:ptCount val="1"/>
                <c:pt idx="0">
                  <c:v>FALSE</c:v>
                </c:pt>
              </c:strCache>
            </c:strRef>
          </c:tx>
          <c:spPr>
            <a:solidFill>
              <a:schemeClr val="accent2"/>
            </a:solidFill>
            <a:ln>
              <a:noFill/>
            </a:ln>
            <a:effectLst/>
          </c:spPr>
          <c:invertIfNegative val="0"/>
          <c:cat>
            <c:numRef>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Sheet1!$C$2:$C$11</c:f>
              <c:numCache>
                <c:formatCode>General</c:formatCode>
                <c:ptCount val="10"/>
                <c:pt idx="0">
                  <c:v>2</c:v>
                </c:pt>
                <c:pt idx="1">
                  <c:v>0</c:v>
                </c:pt>
                <c:pt idx="2">
                  <c:v>0</c:v>
                </c:pt>
                <c:pt idx="3">
                  <c:v>9</c:v>
                </c:pt>
                <c:pt idx="4">
                  <c:v>0</c:v>
                </c:pt>
                <c:pt idx="5">
                  <c:v>0</c:v>
                </c:pt>
                <c:pt idx="6">
                  <c:v>5</c:v>
                </c:pt>
                <c:pt idx="7">
                  <c:v>0</c:v>
                </c:pt>
                <c:pt idx="8">
                  <c:v>4</c:v>
                </c:pt>
                <c:pt idx="9">
                  <c:v>5</c:v>
                </c:pt>
              </c:numCache>
            </c:numRef>
          </c:val>
          <c:extLst>
            <c:ext xmlns:c16="http://schemas.microsoft.com/office/drawing/2014/chart" uri="{C3380CC4-5D6E-409C-BE32-E72D297353CC}">
              <c16:uniqueId val="{00000001-66D0-434F-80A4-7E1FC3429D57}"/>
            </c:ext>
          </c:extLst>
        </c:ser>
        <c:dLbls>
          <c:showLegendKey val="0"/>
          <c:showVal val="0"/>
          <c:showCatName val="0"/>
          <c:showSerName val="0"/>
          <c:showPercent val="0"/>
          <c:showBubbleSize val="0"/>
        </c:dLbls>
        <c:gapWidth val="219"/>
        <c:overlap val="-27"/>
        <c:axId val="2120202368"/>
        <c:axId val="2120213184"/>
      </c:barChart>
      <c:catAx>
        <c:axId val="2120202368"/>
        <c:scaling>
          <c:orientation val="minMax"/>
        </c:scaling>
        <c:delete val="0"/>
        <c:axPos val="b"/>
        <c:numFmt formatCode="General" sourceLinked="1"/>
        <c:majorTickMark val="none"/>
        <c:minorTickMark val="none"/>
        <c:tickLblPos val="nextTo"/>
        <c:spPr>
          <a:noFill/>
          <a:ln w="12700" cap="flat" cmpd="sng" algn="ctr">
            <a:solidFill>
              <a:schemeClr val="accent2"/>
            </a:solidFill>
            <a:prstDash val="solid"/>
            <a:miter lim="800000"/>
          </a:ln>
          <a:effectLst/>
        </c:spPr>
        <c:txPr>
          <a:bodyPr rot="-60000000" spcFirstLastPara="1" vertOverflow="ellipsis" vert="horz" wrap="square" anchor="ctr" anchorCtr="1"/>
          <a:lstStyle/>
          <a:p>
            <a:pPr>
              <a:defRPr sz="12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crossAx val="2120213184"/>
        <c:crosses val="autoZero"/>
        <c:auto val="1"/>
        <c:lblAlgn val="ctr"/>
        <c:lblOffset val="100"/>
        <c:noMultiLvlLbl val="0"/>
      </c:catAx>
      <c:valAx>
        <c:axId val="2120213184"/>
        <c:scaling>
          <c:orientation val="minMax"/>
        </c:scaling>
        <c:delete val="0"/>
        <c:axPos val="l"/>
        <c:majorGridlines>
          <c:spPr>
            <a:ln w="12700" cap="flat" cmpd="sng" algn="ctr">
              <a:solidFill>
                <a:schemeClr val="accent2"/>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120202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TRUE</c:v>
                </c:pt>
              </c:strCache>
            </c:strRef>
          </c:tx>
          <c:spPr>
            <a:solidFill>
              <a:schemeClr val="accent1"/>
            </a:solidFill>
            <a:ln>
              <a:noFill/>
            </a:ln>
            <a:effectLst/>
          </c:spPr>
          <c:invertIfNegative val="0"/>
          <c:cat>
            <c:strRef>
              <c:f>Sheet1!$A$2:$A$21</c:f>
              <c:strCache>
                <c:ptCount val="20"/>
                <c:pt idx="0">
                  <c:v>A</c:v>
                </c:pt>
                <c:pt idx="1">
                  <c:v>B</c:v>
                </c:pt>
                <c:pt idx="2">
                  <c:v>C</c:v>
                </c:pt>
                <c:pt idx="3">
                  <c:v>D</c:v>
                </c:pt>
                <c:pt idx="4">
                  <c:v>E</c:v>
                </c:pt>
                <c:pt idx="5">
                  <c:v>F</c:v>
                </c:pt>
                <c:pt idx="6">
                  <c:v>H</c:v>
                </c:pt>
                <c:pt idx="7">
                  <c:v>K</c:v>
                </c:pt>
                <c:pt idx="8">
                  <c:v>L</c:v>
                </c:pt>
                <c:pt idx="9">
                  <c:v>M</c:v>
                </c:pt>
                <c:pt idx="10">
                  <c:v>N</c:v>
                </c:pt>
                <c:pt idx="11">
                  <c:v>P</c:v>
                </c:pt>
                <c:pt idx="12">
                  <c:v>R</c:v>
                </c:pt>
                <c:pt idx="13">
                  <c:v>S</c:v>
                </c:pt>
                <c:pt idx="14">
                  <c:v>T</c:v>
                </c:pt>
                <c:pt idx="15">
                  <c:v>U</c:v>
                </c:pt>
                <c:pt idx="16">
                  <c:v>V</c:v>
                </c:pt>
                <c:pt idx="17">
                  <c:v>X</c:v>
                </c:pt>
                <c:pt idx="18">
                  <c:v>Y</c:v>
                </c:pt>
                <c:pt idx="19">
                  <c:v>Z</c:v>
                </c:pt>
              </c:strCache>
            </c:strRef>
          </c:cat>
          <c:val>
            <c:numRef>
              <c:f>Sheet1!$B$2:$B$21</c:f>
              <c:numCache>
                <c:formatCode>General</c:formatCode>
                <c:ptCount val="20"/>
                <c:pt idx="0">
                  <c:v>100</c:v>
                </c:pt>
                <c:pt idx="1">
                  <c:v>95</c:v>
                </c:pt>
                <c:pt idx="2">
                  <c:v>100</c:v>
                </c:pt>
                <c:pt idx="3">
                  <c:v>96</c:v>
                </c:pt>
                <c:pt idx="4">
                  <c:v>100</c:v>
                </c:pt>
                <c:pt idx="5">
                  <c:v>100</c:v>
                </c:pt>
                <c:pt idx="6">
                  <c:v>100</c:v>
                </c:pt>
                <c:pt idx="7">
                  <c:v>100</c:v>
                </c:pt>
                <c:pt idx="8">
                  <c:v>100</c:v>
                </c:pt>
                <c:pt idx="9">
                  <c:v>100</c:v>
                </c:pt>
                <c:pt idx="10">
                  <c:v>100</c:v>
                </c:pt>
                <c:pt idx="11">
                  <c:v>97</c:v>
                </c:pt>
                <c:pt idx="12">
                  <c:v>100</c:v>
                </c:pt>
                <c:pt idx="13">
                  <c:v>100</c:v>
                </c:pt>
                <c:pt idx="14">
                  <c:v>100</c:v>
                </c:pt>
                <c:pt idx="15">
                  <c:v>100</c:v>
                </c:pt>
                <c:pt idx="16">
                  <c:v>100</c:v>
                </c:pt>
                <c:pt idx="17">
                  <c:v>100</c:v>
                </c:pt>
                <c:pt idx="18">
                  <c:v>100</c:v>
                </c:pt>
                <c:pt idx="19">
                  <c:v>100</c:v>
                </c:pt>
              </c:numCache>
            </c:numRef>
          </c:val>
          <c:extLst>
            <c:ext xmlns:c16="http://schemas.microsoft.com/office/drawing/2014/chart" uri="{C3380CC4-5D6E-409C-BE32-E72D297353CC}">
              <c16:uniqueId val="{00000000-5F0B-4D36-B353-FE29E800391E}"/>
            </c:ext>
          </c:extLst>
        </c:ser>
        <c:ser>
          <c:idx val="1"/>
          <c:order val="1"/>
          <c:tx>
            <c:strRef>
              <c:f>Sheet1!$C$1</c:f>
              <c:strCache>
                <c:ptCount val="1"/>
                <c:pt idx="0">
                  <c:v>FALSE</c:v>
                </c:pt>
              </c:strCache>
            </c:strRef>
          </c:tx>
          <c:spPr>
            <a:solidFill>
              <a:schemeClr val="accent2"/>
            </a:solidFill>
            <a:ln>
              <a:noFill/>
            </a:ln>
            <a:effectLst/>
          </c:spPr>
          <c:invertIfNegative val="0"/>
          <c:cat>
            <c:strRef>
              <c:f>Sheet1!$A$2:$A$21</c:f>
              <c:strCache>
                <c:ptCount val="20"/>
                <c:pt idx="0">
                  <c:v>A</c:v>
                </c:pt>
                <c:pt idx="1">
                  <c:v>B</c:v>
                </c:pt>
                <c:pt idx="2">
                  <c:v>C</c:v>
                </c:pt>
                <c:pt idx="3">
                  <c:v>D</c:v>
                </c:pt>
                <c:pt idx="4">
                  <c:v>E</c:v>
                </c:pt>
                <c:pt idx="5">
                  <c:v>F</c:v>
                </c:pt>
                <c:pt idx="6">
                  <c:v>H</c:v>
                </c:pt>
                <c:pt idx="7">
                  <c:v>K</c:v>
                </c:pt>
                <c:pt idx="8">
                  <c:v>L</c:v>
                </c:pt>
                <c:pt idx="9">
                  <c:v>M</c:v>
                </c:pt>
                <c:pt idx="10">
                  <c:v>N</c:v>
                </c:pt>
                <c:pt idx="11">
                  <c:v>P</c:v>
                </c:pt>
                <c:pt idx="12">
                  <c:v>R</c:v>
                </c:pt>
                <c:pt idx="13">
                  <c:v>S</c:v>
                </c:pt>
                <c:pt idx="14">
                  <c:v>T</c:v>
                </c:pt>
                <c:pt idx="15">
                  <c:v>U</c:v>
                </c:pt>
                <c:pt idx="16">
                  <c:v>V</c:v>
                </c:pt>
                <c:pt idx="17">
                  <c:v>X</c:v>
                </c:pt>
                <c:pt idx="18">
                  <c:v>Y</c:v>
                </c:pt>
                <c:pt idx="19">
                  <c:v>Z</c:v>
                </c:pt>
              </c:strCache>
            </c:strRef>
          </c:cat>
          <c:val>
            <c:numRef>
              <c:f>Sheet1!$C$2:$C$21</c:f>
              <c:numCache>
                <c:formatCode>General</c:formatCode>
                <c:ptCount val="20"/>
                <c:pt idx="0">
                  <c:v>0</c:v>
                </c:pt>
                <c:pt idx="1">
                  <c:v>5</c:v>
                </c:pt>
                <c:pt idx="2">
                  <c:v>0</c:v>
                </c:pt>
                <c:pt idx="3">
                  <c:v>4</c:v>
                </c:pt>
                <c:pt idx="4">
                  <c:v>0</c:v>
                </c:pt>
                <c:pt idx="5">
                  <c:v>0</c:v>
                </c:pt>
                <c:pt idx="6">
                  <c:v>0</c:v>
                </c:pt>
                <c:pt idx="7">
                  <c:v>0</c:v>
                </c:pt>
                <c:pt idx="8">
                  <c:v>0</c:v>
                </c:pt>
                <c:pt idx="9">
                  <c:v>0</c:v>
                </c:pt>
                <c:pt idx="10">
                  <c:v>0</c:v>
                </c:pt>
                <c:pt idx="11">
                  <c:v>3</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1-5F0B-4D36-B353-FE29E800391E}"/>
            </c:ext>
          </c:extLst>
        </c:ser>
        <c:dLbls>
          <c:showLegendKey val="0"/>
          <c:showVal val="0"/>
          <c:showCatName val="0"/>
          <c:showSerName val="0"/>
          <c:showPercent val="0"/>
          <c:showBubbleSize val="0"/>
        </c:dLbls>
        <c:gapWidth val="219"/>
        <c:overlap val="-27"/>
        <c:axId val="2120225664"/>
        <c:axId val="2120226496"/>
      </c:barChart>
      <c:catAx>
        <c:axId val="2120225664"/>
        <c:scaling>
          <c:orientation val="minMax"/>
        </c:scaling>
        <c:delete val="0"/>
        <c:axPos val="b"/>
        <c:numFmt formatCode="General" sourceLinked="1"/>
        <c:majorTickMark val="none"/>
        <c:minorTickMark val="none"/>
        <c:tickLblPos val="nextTo"/>
        <c:spPr>
          <a:noFill/>
          <a:ln w="12700" cap="flat" cmpd="sng" algn="ctr">
            <a:solidFill>
              <a:schemeClr val="accent2"/>
            </a:solidFill>
            <a:prstDash val="solid"/>
            <a:miter lim="800000"/>
          </a:ln>
          <a:effectLst/>
        </c:spPr>
        <c:txPr>
          <a:bodyPr rot="-60000000" spcFirstLastPara="1" vertOverflow="ellipsis" vert="horz" wrap="square" anchor="ctr" anchorCtr="1"/>
          <a:lstStyle/>
          <a:p>
            <a:pPr>
              <a:defRPr sz="12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crossAx val="2120226496"/>
        <c:crosses val="autoZero"/>
        <c:auto val="1"/>
        <c:lblAlgn val="ctr"/>
        <c:lblOffset val="100"/>
        <c:noMultiLvlLbl val="0"/>
      </c:catAx>
      <c:valAx>
        <c:axId val="2120226496"/>
        <c:scaling>
          <c:orientation val="minMax"/>
        </c:scaling>
        <c:delete val="0"/>
        <c:axPos val="l"/>
        <c:majorGridlines>
          <c:spPr>
            <a:ln w="12700" cap="flat" cmpd="sng" algn="ctr">
              <a:solidFill>
                <a:schemeClr val="accent2"/>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120225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1DF38-E248-4FD5-91DD-D94A6B18FE2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EF71375-DDFC-461C-BC39-0CA7F5031A72}">
      <dgm:prSet phldrT="[Text]" custT="1"/>
      <dgm:spPr/>
      <dgm:t>
        <a:bodyPr/>
        <a:lstStyle/>
        <a:p>
          <a:r>
            <a:rPr lang="en-US" sz="2200" dirty="0" smtClean="0">
              <a:latin typeface="Times New Roman (Headings)"/>
            </a:rPr>
            <a:t>1. </a:t>
          </a:r>
          <a:r>
            <a:rPr lang="en-US" sz="2200" dirty="0" err="1" smtClean="0">
              <a:latin typeface="Times New Roman (Headings)"/>
            </a:rPr>
            <a:t>Lý</a:t>
          </a:r>
          <a:r>
            <a:rPr lang="en-US" sz="2200" dirty="0" smtClean="0">
              <a:latin typeface="Times New Roman (Headings)"/>
            </a:rPr>
            <a:t> do, </a:t>
          </a:r>
          <a:r>
            <a:rPr lang="en-US" sz="2200" dirty="0" err="1" smtClean="0">
              <a:latin typeface="Times New Roman (Headings)"/>
            </a:rPr>
            <a:t>mục</a:t>
          </a:r>
          <a:r>
            <a:rPr lang="en-US" sz="2200" dirty="0" smtClean="0">
              <a:latin typeface="Times New Roman (Headings)"/>
            </a:rPr>
            <a:t> </a:t>
          </a:r>
          <a:r>
            <a:rPr lang="en-US" sz="2200" dirty="0" err="1" smtClean="0">
              <a:latin typeface="Times New Roman (Headings)"/>
            </a:rPr>
            <a:t>tiêu</a:t>
          </a:r>
          <a:r>
            <a:rPr lang="en-US" sz="2200" dirty="0" smtClean="0">
              <a:latin typeface="Times New Roman (Headings)"/>
            </a:rPr>
            <a:t> </a:t>
          </a:r>
          <a:r>
            <a:rPr lang="en-US" sz="2200" dirty="0" err="1" smtClean="0">
              <a:latin typeface="Times New Roman (Headings)"/>
            </a:rPr>
            <a:t>và</a:t>
          </a:r>
          <a:r>
            <a:rPr lang="en-US" sz="2200" dirty="0" smtClean="0">
              <a:latin typeface="Times New Roman (Headings)"/>
            </a:rPr>
            <a:t> </a:t>
          </a:r>
          <a:r>
            <a:rPr lang="en-US" sz="2200" dirty="0" err="1" smtClean="0">
              <a:latin typeface="Times New Roman (Headings)"/>
            </a:rPr>
            <a:t>phạm</a:t>
          </a:r>
          <a:r>
            <a:rPr lang="en-US" sz="2200" dirty="0" smtClean="0">
              <a:latin typeface="Times New Roman (Headings)"/>
            </a:rPr>
            <a:t> vi </a:t>
          </a:r>
          <a:r>
            <a:rPr lang="en-US" sz="2200" dirty="0" err="1" smtClean="0">
              <a:latin typeface="Times New Roman (Headings)"/>
            </a:rPr>
            <a:t>nghiên</a:t>
          </a:r>
          <a:r>
            <a:rPr lang="en-US" sz="2200" dirty="0" smtClean="0">
              <a:latin typeface="Times New Roman (Headings)"/>
            </a:rPr>
            <a:t> </a:t>
          </a:r>
          <a:r>
            <a:rPr lang="en-US" sz="2200" dirty="0" err="1" smtClean="0">
              <a:latin typeface="Times New Roman (Headings)"/>
            </a:rPr>
            <a:t>cứu</a:t>
          </a:r>
          <a:endParaRPr lang="en-US" sz="2200" dirty="0">
            <a:latin typeface="Times New Roman (Headings)"/>
          </a:endParaRPr>
        </a:p>
      </dgm:t>
    </dgm:pt>
    <dgm:pt modelId="{BB9C07A8-4DDB-4BC6-8524-1F0B6BAA08DC}" type="parTrans" cxnId="{49A03B2D-0908-489A-9A47-A71DD84D8CBC}">
      <dgm:prSet/>
      <dgm:spPr/>
      <dgm:t>
        <a:bodyPr/>
        <a:lstStyle/>
        <a:p>
          <a:endParaRPr lang="en-US"/>
        </a:p>
      </dgm:t>
    </dgm:pt>
    <dgm:pt modelId="{FC22D434-184F-4434-9172-553D5DCCA3CD}" type="sibTrans" cxnId="{49A03B2D-0908-489A-9A47-A71DD84D8CBC}">
      <dgm:prSet/>
      <dgm:spPr/>
      <dgm:t>
        <a:bodyPr/>
        <a:lstStyle/>
        <a:p>
          <a:endParaRPr lang="en-US"/>
        </a:p>
      </dgm:t>
    </dgm:pt>
    <dgm:pt modelId="{7D4F35DD-416C-47B4-8C03-2D1D31CCC292}">
      <dgm:prSet phldrT="[Text]" custT="1"/>
      <dgm:spPr/>
      <dgm:t>
        <a:bodyPr/>
        <a:lstStyle/>
        <a:p>
          <a:r>
            <a:rPr lang="en-US" sz="2200" dirty="0" smtClean="0">
              <a:latin typeface="Times New Roman (Headings)"/>
            </a:rPr>
            <a:t>2. </a:t>
          </a:r>
          <a:r>
            <a:rPr lang="en-US" sz="2200" dirty="0" err="1" smtClean="0">
              <a:latin typeface="Times New Roman (Headings)"/>
            </a:rPr>
            <a:t>Phân</a:t>
          </a:r>
          <a:r>
            <a:rPr lang="en-US" sz="2200" dirty="0" smtClean="0">
              <a:latin typeface="Times New Roman (Headings)"/>
            </a:rPr>
            <a:t> </a:t>
          </a:r>
          <a:r>
            <a:rPr lang="en-US" sz="2200" dirty="0" err="1" smtClean="0">
              <a:latin typeface="Times New Roman (Headings)"/>
            </a:rPr>
            <a:t>tích</a:t>
          </a:r>
          <a:r>
            <a:rPr lang="en-US" sz="2200" dirty="0" smtClean="0">
              <a:latin typeface="Times New Roman (Headings)"/>
            </a:rPr>
            <a:t> </a:t>
          </a:r>
          <a:r>
            <a:rPr lang="en-US" sz="2200" dirty="0" err="1" smtClean="0">
              <a:latin typeface="Times New Roman (Headings)"/>
            </a:rPr>
            <a:t>bài</a:t>
          </a:r>
          <a:r>
            <a:rPr lang="en-US" sz="2200" dirty="0" smtClean="0">
              <a:latin typeface="Times New Roman (Headings)"/>
            </a:rPr>
            <a:t> </a:t>
          </a:r>
          <a:r>
            <a:rPr lang="en-US" sz="2200" dirty="0" err="1" smtClean="0">
              <a:latin typeface="Times New Roman (Headings)"/>
            </a:rPr>
            <a:t>toán</a:t>
          </a:r>
          <a:r>
            <a:rPr lang="en-US" sz="2200" dirty="0" smtClean="0">
              <a:latin typeface="Times New Roman (Headings)"/>
            </a:rPr>
            <a:t> </a:t>
          </a:r>
          <a:r>
            <a:rPr lang="en-US" sz="2200" dirty="0" err="1" smtClean="0">
              <a:latin typeface="Times New Roman (Headings)"/>
            </a:rPr>
            <a:t>nhận</a:t>
          </a:r>
          <a:r>
            <a:rPr lang="en-US" sz="2200" dirty="0" smtClean="0">
              <a:latin typeface="Times New Roman (Headings)"/>
            </a:rPr>
            <a:t> </a:t>
          </a:r>
          <a:r>
            <a:rPr lang="en-US" sz="2200" dirty="0" err="1" smtClean="0">
              <a:latin typeface="Times New Roman (Headings)"/>
            </a:rPr>
            <a:t>dạng</a:t>
          </a:r>
          <a:endParaRPr lang="en-US" sz="2200" dirty="0">
            <a:latin typeface="Times New Roman (Headings)"/>
          </a:endParaRPr>
        </a:p>
      </dgm:t>
    </dgm:pt>
    <dgm:pt modelId="{58FECCB5-917A-4020-A465-F60ECB9CC7E6}" type="parTrans" cxnId="{27F07DB9-93DF-4889-BBE7-254D917FCADD}">
      <dgm:prSet/>
      <dgm:spPr/>
      <dgm:t>
        <a:bodyPr/>
        <a:lstStyle/>
        <a:p>
          <a:endParaRPr lang="en-US"/>
        </a:p>
      </dgm:t>
    </dgm:pt>
    <dgm:pt modelId="{6097C30F-AA48-4934-8BC0-4F44FDFB2222}" type="sibTrans" cxnId="{27F07DB9-93DF-4889-BBE7-254D917FCADD}">
      <dgm:prSet/>
      <dgm:spPr/>
      <dgm:t>
        <a:bodyPr/>
        <a:lstStyle/>
        <a:p>
          <a:endParaRPr lang="en-US"/>
        </a:p>
      </dgm:t>
    </dgm:pt>
    <dgm:pt modelId="{A61BE086-AEF0-43BD-938A-E9EFD5402974}">
      <dgm:prSet phldrT="[Text]" custT="1"/>
      <dgm:spPr/>
      <dgm:t>
        <a:bodyPr/>
        <a:lstStyle/>
        <a:p>
          <a:r>
            <a:rPr lang="en-US" sz="2200" dirty="0" smtClean="0">
              <a:latin typeface="Times New Roman (Headings)"/>
            </a:rPr>
            <a:t>3. </a:t>
          </a:r>
          <a:r>
            <a:rPr lang="en-US" sz="2200" dirty="0" err="1" smtClean="0">
              <a:latin typeface="Times New Roman (Headings)"/>
            </a:rPr>
            <a:t>Phân</a:t>
          </a:r>
          <a:r>
            <a:rPr lang="en-US" sz="2200" dirty="0" smtClean="0">
              <a:latin typeface="Times New Roman (Headings)"/>
            </a:rPr>
            <a:t> </a:t>
          </a:r>
          <a:r>
            <a:rPr lang="en-US" sz="2200" dirty="0" err="1" smtClean="0">
              <a:latin typeface="Times New Roman (Headings)"/>
            </a:rPr>
            <a:t>tích</a:t>
          </a:r>
          <a:r>
            <a:rPr lang="en-US" sz="2200" dirty="0" smtClean="0">
              <a:latin typeface="Times New Roman (Headings)"/>
            </a:rPr>
            <a:t> </a:t>
          </a:r>
          <a:r>
            <a:rPr lang="en-US" sz="2200" dirty="0" err="1" smtClean="0">
              <a:latin typeface="Times New Roman (Headings)"/>
            </a:rPr>
            <a:t>thiết</a:t>
          </a:r>
          <a:r>
            <a:rPr lang="en-US" sz="2200" dirty="0" smtClean="0">
              <a:latin typeface="Times New Roman (Headings)"/>
            </a:rPr>
            <a:t> </a:t>
          </a:r>
          <a:r>
            <a:rPr lang="en-US" sz="2200" dirty="0" err="1" smtClean="0">
              <a:latin typeface="Times New Roman (Headings)"/>
            </a:rPr>
            <a:t>kế</a:t>
          </a:r>
          <a:r>
            <a:rPr lang="en-US" sz="2200" dirty="0" smtClean="0">
              <a:latin typeface="Times New Roman (Headings)"/>
            </a:rPr>
            <a:t> </a:t>
          </a:r>
          <a:r>
            <a:rPr lang="en-US" sz="2200" dirty="0" err="1" smtClean="0">
              <a:latin typeface="Times New Roman (Headings)"/>
            </a:rPr>
            <a:t>ứng</a:t>
          </a:r>
          <a:r>
            <a:rPr lang="en-US" sz="2200" dirty="0" smtClean="0">
              <a:latin typeface="Times New Roman (Headings)"/>
            </a:rPr>
            <a:t> </a:t>
          </a:r>
          <a:r>
            <a:rPr lang="en-US" sz="2200" dirty="0" err="1" smtClean="0">
              <a:latin typeface="Times New Roman (Headings)"/>
            </a:rPr>
            <a:t>dụng</a:t>
          </a:r>
          <a:endParaRPr lang="en-US" sz="2200" dirty="0">
            <a:latin typeface="Times New Roman (Headings)"/>
          </a:endParaRPr>
        </a:p>
      </dgm:t>
    </dgm:pt>
    <dgm:pt modelId="{2D2BBF63-F087-4CF2-AE9F-ADD5D4AA40BC}" type="parTrans" cxnId="{F7630655-A3D7-4BA3-BC7D-C7B573DA5979}">
      <dgm:prSet/>
      <dgm:spPr/>
      <dgm:t>
        <a:bodyPr/>
        <a:lstStyle/>
        <a:p>
          <a:endParaRPr lang="en-US"/>
        </a:p>
      </dgm:t>
    </dgm:pt>
    <dgm:pt modelId="{C50EF0DB-CB19-4548-9766-C884C09F50B6}" type="sibTrans" cxnId="{F7630655-A3D7-4BA3-BC7D-C7B573DA5979}">
      <dgm:prSet/>
      <dgm:spPr/>
      <dgm:t>
        <a:bodyPr/>
        <a:lstStyle/>
        <a:p>
          <a:endParaRPr lang="en-US"/>
        </a:p>
      </dgm:t>
    </dgm:pt>
    <dgm:pt modelId="{8BDCE94F-1408-4209-A0A2-0DCF934D31DB}">
      <dgm:prSet phldrT="[Text]" custT="1"/>
      <dgm:spPr/>
      <dgm:t>
        <a:bodyPr/>
        <a:lstStyle/>
        <a:p>
          <a:r>
            <a:rPr lang="en-US" sz="2200" dirty="0" smtClean="0">
              <a:latin typeface="Times New Roman (Headings)"/>
            </a:rPr>
            <a:t>5. Demo</a:t>
          </a:r>
          <a:endParaRPr lang="en-US" sz="2200" dirty="0">
            <a:latin typeface="Times New Roman (Headings)"/>
          </a:endParaRPr>
        </a:p>
      </dgm:t>
    </dgm:pt>
    <dgm:pt modelId="{3546789E-4939-49D2-BC0C-D7DCF05449F0}" type="parTrans" cxnId="{D50C014D-BF75-446B-8B9D-8C7FFFC75ED0}">
      <dgm:prSet/>
      <dgm:spPr/>
      <dgm:t>
        <a:bodyPr/>
        <a:lstStyle/>
        <a:p>
          <a:endParaRPr lang="en-US"/>
        </a:p>
      </dgm:t>
    </dgm:pt>
    <dgm:pt modelId="{E2CF19BC-A2F9-4CC2-989B-DB4D6BDC5A7C}" type="sibTrans" cxnId="{D50C014D-BF75-446B-8B9D-8C7FFFC75ED0}">
      <dgm:prSet/>
      <dgm:spPr/>
      <dgm:t>
        <a:bodyPr/>
        <a:lstStyle/>
        <a:p>
          <a:endParaRPr lang="en-US"/>
        </a:p>
      </dgm:t>
    </dgm:pt>
    <dgm:pt modelId="{A2B78A49-49B1-4C5B-9F45-E8A60882726B}">
      <dgm:prSet phldrT="[Text]" custT="1"/>
      <dgm:spPr/>
      <dgm:t>
        <a:bodyPr/>
        <a:lstStyle/>
        <a:p>
          <a:r>
            <a:rPr lang="en-US" sz="2200" dirty="0" smtClean="0">
              <a:latin typeface="Times New Roman (Headings)"/>
            </a:rPr>
            <a:t>4. </a:t>
          </a:r>
          <a:r>
            <a:rPr lang="en-US" sz="2200" dirty="0" err="1" smtClean="0">
              <a:latin typeface="Times New Roman (Headings)"/>
            </a:rPr>
            <a:t>Đánh</a:t>
          </a:r>
          <a:r>
            <a:rPr lang="en-US" sz="2200" dirty="0" smtClean="0">
              <a:latin typeface="Times New Roman (Headings)"/>
            </a:rPr>
            <a:t> </a:t>
          </a:r>
          <a:r>
            <a:rPr lang="en-US" sz="2200" dirty="0" err="1" smtClean="0">
              <a:latin typeface="Times New Roman (Headings)"/>
            </a:rPr>
            <a:t>giá</a:t>
          </a:r>
          <a:r>
            <a:rPr lang="en-US" sz="2200" dirty="0" smtClean="0">
              <a:latin typeface="Times New Roman (Headings)"/>
            </a:rPr>
            <a:t> </a:t>
          </a:r>
          <a:r>
            <a:rPr lang="en-US" sz="2200" dirty="0" err="1" smtClean="0">
              <a:latin typeface="Times New Roman (Headings)"/>
            </a:rPr>
            <a:t>ứng</a:t>
          </a:r>
          <a:r>
            <a:rPr lang="en-US" sz="2200" dirty="0" smtClean="0">
              <a:latin typeface="Times New Roman (Headings)"/>
            </a:rPr>
            <a:t> </a:t>
          </a:r>
          <a:r>
            <a:rPr lang="en-US" sz="2200" dirty="0" err="1" smtClean="0">
              <a:latin typeface="Times New Roman (Headings)"/>
            </a:rPr>
            <a:t>dụng</a:t>
          </a:r>
          <a:endParaRPr lang="en-US" sz="2200" dirty="0">
            <a:latin typeface="Times New Roman (Headings)"/>
          </a:endParaRPr>
        </a:p>
      </dgm:t>
    </dgm:pt>
    <dgm:pt modelId="{AE72D9D4-79DD-4B0A-977D-A6267617C60D}" type="parTrans" cxnId="{9C490B92-17C0-4D08-B77C-181479EA0208}">
      <dgm:prSet/>
      <dgm:spPr/>
      <dgm:t>
        <a:bodyPr/>
        <a:lstStyle/>
        <a:p>
          <a:endParaRPr lang="en-US"/>
        </a:p>
      </dgm:t>
    </dgm:pt>
    <dgm:pt modelId="{F19E9DC7-5F5C-4F6C-816F-7E4E4DB555BF}" type="sibTrans" cxnId="{9C490B92-17C0-4D08-B77C-181479EA0208}">
      <dgm:prSet/>
      <dgm:spPr/>
      <dgm:t>
        <a:bodyPr/>
        <a:lstStyle/>
        <a:p>
          <a:endParaRPr lang="en-US"/>
        </a:p>
      </dgm:t>
    </dgm:pt>
    <dgm:pt modelId="{5A0BDA4E-174F-4064-9647-F9710D776EBD}" type="pres">
      <dgm:prSet presAssocID="{3281DF38-E248-4FD5-91DD-D94A6B18FE25}" presName="Name0" presStyleCnt="0">
        <dgm:presLayoutVars>
          <dgm:chMax val="7"/>
          <dgm:chPref val="7"/>
          <dgm:dir/>
        </dgm:presLayoutVars>
      </dgm:prSet>
      <dgm:spPr/>
      <dgm:t>
        <a:bodyPr/>
        <a:lstStyle/>
        <a:p>
          <a:endParaRPr lang="en-US"/>
        </a:p>
      </dgm:t>
    </dgm:pt>
    <dgm:pt modelId="{F9C02211-5761-4D26-B784-1660B6DF3805}" type="pres">
      <dgm:prSet presAssocID="{3281DF38-E248-4FD5-91DD-D94A6B18FE25}" presName="Name1" presStyleCnt="0"/>
      <dgm:spPr/>
    </dgm:pt>
    <dgm:pt modelId="{BE6ED5E7-9E94-4F50-B313-C598A990D299}" type="pres">
      <dgm:prSet presAssocID="{3281DF38-E248-4FD5-91DD-D94A6B18FE25}" presName="cycle" presStyleCnt="0"/>
      <dgm:spPr/>
    </dgm:pt>
    <dgm:pt modelId="{75359C7E-825C-4715-8D3E-F03056E44C45}" type="pres">
      <dgm:prSet presAssocID="{3281DF38-E248-4FD5-91DD-D94A6B18FE25}" presName="srcNode" presStyleLbl="node1" presStyleIdx="0" presStyleCnt="5"/>
      <dgm:spPr/>
    </dgm:pt>
    <dgm:pt modelId="{4D638443-268A-4CE1-8057-02D9BA8833E3}" type="pres">
      <dgm:prSet presAssocID="{3281DF38-E248-4FD5-91DD-D94A6B18FE25}" presName="conn" presStyleLbl="parChTrans1D2" presStyleIdx="0" presStyleCnt="1"/>
      <dgm:spPr/>
      <dgm:t>
        <a:bodyPr/>
        <a:lstStyle/>
        <a:p>
          <a:endParaRPr lang="en-US"/>
        </a:p>
      </dgm:t>
    </dgm:pt>
    <dgm:pt modelId="{F36612B2-C0A2-4A47-8A5F-30FA984F7247}" type="pres">
      <dgm:prSet presAssocID="{3281DF38-E248-4FD5-91DD-D94A6B18FE25}" presName="extraNode" presStyleLbl="node1" presStyleIdx="0" presStyleCnt="5"/>
      <dgm:spPr/>
    </dgm:pt>
    <dgm:pt modelId="{C8C433C2-7A6E-4D8B-9980-B5B18EAF8995}" type="pres">
      <dgm:prSet presAssocID="{3281DF38-E248-4FD5-91DD-D94A6B18FE25}" presName="dstNode" presStyleLbl="node1" presStyleIdx="0" presStyleCnt="5"/>
      <dgm:spPr/>
    </dgm:pt>
    <dgm:pt modelId="{D4C0B1A5-E6DD-4358-A3B3-8A4BA5A89643}" type="pres">
      <dgm:prSet presAssocID="{1EF71375-DDFC-461C-BC39-0CA7F5031A72}" presName="text_1" presStyleLbl="node1" presStyleIdx="0" presStyleCnt="5">
        <dgm:presLayoutVars>
          <dgm:bulletEnabled val="1"/>
        </dgm:presLayoutVars>
      </dgm:prSet>
      <dgm:spPr/>
      <dgm:t>
        <a:bodyPr/>
        <a:lstStyle/>
        <a:p>
          <a:endParaRPr lang="en-US"/>
        </a:p>
      </dgm:t>
    </dgm:pt>
    <dgm:pt modelId="{F92CA451-1AC6-4C7B-9A7D-6F031685A478}" type="pres">
      <dgm:prSet presAssocID="{1EF71375-DDFC-461C-BC39-0CA7F5031A72}" presName="accent_1" presStyleCnt="0"/>
      <dgm:spPr/>
    </dgm:pt>
    <dgm:pt modelId="{19FAA64E-BC3E-44D7-A5B2-54F7E17FB25C}" type="pres">
      <dgm:prSet presAssocID="{1EF71375-DDFC-461C-BC39-0CA7F5031A72}" presName="accentRepeatNode" presStyleLbl="solidFgAcc1" presStyleIdx="0" presStyleCnt="5"/>
      <dgm:spPr/>
    </dgm:pt>
    <dgm:pt modelId="{BBC4B017-1842-4861-AE9F-BF0CCF5D9995}" type="pres">
      <dgm:prSet presAssocID="{7D4F35DD-416C-47B4-8C03-2D1D31CCC292}" presName="text_2" presStyleLbl="node1" presStyleIdx="1" presStyleCnt="5">
        <dgm:presLayoutVars>
          <dgm:bulletEnabled val="1"/>
        </dgm:presLayoutVars>
      </dgm:prSet>
      <dgm:spPr/>
      <dgm:t>
        <a:bodyPr/>
        <a:lstStyle/>
        <a:p>
          <a:endParaRPr lang="en-US"/>
        </a:p>
      </dgm:t>
    </dgm:pt>
    <dgm:pt modelId="{E848A67F-EBB6-48FA-A30E-2DD20DBC95A0}" type="pres">
      <dgm:prSet presAssocID="{7D4F35DD-416C-47B4-8C03-2D1D31CCC292}" presName="accent_2" presStyleCnt="0"/>
      <dgm:spPr/>
    </dgm:pt>
    <dgm:pt modelId="{07CE368B-9855-4EE5-B6B6-710DB8DE4315}" type="pres">
      <dgm:prSet presAssocID="{7D4F35DD-416C-47B4-8C03-2D1D31CCC292}" presName="accentRepeatNode" presStyleLbl="solidFgAcc1" presStyleIdx="1" presStyleCnt="5"/>
      <dgm:spPr/>
    </dgm:pt>
    <dgm:pt modelId="{F71EFBF4-E922-4495-BD6D-C43700E42D40}" type="pres">
      <dgm:prSet presAssocID="{A61BE086-AEF0-43BD-938A-E9EFD5402974}" presName="text_3" presStyleLbl="node1" presStyleIdx="2" presStyleCnt="5">
        <dgm:presLayoutVars>
          <dgm:bulletEnabled val="1"/>
        </dgm:presLayoutVars>
      </dgm:prSet>
      <dgm:spPr/>
      <dgm:t>
        <a:bodyPr/>
        <a:lstStyle/>
        <a:p>
          <a:endParaRPr lang="en-US"/>
        </a:p>
      </dgm:t>
    </dgm:pt>
    <dgm:pt modelId="{DB433E0B-7755-4DD1-9F32-356E3225688B}" type="pres">
      <dgm:prSet presAssocID="{A61BE086-AEF0-43BD-938A-E9EFD5402974}" presName="accent_3" presStyleCnt="0"/>
      <dgm:spPr/>
    </dgm:pt>
    <dgm:pt modelId="{451FB36B-61E5-4E7A-BB47-3FA24CC9A531}" type="pres">
      <dgm:prSet presAssocID="{A61BE086-AEF0-43BD-938A-E9EFD5402974}" presName="accentRepeatNode" presStyleLbl="solidFgAcc1" presStyleIdx="2" presStyleCnt="5"/>
      <dgm:spPr/>
    </dgm:pt>
    <dgm:pt modelId="{CD9D8246-CEB6-4CE5-890F-A9D34B2C4974}" type="pres">
      <dgm:prSet presAssocID="{A2B78A49-49B1-4C5B-9F45-E8A60882726B}" presName="text_4" presStyleLbl="node1" presStyleIdx="3" presStyleCnt="5">
        <dgm:presLayoutVars>
          <dgm:bulletEnabled val="1"/>
        </dgm:presLayoutVars>
      </dgm:prSet>
      <dgm:spPr/>
      <dgm:t>
        <a:bodyPr/>
        <a:lstStyle/>
        <a:p>
          <a:endParaRPr lang="en-US"/>
        </a:p>
      </dgm:t>
    </dgm:pt>
    <dgm:pt modelId="{3964DB88-CF96-4DF1-BEC5-3E341E379FD7}" type="pres">
      <dgm:prSet presAssocID="{A2B78A49-49B1-4C5B-9F45-E8A60882726B}" presName="accent_4" presStyleCnt="0"/>
      <dgm:spPr/>
    </dgm:pt>
    <dgm:pt modelId="{C020E2D0-3D8E-4E18-B1D5-1EFB9D13E396}" type="pres">
      <dgm:prSet presAssocID="{A2B78A49-49B1-4C5B-9F45-E8A60882726B}" presName="accentRepeatNode" presStyleLbl="solidFgAcc1" presStyleIdx="3" presStyleCnt="5"/>
      <dgm:spPr/>
    </dgm:pt>
    <dgm:pt modelId="{BC95480B-E63D-4337-BDCE-0517E649B6B0}" type="pres">
      <dgm:prSet presAssocID="{8BDCE94F-1408-4209-A0A2-0DCF934D31DB}" presName="text_5" presStyleLbl="node1" presStyleIdx="4" presStyleCnt="5">
        <dgm:presLayoutVars>
          <dgm:bulletEnabled val="1"/>
        </dgm:presLayoutVars>
      </dgm:prSet>
      <dgm:spPr/>
      <dgm:t>
        <a:bodyPr/>
        <a:lstStyle/>
        <a:p>
          <a:endParaRPr lang="en-US"/>
        </a:p>
      </dgm:t>
    </dgm:pt>
    <dgm:pt modelId="{05584EDE-19F2-4129-A148-53F2C260C939}" type="pres">
      <dgm:prSet presAssocID="{8BDCE94F-1408-4209-A0A2-0DCF934D31DB}" presName="accent_5" presStyleCnt="0"/>
      <dgm:spPr/>
    </dgm:pt>
    <dgm:pt modelId="{943BF7B4-8B68-4A32-B8ED-8AC7A906BF33}" type="pres">
      <dgm:prSet presAssocID="{8BDCE94F-1408-4209-A0A2-0DCF934D31DB}" presName="accentRepeatNode" presStyleLbl="solidFgAcc1" presStyleIdx="4" presStyleCnt="5"/>
      <dgm:spPr/>
    </dgm:pt>
  </dgm:ptLst>
  <dgm:cxnLst>
    <dgm:cxn modelId="{EDBB5976-E3D2-443B-B94E-5AA74899FDB2}" type="presOf" srcId="{FC22D434-184F-4434-9172-553D5DCCA3CD}" destId="{4D638443-268A-4CE1-8057-02D9BA8833E3}" srcOrd="0" destOrd="0" presId="urn:microsoft.com/office/officeart/2008/layout/VerticalCurvedList"/>
    <dgm:cxn modelId="{225790AE-01BE-444F-8FA8-7D5C858783CB}" type="presOf" srcId="{A61BE086-AEF0-43BD-938A-E9EFD5402974}" destId="{F71EFBF4-E922-4495-BD6D-C43700E42D40}" srcOrd="0" destOrd="0" presId="urn:microsoft.com/office/officeart/2008/layout/VerticalCurvedList"/>
    <dgm:cxn modelId="{E78497B6-0D5C-48F2-9D37-2D69C59ED850}" type="presOf" srcId="{A2B78A49-49B1-4C5B-9F45-E8A60882726B}" destId="{CD9D8246-CEB6-4CE5-890F-A9D34B2C4974}" srcOrd="0" destOrd="0" presId="urn:microsoft.com/office/officeart/2008/layout/VerticalCurvedList"/>
    <dgm:cxn modelId="{49A03B2D-0908-489A-9A47-A71DD84D8CBC}" srcId="{3281DF38-E248-4FD5-91DD-D94A6B18FE25}" destId="{1EF71375-DDFC-461C-BC39-0CA7F5031A72}" srcOrd="0" destOrd="0" parTransId="{BB9C07A8-4DDB-4BC6-8524-1F0B6BAA08DC}" sibTransId="{FC22D434-184F-4434-9172-553D5DCCA3CD}"/>
    <dgm:cxn modelId="{AF23228D-5511-4360-86F8-118D8138AA56}" type="presOf" srcId="{8BDCE94F-1408-4209-A0A2-0DCF934D31DB}" destId="{BC95480B-E63D-4337-BDCE-0517E649B6B0}" srcOrd="0" destOrd="0" presId="urn:microsoft.com/office/officeart/2008/layout/VerticalCurvedList"/>
    <dgm:cxn modelId="{4C263EDD-E70A-4A2C-93F7-071B57974A96}" type="presOf" srcId="{1EF71375-DDFC-461C-BC39-0CA7F5031A72}" destId="{D4C0B1A5-E6DD-4358-A3B3-8A4BA5A89643}" srcOrd="0" destOrd="0" presId="urn:microsoft.com/office/officeart/2008/layout/VerticalCurvedList"/>
    <dgm:cxn modelId="{F7630655-A3D7-4BA3-BC7D-C7B573DA5979}" srcId="{3281DF38-E248-4FD5-91DD-D94A6B18FE25}" destId="{A61BE086-AEF0-43BD-938A-E9EFD5402974}" srcOrd="2" destOrd="0" parTransId="{2D2BBF63-F087-4CF2-AE9F-ADD5D4AA40BC}" sibTransId="{C50EF0DB-CB19-4548-9766-C884C09F50B6}"/>
    <dgm:cxn modelId="{27F07DB9-93DF-4889-BBE7-254D917FCADD}" srcId="{3281DF38-E248-4FD5-91DD-D94A6B18FE25}" destId="{7D4F35DD-416C-47B4-8C03-2D1D31CCC292}" srcOrd="1" destOrd="0" parTransId="{58FECCB5-917A-4020-A465-F60ECB9CC7E6}" sibTransId="{6097C30F-AA48-4934-8BC0-4F44FDFB2222}"/>
    <dgm:cxn modelId="{9C490B92-17C0-4D08-B77C-181479EA0208}" srcId="{3281DF38-E248-4FD5-91DD-D94A6B18FE25}" destId="{A2B78A49-49B1-4C5B-9F45-E8A60882726B}" srcOrd="3" destOrd="0" parTransId="{AE72D9D4-79DD-4B0A-977D-A6267617C60D}" sibTransId="{F19E9DC7-5F5C-4F6C-816F-7E4E4DB555BF}"/>
    <dgm:cxn modelId="{D50C014D-BF75-446B-8B9D-8C7FFFC75ED0}" srcId="{3281DF38-E248-4FD5-91DD-D94A6B18FE25}" destId="{8BDCE94F-1408-4209-A0A2-0DCF934D31DB}" srcOrd="4" destOrd="0" parTransId="{3546789E-4939-49D2-BC0C-D7DCF05449F0}" sibTransId="{E2CF19BC-A2F9-4CC2-989B-DB4D6BDC5A7C}"/>
    <dgm:cxn modelId="{AB398444-0741-476C-80E1-6A60395FBAA7}" type="presOf" srcId="{3281DF38-E248-4FD5-91DD-D94A6B18FE25}" destId="{5A0BDA4E-174F-4064-9647-F9710D776EBD}" srcOrd="0" destOrd="0" presId="urn:microsoft.com/office/officeart/2008/layout/VerticalCurvedList"/>
    <dgm:cxn modelId="{731999B9-5848-4D96-9B9A-7D760845C461}" type="presOf" srcId="{7D4F35DD-416C-47B4-8C03-2D1D31CCC292}" destId="{BBC4B017-1842-4861-AE9F-BF0CCF5D9995}" srcOrd="0" destOrd="0" presId="urn:microsoft.com/office/officeart/2008/layout/VerticalCurvedList"/>
    <dgm:cxn modelId="{0AB863C0-9C39-42CC-9872-3D09C216246B}" type="presParOf" srcId="{5A0BDA4E-174F-4064-9647-F9710D776EBD}" destId="{F9C02211-5761-4D26-B784-1660B6DF3805}" srcOrd="0" destOrd="0" presId="urn:microsoft.com/office/officeart/2008/layout/VerticalCurvedList"/>
    <dgm:cxn modelId="{FD4922E3-B1D5-4942-89E9-1D629F360C7F}" type="presParOf" srcId="{F9C02211-5761-4D26-B784-1660B6DF3805}" destId="{BE6ED5E7-9E94-4F50-B313-C598A990D299}" srcOrd="0" destOrd="0" presId="urn:microsoft.com/office/officeart/2008/layout/VerticalCurvedList"/>
    <dgm:cxn modelId="{E95E2DB1-256C-4615-AFC7-04FC67F0F77A}" type="presParOf" srcId="{BE6ED5E7-9E94-4F50-B313-C598A990D299}" destId="{75359C7E-825C-4715-8D3E-F03056E44C45}" srcOrd="0" destOrd="0" presId="urn:microsoft.com/office/officeart/2008/layout/VerticalCurvedList"/>
    <dgm:cxn modelId="{A2E5FD4F-3A9E-489B-B8F1-EF75E730B971}" type="presParOf" srcId="{BE6ED5E7-9E94-4F50-B313-C598A990D299}" destId="{4D638443-268A-4CE1-8057-02D9BA8833E3}" srcOrd="1" destOrd="0" presId="urn:microsoft.com/office/officeart/2008/layout/VerticalCurvedList"/>
    <dgm:cxn modelId="{BC214A92-016D-4E84-A411-CEA7696735C5}" type="presParOf" srcId="{BE6ED5E7-9E94-4F50-B313-C598A990D299}" destId="{F36612B2-C0A2-4A47-8A5F-30FA984F7247}" srcOrd="2" destOrd="0" presId="urn:microsoft.com/office/officeart/2008/layout/VerticalCurvedList"/>
    <dgm:cxn modelId="{91573672-B910-49A9-99C6-5F3FB2C44E07}" type="presParOf" srcId="{BE6ED5E7-9E94-4F50-B313-C598A990D299}" destId="{C8C433C2-7A6E-4D8B-9980-B5B18EAF8995}" srcOrd="3" destOrd="0" presId="urn:microsoft.com/office/officeart/2008/layout/VerticalCurvedList"/>
    <dgm:cxn modelId="{2F0E58C7-3ECF-4663-A8AD-700FB3C73FDA}" type="presParOf" srcId="{F9C02211-5761-4D26-B784-1660B6DF3805}" destId="{D4C0B1A5-E6DD-4358-A3B3-8A4BA5A89643}" srcOrd="1" destOrd="0" presId="urn:microsoft.com/office/officeart/2008/layout/VerticalCurvedList"/>
    <dgm:cxn modelId="{EC43DD11-838E-418E-B642-1C47F9B5C8FE}" type="presParOf" srcId="{F9C02211-5761-4D26-B784-1660B6DF3805}" destId="{F92CA451-1AC6-4C7B-9A7D-6F031685A478}" srcOrd="2" destOrd="0" presId="urn:microsoft.com/office/officeart/2008/layout/VerticalCurvedList"/>
    <dgm:cxn modelId="{744A4CB1-E045-4FAA-BDF7-4D38A4044C4C}" type="presParOf" srcId="{F92CA451-1AC6-4C7B-9A7D-6F031685A478}" destId="{19FAA64E-BC3E-44D7-A5B2-54F7E17FB25C}" srcOrd="0" destOrd="0" presId="urn:microsoft.com/office/officeart/2008/layout/VerticalCurvedList"/>
    <dgm:cxn modelId="{B904D9D5-A8FE-4BB1-B81A-8CC13B58A6AB}" type="presParOf" srcId="{F9C02211-5761-4D26-B784-1660B6DF3805}" destId="{BBC4B017-1842-4861-AE9F-BF0CCF5D9995}" srcOrd="3" destOrd="0" presId="urn:microsoft.com/office/officeart/2008/layout/VerticalCurvedList"/>
    <dgm:cxn modelId="{7C6284F3-6109-4650-882D-2CCA49BC9F97}" type="presParOf" srcId="{F9C02211-5761-4D26-B784-1660B6DF3805}" destId="{E848A67F-EBB6-48FA-A30E-2DD20DBC95A0}" srcOrd="4" destOrd="0" presId="urn:microsoft.com/office/officeart/2008/layout/VerticalCurvedList"/>
    <dgm:cxn modelId="{5C9AB9BE-6DEA-41E0-B051-F635E2010C5A}" type="presParOf" srcId="{E848A67F-EBB6-48FA-A30E-2DD20DBC95A0}" destId="{07CE368B-9855-4EE5-B6B6-710DB8DE4315}" srcOrd="0" destOrd="0" presId="urn:microsoft.com/office/officeart/2008/layout/VerticalCurvedList"/>
    <dgm:cxn modelId="{706C63C8-D1E5-4321-A6B8-8B985A2E5655}" type="presParOf" srcId="{F9C02211-5761-4D26-B784-1660B6DF3805}" destId="{F71EFBF4-E922-4495-BD6D-C43700E42D40}" srcOrd="5" destOrd="0" presId="urn:microsoft.com/office/officeart/2008/layout/VerticalCurvedList"/>
    <dgm:cxn modelId="{543DCA6C-F0D9-416A-BCFF-27D694DD5E93}" type="presParOf" srcId="{F9C02211-5761-4D26-B784-1660B6DF3805}" destId="{DB433E0B-7755-4DD1-9F32-356E3225688B}" srcOrd="6" destOrd="0" presId="urn:microsoft.com/office/officeart/2008/layout/VerticalCurvedList"/>
    <dgm:cxn modelId="{E8FBFC92-8C7F-4603-9710-FFD84E95982C}" type="presParOf" srcId="{DB433E0B-7755-4DD1-9F32-356E3225688B}" destId="{451FB36B-61E5-4E7A-BB47-3FA24CC9A531}" srcOrd="0" destOrd="0" presId="urn:microsoft.com/office/officeart/2008/layout/VerticalCurvedList"/>
    <dgm:cxn modelId="{67D5F114-7DB1-45A4-8E6C-2F01880B3C49}" type="presParOf" srcId="{F9C02211-5761-4D26-B784-1660B6DF3805}" destId="{CD9D8246-CEB6-4CE5-890F-A9D34B2C4974}" srcOrd="7" destOrd="0" presId="urn:microsoft.com/office/officeart/2008/layout/VerticalCurvedList"/>
    <dgm:cxn modelId="{325EEC46-E579-4974-BFCC-3B2DB67C302D}" type="presParOf" srcId="{F9C02211-5761-4D26-B784-1660B6DF3805}" destId="{3964DB88-CF96-4DF1-BEC5-3E341E379FD7}" srcOrd="8" destOrd="0" presId="urn:microsoft.com/office/officeart/2008/layout/VerticalCurvedList"/>
    <dgm:cxn modelId="{7BD6CF95-A4AF-47A2-8575-5731C47E1116}" type="presParOf" srcId="{3964DB88-CF96-4DF1-BEC5-3E341E379FD7}" destId="{C020E2D0-3D8E-4E18-B1D5-1EFB9D13E396}" srcOrd="0" destOrd="0" presId="urn:microsoft.com/office/officeart/2008/layout/VerticalCurvedList"/>
    <dgm:cxn modelId="{2BB72060-227A-4056-8021-4CF522F8CBF0}" type="presParOf" srcId="{F9C02211-5761-4D26-B784-1660B6DF3805}" destId="{BC95480B-E63D-4337-BDCE-0517E649B6B0}" srcOrd="9" destOrd="0" presId="urn:microsoft.com/office/officeart/2008/layout/VerticalCurvedList"/>
    <dgm:cxn modelId="{0DA57A0D-658B-4CA3-8ECB-6CA44F58E619}" type="presParOf" srcId="{F9C02211-5761-4D26-B784-1660B6DF3805}" destId="{05584EDE-19F2-4129-A148-53F2C260C939}" srcOrd="10" destOrd="0" presId="urn:microsoft.com/office/officeart/2008/layout/VerticalCurvedList"/>
    <dgm:cxn modelId="{695BCD61-6CAB-4458-9126-F03F04F250A3}" type="presParOf" srcId="{05584EDE-19F2-4129-A148-53F2C260C939}" destId="{943BF7B4-8B68-4A32-B8ED-8AC7A906BF3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19663-C759-483B-A059-278C6001F12A}" type="doc">
      <dgm:prSet loTypeId="urn:microsoft.com/office/officeart/2005/8/layout/process1" loCatId="process" qsTypeId="urn:microsoft.com/office/officeart/2005/8/quickstyle/simple1" qsCatId="simple" csTypeId="urn:microsoft.com/office/officeart/2005/8/colors/accent1_2" csCatId="accent1" phldr="1"/>
      <dgm:spPr/>
    </dgm:pt>
    <dgm:pt modelId="{1085CDA8-1C02-4606-BF99-899A17430BB5}">
      <dgm:prSet phldrT="[Text]" custT="1"/>
      <dgm:spPr/>
      <dgm:t>
        <a:bodyPr/>
        <a:lstStyle/>
        <a:p>
          <a:r>
            <a:rPr lang="en-US" sz="2000" b="1" dirty="0" err="1" smtClean="0">
              <a:latin typeface="Times New Roman" panose="02020603050405020304" pitchFamily="18" charset="0"/>
              <a:ea typeface="Tahoma" panose="020B0604030504040204" pitchFamily="34" charset="0"/>
              <a:cs typeface="Times New Roman" panose="02020603050405020304" pitchFamily="18" charset="0"/>
            </a:rPr>
            <a:t>Giảm</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smtClean="0">
              <a:latin typeface="Times New Roman" panose="02020603050405020304" pitchFamily="18" charset="0"/>
              <a:ea typeface="Tahoma" panose="020B0604030504040204" pitchFamily="34" charset="0"/>
              <a:cs typeface="Times New Roman" panose="02020603050405020304" pitchFamily="18" charset="0"/>
            </a:rPr>
            <a:t>nhiễu</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dgm:t>
    </dgm:pt>
    <dgm:pt modelId="{516BA4F3-014D-456B-963B-A803A3DC770C}" type="parTrans" cxnId="{B7D84032-E981-4C2C-BADA-B7BEFBAEAA1F}">
      <dgm:prSet/>
      <dgm:spPr/>
      <dgm:t>
        <a:bodyPr/>
        <a:lstStyle/>
        <a:p>
          <a:endParaRPr lang="en-US"/>
        </a:p>
      </dgm:t>
    </dgm:pt>
    <dgm:pt modelId="{42E21ED2-0F72-4EA7-AAA4-72A332FD8F9B}" type="sibTrans" cxnId="{B7D84032-E981-4C2C-BADA-B7BEFBAEAA1F}">
      <dgm:prSet/>
      <dgm:spPr/>
      <dgm:t>
        <a:bodyPr/>
        <a:lstStyle/>
        <a:p>
          <a:endParaRPr lang="en-US">
            <a:latin typeface="Times New Roman" panose="02020603050405020304" pitchFamily="18" charset="0"/>
            <a:ea typeface="Tahoma" panose="020B0604030504040204" pitchFamily="34" charset="0"/>
            <a:cs typeface="Times New Roman" panose="02020603050405020304" pitchFamily="18" charset="0"/>
          </a:endParaRPr>
        </a:p>
      </dgm:t>
    </dgm:pt>
    <dgm:pt modelId="{26966CCB-4465-4622-B102-24571E86C9B3}" type="pres">
      <dgm:prSet presAssocID="{3DE19663-C759-483B-A059-278C6001F12A}" presName="Name0" presStyleCnt="0">
        <dgm:presLayoutVars>
          <dgm:dir/>
          <dgm:resizeHandles val="exact"/>
        </dgm:presLayoutVars>
      </dgm:prSet>
      <dgm:spPr/>
    </dgm:pt>
    <dgm:pt modelId="{5513BAF6-8B7F-41B2-8E6F-2B811020B3C6}" type="pres">
      <dgm:prSet presAssocID="{1085CDA8-1C02-4606-BF99-899A17430BB5}" presName="node" presStyleLbl="node1" presStyleIdx="0" presStyleCnt="1" custLinFactNeighborX="-4489" custLinFactNeighborY="-21618">
        <dgm:presLayoutVars>
          <dgm:bulletEnabled val="1"/>
        </dgm:presLayoutVars>
      </dgm:prSet>
      <dgm:spPr/>
      <dgm:t>
        <a:bodyPr/>
        <a:lstStyle/>
        <a:p>
          <a:endParaRPr lang="en-US"/>
        </a:p>
      </dgm:t>
    </dgm:pt>
  </dgm:ptLst>
  <dgm:cxnLst>
    <dgm:cxn modelId="{D4E76AAA-21B2-42C6-AB8A-F2325530637E}" type="presOf" srcId="{1085CDA8-1C02-4606-BF99-899A17430BB5}" destId="{5513BAF6-8B7F-41B2-8E6F-2B811020B3C6}" srcOrd="0" destOrd="0" presId="urn:microsoft.com/office/officeart/2005/8/layout/process1"/>
    <dgm:cxn modelId="{4DE89960-E84A-4C62-851D-D9681A7FE575}" type="presOf" srcId="{3DE19663-C759-483B-A059-278C6001F12A}" destId="{26966CCB-4465-4622-B102-24571E86C9B3}" srcOrd="0" destOrd="0" presId="urn:microsoft.com/office/officeart/2005/8/layout/process1"/>
    <dgm:cxn modelId="{B7D84032-E981-4C2C-BADA-B7BEFBAEAA1F}" srcId="{3DE19663-C759-483B-A059-278C6001F12A}" destId="{1085CDA8-1C02-4606-BF99-899A17430BB5}" srcOrd="0" destOrd="0" parTransId="{516BA4F3-014D-456B-963B-A803A3DC770C}" sibTransId="{42E21ED2-0F72-4EA7-AAA4-72A332FD8F9B}"/>
    <dgm:cxn modelId="{560A06BD-905C-48C6-A0F3-180CB84AAC22}" type="presParOf" srcId="{26966CCB-4465-4622-B102-24571E86C9B3}" destId="{5513BAF6-8B7F-41B2-8E6F-2B811020B3C6}"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19663-C759-483B-A059-278C6001F12A}" type="doc">
      <dgm:prSet loTypeId="urn:microsoft.com/office/officeart/2005/8/layout/process1" loCatId="process" qsTypeId="urn:microsoft.com/office/officeart/2005/8/quickstyle/simple1" qsCatId="simple" csTypeId="urn:microsoft.com/office/officeart/2005/8/colors/accent1_2" csCatId="accent1" phldr="1"/>
      <dgm:spPr/>
    </dgm:pt>
    <dgm:pt modelId="{1085CDA8-1C02-4606-BF99-899A17430BB5}">
      <dgm:prSet phldrT="[Text]" custT="1"/>
      <dgm:spPr/>
      <dgm:t>
        <a:bodyPr/>
        <a:lstStyle/>
        <a:p>
          <a:r>
            <a:rPr lang="en-US" sz="2000" b="1" dirty="0" err="1" smtClean="0">
              <a:latin typeface="Times New Roman" panose="02020603050405020304" pitchFamily="18" charset="0"/>
              <a:ea typeface="Tahoma" panose="020B0604030504040204" pitchFamily="34" charset="0"/>
              <a:cs typeface="Times New Roman" panose="02020603050405020304" pitchFamily="18" charset="0"/>
            </a:rPr>
            <a:t>Phân</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smtClean="0">
              <a:latin typeface="Times New Roman" panose="02020603050405020304" pitchFamily="18" charset="0"/>
              <a:ea typeface="Tahoma" panose="020B0604030504040204" pitchFamily="34" charset="0"/>
              <a:cs typeface="Times New Roman" panose="02020603050405020304" pitchFamily="18" charset="0"/>
            </a:rPr>
            <a:t>tích</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 layout</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dgm:t>
    </dgm:pt>
    <dgm:pt modelId="{516BA4F3-014D-456B-963B-A803A3DC770C}" type="parTrans" cxnId="{B7D84032-E981-4C2C-BADA-B7BEFBAEAA1F}">
      <dgm:prSet/>
      <dgm:spPr/>
      <dgm:t>
        <a:bodyPr/>
        <a:lstStyle/>
        <a:p>
          <a:endParaRPr lang="en-US"/>
        </a:p>
      </dgm:t>
    </dgm:pt>
    <dgm:pt modelId="{42E21ED2-0F72-4EA7-AAA4-72A332FD8F9B}" type="sibTrans" cxnId="{B7D84032-E981-4C2C-BADA-B7BEFBAEAA1F}">
      <dgm:prSet/>
      <dgm:spPr/>
      <dgm:t>
        <a:bodyPr/>
        <a:lstStyle/>
        <a:p>
          <a:endParaRPr lang="en-US">
            <a:latin typeface="Times New Roman" panose="02020603050405020304" pitchFamily="18" charset="0"/>
            <a:ea typeface="Tahoma" panose="020B0604030504040204" pitchFamily="34" charset="0"/>
            <a:cs typeface="Times New Roman" panose="02020603050405020304" pitchFamily="18" charset="0"/>
          </a:endParaRPr>
        </a:p>
      </dgm:t>
    </dgm:pt>
    <dgm:pt modelId="{26966CCB-4465-4622-B102-24571E86C9B3}" type="pres">
      <dgm:prSet presAssocID="{3DE19663-C759-483B-A059-278C6001F12A}" presName="Name0" presStyleCnt="0">
        <dgm:presLayoutVars>
          <dgm:dir/>
          <dgm:resizeHandles val="exact"/>
        </dgm:presLayoutVars>
      </dgm:prSet>
      <dgm:spPr/>
    </dgm:pt>
    <dgm:pt modelId="{5513BAF6-8B7F-41B2-8E6F-2B811020B3C6}" type="pres">
      <dgm:prSet presAssocID="{1085CDA8-1C02-4606-BF99-899A17430BB5}" presName="node" presStyleLbl="node1" presStyleIdx="0" presStyleCnt="1" custLinFactNeighborX="-4489" custLinFactNeighborY="-21618">
        <dgm:presLayoutVars>
          <dgm:bulletEnabled val="1"/>
        </dgm:presLayoutVars>
      </dgm:prSet>
      <dgm:spPr/>
      <dgm:t>
        <a:bodyPr/>
        <a:lstStyle/>
        <a:p>
          <a:endParaRPr lang="en-US"/>
        </a:p>
      </dgm:t>
    </dgm:pt>
  </dgm:ptLst>
  <dgm:cxnLst>
    <dgm:cxn modelId="{D4E76AAA-21B2-42C6-AB8A-F2325530637E}" type="presOf" srcId="{1085CDA8-1C02-4606-BF99-899A17430BB5}" destId="{5513BAF6-8B7F-41B2-8E6F-2B811020B3C6}" srcOrd="0" destOrd="0" presId="urn:microsoft.com/office/officeart/2005/8/layout/process1"/>
    <dgm:cxn modelId="{4DE89960-E84A-4C62-851D-D9681A7FE575}" type="presOf" srcId="{3DE19663-C759-483B-A059-278C6001F12A}" destId="{26966CCB-4465-4622-B102-24571E86C9B3}" srcOrd="0" destOrd="0" presId="urn:microsoft.com/office/officeart/2005/8/layout/process1"/>
    <dgm:cxn modelId="{B7D84032-E981-4C2C-BADA-B7BEFBAEAA1F}" srcId="{3DE19663-C759-483B-A059-278C6001F12A}" destId="{1085CDA8-1C02-4606-BF99-899A17430BB5}" srcOrd="0" destOrd="0" parTransId="{516BA4F3-014D-456B-963B-A803A3DC770C}" sibTransId="{42E21ED2-0F72-4EA7-AAA4-72A332FD8F9B}"/>
    <dgm:cxn modelId="{560A06BD-905C-48C6-A0F3-180CB84AAC22}" type="presParOf" srcId="{26966CCB-4465-4622-B102-24571E86C9B3}" destId="{5513BAF6-8B7F-41B2-8E6F-2B811020B3C6}"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38443-268A-4CE1-8057-02D9BA8833E3}">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C0B1A5-E6DD-4358-A3B3-8A4BA5A89643}">
      <dsp:nvSpPr>
        <dsp:cNvPr id="0" name=""/>
        <dsp:cNvSpPr/>
      </dsp:nvSpPr>
      <dsp:spPr>
        <a:xfrm>
          <a:off x="384538" y="253918"/>
          <a:ext cx="5656275"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latin typeface="Times New Roman (Headings)"/>
            </a:rPr>
            <a:t>1. </a:t>
          </a:r>
          <a:r>
            <a:rPr lang="en-US" sz="2200" kern="1200" dirty="0" err="1" smtClean="0">
              <a:latin typeface="Times New Roman (Headings)"/>
            </a:rPr>
            <a:t>Lý</a:t>
          </a:r>
          <a:r>
            <a:rPr lang="en-US" sz="2200" kern="1200" dirty="0" smtClean="0">
              <a:latin typeface="Times New Roman (Headings)"/>
            </a:rPr>
            <a:t> do, </a:t>
          </a:r>
          <a:r>
            <a:rPr lang="en-US" sz="2200" kern="1200" dirty="0" err="1" smtClean="0">
              <a:latin typeface="Times New Roman (Headings)"/>
            </a:rPr>
            <a:t>mục</a:t>
          </a:r>
          <a:r>
            <a:rPr lang="en-US" sz="2200" kern="1200" dirty="0" smtClean="0">
              <a:latin typeface="Times New Roman (Headings)"/>
            </a:rPr>
            <a:t> </a:t>
          </a:r>
          <a:r>
            <a:rPr lang="en-US" sz="2200" kern="1200" dirty="0" err="1" smtClean="0">
              <a:latin typeface="Times New Roman (Headings)"/>
            </a:rPr>
            <a:t>tiêu</a:t>
          </a:r>
          <a:r>
            <a:rPr lang="en-US" sz="2200" kern="1200" dirty="0" smtClean="0">
              <a:latin typeface="Times New Roman (Headings)"/>
            </a:rPr>
            <a:t> </a:t>
          </a:r>
          <a:r>
            <a:rPr lang="en-US" sz="2200" kern="1200" dirty="0" err="1" smtClean="0">
              <a:latin typeface="Times New Roman (Headings)"/>
            </a:rPr>
            <a:t>và</a:t>
          </a:r>
          <a:r>
            <a:rPr lang="en-US" sz="2200" kern="1200" dirty="0" smtClean="0">
              <a:latin typeface="Times New Roman (Headings)"/>
            </a:rPr>
            <a:t> </a:t>
          </a:r>
          <a:r>
            <a:rPr lang="en-US" sz="2200" kern="1200" dirty="0" err="1" smtClean="0">
              <a:latin typeface="Times New Roman (Headings)"/>
            </a:rPr>
            <a:t>phạm</a:t>
          </a:r>
          <a:r>
            <a:rPr lang="en-US" sz="2200" kern="1200" dirty="0" smtClean="0">
              <a:latin typeface="Times New Roman (Headings)"/>
            </a:rPr>
            <a:t> vi </a:t>
          </a:r>
          <a:r>
            <a:rPr lang="en-US" sz="2200" kern="1200" dirty="0" err="1" smtClean="0">
              <a:latin typeface="Times New Roman (Headings)"/>
            </a:rPr>
            <a:t>nghiên</a:t>
          </a:r>
          <a:r>
            <a:rPr lang="en-US" sz="2200" kern="1200" dirty="0" smtClean="0">
              <a:latin typeface="Times New Roman (Headings)"/>
            </a:rPr>
            <a:t> </a:t>
          </a:r>
          <a:r>
            <a:rPr lang="en-US" sz="2200" kern="1200" dirty="0" err="1" smtClean="0">
              <a:latin typeface="Times New Roman (Headings)"/>
            </a:rPr>
            <a:t>cứu</a:t>
          </a:r>
          <a:endParaRPr lang="en-US" sz="2200" kern="1200" dirty="0">
            <a:latin typeface="Times New Roman (Headings)"/>
          </a:endParaRPr>
        </a:p>
      </dsp:txBody>
      <dsp:txXfrm>
        <a:off x="384538" y="253918"/>
        <a:ext cx="5656275" cy="508162"/>
      </dsp:txXfrm>
    </dsp:sp>
    <dsp:sp modelId="{19FAA64E-BC3E-44D7-A5B2-54F7E17FB25C}">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C4B017-1842-4861-AE9F-BF0CCF5D9995}">
      <dsp:nvSpPr>
        <dsp:cNvPr id="0" name=""/>
        <dsp:cNvSpPr/>
      </dsp:nvSpPr>
      <dsp:spPr>
        <a:xfrm>
          <a:off x="748672" y="1015918"/>
          <a:ext cx="529214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latin typeface="Times New Roman (Headings)"/>
            </a:rPr>
            <a:t>2. </a:t>
          </a:r>
          <a:r>
            <a:rPr lang="en-US" sz="2200" kern="1200" dirty="0" err="1" smtClean="0">
              <a:latin typeface="Times New Roman (Headings)"/>
            </a:rPr>
            <a:t>Phân</a:t>
          </a:r>
          <a:r>
            <a:rPr lang="en-US" sz="2200" kern="1200" dirty="0" smtClean="0">
              <a:latin typeface="Times New Roman (Headings)"/>
            </a:rPr>
            <a:t> </a:t>
          </a:r>
          <a:r>
            <a:rPr lang="en-US" sz="2200" kern="1200" dirty="0" err="1" smtClean="0">
              <a:latin typeface="Times New Roman (Headings)"/>
            </a:rPr>
            <a:t>tích</a:t>
          </a:r>
          <a:r>
            <a:rPr lang="en-US" sz="2200" kern="1200" dirty="0" smtClean="0">
              <a:latin typeface="Times New Roman (Headings)"/>
            </a:rPr>
            <a:t> </a:t>
          </a:r>
          <a:r>
            <a:rPr lang="en-US" sz="2200" kern="1200" dirty="0" err="1" smtClean="0">
              <a:latin typeface="Times New Roman (Headings)"/>
            </a:rPr>
            <a:t>bài</a:t>
          </a:r>
          <a:r>
            <a:rPr lang="en-US" sz="2200" kern="1200" dirty="0" smtClean="0">
              <a:latin typeface="Times New Roman (Headings)"/>
            </a:rPr>
            <a:t> </a:t>
          </a:r>
          <a:r>
            <a:rPr lang="en-US" sz="2200" kern="1200" dirty="0" err="1" smtClean="0">
              <a:latin typeface="Times New Roman (Headings)"/>
            </a:rPr>
            <a:t>toán</a:t>
          </a:r>
          <a:r>
            <a:rPr lang="en-US" sz="2200" kern="1200" dirty="0" smtClean="0">
              <a:latin typeface="Times New Roman (Headings)"/>
            </a:rPr>
            <a:t> </a:t>
          </a:r>
          <a:r>
            <a:rPr lang="en-US" sz="2200" kern="1200" dirty="0" err="1" smtClean="0">
              <a:latin typeface="Times New Roman (Headings)"/>
            </a:rPr>
            <a:t>nhận</a:t>
          </a:r>
          <a:r>
            <a:rPr lang="en-US" sz="2200" kern="1200" dirty="0" smtClean="0">
              <a:latin typeface="Times New Roman (Headings)"/>
            </a:rPr>
            <a:t> </a:t>
          </a:r>
          <a:r>
            <a:rPr lang="en-US" sz="2200" kern="1200" dirty="0" err="1" smtClean="0">
              <a:latin typeface="Times New Roman (Headings)"/>
            </a:rPr>
            <a:t>dạng</a:t>
          </a:r>
          <a:endParaRPr lang="en-US" sz="2200" kern="1200" dirty="0">
            <a:latin typeface="Times New Roman (Headings)"/>
          </a:endParaRPr>
        </a:p>
      </dsp:txBody>
      <dsp:txXfrm>
        <a:off x="748672" y="1015918"/>
        <a:ext cx="5292140" cy="508162"/>
      </dsp:txXfrm>
    </dsp:sp>
    <dsp:sp modelId="{07CE368B-9855-4EE5-B6B6-710DB8DE4315}">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1EFBF4-E922-4495-BD6D-C43700E42D40}">
      <dsp:nvSpPr>
        <dsp:cNvPr id="0" name=""/>
        <dsp:cNvSpPr/>
      </dsp:nvSpPr>
      <dsp:spPr>
        <a:xfrm>
          <a:off x="860432" y="1777918"/>
          <a:ext cx="518038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latin typeface="Times New Roman (Headings)"/>
            </a:rPr>
            <a:t>3. </a:t>
          </a:r>
          <a:r>
            <a:rPr lang="en-US" sz="2200" kern="1200" dirty="0" err="1" smtClean="0">
              <a:latin typeface="Times New Roman (Headings)"/>
            </a:rPr>
            <a:t>Phân</a:t>
          </a:r>
          <a:r>
            <a:rPr lang="en-US" sz="2200" kern="1200" dirty="0" smtClean="0">
              <a:latin typeface="Times New Roman (Headings)"/>
            </a:rPr>
            <a:t> </a:t>
          </a:r>
          <a:r>
            <a:rPr lang="en-US" sz="2200" kern="1200" dirty="0" err="1" smtClean="0">
              <a:latin typeface="Times New Roman (Headings)"/>
            </a:rPr>
            <a:t>tích</a:t>
          </a:r>
          <a:r>
            <a:rPr lang="en-US" sz="2200" kern="1200" dirty="0" smtClean="0">
              <a:latin typeface="Times New Roman (Headings)"/>
            </a:rPr>
            <a:t> </a:t>
          </a:r>
          <a:r>
            <a:rPr lang="en-US" sz="2200" kern="1200" dirty="0" err="1" smtClean="0">
              <a:latin typeface="Times New Roman (Headings)"/>
            </a:rPr>
            <a:t>thiết</a:t>
          </a:r>
          <a:r>
            <a:rPr lang="en-US" sz="2200" kern="1200" dirty="0" smtClean="0">
              <a:latin typeface="Times New Roman (Headings)"/>
            </a:rPr>
            <a:t> </a:t>
          </a:r>
          <a:r>
            <a:rPr lang="en-US" sz="2200" kern="1200" dirty="0" err="1" smtClean="0">
              <a:latin typeface="Times New Roman (Headings)"/>
            </a:rPr>
            <a:t>kế</a:t>
          </a:r>
          <a:r>
            <a:rPr lang="en-US" sz="2200" kern="1200" dirty="0" smtClean="0">
              <a:latin typeface="Times New Roman (Headings)"/>
            </a:rPr>
            <a:t> </a:t>
          </a:r>
          <a:r>
            <a:rPr lang="en-US" sz="2200" kern="1200" dirty="0" err="1" smtClean="0">
              <a:latin typeface="Times New Roman (Headings)"/>
            </a:rPr>
            <a:t>ứng</a:t>
          </a:r>
          <a:r>
            <a:rPr lang="en-US" sz="2200" kern="1200" dirty="0" smtClean="0">
              <a:latin typeface="Times New Roman (Headings)"/>
            </a:rPr>
            <a:t> </a:t>
          </a:r>
          <a:r>
            <a:rPr lang="en-US" sz="2200" kern="1200" dirty="0" err="1" smtClean="0">
              <a:latin typeface="Times New Roman (Headings)"/>
            </a:rPr>
            <a:t>dụng</a:t>
          </a:r>
          <a:endParaRPr lang="en-US" sz="2200" kern="1200" dirty="0">
            <a:latin typeface="Times New Roman (Headings)"/>
          </a:endParaRPr>
        </a:p>
      </dsp:txBody>
      <dsp:txXfrm>
        <a:off x="860432" y="1777918"/>
        <a:ext cx="5180380" cy="508162"/>
      </dsp:txXfrm>
    </dsp:sp>
    <dsp:sp modelId="{451FB36B-61E5-4E7A-BB47-3FA24CC9A531}">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9D8246-CEB6-4CE5-890F-A9D34B2C4974}">
      <dsp:nvSpPr>
        <dsp:cNvPr id="0" name=""/>
        <dsp:cNvSpPr/>
      </dsp:nvSpPr>
      <dsp:spPr>
        <a:xfrm>
          <a:off x="748672" y="2539918"/>
          <a:ext cx="529214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latin typeface="Times New Roman (Headings)"/>
            </a:rPr>
            <a:t>4. </a:t>
          </a:r>
          <a:r>
            <a:rPr lang="en-US" sz="2200" kern="1200" dirty="0" err="1" smtClean="0">
              <a:latin typeface="Times New Roman (Headings)"/>
            </a:rPr>
            <a:t>Đánh</a:t>
          </a:r>
          <a:r>
            <a:rPr lang="en-US" sz="2200" kern="1200" dirty="0" smtClean="0">
              <a:latin typeface="Times New Roman (Headings)"/>
            </a:rPr>
            <a:t> </a:t>
          </a:r>
          <a:r>
            <a:rPr lang="en-US" sz="2200" kern="1200" dirty="0" err="1" smtClean="0">
              <a:latin typeface="Times New Roman (Headings)"/>
            </a:rPr>
            <a:t>giá</a:t>
          </a:r>
          <a:r>
            <a:rPr lang="en-US" sz="2200" kern="1200" dirty="0" smtClean="0">
              <a:latin typeface="Times New Roman (Headings)"/>
            </a:rPr>
            <a:t> </a:t>
          </a:r>
          <a:r>
            <a:rPr lang="en-US" sz="2200" kern="1200" dirty="0" err="1" smtClean="0">
              <a:latin typeface="Times New Roman (Headings)"/>
            </a:rPr>
            <a:t>ứng</a:t>
          </a:r>
          <a:r>
            <a:rPr lang="en-US" sz="2200" kern="1200" dirty="0" smtClean="0">
              <a:latin typeface="Times New Roman (Headings)"/>
            </a:rPr>
            <a:t> </a:t>
          </a:r>
          <a:r>
            <a:rPr lang="en-US" sz="2200" kern="1200" dirty="0" err="1" smtClean="0">
              <a:latin typeface="Times New Roman (Headings)"/>
            </a:rPr>
            <a:t>dụng</a:t>
          </a:r>
          <a:endParaRPr lang="en-US" sz="2200" kern="1200" dirty="0">
            <a:latin typeface="Times New Roman (Headings)"/>
          </a:endParaRPr>
        </a:p>
      </dsp:txBody>
      <dsp:txXfrm>
        <a:off x="748672" y="2539918"/>
        <a:ext cx="5292140" cy="508162"/>
      </dsp:txXfrm>
    </dsp:sp>
    <dsp:sp modelId="{C020E2D0-3D8E-4E18-B1D5-1EFB9D13E396}">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95480B-E63D-4337-BDCE-0517E649B6B0}">
      <dsp:nvSpPr>
        <dsp:cNvPr id="0" name=""/>
        <dsp:cNvSpPr/>
      </dsp:nvSpPr>
      <dsp:spPr>
        <a:xfrm>
          <a:off x="384538" y="3301918"/>
          <a:ext cx="5656275"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latin typeface="Times New Roman (Headings)"/>
            </a:rPr>
            <a:t>5. Demo</a:t>
          </a:r>
          <a:endParaRPr lang="en-US" sz="2200" kern="1200" dirty="0">
            <a:latin typeface="Times New Roman (Headings)"/>
          </a:endParaRPr>
        </a:p>
      </dsp:txBody>
      <dsp:txXfrm>
        <a:off x="384538" y="3301918"/>
        <a:ext cx="5656275" cy="508162"/>
      </dsp:txXfrm>
    </dsp:sp>
    <dsp:sp modelId="{943BF7B4-8B68-4A32-B8ED-8AC7A906BF33}">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3BAF6-8B7F-41B2-8E6F-2B811020B3C6}">
      <dsp:nvSpPr>
        <dsp:cNvPr id="0" name=""/>
        <dsp:cNvSpPr/>
      </dsp:nvSpPr>
      <dsp:spPr>
        <a:xfrm>
          <a:off x="0" y="0"/>
          <a:ext cx="1750708" cy="10383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latin typeface="Times New Roman" panose="02020603050405020304" pitchFamily="18" charset="0"/>
              <a:ea typeface="Tahoma" panose="020B0604030504040204" pitchFamily="34" charset="0"/>
              <a:cs typeface="Times New Roman" panose="02020603050405020304" pitchFamily="18" charset="0"/>
            </a:rPr>
            <a:t>Giảm</a:t>
          </a:r>
          <a:r>
            <a:rPr lang="en-US" sz="2000"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b="1" kern="1200" dirty="0" err="1" smtClean="0">
              <a:latin typeface="Times New Roman" panose="02020603050405020304" pitchFamily="18" charset="0"/>
              <a:ea typeface="Tahoma" panose="020B0604030504040204" pitchFamily="34" charset="0"/>
              <a:cs typeface="Times New Roman" panose="02020603050405020304" pitchFamily="18" charset="0"/>
            </a:rPr>
            <a:t>nhiễu</a:t>
          </a:r>
          <a:endParaRPr lang="en-US" sz="2000" b="1"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30413" y="30413"/>
        <a:ext cx="1689882" cy="977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3BAF6-8B7F-41B2-8E6F-2B811020B3C6}">
      <dsp:nvSpPr>
        <dsp:cNvPr id="0" name=""/>
        <dsp:cNvSpPr/>
      </dsp:nvSpPr>
      <dsp:spPr>
        <a:xfrm>
          <a:off x="0" y="0"/>
          <a:ext cx="1750708" cy="10383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latin typeface="Times New Roman" panose="02020603050405020304" pitchFamily="18" charset="0"/>
              <a:ea typeface="Tahoma" panose="020B0604030504040204" pitchFamily="34" charset="0"/>
              <a:cs typeface="Times New Roman" panose="02020603050405020304" pitchFamily="18" charset="0"/>
            </a:rPr>
            <a:t>Phân</a:t>
          </a:r>
          <a:r>
            <a:rPr lang="en-US" sz="2000"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b="1" kern="1200" dirty="0" err="1" smtClean="0">
              <a:latin typeface="Times New Roman" panose="02020603050405020304" pitchFamily="18" charset="0"/>
              <a:ea typeface="Tahoma" panose="020B0604030504040204" pitchFamily="34" charset="0"/>
              <a:cs typeface="Times New Roman" panose="02020603050405020304" pitchFamily="18" charset="0"/>
            </a:rPr>
            <a:t>tích</a:t>
          </a:r>
          <a:r>
            <a:rPr lang="en-US" sz="2000" b="1" kern="1200" dirty="0" smtClean="0">
              <a:latin typeface="Times New Roman" panose="02020603050405020304" pitchFamily="18" charset="0"/>
              <a:ea typeface="Tahoma" panose="020B0604030504040204" pitchFamily="34" charset="0"/>
              <a:cs typeface="Times New Roman" panose="02020603050405020304" pitchFamily="18" charset="0"/>
            </a:rPr>
            <a:t> layout</a:t>
          </a:r>
          <a:endParaRPr lang="en-US" sz="2000" b="1"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30413" y="30413"/>
        <a:ext cx="1689882" cy="97756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A3435-D728-470B-9A89-61ACCE823B83}" type="datetimeFigureOut">
              <a:rPr lang="en-US" smtClean="0"/>
              <a:t>6/19/2019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7CE1F-5BCB-492A-879D-A9212F27391B}" type="slidenum">
              <a:rPr lang="en-US" smtClean="0"/>
              <a:t>‹#›</a:t>
            </a:fld>
            <a:endParaRPr lang="en-US"/>
          </a:p>
        </p:txBody>
      </p:sp>
    </p:spTree>
    <p:extLst>
      <p:ext uri="{BB962C8B-B14F-4D97-AF65-F5344CB8AC3E}">
        <p14:creationId xmlns:p14="http://schemas.microsoft.com/office/powerpoint/2010/main" val="360671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FC1DAC2-F63B-41C2-A668-9EC13D8DBFF7}" type="slidenum">
              <a:rPr lang="vi-VN" smtClean="0"/>
              <a:t>2</a:t>
            </a:fld>
            <a:endParaRPr lang="vi-VN"/>
          </a:p>
        </p:txBody>
      </p:sp>
    </p:spTree>
    <p:extLst>
      <p:ext uri="{BB962C8B-B14F-4D97-AF65-F5344CB8AC3E}">
        <p14:creationId xmlns:p14="http://schemas.microsoft.com/office/powerpoint/2010/main" val="3988796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Kết quả này dựa vào việc thử nghiệm 30 xe tô khác nhau, 24 xe ô tô nhận dạng đúng hết cả dãy số,</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6 ô tô còn lại nhận dạng sai từ 1 đến 2, nhìn chung việc nhận dạng khá chính xác. </a:t>
            </a:r>
            <a:r>
              <a:rPr lang="en-US" sz="1200" kern="1200" dirty="0" smtClean="0">
                <a:solidFill>
                  <a:schemeClr val="tx1"/>
                </a:solidFill>
                <a:effectLst/>
                <a:latin typeface="+mn-lt"/>
                <a:ea typeface="+mn-ea"/>
                <a:cs typeface="+mn-cs"/>
              </a:rPr>
              <a:t>B</a:t>
            </a:r>
            <a:r>
              <a:rPr lang="vi-VN" sz="1200" kern="1200" dirty="0" smtClean="0">
                <a:solidFill>
                  <a:schemeClr val="tx1"/>
                </a:solidFill>
                <a:effectLst/>
                <a:latin typeface="+mn-lt"/>
                <a:ea typeface="+mn-ea"/>
                <a:cs typeface="+mn-cs"/>
              </a:rPr>
              <a:t>ên cạnh đó cũng có một số kết quả sai và cần cải thiện để có kết quả tốt hơn. Điều này sẽ phát triển thêm trong tương lai.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E7CE1F-5BCB-492A-879D-A9212F27391B}" type="slidenum">
              <a:rPr lang="en-US" smtClean="0"/>
              <a:t>14</a:t>
            </a:fld>
            <a:endParaRPr lang="en-US"/>
          </a:p>
        </p:txBody>
      </p:sp>
    </p:spTree>
    <p:extLst>
      <p:ext uri="{BB962C8B-B14F-4D97-AF65-F5344CB8AC3E}">
        <p14:creationId xmlns:p14="http://schemas.microsoft.com/office/powerpoint/2010/main" val="360632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E7CE1F-5BCB-492A-879D-A9212F27391B}" type="slidenum">
              <a:rPr lang="en-US" smtClean="0"/>
              <a:t>16</a:t>
            </a:fld>
            <a:endParaRPr lang="en-US"/>
          </a:p>
        </p:txBody>
      </p:sp>
    </p:spTree>
    <p:extLst>
      <p:ext uri="{BB962C8B-B14F-4D97-AF65-F5344CB8AC3E}">
        <p14:creationId xmlns:p14="http://schemas.microsoft.com/office/powerpoint/2010/main" val="294755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FC1DAC2-F63B-41C2-A668-9EC13D8DBFF7}" type="slidenum">
              <a:rPr lang="vi-VN" smtClean="0"/>
              <a:t>3</a:t>
            </a:fld>
            <a:endParaRPr lang="vi-VN"/>
          </a:p>
        </p:txBody>
      </p:sp>
    </p:spTree>
    <p:extLst>
      <p:ext uri="{BB962C8B-B14F-4D97-AF65-F5344CB8AC3E}">
        <p14:creationId xmlns:p14="http://schemas.microsoft.com/office/powerpoint/2010/main" val="158885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do </a:t>
            </a:r>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chọn</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đề</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tài</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Nhìn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ta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thấy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mật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độ</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ô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tô</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rất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cao</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đó</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cơ</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sở</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hạ</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tầng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giao</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lại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không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đáp</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ứng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được</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dẫn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đến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tình</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trạng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đậu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trái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phép</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diễn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ra</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thường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xuyên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Xây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dựng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bãi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đậu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là</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điều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cần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thiết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ở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bãi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đậu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còn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sử</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việc</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ghi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giấy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thủ</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công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lưu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lại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điều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này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xảy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ra</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sai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sót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không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đáng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Vì</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vậy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em</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làm</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tải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này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nhận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dạng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lưu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một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cách</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động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1200" kern="1200" baseline="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dễ</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dàng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tiết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kiệm</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thời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chi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phí</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lvl="0"/>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Mục</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tiêu</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nghiên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cứu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xây</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dựng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thống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nhận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dạng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biển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số</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ứng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quản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bãi</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giữ</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ô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tô</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lvl="0"/>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Phạm</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vi </a:t>
            </a:r>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nghiên</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b="1"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cứu</a:t>
            </a:r>
            <a:r>
              <a:rPr lang="en-US" sz="1200" b="1"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nghiên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cứu</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tổng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quan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một</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số</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phương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pháp</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xử</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ảnh</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nhận</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dạng</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ký</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sz="1200" kern="1200" dirty="0" smtClean="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E7E7CE1F-5BCB-492A-879D-A9212F27391B}" type="slidenum">
              <a:rPr lang="en-US" smtClean="0"/>
              <a:t>4</a:t>
            </a:fld>
            <a:endParaRPr lang="en-US"/>
          </a:p>
        </p:txBody>
      </p:sp>
    </p:spTree>
    <p:extLst>
      <p:ext uri="{BB962C8B-B14F-4D97-AF65-F5344CB8AC3E}">
        <p14:creationId xmlns:p14="http://schemas.microsoft.com/office/powerpoint/2010/main" val="17197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Có</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nhiều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phương</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pháp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Sobel - </a:t>
            </a:r>
            <a:r>
              <a:rPr lang="en-US" sz="1200" b="0" i="0" kern="1200" dirty="0" err="1" smtClean="0">
                <a:solidFill>
                  <a:schemeClr val="tx1"/>
                </a:solidFill>
                <a:effectLst/>
                <a:latin typeface="+mn-lt"/>
                <a:ea typeface="+mn-ea"/>
                <a:cs typeface="+mn-cs"/>
              </a:rPr>
              <a:t>Robet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nhưng</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Canny cho phép hiện đầy đủ hơn các biên có thể có trên các bức ảnh, cho ra kết quả tốt hơn.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E7CE1F-5BCB-492A-879D-A9212F27391B}" type="slidenum">
              <a:rPr lang="en-US" smtClean="0"/>
              <a:t>6</a:t>
            </a:fld>
            <a:endParaRPr lang="en-US"/>
          </a:p>
        </p:txBody>
      </p:sp>
    </p:spTree>
    <p:extLst>
      <p:ext uri="{BB962C8B-B14F-4D97-AF65-F5344CB8AC3E}">
        <p14:creationId xmlns:p14="http://schemas.microsoft.com/office/powerpoint/2010/main" val="1148452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E7CE1F-5BCB-492A-879D-A9212F27391B}" type="slidenum">
              <a:rPr lang="en-US" smtClean="0"/>
              <a:t>7</a:t>
            </a:fld>
            <a:endParaRPr lang="en-US"/>
          </a:p>
        </p:txBody>
      </p:sp>
    </p:spTree>
    <p:extLst>
      <p:ext uri="{BB962C8B-B14F-4D97-AF65-F5344CB8AC3E}">
        <p14:creationId xmlns:p14="http://schemas.microsoft.com/office/powerpoint/2010/main" val="214497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Canny </a:t>
            </a:r>
            <a:r>
              <a:rPr lang="vi-VN" sz="1200" b="0" i="0" kern="1200" dirty="0" smtClean="0">
                <a:solidFill>
                  <a:schemeClr val="tx1"/>
                </a:solidFill>
                <a:effectLst/>
                <a:latin typeface="+mn-lt"/>
                <a:ea typeface="+mn-ea"/>
                <a:cs typeface="+mn-cs"/>
              </a:rPr>
              <a:t>là một phương pháp phát hiện cạnh, được phát triển bởi John F. Canny vào năm 1986, được </a:t>
            </a:r>
            <a:r>
              <a:rPr lang="vi-VN" sz="1200" kern="1200" dirty="0" smtClean="0">
                <a:solidFill>
                  <a:schemeClr val="tx1"/>
                </a:solidFill>
                <a:effectLst/>
                <a:latin typeface="+mn-lt"/>
                <a:ea typeface="+mn-ea"/>
                <a:cs typeface="+mn-cs"/>
              </a:rPr>
              <a:t>thực hiện qua bốn bước:</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Bước 1: Giảm nhiễu </a:t>
            </a:r>
            <a:r>
              <a:rPr lang="vi-VN" sz="1200" kern="1200" dirty="0" smtClean="0">
                <a:solidFill>
                  <a:schemeClr val="tx1"/>
                </a:solidFill>
                <a:effectLst/>
                <a:latin typeface="+mn-lt"/>
                <a:ea typeface="+mn-ea"/>
                <a:cs typeface="+mn-cs"/>
              </a:rPr>
              <a:t>bằng cách áp dụng một bộ lọc Gauss.</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Bước 2: Tìm Gradient </a:t>
            </a:r>
            <a:r>
              <a:rPr lang="vi-VN" sz="1200" kern="1200" dirty="0" smtClean="0">
                <a:solidFill>
                  <a:schemeClr val="tx1"/>
                </a:solidFill>
                <a:effectLst/>
                <a:latin typeface="+mn-lt"/>
                <a:ea typeface="+mn-ea"/>
                <a:cs typeface="+mn-cs"/>
              </a:rPr>
              <a:t>là để phát hiện các cạnh ngang, dọc và chéo trong ảnh bị mờ. Từ đó, độ dốc và hướng của cạnh có thể được xác định. Khi tính toán, giá trị hướng gradient sẽ nằm trong 4 hướng: hướng ngang (0 độ), hướng chéo phải (45 độ), hướng dọc (90 độ) và hướng chéo trái (135 độ).</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Bước 3: Tiến hành “Non-maximum suppression”</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Tức là loại bỏ các pixel ở vị trí không phải cực đại toàn cục. Kết thúc bước này ta được một mặt nạ nhị phân (ảnh nhị phân).</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Bước 4: Lọc ngưỡng</a:t>
            </a:r>
            <a:r>
              <a:rPr lang="vi-VN" sz="1200" kern="1200" dirty="0" smtClean="0">
                <a:solidFill>
                  <a:schemeClr val="tx1"/>
                </a:solidFill>
                <a:effectLst/>
                <a:latin typeface="+mn-lt"/>
                <a:ea typeface="+mn-ea"/>
                <a:cs typeface="+mn-cs"/>
              </a:rPr>
              <a:t>: ta sẽ xét các pixel dương trên mặt nạ nhị phân. Nếu giá trị gradient vượt ngưỡng </a:t>
            </a:r>
            <a:r>
              <a:rPr lang="vi-VN" sz="1200" b="1" kern="1200" dirty="0" smtClean="0">
                <a:solidFill>
                  <a:schemeClr val="tx1"/>
                </a:solidFill>
                <a:effectLst/>
                <a:latin typeface="+mn-lt"/>
                <a:ea typeface="+mn-ea"/>
                <a:cs typeface="+mn-cs"/>
              </a:rPr>
              <a:t>maxVal</a:t>
            </a:r>
            <a:r>
              <a:rPr lang="vi-VN" sz="1200" kern="1200" dirty="0" smtClean="0">
                <a:solidFill>
                  <a:schemeClr val="tx1"/>
                </a:solidFill>
                <a:effectLst/>
                <a:latin typeface="+mn-lt"/>
                <a:ea typeface="+mn-ea"/>
                <a:cs typeface="+mn-cs"/>
              </a:rPr>
              <a:t> thì pixel đó chắc chắn là cạnh. Các pixel có độ lớn gradient nhỏ hơn ngưỡng </a:t>
            </a:r>
            <a:r>
              <a:rPr lang="vi-VN" sz="1200" b="1" kern="1200" dirty="0" smtClean="0">
                <a:solidFill>
                  <a:schemeClr val="tx1"/>
                </a:solidFill>
                <a:effectLst/>
                <a:latin typeface="+mn-lt"/>
                <a:ea typeface="+mn-ea"/>
                <a:cs typeface="+mn-cs"/>
              </a:rPr>
              <a:t>minVal</a:t>
            </a:r>
            <a:r>
              <a:rPr lang="vi-VN" sz="1200" kern="1200" dirty="0" smtClean="0">
                <a:solidFill>
                  <a:schemeClr val="tx1"/>
                </a:solidFill>
                <a:effectLst/>
                <a:latin typeface="+mn-lt"/>
                <a:ea typeface="+mn-ea"/>
                <a:cs typeface="+mn-cs"/>
              </a:rPr>
              <a:t> sẽ bị loại bỏ. Còn các pixel nằm trong khoảng 2 ngưỡng trên sẽ được xem xét rằng nó có nằm liên kề với những pixel được cho là "chắc chắn là cạnh" hay không. Nếu liền kề thì ta giữ, còn không liền kề bất cứ pixel cạnh nào thì ta loại.</a:t>
            </a:r>
            <a:endParaRPr lang="en-US" dirty="0"/>
          </a:p>
        </p:txBody>
      </p:sp>
      <p:sp>
        <p:nvSpPr>
          <p:cNvPr id="4" name="Slide Number Placeholder 3"/>
          <p:cNvSpPr>
            <a:spLocks noGrp="1"/>
          </p:cNvSpPr>
          <p:nvPr>
            <p:ph type="sldNum" sz="quarter" idx="10"/>
          </p:nvPr>
        </p:nvSpPr>
        <p:spPr/>
        <p:txBody>
          <a:bodyPr/>
          <a:lstStyle/>
          <a:p>
            <a:fld id="{E7E7CE1F-5BCB-492A-879D-A9212F27391B}" type="slidenum">
              <a:rPr lang="en-US" smtClean="0"/>
              <a:t>8</a:t>
            </a:fld>
            <a:endParaRPr lang="en-US"/>
          </a:p>
        </p:txBody>
      </p:sp>
    </p:spTree>
    <p:extLst>
      <p:ext uri="{BB962C8B-B14F-4D97-AF65-F5344CB8AC3E}">
        <p14:creationId xmlns:p14="http://schemas.microsoft.com/office/powerpoint/2010/main" val="116596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E7CE1F-5BCB-492A-879D-A9212F27391B}" type="slidenum">
              <a:rPr lang="en-US" smtClean="0"/>
              <a:t>9</a:t>
            </a:fld>
            <a:endParaRPr lang="en-US"/>
          </a:p>
        </p:txBody>
      </p:sp>
    </p:spTree>
    <p:extLst>
      <p:ext uri="{BB962C8B-B14F-4D97-AF65-F5344CB8AC3E}">
        <p14:creationId xmlns:p14="http://schemas.microsoft.com/office/powerpoint/2010/main" val="53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smtClean="0">
                <a:solidFill>
                  <a:schemeClr val="tx1"/>
                </a:solidFill>
                <a:effectLst/>
                <a:latin typeface="+mn-lt"/>
                <a:ea typeface="+mn-ea"/>
                <a:cs typeface="+mn-cs"/>
              </a:rPr>
              <a:t>Công cụ nhận dạng ký tự Tesseract</a:t>
            </a:r>
            <a:r>
              <a:rPr lang="en-US" sz="1200" b="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Bao gồm 4 bước:</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Phân tích layout</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Trước tiên, hình ảnh sẽ được phân tích để tìm ra các vùng kết nối (connected component).</a:t>
            </a:r>
            <a:endParaRPr lang="en-US" sz="1200" kern="1200" dirty="0" smtClean="0">
              <a:solidFill>
                <a:schemeClr val="tx1"/>
              </a:solidFill>
              <a:effectLst/>
              <a:latin typeface="+mn-lt"/>
              <a:ea typeface="+mn-ea"/>
              <a:cs typeface="+mn-cs"/>
            </a:endParaRPr>
          </a:p>
          <a:p>
            <a:r>
              <a:rPr lang="fr-FR" sz="1200" b="1" kern="1200" dirty="0" err="1" smtClean="0">
                <a:solidFill>
                  <a:schemeClr val="tx1"/>
                </a:solidFill>
                <a:effectLst/>
                <a:latin typeface="+mn-lt"/>
                <a:ea typeface="+mn-ea"/>
                <a:cs typeface="+mn-cs"/>
              </a:rPr>
              <a:t>Tìm</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kiếm</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dòng</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và</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ký</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tự</a:t>
            </a:r>
            <a:endParaRPr lang="en-US" sz="1200" kern="1200" dirty="0" smtClean="0">
              <a:solidFill>
                <a:schemeClr val="tx1"/>
              </a:solidFill>
              <a:effectLst/>
              <a:latin typeface="+mn-lt"/>
              <a:ea typeface="+mn-ea"/>
              <a:cs typeface="+mn-cs"/>
            </a:endParaRPr>
          </a:p>
          <a:p>
            <a:r>
              <a:rPr lang="fr-FR" sz="1200" b="0" i="0" kern="1200" dirty="0" err="1" smtClean="0">
                <a:solidFill>
                  <a:schemeClr val="tx1"/>
                </a:solidFill>
                <a:effectLst/>
                <a:latin typeface="+mn-lt"/>
                <a:ea typeface="+mn-ea"/>
                <a:cs typeface="+mn-cs"/>
              </a:rPr>
              <a:t>Để</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nhận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dạng</a:t>
            </a:r>
            <a:r>
              <a:rPr lang="fr-FR" sz="1200" b="0" i="0" kern="1200" dirty="0" smtClean="0">
                <a:solidFill>
                  <a:schemeClr val="tx1"/>
                </a:solidFill>
                <a:effectLst/>
                <a:latin typeface="+mn-lt"/>
                <a:ea typeface="+mn-ea"/>
                <a:cs typeface="+mn-cs"/>
              </a:rPr>
              <a:t>, ta </a:t>
            </a:r>
            <a:r>
              <a:rPr lang="fr-FR" sz="1200" b="0" i="0" kern="1200" dirty="0" err="1" smtClean="0">
                <a:solidFill>
                  <a:schemeClr val="tx1"/>
                </a:solidFill>
                <a:effectLst/>
                <a:latin typeface="+mn-lt"/>
                <a:ea typeface="+mn-ea"/>
                <a:cs typeface="+mn-cs"/>
              </a:rPr>
              <a:t>phải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tìm</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dòng</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và</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ký</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tự</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Mỗi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dòng</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văn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bản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luôn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có</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tọa</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độ</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chặn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dưới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và</a:t>
            </a:r>
            <a:r>
              <a:rPr lang="fr-FR" sz="1200" b="1"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chặn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trên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trong</a:t>
            </a:r>
            <a:r>
              <a:rPr lang="fr-FR" sz="1200" b="0" i="0" kern="1200" dirty="0" smtClean="0">
                <a:solidFill>
                  <a:schemeClr val="tx1"/>
                </a:solidFill>
                <a:effectLst/>
                <a:latin typeface="+mn-lt"/>
                <a:ea typeface="+mn-ea"/>
                <a:cs typeface="+mn-cs"/>
              </a:rPr>
              <a:t> khi </a:t>
            </a:r>
            <a:r>
              <a:rPr lang="fr-FR" sz="1200" b="0" i="0" kern="1200" dirty="0" err="1" smtClean="0">
                <a:solidFill>
                  <a:schemeClr val="tx1"/>
                </a:solidFill>
                <a:effectLst/>
                <a:latin typeface="+mn-lt"/>
                <a:ea typeface="+mn-ea"/>
                <a:cs typeface="+mn-cs"/>
              </a:rPr>
              <a:t>đó</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mỗi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ký</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tự</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có</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tọa</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độ</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chặn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dưới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chặn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trên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giới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hạn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trái</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và</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giới</a:t>
            </a:r>
            <a:r>
              <a:rPr lang="fr-FR" sz="1200" b="1"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hạn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phải</a:t>
            </a:r>
            <a:r>
              <a:rPr lang="fr-FR"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fr-FR" sz="1200" b="1" kern="1200" dirty="0" err="1" smtClean="0">
                <a:solidFill>
                  <a:schemeClr val="tx1"/>
                </a:solidFill>
                <a:effectLst/>
                <a:latin typeface="+mn-lt"/>
                <a:ea typeface="+mn-ea"/>
                <a:cs typeface="+mn-cs"/>
              </a:rPr>
              <a:t>Nhận</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dạng</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từ</a:t>
            </a:r>
            <a:endParaRPr lang="en-US" sz="1200" kern="1200" dirty="0" smtClean="0">
              <a:solidFill>
                <a:schemeClr val="tx1"/>
              </a:solidFill>
              <a:effectLst/>
              <a:latin typeface="+mn-lt"/>
              <a:ea typeface="+mn-ea"/>
              <a:cs typeface="+mn-cs"/>
            </a:endParaRPr>
          </a:p>
          <a:p>
            <a:r>
              <a:rPr lang="fr-FR" sz="1200" kern="1200" dirty="0" err="1" smtClean="0">
                <a:solidFill>
                  <a:schemeClr val="tx1"/>
                </a:solidFill>
                <a:effectLst/>
                <a:latin typeface="+mn-lt"/>
                <a:ea typeface="+mn-ea"/>
                <a:cs typeface="+mn-cs"/>
              </a:rPr>
              <a:t>Đầu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được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đánh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giá</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phân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tích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hai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lần</a:t>
            </a:r>
            <a:r>
              <a:rPr lang="fr-FR" sz="1200" kern="1200" dirty="0" smtClean="0">
                <a:solidFill>
                  <a:schemeClr val="tx1"/>
                </a:solidFill>
                <a:effectLst/>
                <a:latin typeface="+mn-lt"/>
                <a:ea typeface="+mn-ea"/>
                <a:cs typeface="+mn-cs"/>
              </a:rPr>
              <a:t>. Ở </a:t>
            </a:r>
            <a:r>
              <a:rPr lang="fr-FR" sz="1200" kern="1200" dirty="0" err="1" smtClean="0">
                <a:solidFill>
                  <a:schemeClr val="tx1"/>
                </a:solidFill>
                <a:effectLst/>
                <a:latin typeface="+mn-lt"/>
                <a:ea typeface="+mn-ea"/>
                <a:cs typeface="+mn-cs"/>
              </a:rPr>
              <a:t>lần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đầu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tiên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nhận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phân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tích</a:t>
            </a:r>
            <a:r>
              <a:rPr lang="fr-FR" sz="1200" kern="1200" dirty="0" smtClean="0">
                <a:solidFill>
                  <a:schemeClr val="tx1"/>
                </a:solidFill>
                <a:effectLst/>
                <a:latin typeface="+mn-lt"/>
                <a:ea typeface="+mn-ea"/>
                <a:cs typeface="+mn-cs"/>
              </a:rPr>
              <a:t> ở </a:t>
            </a:r>
            <a:r>
              <a:rPr lang="fr-FR" sz="1200" kern="1200" dirty="0" err="1" smtClean="0">
                <a:solidFill>
                  <a:schemeClr val="tx1"/>
                </a:solidFill>
                <a:effectLst/>
                <a:latin typeface="+mn-lt"/>
                <a:ea typeface="+mn-ea"/>
                <a:cs typeface="+mn-cs"/>
              </a:rPr>
              <a:t>bước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trước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đó</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nhận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thoả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yêu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cầu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được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đưa</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tập</a:t>
            </a:r>
            <a:r>
              <a:rPr lang="fr-FR" sz="1200" kern="1200" dirty="0" smtClean="0">
                <a:solidFill>
                  <a:schemeClr val="tx1"/>
                </a:solidFill>
                <a:effectLst/>
                <a:latin typeface="+mn-lt"/>
                <a:ea typeface="+mn-ea"/>
                <a:cs typeface="+mn-cs"/>
              </a:rPr>
              <a:t> tin </a:t>
            </a:r>
            <a:r>
              <a:rPr lang="fr-FR" sz="1200" kern="1200" dirty="0" err="1" smtClean="0">
                <a:solidFill>
                  <a:schemeClr val="tx1"/>
                </a:solidFill>
                <a:effectLst/>
                <a:latin typeface="+mn-lt"/>
                <a:ea typeface="+mn-ea"/>
                <a:cs typeface="+mn-cs"/>
              </a:rPr>
              <a:t>huấn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luyện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để</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hỗ</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cho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quá</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trình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nhận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lần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thứ</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hai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với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chưa</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đạt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yêu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cầu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Trải</a:t>
            </a:r>
            <a:r>
              <a:rPr lang="fr-FR" sz="1200" kern="1200" dirty="0" smtClean="0">
                <a:solidFill>
                  <a:schemeClr val="tx1"/>
                </a:solidFill>
                <a:effectLst/>
                <a:latin typeface="+mn-lt"/>
                <a:ea typeface="+mn-ea"/>
                <a:cs typeface="+mn-cs"/>
              </a:rPr>
              <a:t> qua </a:t>
            </a:r>
            <a:r>
              <a:rPr lang="fr-FR" sz="1200" kern="1200" dirty="0" err="1" smtClean="0">
                <a:solidFill>
                  <a:schemeClr val="tx1"/>
                </a:solidFill>
                <a:effectLst/>
                <a:latin typeface="+mn-lt"/>
                <a:ea typeface="+mn-ea"/>
                <a:cs typeface="+mn-cs"/>
              </a:rPr>
              <a:t>một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quá</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trình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lặp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lặp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lại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gồm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bước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nhận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diện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tự</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ghép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tự</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khớp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với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từ</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điển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Việc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xác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nhận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có</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thoả</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yêu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cầu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hay</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không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cần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phải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dựa</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trên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nhiều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tiêu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chí</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bao</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gồm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khoảng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của</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các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ký</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tự</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độ</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phù</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hợp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với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từ</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điển</a:t>
            </a:r>
            <a:r>
              <a:rPr lang="fr-FR"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Cuối cùng, sẽ xử lý những dấu cách không rõ ràng để đi đến kết quả cuối cùng.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7E7CE1F-5BCB-492A-879D-A9212F27391B}" type="slidenum">
              <a:rPr lang="en-US" smtClean="0"/>
              <a:t>11</a:t>
            </a:fld>
            <a:endParaRPr lang="en-US"/>
          </a:p>
        </p:txBody>
      </p:sp>
    </p:spTree>
    <p:extLst>
      <p:ext uri="{BB962C8B-B14F-4D97-AF65-F5344CB8AC3E}">
        <p14:creationId xmlns:p14="http://schemas.microsoft.com/office/powerpoint/2010/main" val="174589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kern="1200" dirty="0" smtClean="0">
                <a:solidFill>
                  <a:schemeClr val="tx1"/>
                </a:solidFill>
                <a:effectLst/>
                <a:latin typeface="+mn-lt"/>
                <a:ea typeface="+mn-ea"/>
                <a:cs typeface="+mn-cs"/>
              </a:rPr>
              <a:t>Trong quá trình nhận dạng</a:t>
            </a:r>
            <a:r>
              <a:rPr lang="vi-VN" sz="1200" kern="1200" dirty="0" smtClean="0">
                <a:solidFill>
                  <a:schemeClr val="tx1"/>
                </a:solidFill>
                <a:effectLst/>
                <a:latin typeface="+mn-lt"/>
                <a:ea typeface="+mn-ea"/>
                <a:cs typeface="+mn-cs"/>
              </a:rPr>
              <a:t>, có trường hợp nhầm lẫn là giữa các số: 9 và 8, 6 và 5, 0 và 6, 0 và 9, B và D, D và P. Các trường hợp nhầm lẫn này là do các cặp số có đặc trưng gần giống nhau. Có trường hợp bị ảnh hưởng bởi tác động của môi trường như bị chói do ánh sáng, quá tối và mờ để nhận dạng.</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E7CE1F-5BCB-492A-879D-A9212F27391B}" type="slidenum">
              <a:rPr lang="en-US" smtClean="0"/>
              <a:t>12</a:t>
            </a:fld>
            <a:endParaRPr lang="en-US"/>
          </a:p>
        </p:txBody>
      </p:sp>
    </p:spTree>
    <p:extLst>
      <p:ext uri="{BB962C8B-B14F-4D97-AF65-F5344CB8AC3E}">
        <p14:creationId xmlns:p14="http://schemas.microsoft.com/office/powerpoint/2010/main" val="332108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1FEF6-A219-47C7-ACC1-CD449865E1AD}"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41566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1FEF6-A219-47C7-ACC1-CD449865E1AD}"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415560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1FEF6-A219-47C7-ACC1-CD449865E1AD}"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349714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1FEF6-A219-47C7-ACC1-CD449865E1AD}"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384402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1FEF6-A219-47C7-ACC1-CD449865E1AD}"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310722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1FEF6-A219-47C7-ACC1-CD449865E1AD}"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226648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1FEF6-A219-47C7-ACC1-CD449865E1AD}"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48429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1FEF6-A219-47C7-ACC1-CD449865E1AD}" type="datetimeFigureOut">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301120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1FEF6-A219-47C7-ACC1-CD449865E1AD}" type="datetimeFigureOut">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53047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D1FEF6-A219-47C7-ACC1-CD449865E1AD}"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279018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D1FEF6-A219-47C7-ACC1-CD449865E1AD}"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700D2-52DD-4E1E-B10A-5937239D69F5}" type="slidenum">
              <a:rPr lang="en-US" smtClean="0"/>
              <a:t>‹#›</a:t>
            </a:fld>
            <a:endParaRPr lang="en-US"/>
          </a:p>
        </p:txBody>
      </p:sp>
    </p:spTree>
    <p:extLst>
      <p:ext uri="{BB962C8B-B14F-4D97-AF65-F5344CB8AC3E}">
        <p14:creationId xmlns:p14="http://schemas.microsoft.com/office/powerpoint/2010/main" val="39425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1FEF6-A219-47C7-ACC1-CD449865E1AD}" type="datetimeFigureOut">
              <a:rPr lang="en-US" smtClean="0"/>
              <a:t>6/19/2019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700D2-52DD-4E1E-B10A-5937239D69F5}" type="slidenum">
              <a:rPr lang="en-US" smtClean="0"/>
              <a:t>‹#›</a:t>
            </a:fld>
            <a:endParaRPr lang="en-US"/>
          </a:p>
        </p:txBody>
      </p:sp>
    </p:spTree>
    <p:extLst>
      <p:ext uri="{BB962C8B-B14F-4D97-AF65-F5344CB8AC3E}">
        <p14:creationId xmlns:p14="http://schemas.microsoft.com/office/powerpoint/2010/main" val="3990928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8.png"/><Relationship Id="rId4" Type="http://schemas.openxmlformats.org/officeDocument/2006/relationships/diagramData" Target="../diagrams/data3.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0.jpeg"/><Relationship Id="rId4" Type="http://schemas.openxmlformats.org/officeDocument/2006/relationships/diagramData" Target="../diagrams/data2.xml"/><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9469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50792"/>
            <a:ext cx="7886700" cy="474302"/>
          </a:xfrm>
        </p:spPr>
        <p:txBody>
          <a:bodyPr>
            <a:normAutofit/>
          </a:bodyPr>
          <a:lstStyle/>
          <a:p>
            <a:r>
              <a:rPr lang="en-US" sz="2500" dirty="0" err="1">
                <a:latin typeface="Times New Roman" panose="02020603050405020304" pitchFamily="18" charset="0"/>
                <a:cs typeface="Times New Roman" panose="02020603050405020304" pitchFamily="18" charset="0"/>
              </a:rPr>
              <a:t>Cắt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tọa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trưng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cạnh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ảnh</a:t>
            </a:r>
            <a:endParaRPr lang="en-US" sz="25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57338" y="1803321"/>
            <a:ext cx="2586038" cy="1747123"/>
          </a:xfrm>
          <a:prstGeom prst="rect">
            <a:avLst/>
          </a:prstGeom>
        </p:spPr>
      </p:pic>
      <p:pic>
        <p:nvPicPr>
          <p:cNvPr id="6" name="Picture 5"/>
          <p:cNvPicPr/>
          <p:nvPr/>
        </p:nvPicPr>
        <p:blipFill rotWithShape="1">
          <a:blip r:embed="rId4">
            <a:extLst>
              <a:ext uri="{28A0092B-C50C-407E-A947-70E740481C1C}">
                <a14:useLocalDpi xmlns:a14="http://schemas.microsoft.com/office/drawing/2010/main" val="0"/>
              </a:ext>
            </a:extLst>
          </a:blip>
          <a:srcRect l="1122" t="1" r="2739" b="2647"/>
          <a:stretch/>
        </p:blipFill>
        <p:spPr>
          <a:xfrm>
            <a:off x="4929187" y="1831896"/>
            <a:ext cx="2494598" cy="1718548"/>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929187" y="4018359"/>
            <a:ext cx="2494598" cy="1632347"/>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1557338" y="4018359"/>
            <a:ext cx="2586038" cy="1632347"/>
          </a:xfrm>
          <a:prstGeom prst="rect">
            <a:avLst/>
          </a:prstGeom>
        </p:spPr>
      </p:pic>
      <p:sp>
        <p:nvSpPr>
          <p:cNvPr id="3" name="Down Arrow 2"/>
          <p:cNvSpPr/>
          <p:nvPr/>
        </p:nvSpPr>
        <p:spPr>
          <a:xfrm>
            <a:off x="2828000" y="3629285"/>
            <a:ext cx="178594" cy="27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Down Arrow 8"/>
          <p:cNvSpPr/>
          <p:nvPr/>
        </p:nvSpPr>
        <p:spPr>
          <a:xfrm>
            <a:off x="6147408" y="3632597"/>
            <a:ext cx="178594" cy="27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70734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1683" y="638757"/>
            <a:ext cx="7886700" cy="474302"/>
          </a:xfrm>
        </p:spPr>
        <p:txBody>
          <a:bodyPr>
            <a:normAutofit/>
          </a:bodyPr>
          <a:lstStyle/>
          <a:p>
            <a:r>
              <a:rPr lang="en-US" sz="2500" dirty="0" err="1" smtClean="0">
                <a:latin typeface="Times New Roman" panose="02020603050405020304" pitchFamily="18" charset="0"/>
                <a:cs typeface="Times New Roman" panose="02020603050405020304" pitchFamily="18" charset="0"/>
              </a:rPr>
              <a:t>Nhận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công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fr-FR" sz="2500" dirty="0" err="1" smtClean="0">
                <a:latin typeface="Times New Roman" panose="02020603050405020304" pitchFamily="18" charset="0"/>
                <a:cs typeface="Times New Roman" panose="02020603050405020304" pitchFamily="18" charset="0"/>
              </a:rPr>
              <a:t>Tesseract</a:t>
            </a:r>
            <a:endParaRPr lang="en-US" sz="2500" dirty="0">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1097588442"/>
              </p:ext>
            </p:extLst>
          </p:nvPr>
        </p:nvGraphicFramePr>
        <p:xfrm>
          <a:off x="170649" y="1714242"/>
          <a:ext cx="1752420" cy="10383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1" name="Group 10"/>
          <p:cNvGrpSpPr/>
          <p:nvPr/>
        </p:nvGrpSpPr>
        <p:grpSpPr>
          <a:xfrm>
            <a:off x="7204323" y="1714242"/>
            <a:ext cx="1752421" cy="1038389"/>
            <a:chOff x="6449400" y="1065805"/>
            <a:chExt cx="1534735" cy="920841"/>
          </a:xfrm>
        </p:grpSpPr>
        <p:sp>
          <p:nvSpPr>
            <p:cNvPr id="12" name="Rounded Rectangle 11"/>
            <p:cNvSpPr/>
            <p:nvPr/>
          </p:nvSpPr>
          <p:spPr>
            <a:xfrm>
              <a:off x="6449400" y="1065805"/>
              <a:ext cx="1534735" cy="92084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txBox="1"/>
            <p:nvPr/>
          </p:nvSpPr>
          <p:spPr>
            <a:xfrm>
              <a:off x="6476371" y="1092776"/>
              <a:ext cx="1480793" cy="8668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2000" b="1" kern="1200" dirty="0" err="1" smtClean="0">
                  <a:latin typeface="Times New Roman" panose="02020603050405020304" pitchFamily="18" charset="0"/>
                  <a:ea typeface="Tahoma" panose="020B0604030504040204" pitchFamily="34" charset="0"/>
                  <a:cs typeface="Times New Roman" panose="02020603050405020304" pitchFamily="18" charset="0"/>
                </a:rPr>
                <a:t>Kết</a:t>
              </a:r>
              <a:r>
                <a:rPr lang="en-US" sz="2000"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b="1" kern="1200" dirty="0" err="1" smtClean="0">
                  <a:latin typeface="Times New Roman" panose="02020603050405020304" pitchFamily="18" charset="0"/>
                  <a:ea typeface="Tahoma" panose="020B0604030504040204" pitchFamily="34" charset="0"/>
                  <a:cs typeface="Times New Roman" panose="02020603050405020304" pitchFamily="18" charset="0"/>
                </a:rPr>
                <a:t>quả</a:t>
              </a:r>
              <a:endParaRPr lang="en-US" sz="2000" b="1"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4" name="Group 13"/>
          <p:cNvGrpSpPr/>
          <p:nvPr/>
        </p:nvGrpSpPr>
        <p:grpSpPr>
          <a:xfrm>
            <a:off x="4858663" y="1714242"/>
            <a:ext cx="1752420" cy="1038389"/>
            <a:chOff x="5882309" y="896731"/>
            <a:chExt cx="2098317" cy="1258990"/>
          </a:xfrm>
        </p:grpSpPr>
        <p:sp>
          <p:nvSpPr>
            <p:cNvPr id="15" name="Rounded Rectangle 14"/>
            <p:cNvSpPr/>
            <p:nvPr/>
          </p:nvSpPr>
          <p:spPr>
            <a:xfrm>
              <a:off x="5882309" y="896731"/>
              <a:ext cx="2098317" cy="12589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txBox="1"/>
            <p:nvPr/>
          </p:nvSpPr>
          <p:spPr>
            <a:xfrm>
              <a:off x="5919184" y="933606"/>
              <a:ext cx="2024567" cy="1185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000" b="1" dirty="0" err="1" smtClean="0">
                  <a:latin typeface="Times New Roman" panose="02020603050405020304" pitchFamily="18" charset="0"/>
                  <a:cs typeface="Times New Roman" panose="02020603050405020304" pitchFamily="18" charset="0"/>
                </a:rPr>
                <a:t>Nhận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dạng</a:t>
              </a:r>
              <a:endParaRPr lang="en-US" sz="2000" b="1"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20" name="Group 19"/>
          <p:cNvGrpSpPr/>
          <p:nvPr/>
        </p:nvGrpSpPr>
        <p:grpSpPr>
          <a:xfrm>
            <a:off x="1971814" y="2052938"/>
            <a:ext cx="517661" cy="360995"/>
            <a:chOff x="3661134" y="1113692"/>
            <a:chExt cx="705299" cy="825067"/>
          </a:xfrm>
        </p:grpSpPr>
        <p:sp>
          <p:nvSpPr>
            <p:cNvPr id="21" name="Right Arrow 20"/>
            <p:cNvSpPr/>
            <p:nvPr/>
          </p:nvSpPr>
          <p:spPr>
            <a:xfrm>
              <a:off x="3661134" y="1113692"/>
              <a:ext cx="705299" cy="8250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Right Arrow 4"/>
            <p:cNvSpPr txBox="1"/>
            <p:nvPr/>
          </p:nvSpPr>
          <p:spPr>
            <a:xfrm>
              <a:off x="3661134" y="1278705"/>
              <a:ext cx="493709" cy="495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US" sz="3700" kern="120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23" name="Group 22"/>
          <p:cNvGrpSpPr/>
          <p:nvPr/>
        </p:nvGrpSpPr>
        <p:grpSpPr>
          <a:xfrm>
            <a:off x="2509942" y="1714242"/>
            <a:ext cx="1752422" cy="1038389"/>
            <a:chOff x="4659200" y="528160"/>
            <a:chExt cx="3326886" cy="1996131"/>
          </a:xfrm>
        </p:grpSpPr>
        <p:sp>
          <p:nvSpPr>
            <p:cNvPr id="24" name="Rounded Rectangle 23"/>
            <p:cNvSpPr/>
            <p:nvPr/>
          </p:nvSpPr>
          <p:spPr>
            <a:xfrm>
              <a:off x="4659200" y="528160"/>
              <a:ext cx="3326886" cy="199613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4"/>
            <p:cNvSpPr txBox="1"/>
            <p:nvPr/>
          </p:nvSpPr>
          <p:spPr>
            <a:xfrm>
              <a:off x="4717664" y="586626"/>
              <a:ext cx="3209957" cy="18792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fr-FR" b="1" kern="1200" dirty="0" err="1" smtClean="0">
                  <a:latin typeface="Times New Roman" panose="02020603050405020304" pitchFamily="18" charset="0"/>
                  <a:ea typeface="Tahoma" panose="020B0604030504040204" pitchFamily="34" charset="0"/>
                  <a:cs typeface="Times New Roman" panose="02020603050405020304" pitchFamily="18" charset="0"/>
                </a:rPr>
                <a:t>Tìm</a:t>
              </a:r>
              <a:r>
                <a:rPr lang="fr-FR"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fr-FR" b="1" kern="1200" dirty="0" err="1" smtClean="0">
                  <a:latin typeface="Times New Roman" panose="02020603050405020304" pitchFamily="18" charset="0"/>
                  <a:ea typeface="Tahoma" panose="020B0604030504040204" pitchFamily="34" charset="0"/>
                  <a:cs typeface="Times New Roman" panose="02020603050405020304" pitchFamily="18" charset="0"/>
                </a:rPr>
                <a:t>dòng</a:t>
              </a:r>
              <a:r>
                <a:rPr lang="fr-FR"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fr-FR" b="1" kern="1200" dirty="0" err="1" smtClean="0">
                  <a:latin typeface="Times New Roman" panose="02020603050405020304" pitchFamily="18" charset="0"/>
                  <a:ea typeface="Tahoma" panose="020B0604030504040204" pitchFamily="34" charset="0"/>
                  <a:cs typeface="Times New Roman" panose="02020603050405020304" pitchFamily="18" charset="0"/>
                </a:rPr>
                <a:t>và</a:t>
              </a:r>
              <a:r>
                <a:rPr lang="fr-FR"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fr-FR" b="1" kern="1200" dirty="0" err="1" smtClean="0">
                  <a:latin typeface="Times New Roman" panose="02020603050405020304" pitchFamily="18" charset="0"/>
                  <a:ea typeface="Tahoma" panose="020B0604030504040204" pitchFamily="34" charset="0"/>
                  <a:cs typeface="Times New Roman" panose="02020603050405020304" pitchFamily="18" charset="0"/>
                </a:rPr>
                <a:t>ký</a:t>
              </a:r>
              <a:r>
                <a:rPr lang="fr-FR"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fr-FR" b="1" kern="1200" dirty="0" err="1" smtClean="0">
                  <a:latin typeface="Times New Roman" panose="02020603050405020304" pitchFamily="18" charset="0"/>
                  <a:ea typeface="Tahoma" panose="020B0604030504040204" pitchFamily="34" charset="0"/>
                  <a:cs typeface="Times New Roman" panose="02020603050405020304" pitchFamily="18" charset="0"/>
                </a:rPr>
                <a:t>tự</a:t>
              </a:r>
              <a:endParaRPr lang="en-US" b="1"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1" name="Group 40"/>
          <p:cNvGrpSpPr/>
          <p:nvPr/>
        </p:nvGrpSpPr>
        <p:grpSpPr>
          <a:xfrm>
            <a:off x="4305703" y="2052938"/>
            <a:ext cx="517661" cy="360995"/>
            <a:chOff x="3661134" y="1113692"/>
            <a:chExt cx="705299" cy="825067"/>
          </a:xfrm>
        </p:grpSpPr>
        <p:sp>
          <p:nvSpPr>
            <p:cNvPr id="42" name="Right Arrow 41"/>
            <p:cNvSpPr/>
            <p:nvPr/>
          </p:nvSpPr>
          <p:spPr>
            <a:xfrm>
              <a:off x="3661134" y="1113692"/>
              <a:ext cx="705299" cy="8250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txBox="1"/>
            <p:nvPr/>
          </p:nvSpPr>
          <p:spPr>
            <a:xfrm>
              <a:off x="3661134" y="1278705"/>
              <a:ext cx="493709" cy="495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US" sz="3700" kern="120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4" name="Group 43"/>
          <p:cNvGrpSpPr/>
          <p:nvPr/>
        </p:nvGrpSpPr>
        <p:grpSpPr>
          <a:xfrm>
            <a:off x="6653388" y="2055739"/>
            <a:ext cx="517661" cy="360995"/>
            <a:chOff x="3661134" y="1113692"/>
            <a:chExt cx="705299" cy="825067"/>
          </a:xfrm>
        </p:grpSpPr>
        <p:sp>
          <p:nvSpPr>
            <p:cNvPr id="45" name="Right Arrow 44"/>
            <p:cNvSpPr/>
            <p:nvPr/>
          </p:nvSpPr>
          <p:spPr>
            <a:xfrm>
              <a:off x="3661134" y="1113692"/>
              <a:ext cx="705299" cy="8250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txBox="1"/>
            <p:nvPr/>
          </p:nvSpPr>
          <p:spPr>
            <a:xfrm>
              <a:off x="3661134" y="1278705"/>
              <a:ext cx="493709" cy="495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US" sz="3700" kern="12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2" name="Elbow Connector 61"/>
          <p:cNvCxnSpPr>
            <a:stCxn id="15" idx="2"/>
            <a:endCxn id="34" idx="0"/>
          </p:cNvCxnSpPr>
          <p:nvPr/>
        </p:nvCxnSpPr>
        <p:spPr>
          <a:xfrm rot="16200000" flipH="1">
            <a:off x="5812427" y="2675076"/>
            <a:ext cx="927556" cy="108266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Rectangle 66"/>
          <p:cNvSpPr/>
          <p:nvPr/>
        </p:nvSpPr>
        <p:spPr>
          <a:xfrm>
            <a:off x="332744" y="5668968"/>
            <a:ext cx="4305987" cy="400110"/>
          </a:xfrm>
          <a:prstGeom prst="rect">
            <a:avLst/>
          </a:prstGeom>
        </p:spPr>
        <p:txBody>
          <a:bodyPr wrap="none">
            <a:spAutoFit/>
          </a:bodyPr>
          <a:lstStyle/>
          <a:p>
            <a:r>
              <a:rPr lang="vi-VN" sz="2000" i="1" dirty="0">
                <a:solidFill>
                  <a:srgbClr val="FF0000"/>
                </a:solidFill>
                <a:latin typeface="+mj-lt"/>
              </a:rPr>
              <a:t>Tách dòng cơ sở và xác chọn vùng ký tự</a:t>
            </a:r>
            <a:endParaRPr lang="en-US" sz="2000" dirty="0">
              <a:solidFill>
                <a:srgbClr val="FF0000"/>
              </a:solidFill>
              <a:latin typeface="+mj-lt"/>
            </a:endParaRPr>
          </a:p>
        </p:txBody>
      </p:sp>
      <p:sp>
        <p:nvSpPr>
          <p:cNvPr id="68" name="Rectangle 67"/>
          <p:cNvSpPr/>
          <p:nvPr/>
        </p:nvSpPr>
        <p:spPr>
          <a:xfrm>
            <a:off x="5646583" y="5668968"/>
            <a:ext cx="2616422" cy="400110"/>
          </a:xfrm>
          <a:prstGeom prst="rect">
            <a:avLst/>
          </a:prstGeom>
        </p:spPr>
        <p:txBody>
          <a:bodyPr wrap="none">
            <a:spAutoFit/>
          </a:bodyPr>
          <a:lstStyle/>
          <a:p>
            <a:r>
              <a:rPr lang="vi-VN" sz="2000" i="1" dirty="0">
                <a:solidFill>
                  <a:srgbClr val="FF0000"/>
                </a:solidFill>
                <a:latin typeface="+mj-lt"/>
              </a:rPr>
              <a:t>Quá trình nhận dạng từ</a:t>
            </a:r>
            <a:endParaRPr lang="en-US" sz="2000" dirty="0">
              <a:solidFill>
                <a:srgbClr val="FF0000"/>
              </a:solidFill>
              <a:latin typeface="+mj-lt"/>
              <a:cs typeface="Times New Roman" panose="02020603050405020304" pitchFamily="18" charset="0"/>
            </a:endParaRPr>
          </a:p>
        </p:txBody>
      </p:sp>
      <p:pic>
        <p:nvPicPr>
          <p:cNvPr id="28" name="Picture 27"/>
          <p:cNvPicPr/>
          <p:nvPr/>
        </p:nvPicPr>
        <p:blipFill rotWithShape="1">
          <a:blip r:embed="rId9">
            <a:extLst>
              <a:ext uri="{28A0092B-C50C-407E-A947-70E740481C1C}">
                <a14:useLocalDpi xmlns:a14="http://schemas.microsoft.com/office/drawing/2010/main" val="0"/>
              </a:ext>
            </a:extLst>
          </a:blip>
          <a:srcRect t="4687"/>
          <a:stretch/>
        </p:blipFill>
        <p:spPr>
          <a:xfrm>
            <a:off x="58521" y="3680188"/>
            <a:ext cx="4506012" cy="1953077"/>
          </a:xfrm>
          <a:prstGeom prst="rect">
            <a:avLst/>
          </a:prstGeom>
        </p:spPr>
      </p:pic>
      <p:cxnSp>
        <p:nvCxnSpPr>
          <p:cNvPr id="29" name="Elbow Connector 28"/>
          <p:cNvCxnSpPr>
            <a:stCxn id="25" idx="2"/>
            <a:endCxn id="28" idx="0"/>
          </p:cNvCxnSpPr>
          <p:nvPr/>
        </p:nvCxnSpPr>
        <p:spPr>
          <a:xfrm rot="5400000">
            <a:off x="2369855" y="2663890"/>
            <a:ext cx="957970" cy="107462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34" name="Picture 33"/>
          <p:cNvPicPr/>
          <p:nvPr/>
        </p:nvPicPr>
        <p:blipFill rotWithShape="1">
          <a:blip r:embed="rId10">
            <a:extLst>
              <a:ext uri="{28A0092B-C50C-407E-A947-70E740481C1C}">
                <a14:useLocalDpi xmlns:a14="http://schemas.microsoft.com/office/drawing/2010/main" val="0"/>
              </a:ext>
            </a:extLst>
          </a:blip>
          <a:srcRect l="2590" t="2674" r="3992" b="2393"/>
          <a:stretch/>
        </p:blipFill>
        <p:spPr bwMode="auto">
          <a:xfrm>
            <a:off x="4790775" y="3680187"/>
            <a:ext cx="4053526" cy="19530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80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par>
                                <p:cTn id="18" presetID="16" presetClass="entr" presetSubtype="21"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inVertic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barn(inVertical)">
                                      <p:cBhvr>
                                        <p:cTn id="25" dur="500"/>
                                        <p:tgtEl>
                                          <p:spTgt spid="67"/>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arn(inVertical)">
                                      <p:cBhvr>
                                        <p:cTn id="36" dur="500"/>
                                        <p:tgtEl>
                                          <p:spTgt spid="41"/>
                                        </p:tgtEl>
                                      </p:cBhvr>
                                    </p:animEffect>
                                  </p:childTnLst>
                                </p:cTn>
                              </p:par>
                              <p:par>
                                <p:cTn id="37" presetID="16" presetClass="entr" presetSubtype="21"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barn(inVertical)">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barn(inVertical)">
                                      <p:cBhvr>
                                        <p:cTn id="52" dur="5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arn(inVertical)">
                                      <p:cBhvr>
                                        <p:cTn id="57" dur="500"/>
                                        <p:tgtEl>
                                          <p:spTgt spid="44"/>
                                        </p:tgtEl>
                                      </p:cBhvr>
                                    </p:animEffect>
                                  </p:childTnLst>
                                </p:cTn>
                              </p:par>
                              <p:par>
                                <p:cTn id="58" presetID="16" presetClass="entr" presetSubtype="21"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barn(inVertical)">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67"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0370" y="1145105"/>
            <a:ext cx="7886700" cy="474302"/>
          </a:xfrm>
        </p:spPr>
        <p:txBody>
          <a:bodyPr>
            <a:normAutofit/>
          </a:bodyPr>
          <a:lstStyle/>
          <a:p>
            <a:r>
              <a:rPr lang="en-US" sz="2500" dirty="0" err="1">
                <a:latin typeface="Times New Roman" panose="02020603050405020304" pitchFamily="18" charset="0"/>
                <a:cs typeface="Times New Roman" panose="02020603050405020304" pitchFamily="18" charset="0"/>
              </a:rPr>
              <a:t>Kết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dạng</a:t>
            </a:r>
            <a:endParaRPr lang="en-US" sz="2500" dirty="0">
              <a:latin typeface="Times New Roman" panose="02020603050405020304" pitchFamily="18" charset="0"/>
              <a:cs typeface="Times New Roman" panose="02020603050405020304" pitchFamily="18" charset="0"/>
            </a:endParaRPr>
          </a:p>
        </p:txBody>
      </p:sp>
      <p:pic>
        <p:nvPicPr>
          <p:cNvPr id="9" name="Picture 8"/>
          <p:cNvPicPr/>
          <p:nvPr/>
        </p:nvPicPr>
        <p:blipFill rotWithShape="1">
          <a:blip r:embed="rId4" cstate="print">
            <a:extLst>
              <a:ext uri="{28A0092B-C50C-407E-A947-70E740481C1C}">
                <a14:useLocalDpi xmlns:a14="http://schemas.microsoft.com/office/drawing/2010/main" val="0"/>
              </a:ext>
            </a:extLst>
          </a:blip>
          <a:srcRect t="35099" r="64144"/>
          <a:stretch/>
        </p:blipFill>
        <p:spPr bwMode="auto">
          <a:xfrm>
            <a:off x="779819" y="1766569"/>
            <a:ext cx="3214331" cy="3648075"/>
          </a:xfrm>
          <a:prstGeom prst="rect">
            <a:avLst/>
          </a:prstGeom>
          <a:ln>
            <a:noFill/>
          </a:ln>
          <a:extLst>
            <a:ext uri="{53640926-AAD7-44D8-BBD7-CCE9431645EC}">
              <a14:shadowObscured xmlns:a14="http://schemas.microsoft.com/office/drawing/2010/main"/>
            </a:ext>
          </a:extLst>
        </p:spPr>
      </p:pic>
      <p:pic>
        <p:nvPicPr>
          <p:cNvPr id="3" name="Picture 2"/>
          <p:cNvPicPr>
            <a:picLocks noChangeAspect="1"/>
          </p:cNvPicPr>
          <p:nvPr/>
        </p:nvPicPr>
        <p:blipFill>
          <a:blip r:embed="rId5"/>
          <a:stretch>
            <a:fillRect/>
          </a:stretch>
        </p:blipFill>
        <p:spPr>
          <a:xfrm>
            <a:off x="5278520" y="1766569"/>
            <a:ext cx="2714121" cy="3648075"/>
          </a:xfrm>
          <a:prstGeom prst="rect">
            <a:avLst/>
          </a:prstGeom>
        </p:spPr>
      </p:pic>
      <p:sp>
        <p:nvSpPr>
          <p:cNvPr id="5" name="Rectangle 4"/>
          <p:cNvSpPr/>
          <p:nvPr/>
        </p:nvSpPr>
        <p:spPr>
          <a:xfrm>
            <a:off x="1156519" y="5535612"/>
            <a:ext cx="2720617" cy="400110"/>
          </a:xfrm>
          <a:prstGeom prst="rect">
            <a:avLst/>
          </a:prstGeom>
        </p:spPr>
        <p:txBody>
          <a:bodyPr wrap="none">
            <a:spAutoFit/>
          </a:bodyPr>
          <a:lstStyle/>
          <a:p>
            <a:r>
              <a:rPr lang="en-US" sz="2000" i="1" dirty="0" err="1" smtClean="0">
                <a:solidFill>
                  <a:srgbClr val="FF0000"/>
                </a:solidFill>
                <a:latin typeface="Times New Roman" panose="02020603050405020304" pitchFamily="18" charset="0"/>
                <a:cs typeface="Times New Roman" panose="02020603050405020304" pitchFamily="18" charset="0"/>
              </a:rPr>
              <a:t>Kết</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quả</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nhận</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dạng</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đúng</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449119" y="5535612"/>
            <a:ext cx="2505814" cy="400110"/>
          </a:xfrm>
          <a:prstGeom prst="rect">
            <a:avLst/>
          </a:prstGeom>
        </p:spPr>
        <p:txBody>
          <a:bodyPr wrap="none">
            <a:spAutoFit/>
          </a:bodyPr>
          <a:lstStyle/>
          <a:p>
            <a:r>
              <a:rPr lang="en-US" sz="2000" i="1" dirty="0" err="1" smtClean="0">
                <a:solidFill>
                  <a:srgbClr val="FF0000"/>
                </a:solidFill>
                <a:latin typeface="Times New Roman" panose="02020603050405020304" pitchFamily="18" charset="0"/>
                <a:cs typeface="Times New Roman" panose="02020603050405020304" pitchFamily="18" charset="0"/>
              </a:rPr>
              <a:t>Kết</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quả</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nhận</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dạng</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sai</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65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743" y="796313"/>
            <a:ext cx="7886700" cy="474302"/>
          </a:xfrm>
        </p:spPr>
        <p:txBody>
          <a:bodyPr>
            <a:normAutofit/>
          </a:bodyPr>
          <a:lstStyle/>
          <a:p>
            <a:r>
              <a:rPr lang="en-US" sz="2500" b="1" dirty="0">
                <a:latin typeface="Times New Roman" panose="02020603050405020304" pitchFamily="18" charset="0"/>
                <a:cs typeface="Times New Roman" panose="02020603050405020304" pitchFamily="18" charset="0"/>
              </a:rPr>
              <a:t>3. </a:t>
            </a:r>
            <a:r>
              <a:rPr lang="en-US" sz="2500" b="1" dirty="0" err="1">
                <a:latin typeface="Times New Roman" panose="02020603050405020304" pitchFamily="18" charset="0"/>
                <a:cs typeface="Times New Roman" panose="02020603050405020304" pitchFamily="18" charset="0"/>
              </a:rPr>
              <a:t>Phân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tích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thiết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ứng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dụng</a:t>
            </a:r>
            <a:endParaRPr lang="en-US" sz="2500" b="1"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3474681" y="5065697"/>
            <a:ext cx="2394664" cy="47430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i="1" dirty="0" err="1">
                <a:solidFill>
                  <a:srgbClr val="FF0000"/>
                </a:solidFill>
                <a:latin typeface="Times New Roman" panose="02020603050405020304" pitchFamily="18" charset="0"/>
                <a:cs typeface="Times New Roman" panose="02020603050405020304" pitchFamily="18" charset="0"/>
              </a:rPr>
              <a:t>Sơ</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đồ</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chức</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năng</a:t>
            </a:r>
            <a:endParaRPr lang="en-US" sz="2000" i="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900236" y="1543992"/>
            <a:ext cx="5319713" cy="3399156"/>
          </a:xfrm>
          <a:prstGeom prst="rect">
            <a:avLst/>
          </a:prstGeom>
          <a:noFill/>
          <a:ln>
            <a:noFill/>
          </a:ln>
        </p:spPr>
      </p:pic>
    </p:spTree>
    <p:extLst>
      <p:ext uri="{BB962C8B-B14F-4D97-AF65-F5344CB8AC3E}">
        <p14:creationId xmlns:p14="http://schemas.microsoft.com/office/powerpoint/2010/main" val="108892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8" y="1179224"/>
            <a:ext cx="7886700" cy="474302"/>
          </a:xfrm>
        </p:spPr>
        <p:txBody>
          <a:bodyPr>
            <a:normAutofit/>
          </a:bodyPr>
          <a:lstStyle/>
          <a:p>
            <a:r>
              <a:rPr lang="en-US" sz="2500" b="1" dirty="0">
                <a:latin typeface="Times New Roman" panose="02020603050405020304" pitchFamily="18" charset="0"/>
                <a:cs typeface="Times New Roman" panose="02020603050405020304" pitchFamily="18" charset="0"/>
              </a:rPr>
              <a:t>4. </a:t>
            </a:r>
            <a:r>
              <a:rPr lang="en-US" sz="2500" b="1" dirty="0" err="1" smtClean="0">
                <a:latin typeface="Times New Roman" panose="02020603050405020304" pitchFamily="18" charset="0"/>
                <a:cs typeface="Times New Roman" panose="02020603050405020304" pitchFamily="18" charset="0"/>
              </a:rPr>
              <a:t>Đánh</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giá</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ứng</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dụng</a:t>
            </a:r>
            <a:r>
              <a:rPr lang="en-US"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p:txBody>
      </p:sp>
      <p:graphicFrame>
        <p:nvGraphicFramePr>
          <p:cNvPr id="3" name="Chart 2"/>
          <p:cNvGraphicFramePr/>
          <p:nvPr>
            <p:extLst>
              <p:ext uri="{D42A27DB-BD31-4B8C-83A1-F6EECF244321}">
                <p14:modId xmlns:p14="http://schemas.microsoft.com/office/powerpoint/2010/main" val="1119789116"/>
              </p:ext>
            </p:extLst>
          </p:nvPr>
        </p:nvGraphicFramePr>
        <p:xfrm>
          <a:off x="1536699" y="1963984"/>
          <a:ext cx="6070600" cy="352738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3500230" y="5637979"/>
            <a:ext cx="2143537" cy="400110"/>
          </a:xfrm>
          <a:prstGeom prst="rect">
            <a:avLst/>
          </a:prstGeom>
        </p:spPr>
        <p:txBody>
          <a:bodyPr wrap="none">
            <a:spAutoFit/>
          </a:bodyPr>
          <a:lstStyle/>
          <a:p>
            <a:pPr algn="ctr">
              <a:spcAft>
                <a:spcPts val="1000"/>
              </a:spcAft>
            </a:pP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Kết</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quả</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dạng</a:t>
            </a:r>
            <a:endPar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2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840851450"/>
              </p:ext>
            </p:extLst>
          </p:nvPr>
        </p:nvGraphicFramePr>
        <p:xfrm>
          <a:off x="57150" y="1136133"/>
          <a:ext cx="4241800" cy="29268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3026512665"/>
              </p:ext>
            </p:extLst>
          </p:nvPr>
        </p:nvGraphicFramePr>
        <p:xfrm>
          <a:off x="4298950" y="1136134"/>
          <a:ext cx="4730005" cy="2926818"/>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467485" y="4225062"/>
            <a:ext cx="3421129" cy="400110"/>
          </a:xfrm>
          <a:prstGeom prst="rect">
            <a:avLst/>
          </a:prstGeom>
        </p:spPr>
        <p:txBody>
          <a:bodyPr wrap="none">
            <a:spAutoFit/>
          </a:bodyPr>
          <a:lstStyle/>
          <a:p>
            <a:pPr algn="ctr">
              <a:spcAft>
                <a:spcPts val="1000"/>
              </a:spcAft>
            </a:pP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Biếu</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dạng</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ký</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tự</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số</a:t>
            </a:r>
            <a:endPar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5054124" y="4225062"/>
            <a:ext cx="3575018" cy="400110"/>
          </a:xfrm>
          <a:prstGeom prst="rect">
            <a:avLst/>
          </a:prstGeom>
        </p:spPr>
        <p:txBody>
          <a:bodyPr wrap="none">
            <a:spAutoFit/>
          </a:bodyPr>
          <a:lstStyle/>
          <a:p>
            <a:pPr algn="ctr">
              <a:spcAft>
                <a:spcPts val="1000"/>
              </a:spcAft>
            </a:pP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Biếu</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dạng</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ký</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tự</a:t>
            </a:r>
            <a:r>
              <a:rPr lang="en-US"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chữ</a:t>
            </a:r>
            <a:endPar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578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125" y="1153542"/>
            <a:ext cx="7886700" cy="474302"/>
          </a:xfrm>
        </p:spPr>
        <p:txBody>
          <a:bodyPr>
            <a:normAutofit/>
          </a:bodyPr>
          <a:lstStyle/>
          <a:p>
            <a:r>
              <a:rPr lang="en-US" sz="2500" b="1" dirty="0">
                <a:latin typeface="Times New Roman" panose="02020603050405020304" pitchFamily="18" charset="0"/>
                <a:cs typeface="Times New Roman" panose="02020603050405020304" pitchFamily="18" charset="0"/>
              </a:rPr>
              <a:t>5. Demo</a:t>
            </a:r>
          </a:p>
        </p:txBody>
      </p:sp>
      <p:pic>
        <p:nvPicPr>
          <p:cNvPr id="3" name="Picture 2"/>
          <p:cNvPicPr/>
          <p:nvPr/>
        </p:nvPicPr>
        <p:blipFill rotWithShape="1">
          <a:blip r:embed="rId4">
            <a:extLst>
              <a:ext uri="{28A0092B-C50C-407E-A947-70E740481C1C}">
                <a14:useLocalDpi xmlns:a14="http://schemas.microsoft.com/office/drawing/2010/main" val="0"/>
              </a:ext>
            </a:extLst>
          </a:blip>
          <a:srcRect t="2898"/>
          <a:stretch/>
        </p:blipFill>
        <p:spPr bwMode="auto">
          <a:xfrm>
            <a:off x="2673876" y="3990365"/>
            <a:ext cx="4490495" cy="2434002"/>
          </a:xfrm>
          <a:prstGeom prst="rect">
            <a:avLst/>
          </a:prstGeom>
          <a:ln>
            <a:noFill/>
          </a:ln>
          <a:extLst>
            <a:ext uri="{53640926-AAD7-44D8-BBD7-CCE9431645EC}">
              <a14:shadowObscured xmlns:a14="http://schemas.microsoft.com/office/drawing/2010/main"/>
            </a:ext>
          </a:extLst>
        </p:spPr>
      </p:pic>
      <p:sp>
        <p:nvSpPr>
          <p:cNvPr id="8" name="Title 1"/>
          <p:cNvSpPr txBox="1">
            <a:spLocks/>
          </p:cNvSpPr>
          <p:nvPr/>
        </p:nvSpPr>
        <p:spPr>
          <a:xfrm>
            <a:off x="619125" y="1793370"/>
            <a:ext cx="7886700" cy="47430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err="1">
                <a:solidFill>
                  <a:srgbClr val="FF0000"/>
                </a:solidFill>
                <a:latin typeface="Times New Roman" panose="02020603050405020304" pitchFamily="18" charset="0"/>
                <a:cs typeface="Times New Roman" panose="02020603050405020304" pitchFamily="18" charset="0"/>
              </a:rPr>
              <a:t>Công</a:t>
            </a:r>
            <a:r>
              <a:rPr lang="en-US" sz="2500" dirty="0">
                <a:solidFill>
                  <a:srgbClr val="FF0000"/>
                </a:solidFill>
                <a:latin typeface="Times New Roman" panose="02020603050405020304" pitchFamily="18" charset="0"/>
                <a:cs typeface="Times New Roman" panose="02020603050405020304" pitchFamily="18" charset="0"/>
              </a:rPr>
              <a:t> </a:t>
            </a:r>
            <a:r>
              <a:rPr lang="en-US" sz="2500" dirty="0" err="1">
                <a:solidFill>
                  <a:srgbClr val="FF0000"/>
                </a:solidFill>
                <a:latin typeface="Times New Roman" panose="02020603050405020304" pitchFamily="18" charset="0"/>
                <a:cs typeface="Times New Roman" panose="02020603050405020304" pitchFamily="18" charset="0"/>
              </a:rPr>
              <a:t>nghệ</a:t>
            </a:r>
            <a:r>
              <a:rPr lang="en-US" sz="2500" dirty="0">
                <a:solidFill>
                  <a:srgbClr val="FF0000"/>
                </a:solidFill>
                <a:latin typeface="Times New Roman" panose="02020603050405020304" pitchFamily="18" charset="0"/>
                <a:cs typeface="Times New Roman" panose="02020603050405020304" pitchFamily="18" charset="0"/>
              </a:rPr>
              <a:t> </a:t>
            </a:r>
            <a:r>
              <a:rPr lang="en-US" sz="2500" dirty="0" err="1">
                <a:solidFill>
                  <a:srgbClr val="FF0000"/>
                </a:solidFill>
                <a:latin typeface="Times New Roman" panose="02020603050405020304" pitchFamily="18" charset="0"/>
                <a:cs typeface="Times New Roman" panose="02020603050405020304" pitchFamily="18" charset="0"/>
              </a:rPr>
              <a:t>liên</a:t>
            </a:r>
            <a:r>
              <a:rPr lang="en-US" sz="2500" dirty="0">
                <a:solidFill>
                  <a:srgbClr val="FF0000"/>
                </a:solidFill>
                <a:latin typeface="Times New Roman" panose="02020603050405020304" pitchFamily="18" charset="0"/>
                <a:cs typeface="Times New Roman" panose="02020603050405020304" pitchFamily="18" charset="0"/>
              </a:rPr>
              <a:t> </a:t>
            </a:r>
            <a:r>
              <a:rPr lang="en-US" sz="2500" dirty="0" err="1">
                <a:solidFill>
                  <a:srgbClr val="FF0000"/>
                </a:solidFill>
                <a:latin typeface="Times New Roman" panose="02020603050405020304" pitchFamily="18" charset="0"/>
                <a:cs typeface="Times New Roman" panose="02020603050405020304" pitchFamily="18" charset="0"/>
              </a:rPr>
              <a:t>quan</a:t>
            </a:r>
            <a:r>
              <a:rPr lang="en-US" sz="2500" dirty="0">
                <a:solidFill>
                  <a:srgbClr val="FF0000"/>
                </a:solidFill>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170" y="2339297"/>
            <a:ext cx="2291581" cy="13466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796" y="2339297"/>
            <a:ext cx="2361200" cy="1346600"/>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14492" r="20823"/>
          <a:stretch/>
        </p:blipFill>
        <p:spPr>
          <a:xfrm>
            <a:off x="6752182" y="2339297"/>
            <a:ext cx="1753643" cy="1346600"/>
          </a:xfrm>
          <a:prstGeom prst="rect">
            <a:avLst/>
          </a:prstGeom>
        </p:spPr>
      </p:pic>
    </p:spTree>
    <p:extLst>
      <p:ext uri="{BB962C8B-B14F-4D97-AF65-F5344CB8AC3E}">
        <p14:creationId xmlns:p14="http://schemas.microsoft.com/office/powerpoint/2010/main" val="138577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62" y="0"/>
            <a:ext cx="10972798" cy="6858000"/>
          </a:xfrm>
          <a:prstGeom prst="rect">
            <a:avLst/>
          </a:prstGeom>
        </p:spPr>
      </p:pic>
    </p:spTree>
    <p:extLst>
      <p:ext uri="{BB962C8B-B14F-4D97-AF65-F5344CB8AC3E}">
        <p14:creationId xmlns:p14="http://schemas.microsoft.com/office/powerpoint/2010/main" val="296784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5309-AEC1-4E68-A648-F3BC227E5181}"/>
              </a:ext>
            </a:extLst>
          </p:cNvPr>
          <p:cNvSpPr>
            <a:spLocks noGrp="1"/>
          </p:cNvSpPr>
          <p:nvPr>
            <p:ph type="ctrTitle"/>
          </p:nvPr>
        </p:nvSpPr>
        <p:spPr>
          <a:xfrm>
            <a:off x="1143000" y="2249520"/>
            <a:ext cx="6858000" cy="1897213"/>
          </a:xfrm>
        </p:spPr>
        <p:txBody>
          <a:bodyPr>
            <a:normAutofit fontScale="90000"/>
          </a:bodyPr>
          <a:lstStyle/>
          <a:p>
            <a:pPr>
              <a:lnSpc>
                <a:spcPct val="100000"/>
              </a:lnSpc>
            </a:pPr>
            <a:r>
              <a:rPr lang="en-US" sz="3000" dirty="0">
                <a:latin typeface="Times New Roman" panose="02020603050405020304" pitchFamily="18" charset="0"/>
                <a:cs typeface="Times New Roman" panose="02020603050405020304" pitchFamily="18" charset="0"/>
              </a:rPr>
              <a:t>ĐỒ ÁN TỐT NGHIỆP</a:t>
            </a:r>
            <a:r>
              <a:rPr lang="en-US" sz="4050" dirty="0">
                <a:latin typeface="Times New Roman" panose="02020603050405020304" pitchFamily="18" charset="0"/>
                <a:cs typeface="Times New Roman" panose="02020603050405020304" pitchFamily="18" charset="0"/>
              </a:rPr>
              <a:t/>
            </a:r>
            <a:br>
              <a:rPr lang="en-US" sz="4050" dirty="0">
                <a:latin typeface="Times New Roman" panose="02020603050405020304" pitchFamily="18" charset="0"/>
                <a:cs typeface="Times New Roman" panose="02020603050405020304" pitchFamily="18" charset="0"/>
              </a:rPr>
            </a:br>
            <a:r>
              <a:rPr lang="en-US" sz="4050" b="1" dirty="0">
                <a:solidFill>
                  <a:srgbClr val="FF0000"/>
                </a:solidFill>
                <a:latin typeface="Times New Roman" panose="02020603050405020304" pitchFamily="18" charset="0"/>
                <a:cs typeface="Times New Roman" panose="02020603050405020304" pitchFamily="18" charset="0"/>
              </a:rPr>
              <a:t>NHẬN DẠNG BIỂN SỐ XE VÀ XÂY DỰNG ỨNG DỤNG QUẢN LÝ BÃI GIỮ XE Ô TÔ</a:t>
            </a:r>
            <a:endParaRPr lang="vi-VN" sz="33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9B5DD6C-D04E-4EBC-A834-B5587FA6A6C1}"/>
              </a:ext>
            </a:extLst>
          </p:cNvPr>
          <p:cNvSpPr>
            <a:spLocks noGrp="1"/>
          </p:cNvSpPr>
          <p:nvPr>
            <p:ph type="subTitle" idx="1"/>
          </p:nvPr>
        </p:nvSpPr>
        <p:spPr>
          <a:xfrm>
            <a:off x="2054678" y="4493195"/>
            <a:ext cx="5143500" cy="1634228"/>
          </a:xfrm>
        </p:spPr>
        <p:txBody>
          <a:bodyPr>
            <a:normAutofit fontScale="77500" lnSpcReduction="20000"/>
          </a:bodyPr>
          <a:lstStyle/>
          <a:p>
            <a:pPr algn="l"/>
            <a:r>
              <a:rPr lang="vi-VN" dirty="0" smtClean="0">
                <a:latin typeface="Times New Roman" panose="02020603050405020304" pitchFamily="18" charset="0"/>
                <a:cs typeface="Times New Roman" panose="02020603050405020304" pitchFamily="18" charset="0"/>
              </a:rPr>
              <a:t>SVTH: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Lâm Chương</a:t>
            </a:r>
            <a:endParaRPr lang="vi-VN"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GVHD: </a:t>
            </a:r>
            <a:r>
              <a:rPr lang="vi-VN" dirty="0" smtClean="0">
                <a:latin typeface="Times New Roman" panose="02020603050405020304" pitchFamily="18" charset="0"/>
                <a:cs typeface="Times New Roman" panose="02020603050405020304" pitchFamily="18" charset="0"/>
              </a:rPr>
              <a:t>TS. </a:t>
            </a: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Tuấn</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KS. </a:t>
            </a:r>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Dung</a:t>
            </a:r>
            <a:endParaRPr lang="vi-VN"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Lớp: </a:t>
            </a:r>
            <a:r>
              <a:rPr lang="vi-VN" dirty="0" smtClean="0">
                <a:latin typeface="Times New Roman" panose="02020603050405020304" pitchFamily="18" charset="0"/>
                <a:cs typeface="Times New Roman" panose="02020603050405020304" pitchFamily="18" charset="0"/>
              </a:rPr>
              <a:t>CQ.5</a:t>
            </a:r>
            <a:r>
              <a:rPr lang="en-US" dirty="0">
                <a:latin typeface="Times New Roman" panose="02020603050405020304" pitchFamily="18" charset="0"/>
                <a:cs typeface="Times New Roman" panose="02020603050405020304" pitchFamily="18" charset="0"/>
              </a:rPr>
              <a:t>6</a:t>
            </a:r>
            <a:r>
              <a:rPr lang="vi-VN" dirty="0" smtClean="0">
                <a:latin typeface="Times New Roman" panose="02020603050405020304" pitchFamily="18" charset="0"/>
                <a:cs typeface="Times New Roman" panose="02020603050405020304" pitchFamily="18" charset="0"/>
              </a:rPr>
              <a:t>.CN</a:t>
            </a:r>
            <a:r>
              <a:rPr lang="en-US" dirty="0" smtClean="0">
                <a:latin typeface="Times New Roman" panose="02020603050405020304" pitchFamily="18" charset="0"/>
                <a:cs typeface="Times New Roman" panose="02020603050405020304" pitchFamily="18" charset="0"/>
              </a:rPr>
              <a:t>PM</a:t>
            </a:r>
            <a:endParaRPr lang="vi-VN"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Khoá: </a:t>
            </a:r>
            <a:r>
              <a:rPr lang="vi-VN" dirty="0" smtClean="0">
                <a:latin typeface="Times New Roman" panose="02020603050405020304" pitchFamily="18" charset="0"/>
                <a:cs typeface="Times New Roman" panose="02020603050405020304" pitchFamily="18" charset="0"/>
              </a:rPr>
              <a:t>K5</a:t>
            </a:r>
            <a:r>
              <a:rPr lang="en-US" dirty="0" smtClean="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123D4F-0184-4EE4-ABF1-65800EC76AFF}" type="slidenum">
              <a:rPr lang="vi-VN" smtClean="0">
                <a:latin typeface="Times New Roman" panose="02020603050405020304" pitchFamily="18" charset="0"/>
                <a:cs typeface="Times New Roman" panose="02020603050405020304" pitchFamily="18" charset="0"/>
              </a:rPr>
              <a:t>2</a:t>
            </a:fld>
            <a:endParaRPr lang="vi-VN" dirty="0">
              <a:latin typeface="Times New Roman" panose="02020603050405020304" pitchFamily="18" charset="0"/>
              <a:cs typeface="Times New Roman" panose="02020603050405020304" pitchFamily="18" charset="0"/>
            </a:endParaRPr>
          </a:p>
        </p:txBody>
      </p:sp>
      <p:pic>
        <p:nvPicPr>
          <p:cNvPr id="5" name="Picture 4" descr="http://ined.utc.edu.vn/sites/ined.utc.edu.vn/files/styles/medium/public/logo.png?itok=JEfoqp8q">
            <a:extLst>
              <a:ext uri="{FF2B5EF4-FFF2-40B4-BE49-F238E27FC236}">
                <a16:creationId xmlns:a16="http://schemas.microsoft.com/office/drawing/2014/main" id="{48405686-01DF-4F63-943E-97D06B0E96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72618" y="306838"/>
            <a:ext cx="1488721" cy="1399414"/>
          </a:xfrm>
          <a:prstGeom prst="rect">
            <a:avLst/>
          </a:prstGeom>
          <a:noFill/>
          <a:ln>
            <a:noFill/>
          </a:ln>
        </p:spPr>
      </p:pic>
      <p:sp>
        <p:nvSpPr>
          <p:cNvPr id="6" name="TextBox 5">
            <a:extLst>
              <a:ext uri="{FF2B5EF4-FFF2-40B4-BE49-F238E27FC236}">
                <a16:creationId xmlns:a16="http://schemas.microsoft.com/office/drawing/2014/main" id="{3BFF65B0-411D-449A-B057-02CEECEE7B02}"/>
              </a:ext>
            </a:extLst>
          </p:cNvPr>
          <p:cNvSpPr txBox="1"/>
          <p:nvPr/>
        </p:nvSpPr>
        <p:spPr>
          <a:xfrm>
            <a:off x="2776747" y="497745"/>
            <a:ext cx="5224253"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BỘ GIÁO DỤC VÀ ĐÀO TẠO</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algn="ctr"/>
            <a:r>
              <a:rPr lang="en-US" b="1" dirty="0">
                <a:latin typeface="Times New Roman" panose="02020603050405020304" pitchFamily="18" charset="0"/>
                <a:ea typeface="Tahoma" panose="020B0604030504040204" pitchFamily="34" charset="0"/>
                <a:cs typeface="Times New Roman" panose="02020603050405020304" pitchFamily="18" charset="0"/>
              </a:rPr>
              <a:t>TRƯỜNG ĐẠI HỌC GIAO THÔNG VẬN TẢI</a:t>
            </a:r>
            <a:r>
              <a:rPr lang="en-US" dirty="0">
                <a:latin typeface="Times New Roman" panose="02020603050405020304" pitchFamily="18" charset="0"/>
                <a:ea typeface="Tahoma" panose="020B0604030504040204" pitchFamily="34" charset="0"/>
                <a:cs typeface="Times New Roman" panose="02020603050405020304" pitchFamily="18" charset="0"/>
              </a:rPr>
              <a:t/>
            </a:r>
            <a:br>
              <a:rPr lang="en-US" dirty="0">
                <a:latin typeface="Times New Roman" panose="02020603050405020304" pitchFamily="18" charset="0"/>
                <a:ea typeface="Tahoma" panose="020B0604030504040204" pitchFamily="34" charset="0"/>
                <a:cs typeface="Times New Roman" panose="02020603050405020304" pitchFamily="18" charset="0"/>
              </a:rPr>
            </a:br>
            <a:r>
              <a:rPr lang="en-US" b="1" dirty="0">
                <a:latin typeface="Times New Roman" panose="02020603050405020304" pitchFamily="18" charset="0"/>
                <a:ea typeface="Tahoma" panose="020B0604030504040204" pitchFamily="34" charset="0"/>
                <a:cs typeface="Times New Roman" panose="02020603050405020304" pitchFamily="18" charset="0"/>
              </a:rPr>
              <a:t>PHÂN HIỆU TẠI THÀNH PHỐ HỒ CHÍ MINH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6922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arn(inVertical)">
                                      <p:cBhvr>
                                        <p:cTn id="20" dur="500"/>
                                        <p:tgtEl>
                                          <p:spTgt spid="3">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2A4F-1470-495C-AC1F-EA5C9901B87B}"/>
              </a:ext>
            </a:extLst>
          </p:cNvPr>
          <p:cNvSpPr>
            <a:spLocks noGrp="1"/>
          </p:cNvSpPr>
          <p:nvPr>
            <p:ph type="title"/>
          </p:nvPr>
        </p:nvSpPr>
        <p:spPr/>
        <p:txBody>
          <a:bodyPr/>
          <a:lstStyle/>
          <a:p>
            <a:r>
              <a:rPr lang="vi-VN" b="1" dirty="0">
                <a:solidFill>
                  <a:schemeClr val="accent5">
                    <a:lumMod val="75000"/>
                  </a:schemeClr>
                </a:solidFill>
                <a:cs typeface="Arial" panose="020B0604020202020204" pitchFamily="34" charset="0"/>
              </a:rPr>
              <a:t>NỘI DUNG BÁO CÁO</a:t>
            </a:r>
          </a:p>
        </p:txBody>
      </p:sp>
      <p:sp>
        <p:nvSpPr>
          <p:cNvPr id="3" name="Slide Number Placeholder 2"/>
          <p:cNvSpPr>
            <a:spLocks noGrp="1"/>
          </p:cNvSpPr>
          <p:nvPr>
            <p:ph type="sldNum" sz="quarter" idx="12"/>
          </p:nvPr>
        </p:nvSpPr>
        <p:spPr/>
        <p:txBody>
          <a:bodyPr/>
          <a:lstStyle/>
          <a:p>
            <a:fld id="{6D123D4F-0184-4EE4-ABF1-65800EC76AFF}" type="slidenum">
              <a:rPr lang="vi-VN" b="1" smtClean="0">
                <a:latin typeface="+mj-lt"/>
              </a:rPr>
              <a:t>3</a:t>
            </a:fld>
            <a:endParaRPr lang="vi-VN" b="1">
              <a:latin typeface="+mj-lt"/>
            </a:endParaRPr>
          </a:p>
        </p:txBody>
      </p:sp>
      <p:graphicFrame>
        <p:nvGraphicFramePr>
          <p:cNvPr id="10" name="Diagram 9"/>
          <p:cNvGraphicFramePr/>
          <p:nvPr>
            <p:extLst>
              <p:ext uri="{D42A27DB-BD31-4B8C-83A1-F6EECF244321}">
                <p14:modId xmlns:p14="http://schemas.microsoft.com/office/powerpoint/2010/main" val="1885475993"/>
              </p:ext>
            </p:extLst>
          </p:nvPr>
        </p:nvGraphicFramePr>
        <p:xfrm>
          <a:off x="1524000" y="1690689"/>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795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930" y="1303735"/>
            <a:ext cx="7886700" cy="501167"/>
          </a:xfrm>
        </p:spPr>
        <p:txBody>
          <a:bodyPr>
            <a:normAutofit/>
          </a:bodyPr>
          <a:lstStyle/>
          <a:p>
            <a:r>
              <a:rPr lang="en-US" sz="2625" b="1" dirty="0">
                <a:latin typeface="Times New Roman" panose="02020603050405020304" pitchFamily="18" charset="0"/>
                <a:ea typeface="Tahoma" panose="020B0604030504040204" pitchFamily="34" charset="0"/>
                <a:cs typeface="Times New Roman" panose="02020603050405020304" pitchFamily="18" charset="0"/>
              </a:rPr>
              <a:t>1.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Lý</a:t>
            </a:r>
            <a:r>
              <a:rPr lang="en-US" sz="2625" b="1" dirty="0">
                <a:latin typeface="Times New Roman" panose="02020603050405020304" pitchFamily="18" charset="0"/>
                <a:ea typeface="Tahoma" panose="020B0604030504040204" pitchFamily="34" charset="0"/>
                <a:cs typeface="Times New Roman" panose="02020603050405020304" pitchFamily="18" charset="0"/>
              </a:rPr>
              <a:t> do,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mục</a:t>
            </a:r>
            <a:r>
              <a:rPr lang="en-US" sz="2625" b="1" dirty="0">
                <a:latin typeface="Times New Roman" panose="02020603050405020304" pitchFamily="18" charset="0"/>
                <a:ea typeface="Tahoma" panose="020B0604030504040204" pitchFamily="34" charset="0"/>
                <a:cs typeface="Times New Roman" panose="02020603050405020304" pitchFamily="18" charset="0"/>
              </a:rPr>
              <a:t>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tiêu</a:t>
            </a:r>
            <a:r>
              <a:rPr lang="en-US" sz="2625" b="1" dirty="0">
                <a:latin typeface="Times New Roman" panose="02020603050405020304" pitchFamily="18" charset="0"/>
                <a:ea typeface="Tahoma" panose="020B0604030504040204" pitchFamily="34" charset="0"/>
                <a:cs typeface="Times New Roman" panose="02020603050405020304" pitchFamily="18" charset="0"/>
              </a:rPr>
              <a:t>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và</a:t>
            </a:r>
            <a:r>
              <a:rPr lang="en-US" sz="2625" b="1" dirty="0">
                <a:latin typeface="Times New Roman" panose="02020603050405020304" pitchFamily="18" charset="0"/>
                <a:ea typeface="Tahoma" panose="020B0604030504040204" pitchFamily="34" charset="0"/>
                <a:cs typeface="Times New Roman" panose="02020603050405020304" pitchFamily="18" charset="0"/>
              </a:rPr>
              <a:t>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phạm</a:t>
            </a:r>
            <a:r>
              <a:rPr lang="en-US" sz="2625" b="1" dirty="0">
                <a:latin typeface="Times New Roman" panose="02020603050405020304" pitchFamily="18" charset="0"/>
                <a:ea typeface="Tahoma" panose="020B0604030504040204" pitchFamily="34" charset="0"/>
                <a:cs typeface="Times New Roman" panose="02020603050405020304" pitchFamily="18" charset="0"/>
              </a:rPr>
              <a:t> vi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nghiên</a:t>
            </a:r>
            <a:r>
              <a:rPr lang="en-US" sz="2625" b="1" dirty="0">
                <a:latin typeface="Times New Roman" panose="02020603050405020304" pitchFamily="18" charset="0"/>
                <a:ea typeface="Tahoma" panose="020B0604030504040204" pitchFamily="34" charset="0"/>
                <a:cs typeface="Times New Roman" panose="02020603050405020304" pitchFamily="18" charset="0"/>
              </a:rPr>
              <a:t>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cứu</a:t>
            </a:r>
            <a:r>
              <a:rPr lang="en-US" sz="2625" b="1" dirty="0">
                <a:latin typeface="Times New Roman" panose="02020603050405020304" pitchFamily="18" charset="0"/>
                <a:ea typeface="Tahoma" panose="020B0604030504040204" pitchFamily="34" charset="0"/>
                <a:cs typeface="Times New Roman" panose="02020603050405020304" pitchFamily="18" charset="0"/>
              </a:rPr>
              <a:t>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đề</a:t>
            </a:r>
            <a:r>
              <a:rPr lang="en-US" sz="2625" b="1" dirty="0">
                <a:latin typeface="Times New Roman" panose="02020603050405020304" pitchFamily="18" charset="0"/>
                <a:ea typeface="Tahoma" panose="020B0604030504040204" pitchFamily="34" charset="0"/>
                <a:cs typeface="Times New Roman" panose="02020603050405020304" pitchFamily="18" charset="0"/>
              </a:rPr>
              <a:t> </a:t>
            </a:r>
            <a:r>
              <a:rPr lang="en-US" sz="2625" b="1" dirty="0" err="1">
                <a:latin typeface="Times New Roman" panose="02020603050405020304" pitchFamily="18" charset="0"/>
                <a:ea typeface="Tahoma" panose="020B0604030504040204" pitchFamily="34" charset="0"/>
                <a:cs typeface="Times New Roman" panose="02020603050405020304" pitchFamily="18" charset="0"/>
              </a:rPr>
              <a:t>tài</a:t>
            </a:r>
            <a:endParaRPr lang="en-US" sz="2625"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80" y="2079221"/>
            <a:ext cx="4185843" cy="278777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982" y="2079221"/>
            <a:ext cx="4497218" cy="2787771"/>
          </a:xfrm>
          <a:prstGeom prst="rect">
            <a:avLst/>
          </a:prstGeom>
        </p:spPr>
      </p:pic>
    </p:spTree>
    <p:extLst>
      <p:ext uri="{BB962C8B-B14F-4D97-AF65-F5344CB8AC3E}">
        <p14:creationId xmlns:p14="http://schemas.microsoft.com/office/powerpoint/2010/main" val="139464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280516" y="628173"/>
            <a:ext cx="6853834" cy="5239227"/>
          </a:xfrm>
          <a:prstGeom prst="rect">
            <a:avLst/>
          </a:prstGeom>
        </p:spPr>
      </p:pic>
    </p:spTree>
    <p:extLst>
      <p:ext uri="{BB962C8B-B14F-4D97-AF65-F5344CB8AC3E}">
        <p14:creationId xmlns:p14="http://schemas.microsoft.com/office/powerpoint/2010/main" val="385161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343068"/>
            <a:ext cx="7886700" cy="474302"/>
          </a:xfrm>
        </p:spPr>
        <p:txBody>
          <a:bodyPr>
            <a:normAutofit/>
          </a:bodyPr>
          <a:lstStyle/>
          <a:p>
            <a:r>
              <a:rPr lang="en-US" sz="2625" b="1" dirty="0">
                <a:latin typeface="Times New Roman" panose="02020603050405020304" pitchFamily="18" charset="0"/>
                <a:cs typeface="Times New Roman" panose="02020603050405020304" pitchFamily="18" charset="0"/>
              </a:rPr>
              <a:t>2. </a:t>
            </a:r>
            <a:r>
              <a:rPr lang="en-US" sz="2625" b="1" dirty="0" err="1">
                <a:latin typeface="Times New Roman" panose="02020603050405020304" pitchFamily="18" charset="0"/>
                <a:cs typeface="Times New Roman" panose="02020603050405020304" pitchFamily="18" charset="0"/>
              </a:rPr>
              <a:t>Phân</a:t>
            </a:r>
            <a:r>
              <a:rPr lang="en-US" sz="2625" b="1" dirty="0">
                <a:latin typeface="Times New Roman" panose="02020603050405020304" pitchFamily="18" charset="0"/>
                <a:cs typeface="Times New Roman" panose="02020603050405020304" pitchFamily="18" charset="0"/>
              </a:rPr>
              <a:t> </a:t>
            </a:r>
            <a:r>
              <a:rPr lang="en-US" sz="2625" b="1" dirty="0" err="1">
                <a:latin typeface="Times New Roman" panose="02020603050405020304" pitchFamily="18" charset="0"/>
                <a:cs typeface="Times New Roman" panose="02020603050405020304" pitchFamily="18" charset="0"/>
              </a:rPr>
              <a:t>tích</a:t>
            </a:r>
            <a:r>
              <a:rPr lang="en-US" sz="2625" b="1" dirty="0">
                <a:latin typeface="Times New Roman" panose="02020603050405020304" pitchFamily="18" charset="0"/>
                <a:cs typeface="Times New Roman" panose="02020603050405020304" pitchFamily="18" charset="0"/>
              </a:rPr>
              <a:t> </a:t>
            </a:r>
            <a:r>
              <a:rPr lang="en-US" sz="2625" b="1" dirty="0" err="1">
                <a:latin typeface="Times New Roman" panose="02020603050405020304" pitchFamily="18" charset="0"/>
                <a:cs typeface="Times New Roman" panose="02020603050405020304" pitchFamily="18" charset="0"/>
              </a:rPr>
              <a:t>bài</a:t>
            </a:r>
            <a:r>
              <a:rPr lang="en-US" sz="2625" b="1" dirty="0">
                <a:latin typeface="Times New Roman" panose="02020603050405020304" pitchFamily="18" charset="0"/>
                <a:cs typeface="Times New Roman" panose="02020603050405020304" pitchFamily="18" charset="0"/>
              </a:rPr>
              <a:t> </a:t>
            </a:r>
            <a:r>
              <a:rPr lang="en-US" sz="2625" b="1" dirty="0" err="1">
                <a:latin typeface="Times New Roman" panose="02020603050405020304" pitchFamily="18" charset="0"/>
                <a:cs typeface="Times New Roman" panose="02020603050405020304" pitchFamily="18" charset="0"/>
              </a:rPr>
              <a:t>toán</a:t>
            </a:r>
            <a:r>
              <a:rPr lang="en-US" sz="2625" b="1" dirty="0">
                <a:latin typeface="Times New Roman" panose="02020603050405020304" pitchFamily="18" charset="0"/>
                <a:cs typeface="Times New Roman" panose="02020603050405020304" pitchFamily="18" charset="0"/>
              </a:rPr>
              <a:t> </a:t>
            </a:r>
            <a:r>
              <a:rPr lang="en-US" sz="2625" b="1" dirty="0" err="1">
                <a:latin typeface="Times New Roman" panose="02020603050405020304" pitchFamily="18" charset="0"/>
                <a:cs typeface="Times New Roman" panose="02020603050405020304" pitchFamily="18" charset="0"/>
              </a:rPr>
              <a:t>nhận</a:t>
            </a:r>
            <a:r>
              <a:rPr lang="en-US" sz="2625" b="1" dirty="0">
                <a:latin typeface="Times New Roman" panose="02020603050405020304" pitchFamily="18" charset="0"/>
                <a:cs typeface="Times New Roman" panose="02020603050405020304" pitchFamily="18" charset="0"/>
              </a:rPr>
              <a:t> </a:t>
            </a:r>
            <a:r>
              <a:rPr lang="en-US" sz="2625" b="1" dirty="0" err="1" smtClean="0">
                <a:latin typeface="Times New Roman" panose="02020603050405020304" pitchFamily="18" charset="0"/>
                <a:cs typeface="Times New Roman" panose="02020603050405020304" pitchFamily="18" charset="0"/>
              </a:rPr>
              <a:t>dạng</a:t>
            </a:r>
            <a:endParaRPr lang="en-US" sz="2625"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148477" y="1999377"/>
            <a:ext cx="7047072" cy="3252074"/>
          </a:xfrm>
          <a:prstGeom prst="rect">
            <a:avLst/>
          </a:prstGeom>
        </p:spPr>
      </p:pic>
      <p:sp>
        <p:nvSpPr>
          <p:cNvPr id="8" name="Title 1"/>
          <p:cNvSpPr txBox="1">
            <a:spLocks/>
          </p:cNvSpPr>
          <p:nvPr/>
        </p:nvSpPr>
        <p:spPr>
          <a:xfrm>
            <a:off x="3474681" y="5216526"/>
            <a:ext cx="2394664" cy="47430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i="1" dirty="0" err="1">
                <a:solidFill>
                  <a:srgbClr val="FF0000"/>
                </a:solidFill>
                <a:latin typeface="Times New Roman" panose="02020603050405020304" pitchFamily="18" charset="0"/>
                <a:cs typeface="Times New Roman" panose="02020603050405020304" pitchFamily="18" charset="0"/>
              </a:rPr>
              <a:t>Quy</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trình</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xử</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lý</a:t>
            </a:r>
            <a:endParaRPr lang="en-US"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34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6142" y="4830981"/>
            <a:ext cx="3315538" cy="474302"/>
          </a:xfrm>
        </p:spPr>
        <p:txBody>
          <a:bodyPr>
            <a:normAutofit/>
          </a:bodyPr>
          <a:lstStyle/>
          <a:p>
            <a:pPr algn="ctr"/>
            <a:r>
              <a:rPr lang="en-US" sz="2000" i="1" dirty="0" err="1">
                <a:solidFill>
                  <a:srgbClr val="FF0000"/>
                </a:solidFill>
                <a:latin typeface="Times New Roman" panose="02020603050405020304" pitchFamily="18" charset="0"/>
                <a:cs typeface="Times New Roman" panose="02020603050405020304" pitchFamily="18" charset="0"/>
              </a:rPr>
              <a:t>Ảnh</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màu</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chứa</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biển</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số</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xe</a:t>
            </a:r>
            <a:endParaRPr lang="en-US" sz="2000" i="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384869" y="1925342"/>
            <a:ext cx="3678084" cy="2759781"/>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4777760" y="1925343"/>
            <a:ext cx="3678084" cy="2684366"/>
          </a:xfrm>
          <a:prstGeom prst="rect">
            <a:avLst/>
          </a:prstGeom>
        </p:spPr>
      </p:pic>
      <p:sp>
        <p:nvSpPr>
          <p:cNvPr id="6" name="Title 1"/>
          <p:cNvSpPr txBox="1">
            <a:spLocks/>
          </p:cNvSpPr>
          <p:nvPr/>
        </p:nvSpPr>
        <p:spPr>
          <a:xfrm>
            <a:off x="4979778" y="4830981"/>
            <a:ext cx="3274047" cy="474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i="1" dirty="0" err="1" smtClean="0">
                <a:solidFill>
                  <a:srgbClr val="FF0000"/>
                </a:solidFill>
                <a:latin typeface="Times New Roman" panose="02020603050405020304" pitchFamily="18" charset="0"/>
                <a:cs typeface="Times New Roman" panose="02020603050405020304" pitchFamily="18" charset="0"/>
              </a:rPr>
              <a:t>Ảnh</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đã</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được</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chuyển</a:t>
            </a:r>
            <a:r>
              <a:rPr lang="en-US" sz="2000" i="1" dirty="0" smtClean="0">
                <a:solidFill>
                  <a:srgbClr val="FF0000"/>
                </a:solidFill>
                <a:latin typeface="Times New Roman" panose="02020603050405020304" pitchFamily="18" charset="0"/>
                <a:cs typeface="Times New Roman" panose="02020603050405020304" pitchFamily="18" charset="0"/>
              </a:rPr>
              <a:t> </a:t>
            </a:r>
            <a:r>
              <a:rPr lang="en-US" sz="2000" i="1" dirty="0" err="1" smtClean="0">
                <a:solidFill>
                  <a:srgbClr val="FF0000"/>
                </a:solidFill>
                <a:latin typeface="Times New Roman" panose="02020603050405020304" pitchFamily="18" charset="0"/>
                <a:cs typeface="Times New Roman" panose="02020603050405020304" pitchFamily="18" charset="0"/>
              </a:rPr>
              <a:t>xám</a:t>
            </a:r>
            <a:endParaRPr lang="en-US"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12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1683" y="638757"/>
            <a:ext cx="7886700" cy="474302"/>
          </a:xfrm>
        </p:spPr>
        <p:txBody>
          <a:bodyPr>
            <a:normAutofit/>
          </a:bodyPr>
          <a:lstStyle/>
          <a:p>
            <a:r>
              <a:rPr lang="en-US" sz="2500" dirty="0" err="1" smtClean="0">
                <a:latin typeface="Times New Roman" panose="02020603050405020304" pitchFamily="18" charset="0"/>
                <a:cs typeface="Times New Roman" panose="02020603050405020304" pitchFamily="18" charset="0"/>
              </a:rPr>
              <a:t>Tiền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phương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pháp</a:t>
            </a:r>
            <a:r>
              <a:rPr lang="en-US" sz="2500" dirty="0">
                <a:latin typeface="Times New Roman" panose="02020603050405020304" pitchFamily="18" charset="0"/>
                <a:cs typeface="Times New Roman" panose="02020603050405020304" pitchFamily="18" charset="0"/>
              </a:rPr>
              <a:t> Canny</a:t>
            </a:r>
          </a:p>
        </p:txBody>
      </p:sp>
      <p:graphicFrame>
        <p:nvGraphicFramePr>
          <p:cNvPr id="10" name="Diagram 9"/>
          <p:cNvGraphicFramePr/>
          <p:nvPr>
            <p:extLst>
              <p:ext uri="{D42A27DB-BD31-4B8C-83A1-F6EECF244321}">
                <p14:modId xmlns:p14="http://schemas.microsoft.com/office/powerpoint/2010/main" val="316100120"/>
              </p:ext>
            </p:extLst>
          </p:nvPr>
        </p:nvGraphicFramePr>
        <p:xfrm>
          <a:off x="170649" y="1714242"/>
          <a:ext cx="1752420" cy="10383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1" name="Group 10"/>
          <p:cNvGrpSpPr/>
          <p:nvPr/>
        </p:nvGrpSpPr>
        <p:grpSpPr>
          <a:xfrm>
            <a:off x="7204323" y="1714242"/>
            <a:ext cx="1752421" cy="1038389"/>
            <a:chOff x="6449400" y="1065805"/>
            <a:chExt cx="1534735" cy="920841"/>
          </a:xfrm>
        </p:grpSpPr>
        <p:sp>
          <p:nvSpPr>
            <p:cNvPr id="12" name="Rounded Rectangle 11"/>
            <p:cNvSpPr/>
            <p:nvPr/>
          </p:nvSpPr>
          <p:spPr>
            <a:xfrm>
              <a:off x="6449400" y="1065805"/>
              <a:ext cx="1534735" cy="92084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txBox="1"/>
            <p:nvPr/>
          </p:nvSpPr>
          <p:spPr>
            <a:xfrm>
              <a:off x="6476371" y="1092776"/>
              <a:ext cx="1480793" cy="8668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2000" b="1" kern="1200" dirty="0" err="1" smtClean="0">
                  <a:latin typeface="Times New Roman" panose="02020603050405020304" pitchFamily="18" charset="0"/>
                  <a:ea typeface="Tahoma" panose="020B0604030504040204" pitchFamily="34" charset="0"/>
                  <a:cs typeface="Times New Roman" panose="02020603050405020304" pitchFamily="18" charset="0"/>
                </a:rPr>
                <a:t>Lọc</a:t>
              </a:r>
              <a:r>
                <a:rPr lang="fr-FR" sz="2000" b="1" kern="1200" dirty="0" smtClean="0">
                  <a:latin typeface="Times New Roman" panose="02020603050405020304" pitchFamily="18" charset="0"/>
                  <a:ea typeface="Tahoma" panose="020B0604030504040204" pitchFamily="34" charset="0"/>
                  <a:cs typeface="Times New Roman" panose="02020603050405020304" pitchFamily="18" charset="0"/>
                </a:rPr>
                <a:t> </a:t>
              </a:r>
              <a:r>
                <a:rPr lang="fr-FR" sz="2000" b="1" kern="1200" dirty="0" err="1" smtClean="0">
                  <a:latin typeface="Times New Roman" panose="02020603050405020304" pitchFamily="18" charset="0"/>
                  <a:ea typeface="Tahoma" panose="020B0604030504040204" pitchFamily="34" charset="0"/>
                  <a:cs typeface="Times New Roman" panose="02020603050405020304" pitchFamily="18" charset="0"/>
                </a:rPr>
                <a:t>ngưỡng</a:t>
              </a:r>
              <a:endParaRPr lang="en-US" sz="2000" b="1"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4" name="Group 13"/>
          <p:cNvGrpSpPr/>
          <p:nvPr/>
        </p:nvGrpSpPr>
        <p:grpSpPr>
          <a:xfrm>
            <a:off x="4858663" y="1714242"/>
            <a:ext cx="1752420" cy="1038389"/>
            <a:chOff x="5882309" y="896731"/>
            <a:chExt cx="2098317" cy="1258990"/>
          </a:xfrm>
        </p:grpSpPr>
        <p:sp>
          <p:nvSpPr>
            <p:cNvPr id="15" name="Rounded Rectangle 14"/>
            <p:cNvSpPr/>
            <p:nvPr/>
          </p:nvSpPr>
          <p:spPr>
            <a:xfrm>
              <a:off x="5882309" y="896731"/>
              <a:ext cx="2098317" cy="12589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txBox="1"/>
            <p:nvPr/>
          </p:nvSpPr>
          <p:spPr>
            <a:xfrm>
              <a:off x="5919184" y="933606"/>
              <a:ext cx="2024567" cy="1185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000" b="1" dirty="0">
                  <a:latin typeface="Times New Roman" panose="02020603050405020304" pitchFamily="18" charset="0"/>
                  <a:cs typeface="Times New Roman" panose="02020603050405020304" pitchFamily="18" charset="0"/>
                </a:rPr>
                <a:t>Non-maximum suppression</a:t>
              </a:r>
              <a:endParaRPr lang="en-US" sz="2000" b="1"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20" name="Group 19"/>
          <p:cNvGrpSpPr/>
          <p:nvPr/>
        </p:nvGrpSpPr>
        <p:grpSpPr>
          <a:xfrm>
            <a:off x="1971814" y="2052938"/>
            <a:ext cx="517661" cy="360995"/>
            <a:chOff x="3661134" y="1113692"/>
            <a:chExt cx="705299" cy="825067"/>
          </a:xfrm>
        </p:grpSpPr>
        <p:sp>
          <p:nvSpPr>
            <p:cNvPr id="21" name="Right Arrow 20"/>
            <p:cNvSpPr/>
            <p:nvPr/>
          </p:nvSpPr>
          <p:spPr>
            <a:xfrm>
              <a:off x="3661134" y="1113692"/>
              <a:ext cx="705299" cy="8250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Right Arrow 4"/>
            <p:cNvSpPr txBox="1"/>
            <p:nvPr/>
          </p:nvSpPr>
          <p:spPr>
            <a:xfrm>
              <a:off x="3661134" y="1278705"/>
              <a:ext cx="493709" cy="495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US" sz="3700" kern="120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23" name="Group 22"/>
          <p:cNvGrpSpPr/>
          <p:nvPr/>
        </p:nvGrpSpPr>
        <p:grpSpPr>
          <a:xfrm>
            <a:off x="2509942" y="1714242"/>
            <a:ext cx="1752422" cy="1038389"/>
            <a:chOff x="4659200" y="528160"/>
            <a:chExt cx="3326886" cy="1996131"/>
          </a:xfrm>
        </p:grpSpPr>
        <p:sp>
          <p:nvSpPr>
            <p:cNvPr id="24" name="Rounded Rectangle 23"/>
            <p:cNvSpPr/>
            <p:nvPr/>
          </p:nvSpPr>
          <p:spPr>
            <a:xfrm>
              <a:off x="4659200" y="528160"/>
              <a:ext cx="3326886" cy="199613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4"/>
            <p:cNvSpPr txBox="1"/>
            <p:nvPr/>
          </p:nvSpPr>
          <p:spPr>
            <a:xfrm>
              <a:off x="4717664" y="586626"/>
              <a:ext cx="3209957" cy="18792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fr-FR" b="1" kern="1200" dirty="0" err="1" smtClean="0">
                  <a:latin typeface="Times New Roman" panose="02020603050405020304" pitchFamily="18" charset="0"/>
                  <a:ea typeface="Tahoma" panose="020B0604030504040204" pitchFamily="34" charset="0"/>
                  <a:cs typeface="Times New Roman" panose="02020603050405020304" pitchFamily="18" charset="0"/>
                </a:rPr>
                <a:t>Tìm</a:t>
              </a:r>
              <a:r>
                <a:rPr lang="fr-FR" b="1" kern="1200" dirty="0" smtClean="0">
                  <a:latin typeface="Times New Roman" panose="02020603050405020304" pitchFamily="18" charset="0"/>
                  <a:ea typeface="Tahoma" panose="020B0604030504040204" pitchFamily="34" charset="0"/>
                  <a:cs typeface="Times New Roman" panose="02020603050405020304" pitchFamily="18" charset="0"/>
                </a:rPr>
                <a:t> Gradient</a:t>
              </a:r>
              <a:endParaRPr lang="en-US" b="1"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1" name="Group 40"/>
          <p:cNvGrpSpPr/>
          <p:nvPr/>
        </p:nvGrpSpPr>
        <p:grpSpPr>
          <a:xfrm>
            <a:off x="4305703" y="2052938"/>
            <a:ext cx="517661" cy="360995"/>
            <a:chOff x="3661134" y="1113692"/>
            <a:chExt cx="705299" cy="825067"/>
          </a:xfrm>
        </p:grpSpPr>
        <p:sp>
          <p:nvSpPr>
            <p:cNvPr id="42" name="Right Arrow 41"/>
            <p:cNvSpPr/>
            <p:nvPr/>
          </p:nvSpPr>
          <p:spPr>
            <a:xfrm>
              <a:off x="3661134" y="1113692"/>
              <a:ext cx="705299" cy="8250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txBox="1"/>
            <p:nvPr/>
          </p:nvSpPr>
          <p:spPr>
            <a:xfrm>
              <a:off x="3661134" y="1278705"/>
              <a:ext cx="493709" cy="495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US" sz="3700" kern="120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4" name="Group 43"/>
          <p:cNvGrpSpPr/>
          <p:nvPr/>
        </p:nvGrpSpPr>
        <p:grpSpPr>
          <a:xfrm>
            <a:off x="6653388" y="2055739"/>
            <a:ext cx="517661" cy="360995"/>
            <a:chOff x="3661134" y="1113692"/>
            <a:chExt cx="705299" cy="825067"/>
          </a:xfrm>
        </p:grpSpPr>
        <p:sp>
          <p:nvSpPr>
            <p:cNvPr id="45" name="Right Arrow 44"/>
            <p:cNvSpPr/>
            <p:nvPr/>
          </p:nvSpPr>
          <p:spPr>
            <a:xfrm>
              <a:off x="3661134" y="1113692"/>
              <a:ext cx="705299" cy="82506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txBox="1"/>
            <p:nvPr/>
          </p:nvSpPr>
          <p:spPr>
            <a:xfrm>
              <a:off x="3661134" y="1278705"/>
              <a:ext cx="493709" cy="495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US" sz="3700" kern="12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51" name="Elbow Connector 50"/>
          <p:cNvCxnSpPr>
            <a:stCxn id="16" idx="2"/>
            <a:endCxn id="56" idx="0"/>
          </p:cNvCxnSpPr>
          <p:nvPr/>
        </p:nvCxnSpPr>
        <p:spPr>
          <a:xfrm rot="5400000">
            <a:off x="3414374" y="1538489"/>
            <a:ext cx="1136770" cy="350422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56" name="Picture 55" descr="nms"/>
          <p:cNvPicPr/>
          <p:nvPr/>
        </p:nvPicPr>
        <p:blipFill rotWithShape="1">
          <a:blip r:embed="rId9">
            <a:extLst>
              <a:ext uri="{28A0092B-C50C-407E-A947-70E740481C1C}">
                <a14:useLocalDpi xmlns:a14="http://schemas.microsoft.com/office/drawing/2010/main" val="0"/>
              </a:ext>
            </a:extLst>
          </a:blip>
          <a:srcRect t="10046"/>
          <a:stretch/>
        </p:blipFill>
        <p:spPr bwMode="auto">
          <a:xfrm>
            <a:off x="368026" y="3858988"/>
            <a:ext cx="3725236" cy="1378172"/>
          </a:xfrm>
          <a:prstGeom prst="rect">
            <a:avLst/>
          </a:prstGeom>
          <a:noFill/>
          <a:ln>
            <a:noFill/>
          </a:ln>
          <a:extLst>
            <a:ext uri="{53640926-AAD7-44D8-BBD7-CCE9431645EC}">
              <a14:shadowObscured xmlns:a14="http://schemas.microsoft.com/office/drawing/2010/main"/>
            </a:ext>
          </a:extLst>
        </p:spPr>
      </p:pic>
      <p:pic>
        <p:nvPicPr>
          <p:cNvPr id="61" name="Picture 60" descr="hysteresis"/>
          <p:cNvPicPr/>
          <p:nvPr/>
        </p:nvPicPr>
        <p:blipFill>
          <a:blip r:embed="rId10">
            <a:extLst>
              <a:ext uri="{28A0092B-C50C-407E-A947-70E740481C1C}">
                <a14:useLocalDpi xmlns:a14="http://schemas.microsoft.com/office/drawing/2010/main" val="0"/>
              </a:ext>
            </a:extLst>
          </a:blip>
          <a:srcRect/>
          <a:stretch>
            <a:fillRect/>
          </a:stretch>
        </p:blipFill>
        <p:spPr bwMode="auto">
          <a:xfrm>
            <a:off x="5019386" y="3623626"/>
            <a:ext cx="3785664" cy="1706356"/>
          </a:xfrm>
          <a:prstGeom prst="rect">
            <a:avLst/>
          </a:prstGeom>
          <a:noFill/>
          <a:ln>
            <a:noFill/>
          </a:ln>
        </p:spPr>
      </p:pic>
      <p:cxnSp>
        <p:nvCxnSpPr>
          <p:cNvPr id="62" name="Elbow Connector 61"/>
          <p:cNvCxnSpPr>
            <a:stCxn id="13" idx="2"/>
            <a:endCxn id="61" idx="0"/>
          </p:cNvCxnSpPr>
          <p:nvPr/>
        </p:nvCxnSpPr>
        <p:spPr>
          <a:xfrm rot="5400000">
            <a:off x="7045672" y="2588763"/>
            <a:ext cx="901409" cy="116831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Rectangle 66"/>
          <p:cNvSpPr/>
          <p:nvPr/>
        </p:nvSpPr>
        <p:spPr>
          <a:xfrm>
            <a:off x="903999" y="5402372"/>
            <a:ext cx="2925801" cy="400110"/>
          </a:xfrm>
          <a:prstGeom prst="rect">
            <a:avLst/>
          </a:prstGeom>
        </p:spPr>
        <p:txBody>
          <a:bodyPr wrap="none">
            <a:spAutoFit/>
          </a:bodyPr>
          <a:lstStyle/>
          <a:p>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Hình</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mô</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tả</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quá</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trình</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NMS</a:t>
            </a:r>
            <a:endParaRPr lang="en-US" sz="2000" dirty="0">
              <a:solidFill>
                <a:srgbClr val="FF0000"/>
              </a:solidFill>
            </a:endParaRPr>
          </a:p>
        </p:txBody>
      </p:sp>
      <p:sp>
        <p:nvSpPr>
          <p:cNvPr id="68" name="Rectangle 67"/>
          <p:cNvSpPr/>
          <p:nvPr/>
        </p:nvSpPr>
        <p:spPr>
          <a:xfrm>
            <a:off x="5310754" y="5408199"/>
            <a:ext cx="3244799" cy="400110"/>
          </a:xfrm>
          <a:prstGeom prst="rect">
            <a:avLst/>
          </a:prstGeom>
        </p:spPr>
        <p:txBody>
          <a:bodyPr wrap="none">
            <a:spAutoFit/>
          </a:bodyPr>
          <a:lstStyle/>
          <a:p>
            <a:r>
              <a:rPr lang="fr-FR" sz="2000" i="1" dirty="0" err="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Hình</a:t>
            </a:r>
            <a:r>
              <a:rPr lang="fr-FR" sz="2000" i="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minh</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họa</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về</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ngưỡng</a:t>
            </a:r>
            <a:r>
              <a:rPr lang="fr-FR"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lọc</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par>
                                <p:cTn id="18" presetID="16" presetClass="entr" presetSubtype="21"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inVertic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inVertical)">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barn(inVertical)">
                                      <p:cBhvr>
                                        <p:cTn id="33" dur="500"/>
                                        <p:tgtEl>
                                          <p:spTgt spid="51"/>
                                        </p:tgtEl>
                                      </p:cBhvr>
                                    </p:animEffect>
                                  </p:childTnLst>
                                </p:cTn>
                              </p:par>
                              <p:par>
                                <p:cTn id="34" presetID="16" presetClass="entr" presetSubtype="21"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barn(inVertical)">
                                      <p:cBhvr>
                                        <p:cTn id="36" dur="500"/>
                                        <p:tgtEl>
                                          <p:spTgt spid="5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barn(inVertical)">
                                      <p:cBhvr>
                                        <p:cTn id="39" dur="500"/>
                                        <p:tgtEl>
                                          <p:spTgt spid="6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arn(inVertical)">
                                      <p:cBhvr>
                                        <p:cTn id="44" dur="500"/>
                                        <p:tgtEl>
                                          <p:spTgt spid="44"/>
                                        </p:tgtEl>
                                      </p:cBhvr>
                                    </p:animEffect>
                                  </p:childTnLst>
                                </p:cTn>
                              </p:par>
                              <p:par>
                                <p:cTn id="45" presetID="16" presetClass="entr" presetSubtype="21"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barn(inVertical)">
                                      <p:cBhvr>
                                        <p:cTn id="52" dur="500"/>
                                        <p:tgtEl>
                                          <p:spTgt spid="62"/>
                                        </p:tgtEl>
                                      </p:cBhvr>
                                    </p:animEffect>
                                  </p:childTnLst>
                                </p:cTn>
                              </p:par>
                              <p:par>
                                <p:cTn id="53" presetID="16" presetClass="entr" presetSubtype="21"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barn(inVertical)">
                                      <p:cBhvr>
                                        <p:cTn id="55" dur="500"/>
                                        <p:tgtEl>
                                          <p:spTgt spid="6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barn(inVertical)">
                                      <p:cBhvr>
                                        <p:cTn id="5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343068"/>
            <a:ext cx="7886700" cy="474302"/>
          </a:xfrm>
        </p:spPr>
        <p:txBody>
          <a:bodyPr>
            <a:normAutofit/>
          </a:bodyPr>
          <a:lstStyle/>
          <a:p>
            <a:r>
              <a:rPr lang="en-US" sz="2500" dirty="0" err="1" smtClean="0">
                <a:latin typeface="Times New Roman" panose="02020603050405020304" pitchFamily="18" charset="0"/>
                <a:cs typeface="Times New Roman" panose="02020603050405020304" pitchFamily="18" charset="0"/>
              </a:rPr>
              <a:t>Kết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sau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r>
              <a:rPr lang="en-US" sz="2500" dirty="0" smtClean="0">
                <a:latin typeface="Times New Roman" panose="02020603050405020304" pitchFamily="18" charset="0"/>
                <a:cs typeface="Times New Roman" panose="02020603050405020304" pitchFamily="18" charset="0"/>
              </a:rPr>
              <a:t> Canny</a:t>
            </a:r>
            <a:endParaRPr lang="en-US" sz="25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07677" y="2575321"/>
            <a:ext cx="2643188" cy="2025254"/>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5774085" y="2575321"/>
            <a:ext cx="2643188" cy="2025254"/>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93977617"/>
              </p:ext>
            </p:extLst>
          </p:nvPr>
        </p:nvGraphicFramePr>
        <p:xfrm>
          <a:off x="4150792" y="3233618"/>
          <a:ext cx="823365" cy="708660"/>
        </p:xfrm>
        <a:graphic>
          <a:graphicData uri="http://schemas.openxmlformats.org/drawingml/2006/table">
            <a:tbl>
              <a:tblPr firstRow="1" bandRow="1">
                <a:tableStyleId>{5C22544A-7EE6-4342-B048-85BDC9FD1C3A}</a:tableStyleId>
              </a:tblPr>
              <a:tblGrid>
                <a:gridCol w="823365">
                  <a:extLst>
                    <a:ext uri="{9D8B030D-6E8A-4147-A177-3AD203B41FA5}">
                      <a16:colId xmlns:a16="http://schemas.microsoft.com/office/drawing/2014/main" val="3293064773"/>
                    </a:ext>
                  </a:extLst>
                </a:gridCol>
              </a:tblGrid>
              <a:tr h="685800">
                <a:tc>
                  <a:txBody>
                    <a:bodyPr/>
                    <a:lstStyle/>
                    <a:p>
                      <a:pPr algn="ctr"/>
                      <a:r>
                        <a:rPr lang="en-US" sz="1400" dirty="0" err="1" smtClean="0">
                          <a:solidFill>
                            <a:schemeClr val="tx1"/>
                          </a:solidFill>
                          <a:latin typeface="Times New Roman" panose="02020603050405020304" pitchFamily="18" charset="0"/>
                          <a:cs typeface="Times New Roman" panose="02020603050405020304" pitchFamily="18" charset="0"/>
                        </a:rPr>
                        <a:t>Phương</a:t>
                      </a:r>
                      <a:r>
                        <a:rPr lang="en-US" sz="1400" baseline="0" dirty="0" smtClean="0">
                          <a:solidFill>
                            <a:schemeClr val="tx1"/>
                          </a:solidFill>
                          <a:latin typeface="Times New Roman" panose="02020603050405020304" pitchFamily="18" charset="0"/>
                          <a:cs typeface="Times New Roman" panose="02020603050405020304" pitchFamily="18" charset="0"/>
                        </a:rPr>
                        <a:t> </a:t>
                      </a:r>
                      <a:r>
                        <a:rPr lang="en-US" sz="1400" baseline="0" dirty="0" err="1" smtClean="0">
                          <a:solidFill>
                            <a:schemeClr val="tx1"/>
                          </a:solidFill>
                          <a:latin typeface="Times New Roman" panose="02020603050405020304" pitchFamily="18" charset="0"/>
                          <a:cs typeface="Times New Roman" panose="02020603050405020304" pitchFamily="18" charset="0"/>
                        </a:rPr>
                        <a:t>pháp</a:t>
                      </a:r>
                      <a:r>
                        <a:rPr lang="en-US" sz="1400" baseline="0" dirty="0" smtClean="0">
                          <a:solidFill>
                            <a:schemeClr val="tx1"/>
                          </a:solidFill>
                          <a:latin typeface="Times New Roman" panose="02020603050405020304" pitchFamily="18" charset="0"/>
                          <a:cs typeface="Times New Roman" panose="02020603050405020304" pitchFamily="18" charset="0"/>
                        </a:rPr>
                        <a:t> Canny</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accent1">
                        <a:lumMod val="60000"/>
                        <a:lumOff val="40000"/>
                      </a:schemeClr>
                    </a:solidFill>
                  </a:tcPr>
                </a:tc>
                <a:extLst>
                  <a:ext uri="{0D108BD9-81ED-4DB2-BD59-A6C34878D82A}">
                    <a16:rowId xmlns:a16="http://schemas.microsoft.com/office/drawing/2014/main" val="925320825"/>
                  </a:ext>
                </a:extLst>
              </a:tr>
            </a:tbl>
          </a:graphicData>
        </a:graphic>
      </p:graphicFrame>
      <p:sp>
        <p:nvSpPr>
          <p:cNvPr id="14" name="Right Arrow 13"/>
          <p:cNvSpPr/>
          <p:nvPr/>
        </p:nvSpPr>
        <p:spPr>
          <a:xfrm>
            <a:off x="3530128" y="3435250"/>
            <a:ext cx="491729" cy="305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ight Arrow 16"/>
          <p:cNvSpPr/>
          <p:nvPr/>
        </p:nvSpPr>
        <p:spPr>
          <a:xfrm>
            <a:off x="5111427" y="3435250"/>
            <a:ext cx="475060" cy="305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21224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7"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TotalTime>
  <Words>1086</Words>
  <Application>Microsoft Office PowerPoint</Application>
  <PresentationFormat>On-screen Show (4:3)</PresentationFormat>
  <Paragraphs>79</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Tahoma</vt:lpstr>
      <vt:lpstr>Times New Roman</vt:lpstr>
      <vt:lpstr>Times New Roman (Headings)</vt:lpstr>
      <vt:lpstr>Office Theme</vt:lpstr>
      <vt:lpstr>PowerPoint Presentation</vt:lpstr>
      <vt:lpstr>ĐỒ ÁN TỐT NGHIỆP NHẬN DẠNG BIỂN SỐ XE VÀ XÂY DỰNG ỨNG DỤNG QUẢN LÝ BÃI GIỮ XE Ô TÔ</vt:lpstr>
      <vt:lpstr>NỘI DUNG BÁO CÁO</vt:lpstr>
      <vt:lpstr>1. Lý do, mục tiêu và phạm vi nghiên cứu đề tài</vt:lpstr>
      <vt:lpstr>PowerPoint Presentation</vt:lpstr>
      <vt:lpstr>2. Phân tích bài toán nhận dạng</vt:lpstr>
      <vt:lpstr>Ảnh màu chứa biển số xe</vt:lpstr>
      <vt:lpstr>Tiền xử lý ảnh bằng phương pháp Canny</vt:lpstr>
      <vt:lpstr>Kết quả sau khi sử dụng Canny</vt:lpstr>
      <vt:lpstr>Cắt ảnh bằng tọa độ dựa vào các đặc trưng cạnh của ảnh</vt:lpstr>
      <vt:lpstr>Nhận dạng bằng công cụ Tesseract</vt:lpstr>
      <vt:lpstr>Kết quả nhận dạng</vt:lpstr>
      <vt:lpstr>3. Phân tích thiết kế ứng dụng</vt:lpstr>
      <vt:lpstr>4. Đánh giá ứng dụng:</vt:lpstr>
      <vt:lpstr>PowerPoint Presentation</vt:lpstr>
      <vt:lpstr>5.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Chương Lâm</dc:creator>
  <cp:lastModifiedBy>Chương Lâm</cp:lastModifiedBy>
  <cp:revision>39</cp:revision>
  <dcterms:created xsi:type="dcterms:W3CDTF">2019-06-15T02:20:51Z</dcterms:created>
  <dcterms:modified xsi:type="dcterms:W3CDTF">2019-06-19T04:54:44Z</dcterms:modified>
</cp:coreProperties>
</file>