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7" r:id="rId2"/>
    <p:sldId id="307" r:id="rId3"/>
    <p:sldId id="271" r:id="rId4"/>
    <p:sldId id="304" r:id="rId5"/>
    <p:sldId id="303" r:id="rId6"/>
    <p:sldId id="288" r:id="rId7"/>
    <p:sldId id="268" r:id="rId8"/>
    <p:sldId id="300" r:id="rId9"/>
    <p:sldId id="298" r:id="rId10"/>
    <p:sldId id="301" r:id="rId11"/>
    <p:sldId id="302" r:id="rId12"/>
    <p:sldId id="290" r:id="rId13"/>
    <p:sldId id="291" r:id="rId14"/>
    <p:sldId id="292" r:id="rId15"/>
    <p:sldId id="293" r:id="rId16"/>
    <p:sldId id="284" r:id="rId17"/>
    <p:sldId id="294" r:id="rId18"/>
    <p:sldId id="299" r:id="rId19"/>
    <p:sldId id="30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Khoa Công Nghệ Điện Tử - IUH - Home | Facebook">
            <a:extLst>
              <a:ext uri="{FF2B5EF4-FFF2-40B4-BE49-F238E27FC236}">
                <a16:creationId xmlns:a16="http://schemas.microsoft.com/office/drawing/2014/main" id="{34748944-D58B-D89F-9222-45A06605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655" y="385618"/>
            <a:ext cx="1154689" cy="115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6F685-7520-87CA-264E-E8772A1FE196}"/>
              </a:ext>
            </a:extLst>
          </p:cNvPr>
          <p:cNvSpPr txBox="1"/>
          <p:nvPr/>
        </p:nvSpPr>
        <p:spPr>
          <a:xfrm>
            <a:off x="3047998" y="2358278"/>
            <a:ext cx="7346304" cy="3167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vi-VN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HỆ THỐNG IOT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vi-VN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NODE THU THẬP DỮ </a:t>
            </a:r>
          </a:p>
          <a:p>
            <a:pPr marL="360045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LIỆU QUA MẠNG LORA</a:t>
            </a:r>
          </a:p>
          <a:p>
            <a:pPr marL="360045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HỆ THỐNG THÔNG MINH</a:t>
            </a:r>
          </a:p>
          <a:p>
            <a:pPr marL="360045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GVHD: TS NGUYỄN NGỌC SƠN</a:t>
            </a:r>
            <a:endParaRPr lang="vi-V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SV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Trần Lâm Tuấn 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9512821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    		   </a:t>
            </a: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Nguyễn Dương Đức 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9499931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34" name="Picture 10" descr="Ý nghĩa logo IUH - trường đại học công nghiệp thành phố HCM - Rubee">
            <a:extLst>
              <a:ext uri="{FF2B5EF4-FFF2-40B4-BE49-F238E27FC236}">
                <a16:creationId xmlns:a16="http://schemas.microsoft.com/office/drawing/2014/main" id="{B3E91E79-BD84-C5C7-6C0A-DF53C5EF1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16" y="385618"/>
            <a:ext cx="4080164" cy="17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35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1AE59-7D9C-2138-2AD5-97FB708E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13" y="424659"/>
            <a:ext cx="10889924" cy="35893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256612-CA1F-6B7D-0400-96B48DC4E0BE}"/>
              </a:ext>
            </a:extLst>
          </p:cNvPr>
          <p:cNvSpPr/>
          <p:nvPr/>
        </p:nvSpPr>
        <p:spPr>
          <a:xfrm>
            <a:off x="5014299" y="4175915"/>
            <a:ext cx="2804403" cy="429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dirty="0">
                <a:latin typeface="+mj-lt"/>
              </a:rPr>
              <a:t>Khối hạ áp 5V và hạ áp 3.3V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83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F13B4-3696-1A55-40D0-7729038A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33" y="374938"/>
            <a:ext cx="6007171" cy="430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FB300-507A-C824-2490-D643C638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81" y="374938"/>
            <a:ext cx="4743591" cy="43018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46B411-8BF2-0022-3DA8-BB106CEA7FC5}"/>
              </a:ext>
            </a:extLst>
          </p:cNvPr>
          <p:cNvSpPr/>
          <p:nvPr/>
        </p:nvSpPr>
        <p:spPr>
          <a:xfrm>
            <a:off x="2337774" y="4861715"/>
            <a:ext cx="2804403" cy="429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dirty="0">
                <a:latin typeface="+mj-lt"/>
              </a:rPr>
              <a:t>Khối Relay 5V 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74CD0-E463-37E3-1814-F6FBBEE3FE1F}"/>
              </a:ext>
            </a:extLst>
          </p:cNvPr>
          <p:cNvSpPr/>
          <p:nvPr/>
        </p:nvSpPr>
        <p:spPr>
          <a:xfrm>
            <a:off x="8148024" y="4861715"/>
            <a:ext cx="2804403" cy="429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dirty="0">
                <a:latin typeface="+mj-lt"/>
              </a:rPr>
              <a:t>Khối cảm biến và truyền thông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33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black screen&#10;&#10;Description automatically generated with low confidence">
            <a:extLst>
              <a:ext uri="{FF2B5EF4-FFF2-40B4-BE49-F238E27FC236}">
                <a16:creationId xmlns:a16="http://schemas.microsoft.com/office/drawing/2014/main" id="{F7E06AE2-6214-E41E-6606-6C12EF35F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90" y="162411"/>
            <a:ext cx="6044185" cy="6167535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8FB56390-A56F-B140-81A5-4266EA651D4F}"/>
              </a:ext>
            </a:extLst>
          </p:cNvPr>
          <p:cNvSpPr txBox="1">
            <a:spLocks/>
          </p:cNvSpPr>
          <p:nvPr/>
        </p:nvSpPr>
        <p:spPr>
          <a:xfrm>
            <a:off x="2799620" y="6367952"/>
            <a:ext cx="3060003" cy="36564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Thuật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toán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 NODE 1</a:t>
            </a:r>
          </a:p>
        </p:txBody>
      </p:sp>
      <p:pic>
        <p:nvPicPr>
          <p:cNvPr id="5" name="Picture 4" descr="A screen shot of a chart&#10;&#10;Description automatically generated with low confidence">
            <a:extLst>
              <a:ext uri="{FF2B5EF4-FFF2-40B4-BE49-F238E27FC236}">
                <a16:creationId xmlns:a16="http://schemas.microsoft.com/office/drawing/2014/main" id="{89BD68C8-3484-9E95-EE02-8653C9B1C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21" y="48395"/>
            <a:ext cx="4564380" cy="3124200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6956727-9191-20FA-5CED-5E0D2E913880}"/>
              </a:ext>
            </a:extLst>
          </p:cNvPr>
          <p:cNvSpPr txBox="1">
            <a:spLocks/>
          </p:cNvSpPr>
          <p:nvPr/>
        </p:nvSpPr>
        <p:spPr>
          <a:xfrm>
            <a:off x="7881110" y="3246179"/>
            <a:ext cx="3060003" cy="36564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Biểu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đồ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nhiệt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độ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2B97E5-C1A0-FBFE-E2DC-C8B229B77C0D}"/>
              </a:ext>
            </a:extLst>
          </p:cNvPr>
          <p:cNvSpPr txBox="1">
            <a:spLocks/>
          </p:cNvSpPr>
          <p:nvPr/>
        </p:nvSpPr>
        <p:spPr>
          <a:xfrm>
            <a:off x="273698" y="165305"/>
            <a:ext cx="6071118" cy="5624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2. </a:t>
            </a:r>
            <a:r>
              <a:rPr lang="en-US" sz="2400" b="1" dirty="0" err="1"/>
              <a:t>Thuật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vi-VN" sz="2400" b="1" dirty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131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8FB56390-A56F-B140-81A5-4266EA651D4F}"/>
              </a:ext>
            </a:extLst>
          </p:cNvPr>
          <p:cNvSpPr txBox="1">
            <a:spLocks/>
          </p:cNvSpPr>
          <p:nvPr/>
        </p:nvSpPr>
        <p:spPr>
          <a:xfrm>
            <a:off x="1558650" y="6413046"/>
            <a:ext cx="2882721" cy="36564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Thuật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toán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 NODE 2</a:t>
            </a:r>
          </a:p>
        </p:txBody>
      </p:sp>
      <p:pic>
        <p:nvPicPr>
          <p:cNvPr id="5" name="Picture 4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7895B8A0-37E2-DDC2-DE57-DB5662EF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1" y="179690"/>
            <a:ext cx="4004168" cy="6233356"/>
          </a:xfrm>
          <a:prstGeom prst="rect">
            <a:avLst/>
          </a:prstGeom>
        </p:spPr>
      </p:pic>
      <p:pic>
        <p:nvPicPr>
          <p:cNvPr id="7" name="Picture 6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51E00619-22E8-A6C6-0082-29617EDA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19" y="323279"/>
            <a:ext cx="5580380" cy="3766820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FD648B62-9B14-19C4-031D-A083C1DF7DC3}"/>
              </a:ext>
            </a:extLst>
          </p:cNvPr>
          <p:cNvSpPr txBox="1">
            <a:spLocks/>
          </p:cNvSpPr>
          <p:nvPr/>
        </p:nvSpPr>
        <p:spPr>
          <a:xfrm>
            <a:off x="7508033" y="4235907"/>
            <a:ext cx="3060003" cy="36564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Biểu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đồ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độ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ẩm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đất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8FB56390-A56F-B140-81A5-4266EA651D4F}"/>
              </a:ext>
            </a:extLst>
          </p:cNvPr>
          <p:cNvSpPr txBox="1">
            <a:spLocks/>
          </p:cNvSpPr>
          <p:nvPr/>
        </p:nvSpPr>
        <p:spPr>
          <a:xfrm>
            <a:off x="2763466" y="3313728"/>
            <a:ext cx="2154934" cy="36564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err="1">
                <a:solidFill>
                  <a:schemeClr val="tx1"/>
                </a:solidFill>
                <a:latin typeface="+mj-lt"/>
              </a:rPr>
              <a:t>Thuật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latin typeface="+mj-lt"/>
              </a:rPr>
              <a:t>toán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 NODE 3</a:t>
            </a:r>
          </a:p>
        </p:txBody>
      </p:sp>
      <p:pic>
        <p:nvPicPr>
          <p:cNvPr id="2" name="Picture 1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8AF5E6CC-88D8-DCE8-2623-6C7120FB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40" y="120667"/>
            <a:ext cx="3312463" cy="66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CD0D55-242F-D5A1-18D6-285E4C5D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8" y="607630"/>
            <a:ext cx="5662905" cy="2639424"/>
          </a:xfrm>
          <a:prstGeom prst="rect">
            <a:avLst/>
          </a:prstGeom>
        </p:spPr>
      </p:pic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05703133-AE9F-3D6E-7563-1AAB1E054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49" y="0"/>
            <a:ext cx="5589614" cy="6354147"/>
          </a:xfrm>
          <a:prstGeom prst="rect">
            <a:avLst/>
          </a:prstGeom>
        </p:spPr>
      </p:pic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17DA749-98A1-0944-EB4B-EA27CC874082}"/>
              </a:ext>
            </a:extLst>
          </p:cNvPr>
          <p:cNvSpPr txBox="1">
            <a:spLocks/>
          </p:cNvSpPr>
          <p:nvPr/>
        </p:nvSpPr>
        <p:spPr>
          <a:xfrm>
            <a:off x="1993642" y="3429000"/>
            <a:ext cx="3060003" cy="36564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>
                <a:solidFill>
                  <a:schemeClr val="tx1"/>
                </a:solidFill>
                <a:latin typeface="+mj-lt"/>
              </a:rPr>
              <a:t>Bảng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setting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61DB86C-4B85-E1CF-4692-F313705B8033}"/>
              </a:ext>
            </a:extLst>
          </p:cNvPr>
          <p:cNvSpPr txBox="1">
            <a:spLocks/>
          </p:cNvSpPr>
          <p:nvPr/>
        </p:nvSpPr>
        <p:spPr>
          <a:xfrm>
            <a:off x="7383795" y="6422377"/>
            <a:ext cx="3607666" cy="36564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Thuật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toán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định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tuyến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901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17EE-3A50-B58B-0502-E92970DF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1732"/>
          </a:xfrm>
        </p:spPr>
        <p:txBody>
          <a:bodyPr>
            <a:normAutofit/>
          </a:bodyPr>
          <a:lstStyle/>
          <a:p>
            <a:r>
              <a:rPr lang="vi-VN" sz="3600" b="1" dirty="0"/>
              <a:t>III. Hệ thống Gateway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DD93-605D-28C9-37FA-2DC9A1BE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67236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 </a:t>
            </a:r>
            <a:r>
              <a:rPr lang="vi-VN" sz="2400" b="1" dirty="0"/>
              <a:t>1.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cứng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61D7C9-88AD-6E1E-F5E2-6118C748C82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1800" dirty="0"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Picture 3" descr="A picture containing electronics, electronic component, circuit component, passive circuit component&#10;&#10;Description automatically generated">
            <a:extLst>
              <a:ext uri="{FF2B5EF4-FFF2-40B4-BE49-F238E27FC236}">
                <a16:creationId xmlns:a16="http://schemas.microsoft.com/office/drawing/2014/main" id="{02AB1E34-052B-33C9-2B8B-1308275CCF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80" y="2249302"/>
            <a:ext cx="4270802" cy="3216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2067EC-14A0-729B-E59F-FD023F919BC3}"/>
              </a:ext>
            </a:extLst>
          </p:cNvPr>
          <p:cNvSpPr txBox="1"/>
          <p:nvPr/>
        </p:nvSpPr>
        <p:spPr>
          <a:xfrm>
            <a:off x="1379842" y="2249302"/>
            <a:ext cx="446112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 dụng Rasberrypi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để lưu trữ chạy chương trình và Lora E32 để truyền nhận data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rồi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firebase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D76D-117C-FD22-51EC-5E952287F3E5}"/>
              </a:ext>
            </a:extLst>
          </p:cNvPr>
          <p:cNvSpPr txBox="1">
            <a:spLocks/>
          </p:cNvSpPr>
          <p:nvPr/>
        </p:nvSpPr>
        <p:spPr>
          <a:xfrm>
            <a:off x="161731" y="95266"/>
            <a:ext cx="4705739" cy="5951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2</a:t>
            </a:r>
            <a:r>
              <a:rPr lang="vi-VN" sz="2400" b="1" dirty="0"/>
              <a:t>. </a:t>
            </a:r>
            <a:r>
              <a:rPr lang="en-US" sz="2400" b="1" dirty="0" err="1"/>
              <a:t>Thuật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vi-VN" sz="2400" b="1" dirty="0"/>
              <a:t> </a:t>
            </a:r>
            <a:endParaRPr lang="en-US" sz="2400" b="1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5326183-E81A-921B-A4E8-3B2BED7BBD75}"/>
              </a:ext>
            </a:extLst>
          </p:cNvPr>
          <p:cNvSpPr txBox="1">
            <a:spLocks/>
          </p:cNvSpPr>
          <p:nvPr/>
        </p:nvSpPr>
        <p:spPr>
          <a:xfrm>
            <a:off x="4867470" y="6397092"/>
            <a:ext cx="3442557" cy="36564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Thuật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j-lt"/>
              </a:rPr>
              <a:t>toán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 gateway</a:t>
            </a:r>
          </a:p>
        </p:txBody>
      </p:sp>
      <p:pic>
        <p:nvPicPr>
          <p:cNvPr id="4" name="Picture 3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717E8730-6217-FBB1-4B0B-FEC56870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74911"/>
            <a:ext cx="10934700" cy="61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4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6B90-AFE7-0699-6069-F6E3E206E84D}"/>
              </a:ext>
            </a:extLst>
          </p:cNvPr>
          <p:cNvSpPr txBox="1">
            <a:spLocks/>
          </p:cNvSpPr>
          <p:nvPr/>
        </p:nvSpPr>
        <p:spPr>
          <a:xfrm>
            <a:off x="1339875" y="352193"/>
            <a:ext cx="10058400" cy="5751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/>
              <a:t>IV. Kết quả 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E96D9-CA5C-1C30-7A9D-7A48475BB64A}"/>
              </a:ext>
            </a:extLst>
          </p:cNvPr>
          <p:cNvSpPr txBox="1"/>
          <p:nvPr/>
        </p:nvSpPr>
        <p:spPr>
          <a:xfrm>
            <a:off x="1339875" y="1080805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100-200m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300-400m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ết kế website giao diện người dùng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được mạch thu thập data từ cảm 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49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1ED74-A828-6E71-03F0-AB62BC68E26E}"/>
              </a:ext>
            </a:extLst>
          </p:cNvPr>
          <p:cNvSpPr txBox="1"/>
          <p:nvPr/>
        </p:nvSpPr>
        <p:spPr>
          <a:xfrm>
            <a:off x="847529" y="612844"/>
            <a:ext cx="1022790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gateway.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2s-3s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Lora E32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lora RA-02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RSSI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kia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gateway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vi-VN" sz="2000" dirty="0">
                <a:latin typeface="+mj-lt"/>
                <a:cs typeface="Times New Roman" panose="02020603050405020304" pitchFamily="18" charset="0"/>
              </a:rPr>
              <a:t>Có thể sử dụng đọc nhiều cảm biến trong 1 node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vi-VN" sz="2000" i="0" dirty="0">
                <a:solidFill>
                  <a:srgbClr val="081C36"/>
                </a:solidFill>
                <a:effectLst/>
                <a:latin typeface="+mj-lt"/>
              </a:rPr>
              <a:t>Bổ sung hệ thống giám sát để có thể biết được node nào đang bị hỏng hoặc gặp vấn đề , sau 1 khoảng thời gian không nhận được gói tin . </a:t>
            </a:r>
            <a:endParaRPr lang="en-US" sz="2000" i="0" dirty="0">
              <a:solidFill>
                <a:srgbClr val="081C36"/>
              </a:solidFill>
              <a:effectLst/>
              <a:latin typeface="+mj-lt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vi-VN" sz="2000" i="0" dirty="0">
                <a:solidFill>
                  <a:srgbClr val="081C36"/>
                </a:solidFill>
                <a:effectLst/>
                <a:latin typeface="+mj-lt"/>
              </a:rPr>
              <a:t>Về phần cứng: phát triển thêm cho mạch sử dụng nguồn 24V để có thể cấp cho các cơ cấu chấp hành áp dụng trong công và nông nghiệp</a:t>
            </a:r>
            <a:endParaRPr lang="vi-VN" sz="2000" dirty="0">
              <a:latin typeface="+mj-lt"/>
              <a:cs typeface="Times New Roman" panose="02020603050405020304" pitchFamily="18" charset="0"/>
            </a:endParaRP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63BA-4323-7992-EF16-FBABF2354DF7}"/>
              </a:ext>
            </a:extLst>
          </p:cNvPr>
          <p:cNvSpPr txBox="1">
            <a:spLocks/>
          </p:cNvSpPr>
          <p:nvPr/>
        </p:nvSpPr>
        <p:spPr>
          <a:xfrm>
            <a:off x="1057469" y="305725"/>
            <a:ext cx="6136433" cy="658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/>
              <a:t>I.</a:t>
            </a:r>
            <a:r>
              <a:rPr lang="en-US" sz="3600" b="1" dirty="0"/>
              <a:t> </a:t>
            </a:r>
            <a:r>
              <a:rPr lang="vi-VN" sz="3600" b="1" dirty="0"/>
              <a:t>Tổng quan đề </a:t>
            </a:r>
            <a:r>
              <a:rPr lang="en-US" sz="3600" b="1" dirty="0"/>
              <a:t>t</a:t>
            </a:r>
            <a:r>
              <a:rPr lang="vi-VN" sz="3600" b="1" dirty="0"/>
              <a:t>ài</a:t>
            </a:r>
            <a:endParaRPr lang="en-US" sz="3600" b="1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B2243BD-1D8E-4D15-70B5-FFBEFFE2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9757"/>
            <a:ext cx="8443455" cy="52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0A3137F-686A-8105-AD05-818CB24B91C0}"/>
              </a:ext>
            </a:extLst>
          </p:cNvPr>
          <p:cNvSpPr/>
          <p:nvPr/>
        </p:nvSpPr>
        <p:spPr>
          <a:xfrm>
            <a:off x="1251521" y="1772689"/>
            <a:ext cx="10034731" cy="1584660"/>
          </a:xfrm>
          <a:custGeom>
            <a:avLst/>
            <a:gdLst>
              <a:gd name="connsiteX0" fmla="*/ 885188 w 10034731"/>
              <a:gd name="connsiteY0" fmla="*/ 597287 h 1584660"/>
              <a:gd name="connsiteX1" fmla="*/ 9898560 w 10034731"/>
              <a:gd name="connsiteY1" fmla="*/ 550634 h 1584660"/>
              <a:gd name="connsiteX2" fmla="*/ 9646633 w 10034731"/>
              <a:gd name="connsiteY2" fmla="*/ 1045156 h 1584660"/>
              <a:gd name="connsiteX3" fmla="*/ 9637303 w 10034731"/>
              <a:gd name="connsiteY3" fmla="*/ 979842 h 1584660"/>
              <a:gd name="connsiteX4" fmla="*/ 9292070 w 10034731"/>
              <a:gd name="connsiteY4" fmla="*/ 1306413 h 1584660"/>
              <a:gd name="connsiteX5" fmla="*/ 782552 w 10034731"/>
              <a:gd name="connsiteY5" fmla="*/ 1334405 h 1584660"/>
              <a:gd name="connsiteX6" fmla="*/ 334682 w 10034731"/>
              <a:gd name="connsiteY6" fmla="*/ 1558340 h 1584660"/>
              <a:gd name="connsiteX7" fmla="*/ 362674 w 10034731"/>
              <a:gd name="connsiteY7" fmla="*/ 643940 h 1584660"/>
              <a:gd name="connsiteX8" fmla="*/ 633262 w 10034731"/>
              <a:gd name="connsiteY8" fmla="*/ 128 h 1584660"/>
              <a:gd name="connsiteX9" fmla="*/ 633262 w 10034731"/>
              <a:gd name="connsiteY9" fmla="*/ 587956 h 1584660"/>
              <a:gd name="connsiteX10" fmla="*/ 885188 w 10034731"/>
              <a:gd name="connsiteY10" fmla="*/ 597287 h 15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34731" h="1584660">
                <a:moveTo>
                  <a:pt x="885188" y="597287"/>
                </a:moveTo>
                <a:cubicBezTo>
                  <a:pt x="2429404" y="591067"/>
                  <a:pt x="8438319" y="475989"/>
                  <a:pt x="9898560" y="550634"/>
                </a:cubicBezTo>
                <a:cubicBezTo>
                  <a:pt x="9898560" y="550634"/>
                  <a:pt x="9690176" y="973621"/>
                  <a:pt x="9646633" y="1045156"/>
                </a:cubicBezTo>
                <a:cubicBezTo>
                  <a:pt x="9603090" y="1116691"/>
                  <a:pt x="9696397" y="936299"/>
                  <a:pt x="9637303" y="979842"/>
                </a:cubicBezTo>
                <a:cubicBezTo>
                  <a:pt x="9578209" y="1023385"/>
                  <a:pt x="10767862" y="1247319"/>
                  <a:pt x="9292070" y="1306413"/>
                </a:cubicBezTo>
                <a:cubicBezTo>
                  <a:pt x="7816278" y="1365507"/>
                  <a:pt x="2275450" y="1292417"/>
                  <a:pt x="782552" y="1334405"/>
                </a:cubicBezTo>
                <a:cubicBezTo>
                  <a:pt x="-710346" y="1376393"/>
                  <a:pt x="404662" y="1673417"/>
                  <a:pt x="334682" y="1558340"/>
                </a:cubicBezTo>
                <a:cubicBezTo>
                  <a:pt x="264702" y="1443263"/>
                  <a:pt x="312911" y="903642"/>
                  <a:pt x="362674" y="643940"/>
                </a:cubicBezTo>
                <a:cubicBezTo>
                  <a:pt x="412437" y="384238"/>
                  <a:pt x="588164" y="9459"/>
                  <a:pt x="633262" y="128"/>
                </a:cubicBezTo>
                <a:cubicBezTo>
                  <a:pt x="678360" y="-9203"/>
                  <a:pt x="591274" y="491540"/>
                  <a:pt x="633262" y="587956"/>
                </a:cubicBezTo>
                <a:cubicBezTo>
                  <a:pt x="675250" y="684372"/>
                  <a:pt x="-659028" y="603507"/>
                  <a:pt x="885188" y="5972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vi-VN" dirty="0"/>
              <a:t>em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mơn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vi-VN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27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1EE7-1B1D-205C-A328-F1F1CD27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250369" cy="1112989"/>
          </a:xfrm>
        </p:spPr>
        <p:txBody>
          <a:bodyPr>
            <a:normAutofit/>
          </a:bodyPr>
          <a:lstStyle/>
          <a:p>
            <a:r>
              <a:rPr lang="vi-VN" sz="3600" b="1" dirty="0"/>
              <a:t>II. Cơ Sở Lý Thuyết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6C104ED-75EE-DDDB-CD21-E9E246AD674D}"/>
              </a:ext>
            </a:extLst>
          </p:cNvPr>
          <p:cNvSpPr/>
          <p:nvPr/>
        </p:nvSpPr>
        <p:spPr>
          <a:xfrm>
            <a:off x="7915972" y="946035"/>
            <a:ext cx="2174032" cy="1026367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Lora là gì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5E62A-AADB-2E6D-8F7D-F519852D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45" y="2062065"/>
            <a:ext cx="4849309" cy="3849900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C67696AB-71F7-53D6-5A1D-71A79D6D7FE5}"/>
              </a:ext>
            </a:extLst>
          </p:cNvPr>
          <p:cNvSpPr/>
          <p:nvPr/>
        </p:nvSpPr>
        <p:spPr>
          <a:xfrm flipH="1">
            <a:off x="2274362" y="1845115"/>
            <a:ext cx="2001667" cy="111298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Nguyên lý hoạt động</a:t>
            </a:r>
            <a:endParaRPr lang="en-US" dirty="0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78AD208C-B35D-6CD3-3CC1-75DE4948CC26}"/>
              </a:ext>
            </a:extLst>
          </p:cNvPr>
          <p:cNvSpPr/>
          <p:nvPr/>
        </p:nvSpPr>
        <p:spPr>
          <a:xfrm rot="234053">
            <a:off x="8383528" y="3219062"/>
            <a:ext cx="1893212" cy="1408922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  <a:p>
            <a:pPr algn="ctr"/>
            <a:r>
              <a:rPr lang="vi-VN" dirty="0"/>
              <a:t>Vì sao sử dụng Lora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3ADFA1-6EC3-B654-C82D-CC9FFB25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6" y="515128"/>
            <a:ext cx="10767537" cy="542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2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A779E9-722C-7AEC-C240-A5BEC1CA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12" y="609870"/>
            <a:ext cx="9836797" cy="52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3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446-3713-71A0-F292-0CFF883CFC14}"/>
              </a:ext>
            </a:extLst>
          </p:cNvPr>
          <p:cNvSpPr txBox="1">
            <a:spLocks/>
          </p:cNvSpPr>
          <p:nvPr/>
        </p:nvSpPr>
        <p:spPr>
          <a:xfrm>
            <a:off x="1179620" y="512449"/>
            <a:ext cx="1268963" cy="3287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400" dirty="0"/>
              <a:t> Ưu điểm</a:t>
            </a:r>
            <a:endParaRPr lang="en-US" sz="24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8217CC-5253-1BB3-2659-05F7EB1EB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55579"/>
              </p:ext>
            </p:extLst>
          </p:nvPr>
        </p:nvGraphicFramePr>
        <p:xfrm>
          <a:off x="2448583" y="1051798"/>
          <a:ext cx="3088432" cy="195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432">
                  <a:extLst>
                    <a:ext uri="{9D8B030D-6E8A-4147-A177-3AD203B41FA5}">
                      <a16:colId xmlns:a16="http://schemas.microsoft.com/office/drawing/2014/main" val="2490397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08416"/>
                  </a:ext>
                </a:extLst>
              </a:tr>
              <a:tr h="397206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23744"/>
                  </a:ext>
                </a:extLst>
              </a:tr>
              <a:tr h="397206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chịu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602"/>
                  </a:ext>
                </a:extLst>
              </a:tr>
              <a:tr h="3972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cao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70319"/>
                  </a:ext>
                </a:extLst>
              </a:tr>
              <a:tr h="397206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7219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9B0BFA8-CD4F-7A87-20FC-120CF5684998}"/>
              </a:ext>
            </a:extLst>
          </p:cNvPr>
          <p:cNvSpPr txBox="1">
            <a:spLocks/>
          </p:cNvSpPr>
          <p:nvPr/>
        </p:nvSpPr>
        <p:spPr>
          <a:xfrm>
            <a:off x="1179620" y="3397574"/>
            <a:ext cx="1738604" cy="42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400" dirty="0"/>
              <a:t> Nhược điểm</a:t>
            </a:r>
            <a:endParaRPr lang="en-US" sz="2400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CB7E05F-31F1-E8C9-7CC4-D6F06F288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83235"/>
              </p:ext>
            </p:extLst>
          </p:nvPr>
        </p:nvGraphicFramePr>
        <p:xfrm>
          <a:off x="2448582" y="4212792"/>
          <a:ext cx="3088432" cy="105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432">
                  <a:extLst>
                    <a:ext uri="{9D8B030D-6E8A-4147-A177-3AD203B41FA5}">
                      <a16:colId xmlns:a16="http://schemas.microsoft.com/office/drawing/2014/main" val="2071642456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947927"/>
                  </a:ext>
                </a:extLst>
              </a:tr>
              <a:tr h="4697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1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820009-E996-A492-4AFB-EC707F07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684" y="110326"/>
            <a:ext cx="3853543" cy="587002"/>
          </a:xfrm>
        </p:spPr>
        <p:txBody>
          <a:bodyPr>
            <a:normAutofit/>
          </a:bodyPr>
          <a:lstStyle/>
          <a:p>
            <a:r>
              <a:rPr lang="vi-VN" sz="2800" dirty="0">
                <a:solidFill>
                  <a:schemeClr val="tx1"/>
                </a:solidFill>
              </a:rPr>
              <a:t>Routing</a:t>
            </a:r>
            <a:r>
              <a:rPr lang="vi-VN" sz="2800" dirty="0"/>
              <a:t> 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E8A8-788E-A552-B440-083DB0F6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673" y="0"/>
            <a:ext cx="6492240" cy="5257800"/>
          </a:xfrm>
        </p:spPr>
        <p:txBody>
          <a:bodyPr/>
          <a:lstStyle/>
          <a:p>
            <a:r>
              <a:rPr lang="en-US" sz="2000" b="1" dirty="0">
                <a:latin typeface="+mj-lt"/>
              </a:rPr>
              <a:t> 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C81E5D3-0D76-B088-7911-7D271C021940}"/>
              </a:ext>
            </a:extLst>
          </p:cNvPr>
          <p:cNvSpPr txBox="1">
            <a:spLocks/>
          </p:cNvSpPr>
          <p:nvPr/>
        </p:nvSpPr>
        <p:spPr>
          <a:xfrm>
            <a:off x="403779" y="276087"/>
            <a:ext cx="4238900" cy="737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dirty="0"/>
              <a:t>Cấu trúc mạng hình sao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03972-17F7-3838-5007-956FC78524BA}"/>
              </a:ext>
            </a:extLst>
          </p:cNvPr>
          <p:cNvSpPr txBox="1"/>
          <p:nvPr/>
        </p:nvSpPr>
        <p:spPr>
          <a:xfrm>
            <a:off x="4903547" y="821993"/>
            <a:ext cx="6828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Là một cấu trúc liên kết liên lạc, 1 Gateway có thể vừa nhận và vừa yêu cầu gửi dữ liệu trực tiếp từ các node hoặc thông qua node trung gian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553EBF-7882-F1FA-49E2-EE7928363594}"/>
              </a:ext>
            </a:extLst>
          </p:cNvPr>
          <p:cNvSpPr/>
          <p:nvPr/>
        </p:nvSpPr>
        <p:spPr>
          <a:xfrm>
            <a:off x="600307" y="5493834"/>
            <a:ext cx="3074239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latin typeface="+mj-lt"/>
              </a:rPr>
              <a:t>Sơ đồ cấu trúc mạng hình sao</a:t>
            </a:r>
            <a:endParaRPr lang="en-US" sz="1600" dirty="0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9C8447-8008-295B-D763-FB45A48C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74" y="2072925"/>
            <a:ext cx="3986813" cy="32472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2EF838-DC26-511E-34FB-F44D4E4531C2}"/>
              </a:ext>
            </a:extLst>
          </p:cNvPr>
          <p:cNvSpPr/>
          <p:nvPr/>
        </p:nvSpPr>
        <p:spPr>
          <a:xfrm>
            <a:off x="6771178" y="5713838"/>
            <a:ext cx="2804403" cy="429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dirty="0">
                <a:latin typeface="+mj-lt"/>
              </a:rPr>
              <a:t>Sơ đồ routing của các NODE</a:t>
            </a:r>
            <a:endParaRPr lang="en-US" sz="1600" dirty="0">
              <a:latin typeface="+mj-lt"/>
            </a:endParaRP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597C940-8A83-5A8E-C1AB-1DEC0DD4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06" y="1166261"/>
            <a:ext cx="3074239" cy="39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6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27C0-4A15-6390-E283-30F2D3CE1F1B}"/>
              </a:ext>
            </a:extLst>
          </p:cNvPr>
          <p:cNvSpPr txBox="1">
            <a:spLocks/>
          </p:cNvSpPr>
          <p:nvPr/>
        </p:nvSpPr>
        <p:spPr>
          <a:xfrm>
            <a:off x="1153264" y="90936"/>
            <a:ext cx="10058400" cy="5751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/>
              <a:t>III. Thiết kế 3 NODE 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4238-B215-2950-0EC9-DE123F6F5713}"/>
              </a:ext>
            </a:extLst>
          </p:cNvPr>
          <p:cNvSpPr txBox="1">
            <a:spLocks/>
          </p:cNvSpPr>
          <p:nvPr/>
        </p:nvSpPr>
        <p:spPr>
          <a:xfrm>
            <a:off x="1066800" y="583477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 </a:t>
            </a:r>
            <a:r>
              <a:rPr lang="vi-VN" sz="2400" b="1" dirty="0"/>
              <a:t>1. Sơ đồ khối và thiết kế phần cứng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DA53E0-886A-0CBD-29D4-27D49DF9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24" y="1032933"/>
            <a:ext cx="6816990" cy="53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7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E3BD1-1973-D32E-C24B-1B03D28646B1}"/>
              </a:ext>
            </a:extLst>
          </p:cNvPr>
          <p:cNvSpPr/>
          <p:nvPr/>
        </p:nvSpPr>
        <p:spPr>
          <a:xfrm>
            <a:off x="5500074" y="5470180"/>
            <a:ext cx="2804403" cy="429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dirty="0">
                <a:latin typeface="+mj-lt"/>
              </a:rPr>
              <a:t>Khối MCU và các khối khác</a:t>
            </a:r>
            <a:endParaRPr lang="en-US" sz="1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3142C-B510-30AE-C9EB-0FE010C3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56" y="483253"/>
            <a:ext cx="9064465" cy="477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2204</TotalTime>
  <Words>582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PowerPoint Presentation</vt:lpstr>
      <vt:lpstr>PowerPoint Presentation</vt:lpstr>
      <vt:lpstr>II. Cơ Sở Lý Thuyết </vt:lpstr>
      <vt:lpstr>PowerPoint Presentation</vt:lpstr>
      <vt:lpstr>PowerPoint Presentation</vt:lpstr>
      <vt:lpstr>PowerPoint Presentation</vt:lpstr>
      <vt:lpstr>Routing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Hệ thống Gateway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Lâm Tuấn Đạt</dc:creator>
  <cp:lastModifiedBy>Trần Lâm Tuấn Đạt</cp:lastModifiedBy>
  <cp:revision>56</cp:revision>
  <dcterms:created xsi:type="dcterms:W3CDTF">2022-10-17T08:57:06Z</dcterms:created>
  <dcterms:modified xsi:type="dcterms:W3CDTF">2023-06-05T10:25:38Z</dcterms:modified>
</cp:coreProperties>
</file>