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55"/>
  </p:notesMasterIdLst>
  <p:sldIdLst>
    <p:sldId id="294" r:id="rId2"/>
    <p:sldId id="524" r:id="rId3"/>
    <p:sldId id="525" r:id="rId4"/>
    <p:sldId id="526" r:id="rId5"/>
    <p:sldId id="527" r:id="rId6"/>
    <p:sldId id="493" r:id="rId7"/>
    <p:sldId id="494" r:id="rId8"/>
    <p:sldId id="495" r:id="rId9"/>
    <p:sldId id="496" r:id="rId10"/>
    <p:sldId id="497" r:id="rId11"/>
    <p:sldId id="506" r:id="rId12"/>
    <p:sldId id="507" r:id="rId13"/>
    <p:sldId id="508" r:id="rId14"/>
    <p:sldId id="519" r:id="rId15"/>
    <p:sldId id="512" r:id="rId16"/>
    <p:sldId id="513" r:id="rId17"/>
    <p:sldId id="514" r:id="rId18"/>
    <p:sldId id="521" r:id="rId19"/>
    <p:sldId id="515" r:id="rId20"/>
    <p:sldId id="520" r:id="rId21"/>
    <p:sldId id="516" r:id="rId22"/>
    <p:sldId id="509" r:id="rId23"/>
    <p:sldId id="510" r:id="rId24"/>
    <p:sldId id="522" r:id="rId25"/>
    <p:sldId id="523" r:id="rId26"/>
    <p:sldId id="511" r:id="rId27"/>
    <p:sldId id="498" r:id="rId28"/>
    <p:sldId id="499" r:id="rId29"/>
    <p:sldId id="500" r:id="rId30"/>
    <p:sldId id="502" r:id="rId31"/>
    <p:sldId id="503" r:id="rId32"/>
    <p:sldId id="504" r:id="rId33"/>
    <p:sldId id="448" r:id="rId34"/>
    <p:sldId id="464" r:id="rId35"/>
    <p:sldId id="517" r:id="rId36"/>
    <p:sldId id="518" r:id="rId37"/>
    <p:sldId id="465" r:id="rId38"/>
    <p:sldId id="466" r:id="rId39"/>
    <p:sldId id="467" r:id="rId40"/>
    <p:sldId id="468" r:id="rId41"/>
    <p:sldId id="452" r:id="rId42"/>
    <p:sldId id="471" r:id="rId43"/>
    <p:sldId id="472" r:id="rId44"/>
    <p:sldId id="480" r:id="rId45"/>
    <p:sldId id="481" r:id="rId46"/>
    <p:sldId id="489" r:id="rId47"/>
    <p:sldId id="490" r:id="rId48"/>
    <p:sldId id="491" r:id="rId49"/>
    <p:sldId id="457" r:id="rId50"/>
    <p:sldId id="459" r:id="rId51"/>
    <p:sldId id="460" r:id="rId52"/>
    <p:sldId id="461" r:id="rId53"/>
    <p:sldId id="293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00FFFF"/>
    <a:srgbClr val="FFFFFF"/>
    <a:srgbClr val="660033"/>
    <a:srgbClr val="FF0000"/>
    <a:srgbClr val="000000"/>
    <a:srgbClr val="99FFCC"/>
    <a:srgbClr val="00CC00"/>
    <a:srgbClr val="99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2" autoAdjust="0"/>
  </p:normalViewPr>
  <p:slideViewPr>
    <p:cSldViewPr>
      <p:cViewPr varScale="1">
        <p:scale>
          <a:sx n="86" d="100"/>
          <a:sy n="86" d="100"/>
        </p:scale>
        <p:origin x="-4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06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CF819A9-1D14-4884-A00F-C24C12C6BB55}" type="datetimeFigureOut">
              <a:rPr lang="cs-CZ"/>
              <a:pPr>
                <a:defRPr/>
              </a:pPr>
              <a:t>13.11.2011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 smtClean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noProof="0" smtClean="0"/>
              <a:t>Klepnutím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4E0E023-B153-44CB-9D94-25BA116FF76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0"/>
              <a:ext cx="5758" cy="1043"/>
            </a:xfrm>
            <a:custGeom>
              <a:avLst/>
              <a:gdLst/>
              <a:ahLst/>
              <a:cxnLst>
                <a:cxn ang="0">
                  <a:pos x="5740" y="1043"/>
                </a:cxn>
                <a:cxn ang="0">
                  <a:pos x="0" y="1043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1043"/>
                </a:cxn>
                <a:cxn ang="0">
                  <a:pos x="5740" y="1043"/>
                </a:cxn>
              </a:cxnLst>
              <a:rect l="0" t="0" r="r" b="b"/>
              <a:pathLst>
                <a:path w="5740" h="1043">
                  <a:moveTo>
                    <a:pt x="5740" y="1043"/>
                  </a:moveTo>
                  <a:lnTo>
                    <a:pt x="0" y="1043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1043"/>
                  </a:lnTo>
                  <a:lnTo>
                    <a:pt x="574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cs-CZ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0"/>
              <a:ext cx="5759" cy="4319"/>
              <a:chOff x="0" y="0"/>
              <a:chExt cx="5759" cy="4319"/>
            </a:xfrm>
          </p:grpSpPr>
          <p:sp>
            <p:nvSpPr>
              <p:cNvPr id="7" name="Freeform 5"/>
              <p:cNvSpPr>
                <a:spLocks/>
              </p:cNvSpPr>
              <p:nvPr/>
            </p:nvSpPr>
            <p:spPr bwMode="hidden">
              <a:xfrm>
                <a:off x="1" y="1040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hidden">
              <a:xfrm>
                <a:off x="0" y="3988"/>
                <a:ext cx="5758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740" y="42"/>
                  </a:cxn>
                  <a:cxn ang="0">
                    <a:pos x="5740" y="0"/>
                  </a:cxn>
                  <a:cxn ang="0">
                    <a:pos x="0" y="0"/>
                  </a:cxn>
                  <a:cxn ang="0">
                    <a:pos x="0" y="42"/>
                  </a:cxn>
                  <a:cxn ang="0">
                    <a:pos x="0" y="42"/>
                  </a:cxn>
                </a:cxnLst>
                <a:rect l="0" t="0" r="r" b="b"/>
                <a:pathLst>
                  <a:path w="5740" h="42">
                    <a:moveTo>
                      <a:pt x="0" y="42"/>
                    </a:moveTo>
                    <a:lnTo>
                      <a:pt x="5740" y="42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9" name="Freeform 7"/>
              <p:cNvSpPr>
                <a:spLocks/>
              </p:cNvSpPr>
              <p:nvPr/>
            </p:nvSpPr>
            <p:spPr bwMode="hidden">
              <a:xfrm>
                <a:off x="0" y="3665"/>
                <a:ext cx="5758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5740" y="30"/>
                  </a:cxn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0" y="30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10" name="Freeform 8"/>
              <p:cNvSpPr>
                <a:spLocks/>
              </p:cNvSpPr>
              <p:nvPr/>
            </p:nvSpPr>
            <p:spPr bwMode="hidden">
              <a:xfrm>
                <a:off x="0" y="3364"/>
                <a:ext cx="5758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5740" y="30"/>
                  </a:cxn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0" y="30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11" name="Freeform 9"/>
              <p:cNvSpPr>
                <a:spLocks/>
              </p:cNvSpPr>
              <p:nvPr/>
            </p:nvSpPr>
            <p:spPr bwMode="hidden">
              <a:xfrm>
                <a:off x="0" y="3105"/>
                <a:ext cx="5758" cy="31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5740" y="30"/>
                  </a:cxn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0" y="30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hidden">
              <a:xfrm>
                <a:off x="0" y="2859"/>
                <a:ext cx="5758" cy="36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6"/>
                  </a:cxn>
                  <a:cxn ang="0">
                    <a:pos x="5740" y="36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hidden">
              <a:xfrm>
                <a:off x="0" y="2644"/>
                <a:ext cx="5758" cy="30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5740" y="30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14" name="Freeform 12"/>
              <p:cNvSpPr>
                <a:spLocks/>
              </p:cNvSpPr>
              <p:nvPr/>
            </p:nvSpPr>
            <p:spPr bwMode="hidden">
              <a:xfrm>
                <a:off x="0" y="2433"/>
                <a:ext cx="5758" cy="36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6"/>
                  </a:cxn>
                  <a:cxn ang="0">
                    <a:pos x="5740" y="36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15" name="Freeform 13"/>
              <p:cNvSpPr>
                <a:spLocks/>
              </p:cNvSpPr>
              <p:nvPr/>
            </p:nvSpPr>
            <p:spPr bwMode="hidden">
              <a:xfrm>
                <a:off x="0" y="2259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16" name="Freeform 14"/>
              <p:cNvSpPr>
                <a:spLocks/>
              </p:cNvSpPr>
              <p:nvPr/>
            </p:nvSpPr>
            <p:spPr bwMode="hidden">
              <a:xfrm>
                <a:off x="0" y="2090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17" name="Freeform 15"/>
              <p:cNvSpPr>
                <a:spLocks/>
              </p:cNvSpPr>
              <p:nvPr/>
            </p:nvSpPr>
            <p:spPr bwMode="hidden">
              <a:xfrm>
                <a:off x="0" y="1928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18" name="Freeform 16"/>
              <p:cNvSpPr>
                <a:spLocks/>
              </p:cNvSpPr>
              <p:nvPr/>
            </p:nvSpPr>
            <p:spPr bwMode="hidden">
              <a:xfrm>
                <a:off x="0" y="1645"/>
                <a:ext cx="5758" cy="12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5740" y="12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hidden">
              <a:xfrm>
                <a:off x="0" y="1778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hidden">
              <a:xfrm>
                <a:off x="0" y="1520"/>
                <a:ext cx="5758" cy="12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5740" y="12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hidden">
              <a:xfrm>
                <a:off x="0" y="1394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hidden">
              <a:xfrm>
                <a:off x="0" y="1280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hidden">
              <a:xfrm>
                <a:off x="0" y="1177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hidden">
              <a:xfrm>
                <a:off x="0" y="24"/>
                <a:ext cx="5758" cy="30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5740" y="30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hidden">
              <a:xfrm>
                <a:off x="0" y="186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hidden">
              <a:xfrm>
                <a:off x="0" y="475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hidden">
              <a:xfrm>
                <a:off x="0" y="337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hidden">
              <a:xfrm>
                <a:off x="0" y="600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hidden">
              <a:xfrm>
                <a:off x="0" y="727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hidden">
              <a:xfrm>
                <a:off x="0" y="841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hidden">
              <a:xfrm>
                <a:off x="0" y="943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grpSp>
            <p:nvGrpSpPr>
              <p:cNvPr id="32" name="Group 30"/>
              <p:cNvGrpSpPr>
                <a:grpSpLocks/>
              </p:cNvGrpSpPr>
              <p:nvPr/>
            </p:nvGrpSpPr>
            <p:grpSpPr bwMode="auto">
              <a:xfrm>
                <a:off x="0" y="0"/>
                <a:ext cx="5758" cy="1045"/>
                <a:chOff x="0" y="0"/>
                <a:chExt cx="5758" cy="1045"/>
              </a:xfrm>
            </p:grpSpPr>
            <p:sp>
              <p:nvSpPr>
                <p:cNvPr id="54" name="Freeform 31"/>
                <p:cNvSpPr>
                  <a:spLocks/>
                </p:cNvSpPr>
                <p:nvPr/>
              </p:nvSpPr>
              <p:spPr bwMode="hidden">
                <a:xfrm>
                  <a:off x="2849" y="0"/>
                  <a:ext cx="42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42" y="1043"/>
                    </a:cxn>
                    <a:cxn ang="0">
                      <a:pos x="42" y="0"/>
                    </a:cxn>
                    <a:cxn ang="0">
                      <a:pos x="0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42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55" name="Freeform 32"/>
                <p:cNvSpPr>
                  <a:spLocks/>
                </p:cNvSpPr>
                <p:nvPr/>
              </p:nvSpPr>
              <p:spPr bwMode="hidden">
                <a:xfrm>
                  <a:off x="2400" y="0"/>
                  <a:ext cx="155" cy="1045"/>
                </a:xfrm>
                <a:custGeom>
                  <a:avLst/>
                  <a:gdLst/>
                  <a:ahLst/>
                  <a:cxnLst>
                    <a:cxn ang="0">
                      <a:pos x="131" y="1043"/>
                    </a:cxn>
                    <a:cxn ang="0">
                      <a:pos x="155" y="1043"/>
                    </a:cxn>
                    <a:cxn ang="0">
                      <a:pos x="42" y="0"/>
                    </a:cxn>
                    <a:cxn ang="0">
                      <a:pos x="0" y="0"/>
                    </a:cxn>
                    <a:cxn ang="0">
                      <a:pos x="113" y="1043"/>
                    </a:cxn>
                    <a:cxn ang="0">
                      <a:pos x="131" y="1043"/>
                    </a:cxn>
                    <a:cxn ang="0">
                      <a:pos x="131" y="1043"/>
                    </a:cxn>
                  </a:cxnLst>
                  <a:rect l="0" t="0" r="r" b="b"/>
                  <a:pathLst>
                    <a:path w="155" h="1043">
                      <a:moveTo>
                        <a:pt x="131" y="1043"/>
                      </a:moveTo>
                      <a:lnTo>
                        <a:pt x="155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113" y="1043"/>
                      </a:lnTo>
                      <a:lnTo>
                        <a:pt x="131" y="1043"/>
                      </a:lnTo>
                      <a:lnTo>
                        <a:pt x="13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56" name="Freeform 33"/>
                <p:cNvSpPr>
                  <a:spLocks/>
                </p:cNvSpPr>
                <p:nvPr/>
              </p:nvSpPr>
              <p:spPr bwMode="hidden">
                <a:xfrm>
                  <a:off x="1967" y="0"/>
                  <a:ext cx="240" cy="1045"/>
                </a:xfrm>
                <a:custGeom>
                  <a:avLst/>
                  <a:gdLst/>
                  <a:ahLst/>
                  <a:cxnLst>
                    <a:cxn ang="0">
                      <a:pos x="221" y="1043"/>
                    </a:cxn>
                    <a:cxn ang="0">
                      <a:pos x="239" y="1043"/>
                    </a:cxn>
                    <a:cxn ang="0">
                      <a:pos x="36" y="0"/>
                    </a:cxn>
                    <a:cxn ang="0">
                      <a:pos x="0" y="0"/>
                    </a:cxn>
                    <a:cxn ang="0">
                      <a:pos x="203" y="1043"/>
                    </a:cxn>
                    <a:cxn ang="0">
                      <a:pos x="221" y="1043"/>
                    </a:cxn>
                    <a:cxn ang="0">
                      <a:pos x="221" y="1043"/>
                    </a:cxn>
                  </a:cxnLst>
                  <a:rect l="0" t="0" r="r" b="b"/>
                  <a:pathLst>
                    <a:path w="239" h="1043">
                      <a:moveTo>
                        <a:pt x="221" y="1043"/>
                      </a:moveTo>
                      <a:lnTo>
                        <a:pt x="239" y="1043"/>
                      </a:lnTo>
                      <a:lnTo>
                        <a:pt x="36" y="0"/>
                      </a:lnTo>
                      <a:lnTo>
                        <a:pt x="0" y="0"/>
                      </a:lnTo>
                      <a:lnTo>
                        <a:pt x="203" y="1043"/>
                      </a:lnTo>
                      <a:lnTo>
                        <a:pt x="221" y="1043"/>
                      </a:lnTo>
                      <a:lnTo>
                        <a:pt x="22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57" name="Freeform 34"/>
                <p:cNvSpPr>
                  <a:spLocks/>
                </p:cNvSpPr>
                <p:nvPr/>
              </p:nvSpPr>
              <p:spPr bwMode="hidden">
                <a:xfrm>
                  <a:off x="1554" y="0"/>
                  <a:ext cx="353" cy="1045"/>
                </a:xfrm>
                <a:custGeom>
                  <a:avLst/>
                  <a:gdLst/>
                  <a:ahLst/>
                  <a:cxnLst>
                    <a:cxn ang="0">
                      <a:pos x="334" y="1043"/>
                    </a:cxn>
                    <a:cxn ang="0">
                      <a:pos x="352" y="1043"/>
                    </a:cxn>
                    <a:cxn ang="0">
                      <a:pos x="41" y="0"/>
                    </a:cxn>
                    <a:cxn ang="0">
                      <a:pos x="0" y="0"/>
                    </a:cxn>
                    <a:cxn ang="0">
                      <a:pos x="311" y="1043"/>
                    </a:cxn>
                    <a:cxn ang="0">
                      <a:pos x="334" y="1043"/>
                    </a:cxn>
                    <a:cxn ang="0">
                      <a:pos x="334" y="1043"/>
                    </a:cxn>
                  </a:cxnLst>
                  <a:rect l="0" t="0" r="r" b="b"/>
                  <a:pathLst>
                    <a:path w="352" h="1043">
                      <a:moveTo>
                        <a:pt x="334" y="1043"/>
                      </a:moveTo>
                      <a:lnTo>
                        <a:pt x="352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311" y="1043"/>
                      </a:lnTo>
                      <a:lnTo>
                        <a:pt x="334" y="1043"/>
                      </a:lnTo>
                      <a:lnTo>
                        <a:pt x="33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58" name="Freeform 35"/>
                <p:cNvSpPr>
                  <a:spLocks/>
                </p:cNvSpPr>
                <p:nvPr/>
              </p:nvSpPr>
              <p:spPr bwMode="hidden">
                <a:xfrm>
                  <a:off x="1134" y="0"/>
                  <a:ext cx="450" cy="1045"/>
                </a:xfrm>
                <a:custGeom>
                  <a:avLst/>
                  <a:gdLst/>
                  <a:ahLst/>
                  <a:cxnLst>
                    <a:cxn ang="0">
                      <a:pos x="425" y="1043"/>
                    </a:cxn>
                    <a:cxn ang="0">
                      <a:pos x="449" y="1043"/>
                    </a:cxn>
                    <a:cxn ang="0">
                      <a:pos x="42" y="0"/>
                    </a:cxn>
                    <a:cxn ang="0">
                      <a:pos x="0" y="0"/>
                    </a:cxn>
                    <a:cxn ang="0">
                      <a:pos x="407" y="1043"/>
                    </a:cxn>
                    <a:cxn ang="0">
                      <a:pos x="425" y="1043"/>
                    </a:cxn>
                    <a:cxn ang="0">
                      <a:pos x="425" y="1043"/>
                    </a:cxn>
                  </a:cxnLst>
                  <a:rect l="0" t="0" r="r" b="b"/>
                  <a:pathLst>
                    <a:path w="449" h="1043">
                      <a:moveTo>
                        <a:pt x="425" y="1043"/>
                      </a:moveTo>
                      <a:lnTo>
                        <a:pt x="449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407" y="1043"/>
                      </a:lnTo>
                      <a:lnTo>
                        <a:pt x="425" y="1043"/>
                      </a:lnTo>
                      <a:lnTo>
                        <a:pt x="425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59" name="Freeform 36"/>
                <p:cNvSpPr>
                  <a:spLocks/>
                </p:cNvSpPr>
                <p:nvPr/>
              </p:nvSpPr>
              <p:spPr bwMode="hidden">
                <a:xfrm>
                  <a:off x="714" y="0"/>
                  <a:ext cx="540" cy="1045"/>
                </a:xfrm>
                <a:custGeom>
                  <a:avLst/>
                  <a:gdLst/>
                  <a:ahLst/>
                  <a:cxnLst>
                    <a:cxn ang="0">
                      <a:pos x="520" y="1043"/>
                    </a:cxn>
                    <a:cxn ang="0">
                      <a:pos x="538" y="1043"/>
                    </a:cxn>
                    <a:cxn ang="0">
                      <a:pos x="41" y="0"/>
                    </a:cxn>
                    <a:cxn ang="0">
                      <a:pos x="0" y="0"/>
                    </a:cxn>
                    <a:cxn ang="0">
                      <a:pos x="496" y="1043"/>
                    </a:cxn>
                    <a:cxn ang="0">
                      <a:pos x="520" y="1043"/>
                    </a:cxn>
                    <a:cxn ang="0">
                      <a:pos x="520" y="1043"/>
                    </a:cxn>
                  </a:cxnLst>
                  <a:rect l="0" t="0" r="r" b="b"/>
                  <a:pathLst>
                    <a:path w="538" h="1043">
                      <a:moveTo>
                        <a:pt x="520" y="1043"/>
                      </a:moveTo>
                      <a:lnTo>
                        <a:pt x="538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496" y="1043"/>
                      </a:lnTo>
                      <a:lnTo>
                        <a:pt x="520" y="1043"/>
                      </a:lnTo>
                      <a:lnTo>
                        <a:pt x="520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0" name="Freeform 37"/>
                <p:cNvSpPr>
                  <a:spLocks/>
                </p:cNvSpPr>
                <p:nvPr/>
              </p:nvSpPr>
              <p:spPr bwMode="hidden">
                <a:xfrm>
                  <a:off x="306" y="0"/>
                  <a:ext cx="642" cy="1045"/>
                </a:xfrm>
                <a:custGeom>
                  <a:avLst/>
                  <a:gdLst/>
                  <a:ahLst/>
                  <a:cxnLst>
                    <a:cxn ang="0">
                      <a:pos x="622" y="1043"/>
                    </a:cxn>
                    <a:cxn ang="0">
                      <a:pos x="640" y="1043"/>
                    </a:cxn>
                    <a:cxn ang="0">
                      <a:pos x="48" y="0"/>
                    </a:cxn>
                    <a:cxn ang="0">
                      <a:pos x="0" y="0"/>
                    </a:cxn>
                    <a:cxn ang="0">
                      <a:pos x="598" y="1043"/>
                    </a:cxn>
                    <a:cxn ang="0">
                      <a:pos x="622" y="1043"/>
                    </a:cxn>
                    <a:cxn ang="0">
                      <a:pos x="622" y="1043"/>
                    </a:cxn>
                  </a:cxnLst>
                  <a:rect l="0" t="0" r="r" b="b"/>
                  <a:pathLst>
                    <a:path w="640" h="1043">
                      <a:moveTo>
                        <a:pt x="622" y="1043"/>
                      </a:moveTo>
                      <a:lnTo>
                        <a:pt x="640" y="1043"/>
                      </a:lnTo>
                      <a:lnTo>
                        <a:pt x="48" y="0"/>
                      </a:lnTo>
                      <a:lnTo>
                        <a:pt x="0" y="0"/>
                      </a:lnTo>
                      <a:lnTo>
                        <a:pt x="598" y="1043"/>
                      </a:lnTo>
                      <a:lnTo>
                        <a:pt x="622" y="1043"/>
                      </a:lnTo>
                      <a:lnTo>
                        <a:pt x="622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1" name="Freeform 38"/>
                <p:cNvSpPr>
                  <a:spLocks/>
                </p:cNvSpPr>
                <p:nvPr/>
              </p:nvSpPr>
              <p:spPr bwMode="hidden">
                <a:xfrm>
                  <a:off x="0" y="108"/>
                  <a:ext cx="630" cy="937"/>
                </a:xfrm>
                <a:custGeom>
                  <a:avLst/>
                  <a:gdLst/>
                  <a:ahLst/>
                  <a:cxnLst>
                    <a:cxn ang="0">
                      <a:pos x="604" y="935"/>
                    </a:cxn>
                    <a:cxn ang="0">
                      <a:pos x="628" y="935"/>
                    </a:cxn>
                    <a:cxn ang="0">
                      <a:pos x="0" y="0"/>
                    </a:cxn>
                    <a:cxn ang="0">
                      <a:pos x="0" y="66"/>
                    </a:cxn>
                    <a:cxn ang="0">
                      <a:pos x="580" y="935"/>
                    </a:cxn>
                    <a:cxn ang="0">
                      <a:pos x="604" y="935"/>
                    </a:cxn>
                    <a:cxn ang="0">
                      <a:pos x="604" y="935"/>
                    </a:cxn>
                  </a:cxnLst>
                  <a:rect l="0" t="0" r="r" b="b"/>
                  <a:pathLst>
                    <a:path w="628" h="935">
                      <a:moveTo>
                        <a:pt x="604" y="935"/>
                      </a:moveTo>
                      <a:lnTo>
                        <a:pt x="628" y="935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580" y="935"/>
                      </a:lnTo>
                      <a:lnTo>
                        <a:pt x="604" y="935"/>
                      </a:lnTo>
                      <a:lnTo>
                        <a:pt x="604" y="9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2" name="Freeform 39"/>
                <p:cNvSpPr>
                  <a:spLocks/>
                </p:cNvSpPr>
                <p:nvPr/>
              </p:nvSpPr>
              <p:spPr bwMode="hidden">
                <a:xfrm>
                  <a:off x="3191" y="0"/>
                  <a:ext cx="155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42" y="1043"/>
                    </a:cxn>
                    <a:cxn ang="0">
                      <a:pos x="155" y="0"/>
                    </a:cxn>
                    <a:cxn ang="0">
                      <a:pos x="114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155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155" y="0"/>
                      </a:lnTo>
                      <a:lnTo>
                        <a:pt x="114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3" name="Freeform 40"/>
                <p:cNvSpPr>
                  <a:spLocks/>
                </p:cNvSpPr>
                <p:nvPr/>
              </p:nvSpPr>
              <p:spPr bwMode="hidden">
                <a:xfrm>
                  <a:off x="3533" y="0"/>
                  <a:ext cx="240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36" y="1043"/>
                    </a:cxn>
                    <a:cxn ang="0">
                      <a:pos x="239" y="0"/>
                    </a:cxn>
                    <a:cxn ang="0">
                      <a:pos x="203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239" h="1043">
                      <a:moveTo>
                        <a:pt x="18" y="1043"/>
                      </a:moveTo>
                      <a:lnTo>
                        <a:pt x="36" y="1043"/>
                      </a:lnTo>
                      <a:lnTo>
                        <a:pt x="239" y="0"/>
                      </a:lnTo>
                      <a:lnTo>
                        <a:pt x="203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4" name="Freeform 41"/>
                <p:cNvSpPr>
                  <a:spLocks/>
                </p:cNvSpPr>
                <p:nvPr/>
              </p:nvSpPr>
              <p:spPr bwMode="hidden">
                <a:xfrm>
                  <a:off x="3821" y="0"/>
                  <a:ext cx="359" cy="1045"/>
                </a:xfrm>
                <a:custGeom>
                  <a:avLst/>
                  <a:gdLst/>
                  <a:ahLst/>
                  <a:cxnLst>
                    <a:cxn ang="0">
                      <a:pos x="24" y="1043"/>
                    </a:cxn>
                    <a:cxn ang="0">
                      <a:pos x="42" y="1043"/>
                    </a:cxn>
                    <a:cxn ang="0">
                      <a:pos x="358" y="0"/>
                    </a:cxn>
                    <a:cxn ang="0">
                      <a:pos x="317" y="0"/>
                    </a:cxn>
                    <a:cxn ang="0">
                      <a:pos x="0" y="1043"/>
                    </a:cxn>
                    <a:cxn ang="0">
                      <a:pos x="24" y="1043"/>
                    </a:cxn>
                    <a:cxn ang="0">
                      <a:pos x="24" y="1043"/>
                    </a:cxn>
                  </a:cxnLst>
                  <a:rect l="0" t="0" r="r" b="b"/>
                  <a:pathLst>
                    <a:path w="358" h="1043">
                      <a:moveTo>
                        <a:pt x="24" y="1043"/>
                      </a:moveTo>
                      <a:lnTo>
                        <a:pt x="42" y="1043"/>
                      </a:lnTo>
                      <a:lnTo>
                        <a:pt x="358" y="0"/>
                      </a:lnTo>
                      <a:lnTo>
                        <a:pt x="317" y="0"/>
                      </a:lnTo>
                      <a:lnTo>
                        <a:pt x="0" y="1043"/>
                      </a:lnTo>
                      <a:lnTo>
                        <a:pt x="24" y="1043"/>
                      </a:lnTo>
                      <a:lnTo>
                        <a:pt x="2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5" name="Freeform 42"/>
                <p:cNvSpPr>
                  <a:spLocks/>
                </p:cNvSpPr>
                <p:nvPr/>
              </p:nvSpPr>
              <p:spPr bwMode="hidden">
                <a:xfrm>
                  <a:off x="4139" y="0"/>
                  <a:ext cx="449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41" y="1043"/>
                    </a:cxn>
                    <a:cxn ang="0">
                      <a:pos x="448" y="0"/>
                    </a:cxn>
                    <a:cxn ang="0">
                      <a:pos x="406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448" h="1043">
                      <a:moveTo>
                        <a:pt x="18" y="1043"/>
                      </a:moveTo>
                      <a:lnTo>
                        <a:pt x="41" y="1043"/>
                      </a:lnTo>
                      <a:lnTo>
                        <a:pt x="448" y="0"/>
                      </a:lnTo>
                      <a:lnTo>
                        <a:pt x="406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6" name="Freeform 43"/>
                <p:cNvSpPr>
                  <a:spLocks/>
                </p:cNvSpPr>
                <p:nvPr/>
              </p:nvSpPr>
              <p:spPr bwMode="hidden">
                <a:xfrm>
                  <a:off x="4480" y="0"/>
                  <a:ext cx="541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42" y="1043"/>
                    </a:cxn>
                    <a:cxn ang="0">
                      <a:pos x="539" y="0"/>
                    </a:cxn>
                    <a:cxn ang="0">
                      <a:pos x="497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539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539" y="0"/>
                      </a:lnTo>
                      <a:lnTo>
                        <a:pt x="497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7" name="Freeform 44"/>
                <p:cNvSpPr>
                  <a:spLocks/>
                </p:cNvSpPr>
                <p:nvPr/>
              </p:nvSpPr>
              <p:spPr bwMode="hidden">
                <a:xfrm>
                  <a:off x="4768" y="0"/>
                  <a:ext cx="642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42" y="1043"/>
                    </a:cxn>
                    <a:cxn ang="0">
                      <a:pos x="640" y="0"/>
                    </a:cxn>
                    <a:cxn ang="0">
                      <a:pos x="592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640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640" y="0"/>
                      </a:lnTo>
                      <a:lnTo>
                        <a:pt x="592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8" name="Freeform 45"/>
                <p:cNvSpPr>
                  <a:spLocks/>
                </p:cNvSpPr>
                <p:nvPr/>
              </p:nvSpPr>
              <p:spPr bwMode="hidden">
                <a:xfrm>
                  <a:off x="5086" y="48"/>
                  <a:ext cx="672" cy="997"/>
                </a:xfrm>
                <a:custGeom>
                  <a:avLst/>
                  <a:gdLst/>
                  <a:ahLst/>
                  <a:cxnLst>
                    <a:cxn ang="0">
                      <a:pos x="24" y="995"/>
                    </a:cxn>
                    <a:cxn ang="0">
                      <a:pos x="48" y="995"/>
                    </a:cxn>
                    <a:cxn ang="0">
                      <a:pos x="670" y="72"/>
                    </a:cxn>
                    <a:cxn ang="0">
                      <a:pos x="670" y="0"/>
                    </a:cxn>
                    <a:cxn ang="0">
                      <a:pos x="0" y="995"/>
                    </a:cxn>
                    <a:cxn ang="0">
                      <a:pos x="24" y="995"/>
                    </a:cxn>
                    <a:cxn ang="0">
                      <a:pos x="24" y="995"/>
                    </a:cxn>
                  </a:cxnLst>
                  <a:rect l="0" t="0" r="r" b="b"/>
                  <a:pathLst>
                    <a:path w="670" h="995">
                      <a:moveTo>
                        <a:pt x="24" y="995"/>
                      </a:moveTo>
                      <a:lnTo>
                        <a:pt x="48" y="995"/>
                      </a:lnTo>
                      <a:lnTo>
                        <a:pt x="670" y="72"/>
                      </a:lnTo>
                      <a:lnTo>
                        <a:pt x="670" y="0"/>
                      </a:lnTo>
                      <a:lnTo>
                        <a:pt x="0" y="995"/>
                      </a:lnTo>
                      <a:lnTo>
                        <a:pt x="24" y="995"/>
                      </a:lnTo>
                      <a:lnTo>
                        <a:pt x="24" y="99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</p:grpSp>
          <p:grpSp>
            <p:nvGrpSpPr>
              <p:cNvPr id="33" name="Group 46"/>
              <p:cNvGrpSpPr>
                <a:grpSpLocks/>
              </p:cNvGrpSpPr>
              <p:nvPr/>
            </p:nvGrpSpPr>
            <p:grpSpPr bwMode="auto">
              <a:xfrm>
                <a:off x="0" y="558"/>
                <a:ext cx="5758" cy="487"/>
                <a:chOff x="0" y="558"/>
                <a:chExt cx="5758" cy="487"/>
              </a:xfrm>
            </p:grpSpPr>
            <p:sp>
              <p:nvSpPr>
                <p:cNvPr id="52" name="Freeform 47"/>
                <p:cNvSpPr>
                  <a:spLocks/>
                </p:cNvSpPr>
                <p:nvPr/>
              </p:nvSpPr>
              <p:spPr bwMode="hidden">
                <a:xfrm>
                  <a:off x="0" y="618"/>
                  <a:ext cx="306" cy="427"/>
                </a:xfrm>
                <a:custGeom>
                  <a:avLst/>
                  <a:gdLst/>
                  <a:ahLst/>
                  <a:cxnLst>
                    <a:cxn ang="0">
                      <a:pos x="281" y="426"/>
                    </a:cxn>
                    <a:cxn ang="0">
                      <a:pos x="305" y="426"/>
                    </a:cxn>
                    <a:cxn ang="0">
                      <a:pos x="0" y="0"/>
                    </a:cxn>
                    <a:cxn ang="0">
                      <a:pos x="0" y="66"/>
                    </a:cxn>
                    <a:cxn ang="0">
                      <a:pos x="251" y="426"/>
                    </a:cxn>
                    <a:cxn ang="0">
                      <a:pos x="281" y="426"/>
                    </a:cxn>
                    <a:cxn ang="0">
                      <a:pos x="281" y="426"/>
                    </a:cxn>
                  </a:cxnLst>
                  <a:rect l="0" t="0" r="r" b="b"/>
                  <a:pathLst>
                    <a:path w="305" h="426">
                      <a:moveTo>
                        <a:pt x="281" y="426"/>
                      </a:moveTo>
                      <a:lnTo>
                        <a:pt x="305" y="426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251" y="426"/>
                      </a:lnTo>
                      <a:lnTo>
                        <a:pt x="281" y="426"/>
                      </a:lnTo>
                      <a:lnTo>
                        <a:pt x="281" y="4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53" name="Freeform 48"/>
                <p:cNvSpPr>
                  <a:spLocks/>
                </p:cNvSpPr>
                <p:nvPr/>
              </p:nvSpPr>
              <p:spPr bwMode="hidden">
                <a:xfrm>
                  <a:off x="5410" y="558"/>
                  <a:ext cx="348" cy="487"/>
                </a:xfrm>
                <a:custGeom>
                  <a:avLst/>
                  <a:gdLst/>
                  <a:ahLst/>
                  <a:cxnLst>
                    <a:cxn ang="0">
                      <a:pos x="24" y="486"/>
                    </a:cxn>
                    <a:cxn ang="0">
                      <a:pos x="48" y="486"/>
                    </a:cxn>
                    <a:cxn ang="0">
                      <a:pos x="347" y="72"/>
                    </a:cxn>
                    <a:cxn ang="0">
                      <a:pos x="347" y="0"/>
                    </a:cxn>
                    <a:cxn ang="0">
                      <a:pos x="0" y="486"/>
                    </a:cxn>
                    <a:cxn ang="0">
                      <a:pos x="24" y="486"/>
                    </a:cxn>
                    <a:cxn ang="0">
                      <a:pos x="24" y="486"/>
                    </a:cxn>
                  </a:cxnLst>
                  <a:rect l="0" t="0" r="r" b="b"/>
                  <a:pathLst>
                    <a:path w="347" h="486">
                      <a:moveTo>
                        <a:pt x="24" y="486"/>
                      </a:moveTo>
                      <a:lnTo>
                        <a:pt x="48" y="486"/>
                      </a:lnTo>
                      <a:lnTo>
                        <a:pt x="347" y="72"/>
                      </a:lnTo>
                      <a:lnTo>
                        <a:pt x="347" y="0"/>
                      </a:lnTo>
                      <a:lnTo>
                        <a:pt x="0" y="486"/>
                      </a:lnTo>
                      <a:lnTo>
                        <a:pt x="24" y="486"/>
                      </a:lnTo>
                      <a:lnTo>
                        <a:pt x="24" y="48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</p:grpSp>
          <p:grpSp>
            <p:nvGrpSpPr>
              <p:cNvPr id="34" name="Group 49"/>
              <p:cNvGrpSpPr>
                <a:grpSpLocks/>
              </p:cNvGrpSpPr>
              <p:nvPr/>
            </p:nvGrpSpPr>
            <p:grpSpPr bwMode="auto">
              <a:xfrm>
                <a:off x="264" y="1039"/>
                <a:ext cx="5200" cy="3280"/>
                <a:chOff x="264" y="1039"/>
                <a:chExt cx="5200" cy="3280"/>
              </a:xfrm>
            </p:grpSpPr>
            <p:sp>
              <p:nvSpPr>
                <p:cNvPr id="43" name="Freeform 50"/>
                <p:cNvSpPr>
                  <a:spLocks/>
                </p:cNvSpPr>
                <p:nvPr/>
              </p:nvSpPr>
              <p:spPr bwMode="hidden">
                <a:xfrm>
                  <a:off x="2849" y="1039"/>
                  <a:ext cx="42" cy="3280"/>
                </a:xfrm>
                <a:custGeom>
                  <a:avLst/>
                  <a:gdLst/>
                  <a:ahLst/>
                  <a:cxnLst>
                    <a:cxn ang="0">
                      <a:pos x="18" y="0"/>
                    </a:cxn>
                    <a:cxn ang="0">
                      <a:pos x="0" y="0"/>
                    </a:cxn>
                    <a:cxn ang="0">
                      <a:pos x="0" y="3273"/>
                    </a:cxn>
                    <a:cxn ang="0">
                      <a:pos x="42" y="3273"/>
                    </a:cxn>
                    <a:cxn ang="0">
                      <a:pos x="42" y="0"/>
                    </a:cxn>
                    <a:cxn ang="0">
                      <a:pos x="18" y="0"/>
                    </a:cxn>
                    <a:cxn ang="0">
                      <a:pos x="18" y="0"/>
                    </a:cxn>
                  </a:cxnLst>
                  <a:rect l="0" t="0" r="r" b="b"/>
                  <a:pathLst>
                    <a:path w="42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44" name="Freeform 51"/>
                <p:cNvSpPr>
                  <a:spLocks/>
                </p:cNvSpPr>
                <p:nvPr/>
              </p:nvSpPr>
              <p:spPr bwMode="hidden">
                <a:xfrm>
                  <a:off x="2154" y="1039"/>
                  <a:ext cx="401" cy="3280"/>
                </a:xfrm>
                <a:custGeom>
                  <a:avLst/>
                  <a:gdLst/>
                  <a:ahLst/>
                  <a:cxnLst>
                    <a:cxn ang="0">
                      <a:pos x="376" y="0"/>
                    </a:cxn>
                    <a:cxn ang="0">
                      <a:pos x="358" y="0"/>
                    </a:cxn>
                    <a:cxn ang="0">
                      <a:pos x="0" y="3273"/>
                    </a:cxn>
                    <a:cxn ang="0">
                      <a:pos x="41" y="3273"/>
                    </a:cxn>
                    <a:cxn ang="0">
                      <a:pos x="400" y="0"/>
                    </a:cxn>
                    <a:cxn ang="0">
                      <a:pos x="376" y="0"/>
                    </a:cxn>
                    <a:cxn ang="0">
                      <a:pos x="376" y="0"/>
                    </a:cxn>
                  </a:cxnLst>
                  <a:rect l="0" t="0" r="r" b="b"/>
                  <a:pathLst>
                    <a:path w="400" h="3273">
                      <a:moveTo>
                        <a:pt x="376" y="0"/>
                      </a:moveTo>
                      <a:lnTo>
                        <a:pt x="358" y="0"/>
                      </a:lnTo>
                      <a:lnTo>
                        <a:pt x="0" y="3273"/>
                      </a:lnTo>
                      <a:lnTo>
                        <a:pt x="41" y="3273"/>
                      </a:lnTo>
                      <a:lnTo>
                        <a:pt x="400" y="0"/>
                      </a:lnTo>
                      <a:lnTo>
                        <a:pt x="376" y="0"/>
                      </a:lnTo>
                      <a:lnTo>
                        <a:pt x="37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45" name="Freeform 52"/>
                <p:cNvSpPr>
                  <a:spLocks/>
                </p:cNvSpPr>
                <p:nvPr/>
              </p:nvSpPr>
              <p:spPr bwMode="hidden">
                <a:xfrm>
                  <a:off x="1530" y="1039"/>
                  <a:ext cx="677" cy="3280"/>
                </a:xfrm>
                <a:custGeom>
                  <a:avLst/>
                  <a:gdLst/>
                  <a:ahLst/>
                  <a:cxnLst>
                    <a:cxn ang="0">
                      <a:pos x="657" y="0"/>
                    </a:cxn>
                    <a:cxn ang="0">
                      <a:pos x="639" y="0"/>
                    </a:cxn>
                    <a:cxn ang="0">
                      <a:pos x="0" y="3273"/>
                    </a:cxn>
                    <a:cxn ang="0">
                      <a:pos x="42" y="3273"/>
                    </a:cxn>
                    <a:cxn ang="0">
                      <a:pos x="675" y="0"/>
                    </a:cxn>
                    <a:cxn ang="0">
                      <a:pos x="657" y="0"/>
                    </a:cxn>
                    <a:cxn ang="0">
                      <a:pos x="657" y="0"/>
                    </a:cxn>
                  </a:cxnLst>
                  <a:rect l="0" t="0" r="r" b="b"/>
                  <a:pathLst>
                    <a:path w="675" h="3273">
                      <a:moveTo>
                        <a:pt x="657" y="0"/>
                      </a:moveTo>
                      <a:lnTo>
                        <a:pt x="639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675" y="0"/>
                      </a:lnTo>
                      <a:lnTo>
                        <a:pt x="657" y="0"/>
                      </a:lnTo>
                      <a:lnTo>
                        <a:pt x="65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46" name="Freeform 53"/>
                <p:cNvSpPr>
                  <a:spLocks/>
                </p:cNvSpPr>
                <p:nvPr/>
              </p:nvSpPr>
              <p:spPr bwMode="hidden">
                <a:xfrm>
                  <a:off x="876" y="1039"/>
                  <a:ext cx="1031" cy="3280"/>
                </a:xfrm>
                <a:custGeom>
                  <a:avLst/>
                  <a:gdLst/>
                  <a:ahLst/>
                  <a:cxnLst>
                    <a:cxn ang="0">
                      <a:pos x="1013" y="0"/>
                    </a:cxn>
                    <a:cxn ang="0">
                      <a:pos x="990" y="0"/>
                    </a:cxn>
                    <a:cxn ang="0">
                      <a:pos x="0" y="3280"/>
                    </a:cxn>
                    <a:cxn ang="0">
                      <a:pos x="42" y="3280"/>
                    </a:cxn>
                    <a:cxn ang="0">
                      <a:pos x="1031" y="4"/>
                    </a:cxn>
                    <a:cxn ang="0">
                      <a:pos x="1013" y="0"/>
                    </a:cxn>
                    <a:cxn ang="0">
                      <a:pos x="1013" y="0"/>
                    </a:cxn>
                  </a:cxnLst>
                  <a:rect l="0" t="0" r="r" b="b"/>
                  <a:pathLst>
                    <a:path w="1031" h="3280">
                      <a:moveTo>
                        <a:pt x="1013" y="0"/>
                      </a:moveTo>
                      <a:lnTo>
                        <a:pt x="990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031" y="4"/>
                      </a:lnTo>
                      <a:lnTo>
                        <a:pt x="1013" y="0"/>
                      </a:lnTo>
                      <a:lnTo>
                        <a:pt x="101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47" name="Freeform 54"/>
                <p:cNvSpPr>
                  <a:spLocks/>
                </p:cNvSpPr>
                <p:nvPr/>
              </p:nvSpPr>
              <p:spPr bwMode="hidden">
                <a:xfrm>
                  <a:off x="264" y="1039"/>
                  <a:ext cx="1319" cy="3280"/>
                </a:xfrm>
                <a:custGeom>
                  <a:avLst/>
                  <a:gdLst/>
                  <a:ahLst/>
                  <a:cxnLst>
                    <a:cxn ang="0">
                      <a:pos x="1296" y="0"/>
                    </a:cxn>
                    <a:cxn ang="0">
                      <a:pos x="1278" y="0"/>
                    </a:cxn>
                    <a:cxn ang="0">
                      <a:pos x="0" y="3280"/>
                    </a:cxn>
                    <a:cxn ang="0">
                      <a:pos x="42" y="3280"/>
                    </a:cxn>
                    <a:cxn ang="0">
                      <a:pos x="1319" y="5"/>
                    </a:cxn>
                    <a:cxn ang="0">
                      <a:pos x="1296" y="0"/>
                    </a:cxn>
                    <a:cxn ang="0">
                      <a:pos x="1296" y="0"/>
                    </a:cxn>
                  </a:cxnLst>
                  <a:rect l="0" t="0" r="r" b="b"/>
                  <a:pathLst>
                    <a:path w="1319" h="3280">
                      <a:moveTo>
                        <a:pt x="1296" y="0"/>
                      </a:moveTo>
                      <a:lnTo>
                        <a:pt x="1278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319" y="5"/>
                      </a:lnTo>
                      <a:lnTo>
                        <a:pt x="1296" y="0"/>
                      </a:lnTo>
                      <a:lnTo>
                        <a:pt x="129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48" name="Freeform 55"/>
                <p:cNvSpPr>
                  <a:spLocks/>
                </p:cNvSpPr>
                <p:nvPr/>
              </p:nvSpPr>
              <p:spPr bwMode="hidden">
                <a:xfrm>
                  <a:off x="3191" y="1039"/>
                  <a:ext cx="402" cy="3280"/>
                </a:xfrm>
                <a:custGeom>
                  <a:avLst/>
                  <a:gdLst/>
                  <a:ahLst/>
                  <a:cxnLst>
                    <a:cxn ang="0">
                      <a:pos x="18" y="0"/>
                    </a:cxn>
                    <a:cxn ang="0">
                      <a:pos x="0" y="0"/>
                    </a:cxn>
                    <a:cxn ang="0">
                      <a:pos x="359" y="3273"/>
                    </a:cxn>
                    <a:cxn ang="0">
                      <a:pos x="401" y="3273"/>
                    </a:cxn>
                    <a:cxn ang="0">
                      <a:pos x="42" y="0"/>
                    </a:cxn>
                    <a:cxn ang="0">
                      <a:pos x="18" y="0"/>
                    </a:cxn>
                    <a:cxn ang="0">
                      <a:pos x="18" y="0"/>
                    </a:cxn>
                  </a:cxnLst>
                  <a:rect l="0" t="0" r="r" b="b"/>
                  <a:pathLst>
                    <a:path w="401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359" y="3273"/>
                      </a:lnTo>
                      <a:lnTo>
                        <a:pt x="401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49" name="Freeform 56"/>
                <p:cNvSpPr>
                  <a:spLocks/>
                </p:cNvSpPr>
                <p:nvPr/>
              </p:nvSpPr>
              <p:spPr bwMode="hidden">
                <a:xfrm>
                  <a:off x="3533" y="1039"/>
                  <a:ext cx="677" cy="3280"/>
                </a:xfrm>
                <a:custGeom>
                  <a:avLst/>
                  <a:gdLst/>
                  <a:ahLst/>
                  <a:cxnLst>
                    <a:cxn ang="0">
                      <a:pos x="18" y="0"/>
                    </a:cxn>
                    <a:cxn ang="0">
                      <a:pos x="0" y="0"/>
                    </a:cxn>
                    <a:cxn ang="0">
                      <a:pos x="640" y="3273"/>
                    </a:cxn>
                    <a:cxn ang="0">
                      <a:pos x="675" y="3273"/>
                    </a:cxn>
                    <a:cxn ang="0">
                      <a:pos x="36" y="0"/>
                    </a:cxn>
                    <a:cxn ang="0">
                      <a:pos x="18" y="0"/>
                    </a:cxn>
                    <a:cxn ang="0">
                      <a:pos x="18" y="0"/>
                    </a:cxn>
                  </a:cxnLst>
                  <a:rect l="0" t="0" r="r" b="b"/>
                  <a:pathLst>
                    <a:path w="675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640" y="3273"/>
                      </a:lnTo>
                      <a:lnTo>
                        <a:pt x="675" y="3273"/>
                      </a:lnTo>
                      <a:lnTo>
                        <a:pt x="36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50" name="Freeform 57"/>
                <p:cNvSpPr>
                  <a:spLocks/>
                </p:cNvSpPr>
                <p:nvPr/>
              </p:nvSpPr>
              <p:spPr bwMode="hidden">
                <a:xfrm>
                  <a:off x="3822" y="1039"/>
                  <a:ext cx="1036" cy="3280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0" y="5"/>
                    </a:cxn>
                    <a:cxn ang="0">
                      <a:pos x="994" y="3280"/>
                    </a:cxn>
                    <a:cxn ang="0">
                      <a:pos x="1036" y="3280"/>
                    </a:cxn>
                    <a:cxn ang="0">
                      <a:pos x="41" y="0"/>
                    </a:cxn>
                    <a:cxn ang="0">
                      <a:pos x="23" y="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1036" h="3280">
                      <a:moveTo>
                        <a:pt x="23" y="0"/>
                      </a:moveTo>
                      <a:lnTo>
                        <a:pt x="0" y="5"/>
                      </a:lnTo>
                      <a:lnTo>
                        <a:pt x="994" y="3280"/>
                      </a:lnTo>
                      <a:lnTo>
                        <a:pt x="1036" y="3280"/>
                      </a:lnTo>
                      <a:lnTo>
                        <a:pt x="41" y="0"/>
                      </a:lnTo>
                      <a:lnTo>
                        <a:pt x="23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51" name="Freeform 58"/>
                <p:cNvSpPr>
                  <a:spLocks/>
                </p:cNvSpPr>
                <p:nvPr/>
              </p:nvSpPr>
              <p:spPr bwMode="hidden">
                <a:xfrm>
                  <a:off x="4137" y="1039"/>
                  <a:ext cx="1327" cy="3280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7"/>
                    </a:cxn>
                    <a:cxn ang="0">
                      <a:pos x="1285" y="3280"/>
                    </a:cxn>
                    <a:cxn ang="0">
                      <a:pos x="1327" y="3280"/>
                    </a:cxn>
                    <a:cxn ang="0">
                      <a:pos x="43" y="0"/>
                    </a:cxn>
                    <a:cxn ang="0">
                      <a:pos x="20" y="0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1327" h="3280">
                      <a:moveTo>
                        <a:pt x="20" y="0"/>
                      </a:moveTo>
                      <a:lnTo>
                        <a:pt x="0" y="7"/>
                      </a:lnTo>
                      <a:lnTo>
                        <a:pt x="1285" y="3280"/>
                      </a:lnTo>
                      <a:lnTo>
                        <a:pt x="1327" y="3280"/>
                      </a:lnTo>
                      <a:lnTo>
                        <a:pt x="43" y="0"/>
                      </a:lnTo>
                      <a:lnTo>
                        <a:pt x="20" y="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</p:grpSp>
          <p:sp>
            <p:nvSpPr>
              <p:cNvPr id="35" name="Freeform 59"/>
              <p:cNvSpPr>
                <a:spLocks/>
              </p:cNvSpPr>
              <p:nvPr/>
            </p:nvSpPr>
            <p:spPr bwMode="hidden">
              <a:xfrm>
                <a:off x="0" y="1039"/>
                <a:ext cx="1254" cy="2632"/>
              </a:xfrm>
              <a:custGeom>
                <a:avLst/>
                <a:gdLst/>
                <a:ahLst/>
                <a:cxnLst>
                  <a:cxn ang="0">
                    <a:pos x="1236" y="0"/>
                  </a:cxn>
                  <a:cxn ang="0">
                    <a:pos x="1212" y="0"/>
                  </a:cxn>
                  <a:cxn ang="0">
                    <a:pos x="0" y="2542"/>
                  </a:cxn>
                  <a:cxn ang="0">
                    <a:pos x="0" y="2632"/>
                  </a:cxn>
                  <a:cxn ang="0">
                    <a:pos x="1254" y="7"/>
                  </a:cxn>
                  <a:cxn ang="0">
                    <a:pos x="1236" y="0"/>
                  </a:cxn>
                  <a:cxn ang="0">
                    <a:pos x="1236" y="0"/>
                  </a:cxn>
                </a:cxnLst>
                <a:rect l="0" t="0" r="r" b="b"/>
                <a:pathLst>
                  <a:path w="1254" h="2632">
                    <a:moveTo>
                      <a:pt x="1236" y="0"/>
                    </a:moveTo>
                    <a:lnTo>
                      <a:pt x="1212" y="0"/>
                    </a:lnTo>
                    <a:lnTo>
                      <a:pt x="0" y="2542"/>
                    </a:lnTo>
                    <a:lnTo>
                      <a:pt x="0" y="2632"/>
                    </a:lnTo>
                    <a:lnTo>
                      <a:pt x="1254" y="7"/>
                    </a:lnTo>
                    <a:lnTo>
                      <a:pt x="1236" y="0"/>
                    </a:lnTo>
                    <a:lnTo>
                      <a:pt x="123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36" name="Freeform 60"/>
              <p:cNvSpPr>
                <a:spLocks/>
              </p:cNvSpPr>
              <p:nvPr/>
            </p:nvSpPr>
            <p:spPr bwMode="hidden">
              <a:xfrm>
                <a:off x="0" y="1039"/>
                <a:ext cx="948" cy="1676"/>
              </a:xfrm>
              <a:custGeom>
                <a:avLst/>
                <a:gdLst/>
                <a:ahLst/>
                <a:cxnLst>
                  <a:cxn ang="0">
                    <a:pos x="930" y="0"/>
                  </a:cxn>
                  <a:cxn ang="0">
                    <a:pos x="906" y="0"/>
                  </a:cxn>
                  <a:cxn ang="0">
                    <a:pos x="0" y="1593"/>
                  </a:cxn>
                  <a:cxn ang="0">
                    <a:pos x="0" y="1676"/>
                  </a:cxn>
                  <a:cxn ang="0">
                    <a:pos x="948" y="5"/>
                  </a:cxn>
                  <a:cxn ang="0">
                    <a:pos x="930" y="0"/>
                  </a:cxn>
                  <a:cxn ang="0">
                    <a:pos x="930" y="0"/>
                  </a:cxn>
                </a:cxnLst>
                <a:rect l="0" t="0" r="r" b="b"/>
                <a:pathLst>
                  <a:path w="948" h="1676">
                    <a:moveTo>
                      <a:pt x="930" y="0"/>
                    </a:moveTo>
                    <a:lnTo>
                      <a:pt x="906" y="0"/>
                    </a:lnTo>
                    <a:lnTo>
                      <a:pt x="0" y="1593"/>
                    </a:lnTo>
                    <a:lnTo>
                      <a:pt x="0" y="1676"/>
                    </a:lnTo>
                    <a:lnTo>
                      <a:pt x="948" y="5"/>
                    </a:lnTo>
                    <a:lnTo>
                      <a:pt x="930" y="0"/>
                    </a:lnTo>
                    <a:lnTo>
                      <a:pt x="93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37" name="Freeform 61"/>
              <p:cNvSpPr>
                <a:spLocks/>
              </p:cNvSpPr>
              <p:nvPr/>
            </p:nvSpPr>
            <p:spPr bwMode="hidden">
              <a:xfrm>
                <a:off x="0" y="1039"/>
                <a:ext cx="629" cy="937"/>
              </a:xfrm>
              <a:custGeom>
                <a:avLst/>
                <a:gdLst/>
                <a:ahLst/>
                <a:cxnLst>
                  <a:cxn ang="0">
                    <a:pos x="606" y="0"/>
                  </a:cxn>
                  <a:cxn ang="0">
                    <a:pos x="582" y="0"/>
                  </a:cxn>
                  <a:cxn ang="0">
                    <a:pos x="0" y="871"/>
                  </a:cxn>
                  <a:cxn ang="0">
                    <a:pos x="0" y="937"/>
                  </a:cxn>
                  <a:cxn ang="0">
                    <a:pos x="629" y="4"/>
                  </a:cxn>
                  <a:cxn ang="0">
                    <a:pos x="606" y="0"/>
                  </a:cxn>
                  <a:cxn ang="0">
                    <a:pos x="606" y="0"/>
                  </a:cxn>
                </a:cxnLst>
                <a:rect l="0" t="0" r="r" b="b"/>
                <a:pathLst>
                  <a:path w="629" h="937">
                    <a:moveTo>
                      <a:pt x="606" y="0"/>
                    </a:moveTo>
                    <a:lnTo>
                      <a:pt x="582" y="0"/>
                    </a:lnTo>
                    <a:lnTo>
                      <a:pt x="0" y="871"/>
                    </a:lnTo>
                    <a:lnTo>
                      <a:pt x="0" y="937"/>
                    </a:lnTo>
                    <a:lnTo>
                      <a:pt x="629" y="4"/>
                    </a:lnTo>
                    <a:lnTo>
                      <a:pt x="606" y="0"/>
                    </a:lnTo>
                    <a:lnTo>
                      <a:pt x="60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38" name="Freeform 62"/>
              <p:cNvSpPr>
                <a:spLocks/>
              </p:cNvSpPr>
              <p:nvPr/>
            </p:nvSpPr>
            <p:spPr bwMode="hidden">
              <a:xfrm>
                <a:off x="0" y="1039"/>
                <a:ext cx="305" cy="427"/>
              </a:xfrm>
              <a:custGeom>
                <a:avLst/>
                <a:gdLst/>
                <a:ahLst/>
                <a:cxnLst>
                  <a:cxn ang="0">
                    <a:pos x="282" y="0"/>
                  </a:cxn>
                  <a:cxn ang="0">
                    <a:pos x="252" y="0"/>
                  </a:cxn>
                  <a:cxn ang="0">
                    <a:pos x="0" y="361"/>
                  </a:cxn>
                  <a:cxn ang="0">
                    <a:pos x="0" y="427"/>
                  </a:cxn>
                  <a:cxn ang="0">
                    <a:pos x="305" y="5"/>
                  </a:cxn>
                  <a:cxn ang="0">
                    <a:pos x="282" y="0"/>
                  </a:cxn>
                  <a:cxn ang="0">
                    <a:pos x="282" y="0"/>
                  </a:cxn>
                </a:cxnLst>
                <a:rect l="0" t="0" r="r" b="b"/>
                <a:pathLst>
                  <a:path w="305" h="427">
                    <a:moveTo>
                      <a:pt x="282" y="0"/>
                    </a:moveTo>
                    <a:lnTo>
                      <a:pt x="252" y="0"/>
                    </a:lnTo>
                    <a:lnTo>
                      <a:pt x="0" y="361"/>
                    </a:lnTo>
                    <a:lnTo>
                      <a:pt x="0" y="427"/>
                    </a:lnTo>
                    <a:lnTo>
                      <a:pt x="305" y="5"/>
                    </a:lnTo>
                    <a:lnTo>
                      <a:pt x="282" y="0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39" name="Freeform 63"/>
              <p:cNvSpPr>
                <a:spLocks/>
              </p:cNvSpPr>
              <p:nvPr/>
            </p:nvSpPr>
            <p:spPr bwMode="hidden">
              <a:xfrm>
                <a:off x="4481" y="1039"/>
                <a:ext cx="1277" cy="2686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17" y="0"/>
                  </a:cxn>
                  <a:cxn ang="0">
                    <a:pos x="0" y="4"/>
                  </a:cxn>
                  <a:cxn ang="0">
                    <a:pos x="1277" y="2686"/>
                  </a:cxn>
                  <a:cxn ang="0">
                    <a:pos x="1277" y="2596"/>
                  </a:cxn>
                  <a:cxn ang="0">
                    <a:pos x="41" y="0"/>
                  </a:cxn>
                  <a:cxn ang="0">
                    <a:pos x="41" y="0"/>
                  </a:cxn>
                </a:cxnLst>
                <a:rect l="0" t="0" r="r" b="b"/>
                <a:pathLst>
                  <a:path w="1277" h="2686">
                    <a:moveTo>
                      <a:pt x="41" y="0"/>
                    </a:moveTo>
                    <a:lnTo>
                      <a:pt x="17" y="0"/>
                    </a:lnTo>
                    <a:lnTo>
                      <a:pt x="0" y="4"/>
                    </a:lnTo>
                    <a:lnTo>
                      <a:pt x="1277" y="2686"/>
                    </a:lnTo>
                    <a:lnTo>
                      <a:pt x="1277" y="2596"/>
                    </a:lnTo>
                    <a:lnTo>
                      <a:pt x="41" y="0"/>
                    </a:lnTo>
                    <a:lnTo>
                      <a:pt x="4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40" name="Freeform 64"/>
              <p:cNvSpPr>
                <a:spLocks/>
              </p:cNvSpPr>
              <p:nvPr/>
            </p:nvSpPr>
            <p:spPr bwMode="hidden">
              <a:xfrm>
                <a:off x="4770" y="1039"/>
                <a:ext cx="988" cy="173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0" y="7"/>
                  </a:cxn>
                  <a:cxn ang="0">
                    <a:pos x="988" y="1730"/>
                  </a:cxn>
                  <a:cxn ang="0">
                    <a:pos x="988" y="1653"/>
                  </a:cxn>
                  <a:cxn ang="0">
                    <a:pos x="40" y="0"/>
                  </a:cxn>
                  <a:cxn ang="0">
                    <a:pos x="16" y="0"/>
                  </a:cxn>
                  <a:cxn ang="0">
                    <a:pos x="16" y="0"/>
                  </a:cxn>
                </a:cxnLst>
                <a:rect l="0" t="0" r="r" b="b"/>
                <a:pathLst>
                  <a:path w="988" h="1730">
                    <a:moveTo>
                      <a:pt x="16" y="0"/>
                    </a:moveTo>
                    <a:lnTo>
                      <a:pt x="0" y="7"/>
                    </a:lnTo>
                    <a:lnTo>
                      <a:pt x="988" y="1730"/>
                    </a:lnTo>
                    <a:lnTo>
                      <a:pt x="988" y="1653"/>
                    </a:lnTo>
                    <a:lnTo>
                      <a:pt x="40" y="0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41" name="Freeform 65"/>
              <p:cNvSpPr>
                <a:spLocks/>
              </p:cNvSpPr>
              <p:nvPr/>
            </p:nvSpPr>
            <p:spPr bwMode="hidden">
              <a:xfrm>
                <a:off x="5088" y="1039"/>
                <a:ext cx="670" cy="997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0" y="4"/>
                  </a:cxn>
                  <a:cxn ang="0">
                    <a:pos x="670" y="997"/>
                  </a:cxn>
                  <a:cxn ang="0">
                    <a:pos x="670" y="925"/>
                  </a:cxn>
                  <a:cxn ang="0">
                    <a:pos x="46" y="0"/>
                  </a:cxn>
                  <a:cxn ang="0">
                    <a:pos x="22" y="0"/>
                  </a:cxn>
                  <a:cxn ang="0">
                    <a:pos x="22" y="0"/>
                  </a:cxn>
                </a:cxnLst>
                <a:rect l="0" t="0" r="r" b="b"/>
                <a:pathLst>
                  <a:path w="670" h="997">
                    <a:moveTo>
                      <a:pt x="22" y="0"/>
                    </a:moveTo>
                    <a:lnTo>
                      <a:pt x="0" y="4"/>
                    </a:lnTo>
                    <a:lnTo>
                      <a:pt x="670" y="997"/>
                    </a:lnTo>
                    <a:lnTo>
                      <a:pt x="670" y="925"/>
                    </a:lnTo>
                    <a:lnTo>
                      <a:pt x="46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42" name="Freeform 66"/>
              <p:cNvSpPr>
                <a:spLocks/>
              </p:cNvSpPr>
              <p:nvPr/>
            </p:nvSpPr>
            <p:spPr bwMode="hidden">
              <a:xfrm>
                <a:off x="5412" y="1039"/>
                <a:ext cx="346" cy="487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0" y="7"/>
                  </a:cxn>
                  <a:cxn ang="0">
                    <a:pos x="346" y="487"/>
                  </a:cxn>
                  <a:cxn ang="0">
                    <a:pos x="346" y="415"/>
                  </a:cxn>
                  <a:cxn ang="0">
                    <a:pos x="46" y="0"/>
                  </a:cxn>
                  <a:cxn ang="0">
                    <a:pos x="22" y="0"/>
                  </a:cxn>
                  <a:cxn ang="0">
                    <a:pos x="22" y="0"/>
                  </a:cxn>
                </a:cxnLst>
                <a:rect l="0" t="0" r="r" b="b"/>
                <a:pathLst>
                  <a:path w="346" h="487">
                    <a:moveTo>
                      <a:pt x="22" y="0"/>
                    </a:moveTo>
                    <a:lnTo>
                      <a:pt x="0" y="7"/>
                    </a:lnTo>
                    <a:lnTo>
                      <a:pt x="346" y="487"/>
                    </a:lnTo>
                    <a:lnTo>
                      <a:pt x="346" y="415"/>
                    </a:lnTo>
                    <a:lnTo>
                      <a:pt x="46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</p:grpSp>
      </p:grpSp>
      <p:sp>
        <p:nvSpPr>
          <p:cNvPr id="66627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455613" y="1920875"/>
            <a:ext cx="8226425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6628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9CB01-56C3-4869-A765-3A3B503D4D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71895-01EE-47AE-9888-6244F2CC40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8D07D-4D1B-4A18-BB4C-0B6200EAE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6225" y="273050"/>
            <a:ext cx="2055813" cy="5822950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5613" y="273050"/>
            <a:ext cx="6018212" cy="5822950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57959-8B08-4C04-87BB-FD78E12C5B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Nadpis a tabul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226425" cy="1143000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abulku 2"/>
          <p:cNvSpPr>
            <a:spLocks noGrp="1"/>
          </p:cNvSpPr>
          <p:nvPr>
            <p:ph type="tbl" idx="1"/>
          </p:nvPr>
        </p:nvSpPr>
        <p:spPr>
          <a:xfrm>
            <a:off x="455613" y="1598613"/>
            <a:ext cx="8226425" cy="4497387"/>
          </a:xfrm>
        </p:spPr>
        <p:txBody>
          <a:bodyPr/>
          <a:lstStyle/>
          <a:p>
            <a:pPr lvl="0"/>
            <a:endParaRPr lang="cs-CZ" noProof="0" smtClean="0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AF4FE-7CA5-4184-943A-990FDE44A8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BE311-004B-40CA-A23A-8834419C8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5613" y="1598612"/>
            <a:ext cx="8226425" cy="4497387"/>
          </a:xfrm>
          <a:solidFill>
            <a:schemeClr val="tx2">
              <a:lumMod val="75000"/>
            </a:schemeClr>
          </a:solidFill>
          <a:ln w="38100">
            <a:solidFill>
              <a:srgbClr val="002060"/>
            </a:solidFill>
          </a:ln>
        </p:spPr>
        <p:txBody>
          <a:bodyPr lIns="180000" tIns="180000" rIns="108000" bIns="72000">
            <a:normAutofit/>
          </a:bodyPr>
          <a:lstStyle>
            <a:lvl1pPr>
              <a:buNone/>
              <a:defRPr sz="3200" b="1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sz="2800" b="1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sz="2400" b="1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sz="2000" b="1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sz="2000" b="1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cs-CZ" dirty="0" smtClean="0"/>
              <a:t>Klepnutím lze upravit styly předlohy textu.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4C476-6700-4E07-A7BC-71546A6CE4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E031A-324A-4669-9286-AABE8A1CE0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7012" cy="4497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5025" y="1598613"/>
            <a:ext cx="4037013" cy="4497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AB06D-7087-4C4E-B820-C68BCAAA43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37CAE-3A21-4B00-9351-2EC75C2A7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45BDF-0848-4487-B66E-78AA8A1AD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BAFAC-847F-471E-8515-DB9E5A7F23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41B59-5402-45E5-8D4C-B249687A67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63529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65539" name="Freeform 3"/>
            <p:cNvSpPr>
              <a:spLocks/>
            </p:cNvSpPr>
            <p:nvPr userDrawn="1"/>
          </p:nvSpPr>
          <p:spPr bwMode="hidden">
            <a:xfrm>
              <a:off x="0" y="0"/>
              <a:ext cx="5758" cy="1043"/>
            </a:xfrm>
            <a:custGeom>
              <a:avLst/>
              <a:gdLst/>
              <a:ahLst/>
              <a:cxnLst>
                <a:cxn ang="0">
                  <a:pos x="5740" y="1043"/>
                </a:cxn>
                <a:cxn ang="0">
                  <a:pos x="0" y="1043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1043"/>
                </a:cxn>
                <a:cxn ang="0">
                  <a:pos x="5740" y="1043"/>
                </a:cxn>
              </a:cxnLst>
              <a:rect l="0" t="0" r="r" b="b"/>
              <a:pathLst>
                <a:path w="5740" h="1043">
                  <a:moveTo>
                    <a:pt x="5740" y="1043"/>
                  </a:moveTo>
                  <a:lnTo>
                    <a:pt x="0" y="1043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1043"/>
                  </a:lnTo>
                  <a:lnTo>
                    <a:pt x="574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cs-CZ"/>
            </a:p>
          </p:txBody>
        </p:sp>
        <p:grpSp>
          <p:nvGrpSpPr>
            <p:cNvPr id="1033" name="Group 4"/>
            <p:cNvGrpSpPr>
              <a:grpSpLocks/>
            </p:cNvGrpSpPr>
            <p:nvPr userDrawn="1"/>
          </p:nvGrpSpPr>
          <p:grpSpPr bwMode="auto">
            <a:xfrm>
              <a:off x="0" y="0"/>
              <a:ext cx="5759" cy="4319"/>
              <a:chOff x="0" y="0"/>
              <a:chExt cx="5759" cy="4319"/>
            </a:xfrm>
          </p:grpSpPr>
          <p:sp>
            <p:nvSpPr>
              <p:cNvPr id="65541" name="Freeform 5"/>
              <p:cNvSpPr>
                <a:spLocks/>
              </p:cNvSpPr>
              <p:nvPr userDrawn="1"/>
            </p:nvSpPr>
            <p:spPr bwMode="hidden">
              <a:xfrm>
                <a:off x="1" y="1040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42" name="Freeform 6"/>
              <p:cNvSpPr>
                <a:spLocks/>
              </p:cNvSpPr>
              <p:nvPr userDrawn="1"/>
            </p:nvSpPr>
            <p:spPr bwMode="hidden">
              <a:xfrm>
                <a:off x="0" y="3988"/>
                <a:ext cx="5758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740" y="42"/>
                  </a:cxn>
                  <a:cxn ang="0">
                    <a:pos x="5740" y="0"/>
                  </a:cxn>
                  <a:cxn ang="0">
                    <a:pos x="0" y="0"/>
                  </a:cxn>
                  <a:cxn ang="0">
                    <a:pos x="0" y="42"/>
                  </a:cxn>
                  <a:cxn ang="0">
                    <a:pos x="0" y="42"/>
                  </a:cxn>
                </a:cxnLst>
                <a:rect l="0" t="0" r="r" b="b"/>
                <a:pathLst>
                  <a:path w="5740" h="42">
                    <a:moveTo>
                      <a:pt x="0" y="42"/>
                    </a:moveTo>
                    <a:lnTo>
                      <a:pt x="5740" y="42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43" name="Freeform 7"/>
              <p:cNvSpPr>
                <a:spLocks/>
              </p:cNvSpPr>
              <p:nvPr userDrawn="1"/>
            </p:nvSpPr>
            <p:spPr bwMode="hidden">
              <a:xfrm>
                <a:off x="0" y="3665"/>
                <a:ext cx="5758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5740" y="30"/>
                  </a:cxn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0" y="30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44" name="Freeform 8"/>
              <p:cNvSpPr>
                <a:spLocks/>
              </p:cNvSpPr>
              <p:nvPr userDrawn="1"/>
            </p:nvSpPr>
            <p:spPr bwMode="hidden">
              <a:xfrm>
                <a:off x="0" y="3364"/>
                <a:ext cx="5758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5740" y="30"/>
                  </a:cxn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0" y="30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45" name="Freeform 9"/>
              <p:cNvSpPr>
                <a:spLocks/>
              </p:cNvSpPr>
              <p:nvPr userDrawn="1"/>
            </p:nvSpPr>
            <p:spPr bwMode="hidden">
              <a:xfrm>
                <a:off x="0" y="3105"/>
                <a:ext cx="5758" cy="31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5740" y="30"/>
                  </a:cxn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0" y="30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46" name="Freeform 10"/>
              <p:cNvSpPr>
                <a:spLocks/>
              </p:cNvSpPr>
              <p:nvPr userDrawn="1"/>
            </p:nvSpPr>
            <p:spPr bwMode="hidden">
              <a:xfrm>
                <a:off x="0" y="2859"/>
                <a:ext cx="5758" cy="36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6"/>
                  </a:cxn>
                  <a:cxn ang="0">
                    <a:pos x="5740" y="36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47" name="Freeform 11"/>
              <p:cNvSpPr>
                <a:spLocks/>
              </p:cNvSpPr>
              <p:nvPr userDrawn="1"/>
            </p:nvSpPr>
            <p:spPr bwMode="hidden">
              <a:xfrm>
                <a:off x="0" y="2644"/>
                <a:ext cx="5758" cy="30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5740" y="30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48" name="Freeform 12"/>
              <p:cNvSpPr>
                <a:spLocks/>
              </p:cNvSpPr>
              <p:nvPr userDrawn="1"/>
            </p:nvSpPr>
            <p:spPr bwMode="hidden">
              <a:xfrm>
                <a:off x="0" y="2433"/>
                <a:ext cx="5758" cy="36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6"/>
                  </a:cxn>
                  <a:cxn ang="0">
                    <a:pos x="5740" y="36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49" name="Freeform 13"/>
              <p:cNvSpPr>
                <a:spLocks/>
              </p:cNvSpPr>
              <p:nvPr userDrawn="1"/>
            </p:nvSpPr>
            <p:spPr bwMode="hidden">
              <a:xfrm>
                <a:off x="0" y="2259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50" name="Freeform 14"/>
              <p:cNvSpPr>
                <a:spLocks/>
              </p:cNvSpPr>
              <p:nvPr userDrawn="1"/>
            </p:nvSpPr>
            <p:spPr bwMode="hidden">
              <a:xfrm>
                <a:off x="0" y="2090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51" name="Freeform 15"/>
              <p:cNvSpPr>
                <a:spLocks/>
              </p:cNvSpPr>
              <p:nvPr userDrawn="1"/>
            </p:nvSpPr>
            <p:spPr bwMode="hidden">
              <a:xfrm>
                <a:off x="0" y="1928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52" name="Freeform 16"/>
              <p:cNvSpPr>
                <a:spLocks/>
              </p:cNvSpPr>
              <p:nvPr userDrawn="1"/>
            </p:nvSpPr>
            <p:spPr bwMode="hidden">
              <a:xfrm>
                <a:off x="0" y="1645"/>
                <a:ext cx="5758" cy="12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5740" y="12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53" name="Freeform 17"/>
              <p:cNvSpPr>
                <a:spLocks/>
              </p:cNvSpPr>
              <p:nvPr userDrawn="1"/>
            </p:nvSpPr>
            <p:spPr bwMode="hidden">
              <a:xfrm>
                <a:off x="0" y="1778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54" name="Freeform 18"/>
              <p:cNvSpPr>
                <a:spLocks/>
              </p:cNvSpPr>
              <p:nvPr userDrawn="1"/>
            </p:nvSpPr>
            <p:spPr bwMode="hidden">
              <a:xfrm>
                <a:off x="0" y="1520"/>
                <a:ext cx="5758" cy="12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5740" y="12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55" name="Freeform 19"/>
              <p:cNvSpPr>
                <a:spLocks/>
              </p:cNvSpPr>
              <p:nvPr userDrawn="1"/>
            </p:nvSpPr>
            <p:spPr bwMode="hidden">
              <a:xfrm>
                <a:off x="0" y="1394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56" name="Freeform 20"/>
              <p:cNvSpPr>
                <a:spLocks/>
              </p:cNvSpPr>
              <p:nvPr userDrawn="1"/>
            </p:nvSpPr>
            <p:spPr bwMode="hidden">
              <a:xfrm>
                <a:off x="0" y="1280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57" name="Freeform 21"/>
              <p:cNvSpPr>
                <a:spLocks/>
              </p:cNvSpPr>
              <p:nvPr userDrawn="1"/>
            </p:nvSpPr>
            <p:spPr bwMode="hidden">
              <a:xfrm>
                <a:off x="0" y="1177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58" name="Freeform 22"/>
              <p:cNvSpPr>
                <a:spLocks/>
              </p:cNvSpPr>
              <p:nvPr userDrawn="1"/>
            </p:nvSpPr>
            <p:spPr bwMode="hidden">
              <a:xfrm>
                <a:off x="0" y="24"/>
                <a:ext cx="5758" cy="30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5740" y="30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59" name="Freeform 23"/>
              <p:cNvSpPr>
                <a:spLocks/>
              </p:cNvSpPr>
              <p:nvPr userDrawn="1"/>
            </p:nvSpPr>
            <p:spPr bwMode="hidden">
              <a:xfrm>
                <a:off x="0" y="186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60" name="Freeform 24"/>
              <p:cNvSpPr>
                <a:spLocks/>
              </p:cNvSpPr>
              <p:nvPr userDrawn="1"/>
            </p:nvSpPr>
            <p:spPr bwMode="hidden">
              <a:xfrm>
                <a:off x="0" y="475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61" name="Freeform 25"/>
              <p:cNvSpPr>
                <a:spLocks/>
              </p:cNvSpPr>
              <p:nvPr userDrawn="1"/>
            </p:nvSpPr>
            <p:spPr bwMode="hidden">
              <a:xfrm>
                <a:off x="0" y="337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62" name="Freeform 26"/>
              <p:cNvSpPr>
                <a:spLocks/>
              </p:cNvSpPr>
              <p:nvPr userDrawn="1"/>
            </p:nvSpPr>
            <p:spPr bwMode="hidden">
              <a:xfrm>
                <a:off x="0" y="600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63" name="Freeform 27"/>
              <p:cNvSpPr>
                <a:spLocks/>
              </p:cNvSpPr>
              <p:nvPr userDrawn="1"/>
            </p:nvSpPr>
            <p:spPr bwMode="hidden">
              <a:xfrm>
                <a:off x="0" y="727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64" name="Freeform 28"/>
              <p:cNvSpPr>
                <a:spLocks/>
              </p:cNvSpPr>
              <p:nvPr userDrawn="1"/>
            </p:nvSpPr>
            <p:spPr bwMode="hidden">
              <a:xfrm>
                <a:off x="0" y="841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65" name="Freeform 29"/>
              <p:cNvSpPr>
                <a:spLocks/>
              </p:cNvSpPr>
              <p:nvPr userDrawn="1"/>
            </p:nvSpPr>
            <p:spPr bwMode="hidden">
              <a:xfrm>
                <a:off x="0" y="943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grpSp>
            <p:nvGrpSpPr>
              <p:cNvPr id="1059" name="Group 30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58" cy="1045"/>
                <a:chOff x="0" y="0"/>
                <a:chExt cx="5758" cy="1045"/>
              </a:xfrm>
            </p:grpSpPr>
            <p:sp>
              <p:nvSpPr>
                <p:cNvPr id="65567" name="Freeform 31"/>
                <p:cNvSpPr>
                  <a:spLocks/>
                </p:cNvSpPr>
                <p:nvPr/>
              </p:nvSpPr>
              <p:spPr bwMode="hidden">
                <a:xfrm>
                  <a:off x="2849" y="0"/>
                  <a:ext cx="42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42" y="1043"/>
                    </a:cxn>
                    <a:cxn ang="0">
                      <a:pos x="42" y="0"/>
                    </a:cxn>
                    <a:cxn ang="0">
                      <a:pos x="0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42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5568" name="Freeform 32"/>
                <p:cNvSpPr>
                  <a:spLocks/>
                </p:cNvSpPr>
                <p:nvPr/>
              </p:nvSpPr>
              <p:spPr bwMode="hidden">
                <a:xfrm>
                  <a:off x="2400" y="0"/>
                  <a:ext cx="155" cy="1045"/>
                </a:xfrm>
                <a:custGeom>
                  <a:avLst/>
                  <a:gdLst/>
                  <a:ahLst/>
                  <a:cxnLst>
                    <a:cxn ang="0">
                      <a:pos x="131" y="1043"/>
                    </a:cxn>
                    <a:cxn ang="0">
                      <a:pos x="155" y="1043"/>
                    </a:cxn>
                    <a:cxn ang="0">
                      <a:pos x="42" y="0"/>
                    </a:cxn>
                    <a:cxn ang="0">
                      <a:pos x="0" y="0"/>
                    </a:cxn>
                    <a:cxn ang="0">
                      <a:pos x="113" y="1043"/>
                    </a:cxn>
                    <a:cxn ang="0">
                      <a:pos x="131" y="1043"/>
                    </a:cxn>
                    <a:cxn ang="0">
                      <a:pos x="131" y="1043"/>
                    </a:cxn>
                  </a:cxnLst>
                  <a:rect l="0" t="0" r="r" b="b"/>
                  <a:pathLst>
                    <a:path w="155" h="1043">
                      <a:moveTo>
                        <a:pt x="131" y="1043"/>
                      </a:moveTo>
                      <a:lnTo>
                        <a:pt x="155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113" y="1043"/>
                      </a:lnTo>
                      <a:lnTo>
                        <a:pt x="131" y="1043"/>
                      </a:lnTo>
                      <a:lnTo>
                        <a:pt x="13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5569" name="Freeform 33"/>
                <p:cNvSpPr>
                  <a:spLocks/>
                </p:cNvSpPr>
                <p:nvPr/>
              </p:nvSpPr>
              <p:spPr bwMode="hidden">
                <a:xfrm>
                  <a:off x="1967" y="0"/>
                  <a:ext cx="240" cy="1045"/>
                </a:xfrm>
                <a:custGeom>
                  <a:avLst/>
                  <a:gdLst/>
                  <a:ahLst/>
                  <a:cxnLst>
                    <a:cxn ang="0">
                      <a:pos x="221" y="1043"/>
                    </a:cxn>
                    <a:cxn ang="0">
                      <a:pos x="239" y="1043"/>
                    </a:cxn>
                    <a:cxn ang="0">
                      <a:pos x="36" y="0"/>
                    </a:cxn>
                    <a:cxn ang="0">
                      <a:pos x="0" y="0"/>
                    </a:cxn>
                    <a:cxn ang="0">
                      <a:pos x="203" y="1043"/>
                    </a:cxn>
                    <a:cxn ang="0">
                      <a:pos x="221" y="1043"/>
                    </a:cxn>
                    <a:cxn ang="0">
                      <a:pos x="221" y="1043"/>
                    </a:cxn>
                  </a:cxnLst>
                  <a:rect l="0" t="0" r="r" b="b"/>
                  <a:pathLst>
                    <a:path w="239" h="1043">
                      <a:moveTo>
                        <a:pt x="221" y="1043"/>
                      </a:moveTo>
                      <a:lnTo>
                        <a:pt x="239" y="1043"/>
                      </a:lnTo>
                      <a:lnTo>
                        <a:pt x="36" y="0"/>
                      </a:lnTo>
                      <a:lnTo>
                        <a:pt x="0" y="0"/>
                      </a:lnTo>
                      <a:lnTo>
                        <a:pt x="203" y="1043"/>
                      </a:lnTo>
                      <a:lnTo>
                        <a:pt x="221" y="1043"/>
                      </a:lnTo>
                      <a:lnTo>
                        <a:pt x="22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5570" name="Freeform 34"/>
                <p:cNvSpPr>
                  <a:spLocks/>
                </p:cNvSpPr>
                <p:nvPr/>
              </p:nvSpPr>
              <p:spPr bwMode="hidden">
                <a:xfrm>
                  <a:off x="1554" y="0"/>
                  <a:ext cx="353" cy="1045"/>
                </a:xfrm>
                <a:custGeom>
                  <a:avLst/>
                  <a:gdLst/>
                  <a:ahLst/>
                  <a:cxnLst>
                    <a:cxn ang="0">
                      <a:pos x="334" y="1043"/>
                    </a:cxn>
                    <a:cxn ang="0">
                      <a:pos x="352" y="1043"/>
                    </a:cxn>
                    <a:cxn ang="0">
                      <a:pos x="41" y="0"/>
                    </a:cxn>
                    <a:cxn ang="0">
                      <a:pos x="0" y="0"/>
                    </a:cxn>
                    <a:cxn ang="0">
                      <a:pos x="311" y="1043"/>
                    </a:cxn>
                    <a:cxn ang="0">
                      <a:pos x="334" y="1043"/>
                    </a:cxn>
                    <a:cxn ang="0">
                      <a:pos x="334" y="1043"/>
                    </a:cxn>
                  </a:cxnLst>
                  <a:rect l="0" t="0" r="r" b="b"/>
                  <a:pathLst>
                    <a:path w="352" h="1043">
                      <a:moveTo>
                        <a:pt x="334" y="1043"/>
                      </a:moveTo>
                      <a:lnTo>
                        <a:pt x="352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311" y="1043"/>
                      </a:lnTo>
                      <a:lnTo>
                        <a:pt x="334" y="1043"/>
                      </a:lnTo>
                      <a:lnTo>
                        <a:pt x="33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5571" name="Freeform 35"/>
                <p:cNvSpPr>
                  <a:spLocks/>
                </p:cNvSpPr>
                <p:nvPr/>
              </p:nvSpPr>
              <p:spPr bwMode="hidden">
                <a:xfrm>
                  <a:off x="1134" y="0"/>
                  <a:ext cx="450" cy="1045"/>
                </a:xfrm>
                <a:custGeom>
                  <a:avLst/>
                  <a:gdLst/>
                  <a:ahLst/>
                  <a:cxnLst>
                    <a:cxn ang="0">
                      <a:pos x="425" y="1043"/>
                    </a:cxn>
                    <a:cxn ang="0">
                      <a:pos x="449" y="1043"/>
                    </a:cxn>
                    <a:cxn ang="0">
                      <a:pos x="42" y="0"/>
                    </a:cxn>
                    <a:cxn ang="0">
                      <a:pos x="0" y="0"/>
                    </a:cxn>
                    <a:cxn ang="0">
                      <a:pos x="407" y="1043"/>
                    </a:cxn>
                    <a:cxn ang="0">
                      <a:pos x="425" y="1043"/>
                    </a:cxn>
                    <a:cxn ang="0">
                      <a:pos x="425" y="1043"/>
                    </a:cxn>
                  </a:cxnLst>
                  <a:rect l="0" t="0" r="r" b="b"/>
                  <a:pathLst>
                    <a:path w="449" h="1043">
                      <a:moveTo>
                        <a:pt x="425" y="1043"/>
                      </a:moveTo>
                      <a:lnTo>
                        <a:pt x="449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407" y="1043"/>
                      </a:lnTo>
                      <a:lnTo>
                        <a:pt x="425" y="1043"/>
                      </a:lnTo>
                      <a:lnTo>
                        <a:pt x="425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5572" name="Freeform 36"/>
                <p:cNvSpPr>
                  <a:spLocks/>
                </p:cNvSpPr>
                <p:nvPr/>
              </p:nvSpPr>
              <p:spPr bwMode="hidden">
                <a:xfrm>
                  <a:off x="714" y="0"/>
                  <a:ext cx="540" cy="1045"/>
                </a:xfrm>
                <a:custGeom>
                  <a:avLst/>
                  <a:gdLst/>
                  <a:ahLst/>
                  <a:cxnLst>
                    <a:cxn ang="0">
                      <a:pos x="520" y="1043"/>
                    </a:cxn>
                    <a:cxn ang="0">
                      <a:pos x="538" y="1043"/>
                    </a:cxn>
                    <a:cxn ang="0">
                      <a:pos x="41" y="0"/>
                    </a:cxn>
                    <a:cxn ang="0">
                      <a:pos x="0" y="0"/>
                    </a:cxn>
                    <a:cxn ang="0">
                      <a:pos x="496" y="1043"/>
                    </a:cxn>
                    <a:cxn ang="0">
                      <a:pos x="520" y="1043"/>
                    </a:cxn>
                    <a:cxn ang="0">
                      <a:pos x="520" y="1043"/>
                    </a:cxn>
                  </a:cxnLst>
                  <a:rect l="0" t="0" r="r" b="b"/>
                  <a:pathLst>
                    <a:path w="538" h="1043">
                      <a:moveTo>
                        <a:pt x="520" y="1043"/>
                      </a:moveTo>
                      <a:lnTo>
                        <a:pt x="538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496" y="1043"/>
                      </a:lnTo>
                      <a:lnTo>
                        <a:pt x="520" y="1043"/>
                      </a:lnTo>
                      <a:lnTo>
                        <a:pt x="520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5573" name="Freeform 37"/>
                <p:cNvSpPr>
                  <a:spLocks/>
                </p:cNvSpPr>
                <p:nvPr/>
              </p:nvSpPr>
              <p:spPr bwMode="hidden">
                <a:xfrm>
                  <a:off x="306" y="0"/>
                  <a:ext cx="642" cy="1045"/>
                </a:xfrm>
                <a:custGeom>
                  <a:avLst/>
                  <a:gdLst/>
                  <a:ahLst/>
                  <a:cxnLst>
                    <a:cxn ang="0">
                      <a:pos x="622" y="1043"/>
                    </a:cxn>
                    <a:cxn ang="0">
                      <a:pos x="640" y="1043"/>
                    </a:cxn>
                    <a:cxn ang="0">
                      <a:pos x="48" y="0"/>
                    </a:cxn>
                    <a:cxn ang="0">
                      <a:pos x="0" y="0"/>
                    </a:cxn>
                    <a:cxn ang="0">
                      <a:pos x="598" y="1043"/>
                    </a:cxn>
                    <a:cxn ang="0">
                      <a:pos x="622" y="1043"/>
                    </a:cxn>
                    <a:cxn ang="0">
                      <a:pos x="622" y="1043"/>
                    </a:cxn>
                  </a:cxnLst>
                  <a:rect l="0" t="0" r="r" b="b"/>
                  <a:pathLst>
                    <a:path w="640" h="1043">
                      <a:moveTo>
                        <a:pt x="622" y="1043"/>
                      </a:moveTo>
                      <a:lnTo>
                        <a:pt x="640" y="1043"/>
                      </a:lnTo>
                      <a:lnTo>
                        <a:pt x="48" y="0"/>
                      </a:lnTo>
                      <a:lnTo>
                        <a:pt x="0" y="0"/>
                      </a:lnTo>
                      <a:lnTo>
                        <a:pt x="598" y="1043"/>
                      </a:lnTo>
                      <a:lnTo>
                        <a:pt x="622" y="1043"/>
                      </a:lnTo>
                      <a:lnTo>
                        <a:pt x="622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5574" name="Freeform 38"/>
                <p:cNvSpPr>
                  <a:spLocks/>
                </p:cNvSpPr>
                <p:nvPr/>
              </p:nvSpPr>
              <p:spPr bwMode="hidden">
                <a:xfrm>
                  <a:off x="0" y="108"/>
                  <a:ext cx="630" cy="937"/>
                </a:xfrm>
                <a:custGeom>
                  <a:avLst/>
                  <a:gdLst/>
                  <a:ahLst/>
                  <a:cxnLst>
                    <a:cxn ang="0">
                      <a:pos x="604" y="935"/>
                    </a:cxn>
                    <a:cxn ang="0">
                      <a:pos x="628" y="935"/>
                    </a:cxn>
                    <a:cxn ang="0">
                      <a:pos x="0" y="0"/>
                    </a:cxn>
                    <a:cxn ang="0">
                      <a:pos x="0" y="66"/>
                    </a:cxn>
                    <a:cxn ang="0">
                      <a:pos x="580" y="935"/>
                    </a:cxn>
                    <a:cxn ang="0">
                      <a:pos x="604" y="935"/>
                    </a:cxn>
                    <a:cxn ang="0">
                      <a:pos x="604" y="935"/>
                    </a:cxn>
                  </a:cxnLst>
                  <a:rect l="0" t="0" r="r" b="b"/>
                  <a:pathLst>
                    <a:path w="628" h="935">
                      <a:moveTo>
                        <a:pt x="604" y="935"/>
                      </a:moveTo>
                      <a:lnTo>
                        <a:pt x="628" y="935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580" y="935"/>
                      </a:lnTo>
                      <a:lnTo>
                        <a:pt x="604" y="935"/>
                      </a:lnTo>
                      <a:lnTo>
                        <a:pt x="604" y="9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5575" name="Freeform 39"/>
                <p:cNvSpPr>
                  <a:spLocks/>
                </p:cNvSpPr>
                <p:nvPr/>
              </p:nvSpPr>
              <p:spPr bwMode="hidden">
                <a:xfrm>
                  <a:off x="3191" y="0"/>
                  <a:ext cx="155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42" y="1043"/>
                    </a:cxn>
                    <a:cxn ang="0">
                      <a:pos x="155" y="0"/>
                    </a:cxn>
                    <a:cxn ang="0">
                      <a:pos x="114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155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155" y="0"/>
                      </a:lnTo>
                      <a:lnTo>
                        <a:pt x="114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5576" name="Freeform 40"/>
                <p:cNvSpPr>
                  <a:spLocks/>
                </p:cNvSpPr>
                <p:nvPr/>
              </p:nvSpPr>
              <p:spPr bwMode="hidden">
                <a:xfrm>
                  <a:off x="3533" y="0"/>
                  <a:ext cx="240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36" y="1043"/>
                    </a:cxn>
                    <a:cxn ang="0">
                      <a:pos x="239" y="0"/>
                    </a:cxn>
                    <a:cxn ang="0">
                      <a:pos x="203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239" h="1043">
                      <a:moveTo>
                        <a:pt x="18" y="1043"/>
                      </a:moveTo>
                      <a:lnTo>
                        <a:pt x="36" y="1043"/>
                      </a:lnTo>
                      <a:lnTo>
                        <a:pt x="239" y="0"/>
                      </a:lnTo>
                      <a:lnTo>
                        <a:pt x="203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5577" name="Freeform 41"/>
                <p:cNvSpPr>
                  <a:spLocks/>
                </p:cNvSpPr>
                <p:nvPr/>
              </p:nvSpPr>
              <p:spPr bwMode="hidden">
                <a:xfrm>
                  <a:off x="3821" y="0"/>
                  <a:ext cx="359" cy="1045"/>
                </a:xfrm>
                <a:custGeom>
                  <a:avLst/>
                  <a:gdLst/>
                  <a:ahLst/>
                  <a:cxnLst>
                    <a:cxn ang="0">
                      <a:pos x="24" y="1043"/>
                    </a:cxn>
                    <a:cxn ang="0">
                      <a:pos x="42" y="1043"/>
                    </a:cxn>
                    <a:cxn ang="0">
                      <a:pos x="358" y="0"/>
                    </a:cxn>
                    <a:cxn ang="0">
                      <a:pos x="317" y="0"/>
                    </a:cxn>
                    <a:cxn ang="0">
                      <a:pos x="0" y="1043"/>
                    </a:cxn>
                    <a:cxn ang="0">
                      <a:pos x="24" y="1043"/>
                    </a:cxn>
                    <a:cxn ang="0">
                      <a:pos x="24" y="1043"/>
                    </a:cxn>
                  </a:cxnLst>
                  <a:rect l="0" t="0" r="r" b="b"/>
                  <a:pathLst>
                    <a:path w="358" h="1043">
                      <a:moveTo>
                        <a:pt x="24" y="1043"/>
                      </a:moveTo>
                      <a:lnTo>
                        <a:pt x="42" y="1043"/>
                      </a:lnTo>
                      <a:lnTo>
                        <a:pt x="358" y="0"/>
                      </a:lnTo>
                      <a:lnTo>
                        <a:pt x="317" y="0"/>
                      </a:lnTo>
                      <a:lnTo>
                        <a:pt x="0" y="1043"/>
                      </a:lnTo>
                      <a:lnTo>
                        <a:pt x="24" y="1043"/>
                      </a:lnTo>
                      <a:lnTo>
                        <a:pt x="2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5578" name="Freeform 42"/>
                <p:cNvSpPr>
                  <a:spLocks/>
                </p:cNvSpPr>
                <p:nvPr/>
              </p:nvSpPr>
              <p:spPr bwMode="hidden">
                <a:xfrm>
                  <a:off x="4139" y="0"/>
                  <a:ext cx="449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41" y="1043"/>
                    </a:cxn>
                    <a:cxn ang="0">
                      <a:pos x="448" y="0"/>
                    </a:cxn>
                    <a:cxn ang="0">
                      <a:pos x="406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448" h="1043">
                      <a:moveTo>
                        <a:pt x="18" y="1043"/>
                      </a:moveTo>
                      <a:lnTo>
                        <a:pt x="41" y="1043"/>
                      </a:lnTo>
                      <a:lnTo>
                        <a:pt x="448" y="0"/>
                      </a:lnTo>
                      <a:lnTo>
                        <a:pt x="406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5579" name="Freeform 43"/>
                <p:cNvSpPr>
                  <a:spLocks/>
                </p:cNvSpPr>
                <p:nvPr/>
              </p:nvSpPr>
              <p:spPr bwMode="hidden">
                <a:xfrm>
                  <a:off x="4480" y="0"/>
                  <a:ext cx="541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42" y="1043"/>
                    </a:cxn>
                    <a:cxn ang="0">
                      <a:pos x="539" y="0"/>
                    </a:cxn>
                    <a:cxn ang="0">
                      <a:pos x="497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539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539" y="0"/>
                      </a:lnTo>
                      <a:lnTo>
                        <a:pt x="497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5580" name="Freeform 44"/>
                <p:cNvSpPr>
                  <a:spLocks/>
                </p:cNvSpPr>
                <p:nvPr/>
              </p:nvSpPr>
              <p:spPr bwMode="hidden">
                <a:xfrm>
                  <a:off x="4768" y="0"/>
                  <a:ext cx="642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42" y="1043"/>
                    </a:cxn>
                    <a:cxn ang="0">
                      <a:pos x="640" y="0"/>
                    </a:cxn>
                    <a:cxn ang="0">
                      <a:pos x="592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640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640" y="0"/>
                      </a:lnTo>
                      <a:lnTo>
                        <a:pt x="592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5581" name="Freeform 45"/>
                <p:cNvSpPr>
                  <a:spLocks/>
                </p:cNvSpPr>
                <p:nvPr/>
              </p:nvSpPr>
              <p:spPr bwMode="hidden">
                <a:xfrm>
                  <a:off x="5086" y="48"/>
                  <a:ext cx="672" cy="997"/>
                </a:xfrm>
                <a:custGeom>
                  <a:avLst/>
                  <a:gdLst/>
                  <a:ahLst/>
                  <a:cxnLst>
                    <a:cxn ang="0">
                      <a:pos x="24" y="995"/>
                    </a:cxn>
                    <a:cxn ang="0">
                      <a:pos x="48" y="995"/>
                    </a:cxn>
                    <a:cxn ang="0">
                      <a:pos x="670" y="72"/>
                    </a:cxn>
                    <a:cxn ang="0">
                      <a:pos x="670" y="0"/>
                    </a:cxn>
                    <a:cxn ang="0">
                      <a:pos x="0" y="995"/>
                    </a:cxn>
                    <a:cxn ang="0">
                      <a:pos x="24" y="995"/>
                    </a:cxn>
                    <a:cxn ang="0">
                      <a:pos x="24" y="995"/>
                    </a:cxn>
                  </a:cxnLst>
                  <a:rect l="0" t="0" r="r" b="b"/>
                  <a:pathLst>
                    <a:path w="670" h="995">
                      <a:moveTo>
                        <a:pt x="24" y="995"/>
                      </a:moveTo>
                      <a:lnTo>
                        <a:pt x="48" y="995"/>
                      </a:lnTo>
                      <a:lnTo>
                        <a:pt x="670" y="72"/>
                      </a:lnTo>
                      <a:lnTo>
                        <a:pt x="670" y="0"/>
                      </a:lnTo>
                      <a:lnTo>
                        <a:pt x="0" y="995"/>
                      </a:lnTo>
                      <a:lnTo>
                        <a:pt x="24" y="995"/>
                      </a:lnTo>
                      <a:lnTo>
                        <a:pt x="24" y="99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</p:grpSp>
          <p:grpSp>
            <p:nvGrpSpPr>
              <p:cNvPr id="1060" name="Group 46"/>
              <p:cNvGrpSpPr>
                <a:grpSpLocks/>
              </p:cNvGrpSpPr>
              <p:nvPr userDrawn="1"/>
            </p:nvGrpSpPr>
            <p:grpSpPr bwMode="auto">
              <a:xfrm>
                <a:off x="0" y="558"/>
                <a:ext cx="5758" cy="487"/>
                <a:chOff x="0" y="558"/>
                <a:chExt cx="5758" cy="487"/>
              </a:xfrm>
            </p:grpSpPr>
            <p:sp>
              <p:nvSpPr>
                <p:cNvPr id="65583" name="Freeform 47"/>
                <p:cNvSpPr>
                  <a:spLocks/>
                </p:cNvSpPr>
                <p:nvPr/>
              </p:nvSpPr>
              <p:spPr bwMode="hidden">
                <a:xfrm>
                  <a:off x="0" y="618"/>
                  <a:ext cx="306" cy="427"/>
                </a:xfrm>
                <a:custGeom>
                  <a:avLst/>
                  <a:gdLst/>
                  <a:ahLst/>
                  <a:cxnLst>
                    <a:cxn ang="0">
                      <a:pos x="281" y="426"/>
                    </a:cxn>
                    <a:cxn ang="0">
                      <a:pos x="305" y="426"/>
                    </a:cxn>
                    <a:cxn ang="0">
                      <a:pos x="0" y="0"/>
                    </a:cxn>
                    <a:cxn ang="0">
                      <a:pos x="0" y="66"/>
                    </a:cxn>
                    <a:cxn ang="0">
                      <a:pos x="251" y="426"/>
                    </a:cxn>
                    <a:cxn ang="0">
                      <a:pos x="281" y="426"/>
                    </a:cxn>
                    <a:cxn ang="0">
                      <a:pos x="281" y="426"/>
                    </a:cxn>
                  </a:cxnLst>
                  <a:rect l="0" t="0" r="r" b="b"/>
                  <a:pathLst>
                    <a:path w="305" h="426">
                      <a:moveTo>
                        <a:pt x="281" y="426"/>
                      </a:moveTo>
                      <a:lnTo>
                        <a:pt x="305" y="426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251" y="426"/>
                      </a:lnTo>
                      <a:lnTo>
                        <a:pt x="281" y="426"/>
                      </a:lnTo>
                      <a:lnTo>
                        <a:pt x="281" y="4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5584" name="Freeform 48"/>
                <p:cNvSpPr>
                  <a:spLocks/>
                </p:cNvSpPr>
                <p:nvPr/>
              </p:nvSpPr>
              <p:spPr bwMode="hidden">
                <a:xfrm>
                  <a:off x="5410" y="558"/>
                  <a:ext cx="348" cy="487"/>
                </a:xfrm>
                <a:custGeom>
                  <a:avLst/>
                  <a:gdLst/>
                  <a:ahLst/>
                  <a:cxnLst>
                    <a:cxn ang="0">
                      <a:pos x="24" y="486"/>
                    </a:cxn>
                    <a:cxn ang="0">
                      <a:pos x="48" y="486"/>
                    </a:cxn>
                    <a:cxn ang="0">
                      <a:pos x="347" y="72"/>
                    </a:cxn>
                    <a:cxn ang="0">
                      <a:pos x="347" y="0"/>
                    </a:cxn>
                    <a:cxn ang="0">
                      <a:pos x="0" y="486"/>
                    </a:cxn>
                    <a:cxn ang="0">
                      <a:pos x="24" y="486"/>
                    </a:cxn>
                    <a:cxn ang="0">
                      <a:pos x="24" y="486"/>
                    </a:cxn>
                  </a:cxnLst>
                  <a:rect l="0" t="0" r="r" b="b"/>
                  <a:pathLst>
                    <a:path w="347" h="486">
                      <a:moveTo>
                        <a:pt x="24" y="486"/>
                      </a:moveTo>
                      <a:lnTo>
                        <a:pt x="48" y="486"/>
                      </a:lnTo>
                      <a:lnTo>
                        <a:pt x="347" y="72"/>
                      </a:lnTo>
                      <a:lnTo>
                        <a:pt x="347" y="0"/>
                      </a:lnTo>
                      <a:lnTo>
                        <a:pt x="0" y="486"/>
                      </a:lnTo>
                      <a:lnTo>
                        <a:pt x="24" y="486"/>
                      </a:lnTo>
                      <a:lnTo>
                        <a:pt x="24" y="48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</p:grpSp>
          <p:grpSp>
            <p:nvGrpSpPr>
              <p:cNvPr id="1061" name="Group 49"/>
              <p:cNvGrpSpPr>
                <a:grpSpLocks/>
              </p:cNvGrpSpPr>
              <p:nvPr userDrawn="1"/>
            </p:nvGrpSpPr>
            <p:grpSpPr bwMode="auto">
              <a:xfrm>
                <a:off x="264" y="1039"/>
                <a:ext cx="5200" cy="3280"/>
                <a:chOff x="264" y="1039"/>
                <a:chExt cx="5200" cy="3280"/>
              </a:xfrm>
            </p:grpSpPr>
            <p:sp>
              <p:nvSpPr>
                <p:cNvPr id="65586" name="Freeform 50"/>
                <p:cNvSpPr>
                  <a:spLocks/>
                </p:cNvSpPr>
                <p:nvPr/>
              </p:nvSpPr>
              <p:spPr bwMode="hidden">
                <a:xfrm>
                  <a:off x="2849" y="1039"/>
                  <a:ext cx="42" cy="3280"/>
                </a:xfrm>
                <a:custGeom>
                  <a:avLst/>
                  <a:gdLst/>
                  <a:ahLst/>
                  <a:cxnLst>
                    <a:cxn ang="0">
                      <a:pos x="18" y="0"/>
                    </a:cxn>
                    <a:cxn ang="0">
                      <a:pos x="0" y="0"/>
                    </a:cxn>
                    <a:cxn ang="0">
                      <a:pos x="0" y="3273"/>
                    </a:cxn>
                    <a:cxn ang="0">
                      <a:pos x="42" y="3273"/>
                    </a:cxn>
                    <a:cxn ang="0">
                      <a:pos x="42" y="0"/>
                    </a:cxn>
                    <a:cxn ang="0">
                      <a:pos x="18" y="0"/>
                    </a:cxn>
                    <a:cxn ang="0">
                      <a:pos x="18" y="0"/>
                    </a:cxn>
                  </a:cxnLst>
                  <a:rect l="0" t="0" r="r" b="b"/>
                  <a:pathLst>
                    <a:path w="42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5587" name="Freeform 51"/>
                <p:cNvSpPr>
                  <a:spLocks/>
                </p:cNvSpPr>
                <p:nvPr/>
              </p:nvSpPr>
              <p:spPr bwMode="hidden">
                <a:xfrm>
                  <a:off x="2154" y="1039"/>
                  <a:ext cx="401" cy="3280"/>
                </a:xfrm>
                <a:custGeom>
                  <a:avLst/>
                  <a:gdLst/>
                  <a:ahLst/>
                  <a:cxnLst>
                    <a:cxn ang="0">
                      <a:pos x="376" y="0"/>
                    </a:cxn>
                    <a:cxn ang="0">
                      <a:pos x="358" y="0"/>
                    </a:cxn>
                    <a:cxn ang="0">
                      <a:pos x="0" y="3273"/>
                    </a:cxn>
                    <a:cxn ang="0">
                      <a:pos x="41" y="3273"/>
                    </a:cxn>
                    <a:cxn ang="0">
                      <a:pos x="400" y="0"/>
                    </a:cxn>
                    <a:cxn ang="0">
                      <a:pos x="376" y="0"/>
                    </a:cxn>
                    <a:cxn ang="0">
                      <a:pos x="376" y="0"/>
                    </a:cxn>
                  </a:cxnLst>
                  <a:rect l="0" t="0" r="r" b="b"/>
                  <a:pathLst>
                    <a:path w="400" h="3273">
                      <a:moveTo>
                        <a:pt x="376" y="0"/>
                      </a:moveTo>
                      <a:lnTo>
                        <a:pt x="358" y="0"/>
                      </a:lnTo>
                      <a:lnTo>
                        <a:pt x="0" y="3273"/>
                      </a:lnTo>
                      <a:lnTo>
                        <a:pt x="41" y="3273"/>
                      </a:lnTo>
                      <a:lnTo>
                        <a:pt x="400" y="0"/>
                      </a:lnTo>
                      <a:lnTo>
                        <a:pt x="376" y="0"/>
                      </a:lnTo>
                      <a:lnTo>
                        <a:pt x="37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5588" name="Freeform 52"/>
                <p:cNvSpPr>
                  <a:spLocks/>
                </p:cNvSpPr>
                <p:nvPr/>
              </p:nvSpPr>
              <p:spPr bwMode="hidden">
                <a:xfrm>
                  <a:off x="1530" y="1039"/>
                  <a:ext cx="677" cy="3280"/>
                </a:xfrm>
                <a:custGeom>
                  <a:avLst/>
                  <a:gdLst/>
                  <a:ahLst/>
                  <a:cxnLst>
                    <a:cxn ang="0">
                      <a:pos x="657" y="0"/>
                    </a:cxn>
                    <a:cxn ang="0">
                      <a:pos x="639" y="0"/>
                    </a:cxn>
                    <a:cxn ang="0">
                      <a:pos x="0" y="3273"/>
                    </a:cxn>
                    <a:cxn ang="0">
                      <a:pos x="42" y="3273"/>
                    </a:cxn>
                    <a:cxn ang="0">
                      <a:pos x="675" y="0"/>
                    </a:cxn>
                    <a:cxn ang="0">
                      <a:pos x="657" y="0"/>
                    </a:cxn>
                    <a:cxn ang="0">
                      <a:pos x="657" y="0"/>
                    </a:cxn>
                  </a:cxnLst>
                  <a:rect l="0" t="0" r="r" b="b"/>
                  <a:pathLst>
                    <a:path w="675" h="3273">
                      <a:moveTo>
                        <a:pt x="657" y="0"/>
                      </a:moveTo>
                      <a:lnTo>
                        <a:pt x="639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675" y="0"/>
                      </a:lnTo>
                      <a:lnTo>
                        <a:pt x="657" y="0"/>
                      </a:lnTo>
                      <a:lnTo>
                        <a:pt x="65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5589" name="Freeform 53"/>
                <p:cNvSpPr>
                  <a:spLocks/>
                </p:cNvSpPr>
                <p:nvPr/>
              </p:nvSpPr>
              <p:spPr bwMode="hidden">
                <a:xfrm>
                  <a:off x="876" y="1039"/>
                  <a:ext cx="1031" cy="3280"/>
                </a:xfrm>
                <a:custGeom>
                  <a:avLst/>
                  <a:gdLst/>
                  <a:ahLst/>
                  <a:cxnLst>
                    <a:cxn ang="0">
                      <a:pos x="1013" y="0"/>
                    </a:cxn>
                    <a:cxn ang="0">
                      <a:pos x="990" y="0"/>
                    </a:cxn>
                    <a:cxn ang="0">
                      <a:pos x="0" y="3280"/>
                    </a:cxn>
                    <a:cxn ang="0">
                      <a:pos x="42" y="3280"/>
                    </a:cxn>
                    <a:cxn ang="0">
                      <a:pos x="1031" y="4"/>
                    </a:cxn>
                    <a:cxn ang="0">
                      <a:pos x="1013" y="0"/>
                    </a:cxn>
                    <a:cxn ang="0">
                      <a:pos x="1013" y="0"/>
                    </a:cxn>
                  </a:cxnLst>
                  <a:rect l="0" t="0" r="r" b="b"/>
                  <a:pathLst>
                    <a:path w="1031" h="3280">
                      <a:moveTo>
                        <a:pt x="1013" y="0"/>
                      </a:moveTo>
                      <a:lnTo>
                        <a:pt x="990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031" y="4"/>
                      </a:lnTo>
                      <a:lnTo>
                        <a:pt x="1013" y="0"/>
                      </a:lnTo>
                      <a:lnTo>
                        <a:pt x="101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5590" name="Freeform 54"/>
                <p:cNvSpPr>
                  <a:spLocks/>
                </p:cNvSpPr>
                <p:nvPr/>
              </p:nvSpPr>
              <p:spPr bwMode="hidden">
                <a:xfrm>
                  <a:off x="264" y="1039"/>
                  <a:ext cx="1319" cy="3280"/>
                </a:xfrm>
                <a:custGeom>
                  <a:avLst/>
                  <a:gdLst/>
                  <a:ahLst/>
                  <a:cxnLst>
                    <a:cxn ang="0">
                      <a:pos x="1296" y="0"/>
                    </a:cxn>
                    <a:cxn ang="0">
                      <a:pos x="1278" y="0"/>
                    </a:cxn>
                    <a:cxn ang="0">
                      <a:pos x="0" y="3280"/>
                    </a:cxn>
                    <a:cxn ang="0">
                      <a:pos x="42" y="3280"/>
                    </a:cxn>
                    <a:cxn ang="0">
                      <a:pos x="1319" y="5"/>
                    </a:cxn>
                    <a:cxn ang="0">
                      <a:pos x="1296" y="0"/>
                    </a:cxn>
                    <a:cxn ang="0">
                      <a:pos x="1296" y="0"/>
                    </a:cxn>
                  </a:cxnLst>
                  <a:rect l="0" t="0" r="r" b="b"/>
                  <a:pathLst>
                    <a:path w="1319" h="3280">
                      <a:moveTo>
                        <a:pt x="1296" y="0"/>
                      </a:moveTo>
                      <a:lnTo>
                        <a:pt x="1278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319" y="5"/>
                      </a:lnTo>
                      <a:lnTo>
                        <a:pt x="1296" y="0"/>
                      </a:lnTo>
                      <a:lnTo>
                        <a:pt x="129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5591" name="Freeform 55"/>
                <p:cNvSpPr>
                  <a:spLocks/>
                </p:cNvSpPr>
                <p:nvPr/>
              </p:nvSpPr>
              <p:spPr bwMode="hidden">
                <a:xfrm>
                  <a:off x="3191" y="1039"/>
                  <a:ext cx="402" cy="3280"/>
                </a:xfrm>
                <a:custGeom>
                  <a:avLst/>
                  <a:gdLst/>
                  <a:ahLst/>
                  <a:cxnLst>
                    <a:cxn ang="0">
                      <a:pos x="18" y="0"/>
                    </a:cxn>
                    <a:cxn ang="0">
                      <a:pos x="0" y="0"/>
                    </a:cxn>
                    <a:cxn ang="0">
                      <a:pos x="359" y="3273"/>
                    </a:cxn>
                    <a:cxn ang="0">
                      <a:pos x="401" y="3273"/>
                    </a:cxn>
                    <a:cxn ang="0">
                      <a:pos x="42" y="0"/>
                    </a:cxn>
                    <a:cxn ang="0">
                      <a:pos x="18" y="0"/>
                    </a:cxn>
                    <a:cxn ang="0">
                      <a:pos x="18" y="0"/>
                    </a:cxn>
                  </a:cxnLst>
                  <a:rect l="0" t="0" r="r" b="b"/>
                  <a:pathLst>
                    <a:path w="401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359" y="3273"/>
                      </a:lnTo>
                      <a:lnTo>
                        <a:pt x="401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5592" name="Freeform 56"/>
                <p:cNvSpPr>
                  <a:spLocks/>
                </p:cNvSpPr>
                <p:nvPr/>
              </p:nvSpPr>
              <p:spPr bwMode="hidden">
                <a:xfrm>
                  <a:off x="3533" y="1039"/>
                  <a:ext cx="677" cy="3280"/>
                </a:xfrm>
                <a:custGeom>
                  <a:avLst/>
                  <a:gdLst/>
                  <a:ahLst/>
                  <a:cxnLst>
                    <a:cxn ang="0">
                      <a:pos x="18" y="0"/>
                    </a:cxn>
                    <a:cxn ang="0">
                      <a:pos x="0" y="0"/>
                    </a:cxn>
                    <a:cxn ang="0">
                      <a:pos x="640" y="3273"/>
                    </a:cxn>
                    <a:cxn ang="0">
                      <a:pos x="675" y="3273"/>
                    </a:cxn>
                    <a:cxn ang="0">
                      <a:pos x="36" y="0"/>
                    </a:cxn>
                    <a:cxn ang="0">
                      <a:pos x="18" y="0"/>
                    </a:cxn>
                    <a:cxn ang="0">
                      <a:pos x="18" y="0"/>
                    </a:cxn>
                  </a:cxnLst>
                  <a:rect l="0" t="0" r="r" b="b"/>
                  <a:pathLst>
                    <a:path w="675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640" y="3273"/>
                      </a:lnTo>
                      <a:lnTo>
                        <a:pt x="675" y="3273"/>
                      </a:lnTo>
                      <a:lnTo>
                        <a:pt x="36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5593" name="Freeform 57"/>
                <p:cNvSpPr>
                  <a:spLocks/>
                </p:cNvSpPr>
                <p:nvPr/>
              </p:nvSpPr>
              <p:spPr bwMode="hidden">
                <a:xfrm>
                  <a:off x="3822" y="1039"/>
                  <a:ext cx="1036" cy="3280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0" y="5"/>
                    </a:cxn>
                    <a:cxn ang="0">
                      <a:pos x="994" y="3280"/>
                    </a:cxn>
                    <a:cxn ang="0">
                      <a:pos x="1036" y="3280"/>
                    </a:cxn>
                    <a:cxn ang="0">
                      <a:pos x="41" y="0"/>
                    </a:cxn>
                    <a:cxn ang="0">
                      <a:pos x="23" y="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1036" h="3280">
                      <a:moveTo>
                        <a:pt x="23" y="0"/>
                      </a:moveTo>
                      <a:lnTo>
                        <a:pt x="0" y="5"/>
                      </a:lnTo>
                      <a:lnTo>
                        <a:pt x="994" y="3280"/>
                      </a:lnTo>
                      <a:lnTo>
                        <a:pt x="1036" y="3280"/>
                      </a:lnTo>
                      <a:lnTo>
                        <a:pt x="41" y="0"/>
                      </a:lnTo>
                      <a:lnTo>
                        <a:pt x="23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  <p:sp>
              <p:nvSpPr>
                <p:cNvPr id="65594" name="Freeform 58"/>
                <p:cNvSpPr>
                  <a:spLocks/>
                </p:cNvSpPr>
                <p:nvPr/>
              </p:nvSpPr>
              <p:spPr bwMode="hidden">
                <a:xfrm>
                  <a:off x="4137" y="1039"/>
                  <a:ext cx="1327" cy="3280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7"/>
                    </a:cxn>
                    <a:cxn ang="0">
                      <a:pos x="1285" y="3280"/>
                    </a:cxn>
                    <a:cxn ang="0">
                      <a:pos x="1327" y="3280"/>
                    </a:cxn>
                    <a:cxn ang="0">
                      <a:pos x="43" y="0"/>
                    </a:cxn>
                    <a:cxn ang="0">
                      <a:pos x="20" y="0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1327" h="3280">
                      <a:moveTo>
                        <a:pt x="20" y="0"/>
                      </a:moveTo>
                      <a:lnTo>
                        <a:pt x="0" y="7"/>
                      </a:lnTo>
                      <a:lnTo>
                        <a:pt x="1285" y="3280"/>
                      </a:lnTo>
                      <a:lnTo>
                        <a:pt x="1327" y="3280"/>
                      </a:lnTo>
                      <a:lnTo>
                        <a:pt x="43" y="0"/>
                      </a:lnTo>
                      <a:lnTo>
                        <a:pt x="20" y="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cs-CZ"/>
                </a:p>
              </p:txBody>
            </p:sp>
          </p:grpSp>
          <p:sp>
            <p:nvSpPr>
              <p:cNvPr id="65595" name="Freeform 59"/>
              <p:cNvSpPr>
                <a:spLocks/>
              </p:cNvSpPr>
              <p:nvPr userDrawn="1"/>
            </p:nvSpPr>
            <p:spPr bwMode="hidden">
              <a:xfrm>
                <a:off x="0" y="1039"/>
                <a:ext cx="1254" cy="2632"/>
              </a:xfrm>
              <a:custGeom>
                <a:avLst/>
                <a:gdLst/>
                <a:ahLst/>
                <a:cxnLst>
                  <a:cxn ang="0">
                    <a:pos x="1236" y="0"/>
                  </a:cxn>
                  <a:cxn ang="0">
                    <a:pos x="1212" y="0"/>
                  </a:cxn>
                  <a:cxn ang="0">
                    <a:pos x="0" y="2542"/>
                  </a:cxn>
                  <a:cxn ang="0">
                    <a:pos x="0" y="2632"/>
                  </a:cxn>
                  <a:cxn ang="0">
                    <a:pos x="1254" y="7"/>
                  </a:cxn>
                  <a:cxn ang="0">
                    <a:pos x="1236" y="0"/>
                  </a:cxn>
                  <a:cxn ang="0">
                    <a:pos x="1236" y="0"/>
                  </a:cxn>
                </a:cxnLst>
                <a:rect l="0" t="0" r="r" b="b"/>
                <a:pathLst>
                  <a:path w="1254" h="2632">
                    <a:moveTo>
                      <a:pt x="1236" y="0"/>
                    </a:moveTo>
                    <a:lnTo>
                      <a:pt x="1212" y="0"/>
                    </a:lnTo>
                    <a:lnTo>
                      <a:pt x="0" y="2542"/>
                    </a:lnTo>
                    <a:lnTo>
                      <a:pt x="0" y="2632"/>
                    </a:lnTo>
                    <a:lnTo>
                      <a:pt x="1254" y="7"/>
                    </a:lnTo>
                    <a:lnTo>
                      <a:pt x="1236" y="0"/>
                    </a:lnTo>
                    <a:lnTo>
                      <a:pt x="123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96" name="Freeform 60"/>
              <p:cNvSpPr>
                <a:spLocks/>
              </p:cNvSpPr>
              <p:nvPr userDrawn="1"/>
            </p:nvSpPr>
            <p:spPr bwMode="hidden">
              <a:xfrm>
                <a:off x="0" y="1039"/>
                <a:ext cx="948" cy="1676"/>
              </a:xfrm>
              <a:custGeom>
                <a:avLst/>
                <a:gdLst/>
                <a:ahLst/>
                <a:cxnLst>
                  <a:cxn ang="0">
                    <a:pos x="930" y="0"/>
                  </a:cxn>
                  <a:cxn ang="0">
                    <a:pos x="906" y="0"/>
                  </a:cxn>
                  <a:cxn ang="0">
                    <a:pos x="0" y="1593"/>
                  </a:cxn>
                  <a:cxn ang="0">
                    <a:pos x="0" y="1676"/>
                  </a:cxn>
                  <a:cxn ang="0">
                    <a:pos x="948" y="5"/>
                  </a:cxn>
                  <a:cxn ang="0">
                    <a:pos x="930" y="0"/>
                  </a:cxn>
                  <a:cxn ang="0">
                    <a:pos x="930" y="0"/>
                  </a:cxn>
                </a:cxnLst>
                <a:rect l="0" t="0" r="r" b="b"/>
                <a:pathLst>
                  <a:path w="948" h="1676">
                    <a:moveTo>
                      <a:pt x="930" y="0"/>
                    </a:moveTo>
                    <a:lnTo>
                      <a:pt x="906" y="0"/>
                    </a:lnTo>
                    <a:lnTo>
                      <a:pt x="0" y="1593"/>
                    </a:lnTo>
                    <a:lnTo>
                      <a:pt x="0" y="1676"/>
                    </a:lnTo>
                    <a:lnTo>
                      <a:pt x="948" y="5"/>
                    </a:lnTo>
                    <a:lnTo>
                      <a:pt x="930" y="0"/>
                    </a:lnTo>
                    <a:lnTo>
                      <a:pt x="93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97" name="Freeform 61"/>
              <p:cNvSpPr>
                <a:spLocks/>
              </p:cNvSpPr>
              <p:nvPr userDrawn="1"/>
            </p:nvSpPr>
            <p:spPr bwMode="hidden">
              <a:xfrm>
                <a:off x="0" y="1039"/>
                <a:ext cx="629" cy="937"/>
              </a:xfrm>
              <a:custGeom>
                <a:avLst/>
                <a:gdLst/>
                <a:ahLst/>
                <a:cxnLst>
                  <a:cxn ang="0">
                    <a:pos x="606" y="0"/>
                  </a:cxn>
                  <a:cxn ang="0">
                    <a:pos x="582" y="0"/>
                  </a:cxn>
                  <a:cxn ang="0">
                    <a:pos x="0" y="871"/>
                  </a:cxn>
                  <a:cxn ang="0">
                    <a:pos x="0" y="937"/>
                  </a:cxn>
                  <a:cxn ang="0">
                    <a:pos x="629" y="4"/>
                  </a:cxn>
                  <a:cxn ang="0">
                    <a:pos x="606" y="0"/>
                  </a:cxn>
                  <a:cxn ang="0">
                    <a:pos x="606" y="0"/>
                  </a:cxn>
                </a:cxnLst>
                <a:rect l="0" t="0" r="r" b="b"/>
                <a:pathLst>
                  <a:path w="629" h="937">
                    <a:moveTo>
                      <a:pt x="606" y="0"/>
                    </a:moveTo>
                    <a:lnTo>
                      <a:pt x="582" y="0"/>
                    </a:lnTo>
                    <a:lnTo>
                      <a:pt x="0" y="871"/>
                    </a:lnTo>
                    <a:lnTo>
                      <a:pt x="0" y="937"/>
                    </a:lnTo>
                    <a:lnTo>
                      <a:pt x="629" y="4"/>
                    </a:lnTo>
                    <a:lnTo>
                      <a:pt x="606" y="0"/>
                    </a:lnTo>
                    <a:lnTo>
                      <a:pt x="60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98" name="Freeform 62"/>
              <p:cNvSpPr>
                <a:spLocks/>
              </p:cNvSpPr>
              <p:nvPr userDrawn="1"/>
            </p:nvSpPr>
            <p:spPr bwMode="hidden">
              <a:xfrm>
                <a:off x="0" y="1039"/>
                <a:ext cx="305" cy="427"/>
              </a:xfrm>
              <a:custGeom>
                <a:avLst/>
                <a:gdLst/>
                <a:ahLst/>
                <a:cxnLst>
                  <a:cxn ang="0">
                    <a:pos x="282" y="0"/>
                  </a:cxn>
                  <a:cxn ang="0">
                    <a:pos x="252" y="0"/>
                  </a:cxn>
                  <a:cxn ang="0">
                    <a:pos x="0" y="361"/>
                  </a:cxn>
                  <a:cxn ang="0">
                    <a:pos x="0" y="427"/>
                  </a:cxn>
                  <a:cxn ang="0">
                    <a:pos x="305" y="5"/>
                  </a:cxn>
                  <a:cxn ang="0">
                    <a:pos x="282" y="0"/>
                  </a:cxn>
                  <a:cxn ang="0">
                    <a:pos x="282" y="0"/>
                  </a:cxn>
                </a:cxnLst>
                <a:rect l="0" t="0" r="r" b="b"/>
                <a:pathLst>
                  <a:path w="305" h="427">
                    <a:moveTo>
                      <a:pt x="282" y="0"/>
                    </a:moveTo>
                    <a:lnTo>
                      <a:pt x="252" y="0"/>
                    </a:lnTo>
                    <a:lnTo>
                      <a:pt x="0" y="361"/>
                    </a:lnTo>
                    <a:lnTo>
                      <a:pt x="0" y="427"/>
                    </a:lnTo>
                    <a:lnTo>
                      <a:pt x="305" y="5"/>
                    </a:lnTo>
                    <a:lnTo>
                      <a:pt x="282" y="0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599" name="Freeform 63"/>
              <p:cNvSpPr>
                <a:spLocks/>
              </p:cNvSpPr>
              <p:nvPr userDrawn="1"/>
            </p:nvSpPr>
            <p:spPr bwMode="hidden">
              <a:xfrm>
                <a:off x="4481" y="1039"/>
                <a:ext cx="1277" cy="2686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17" y="0"/>
                  </a:cxn>
                  <a:cxn ang="0">
                    <a:pos x="0" y="4"/>
                  </a:cxn>
                  <a:cxn ang="0">
                    <a:pos x="1277" y="2686"/>
                  </a:cxn>
                  <a:cxn ang="0">
                    <a:pos x="1277" y="2596"/>
                  </a:cxn>
                  <a:cxn ang="0">
                    <a:pos x="41" y="0"/>
                  </a:cxn>
                  <a:cxn ang="0">
                    <a:pos x="41" y="0"/>
                  </a:cxn>
                </a:cxnLst>
                <a:rect l="0" t="0" r="r" b="b"/>
                <a:pathLst>
                  <a:path w="1277" h="2686">
                    <a:moveTo>
                      <a:pt x="41" y="0"/>
                    </a:moveTo>
                    <a:lnTo>
                      <a:pt x="17" y="0"/>
                    </a:lnTo>
                    <a:lnTo>
                      <a:pt x="0" y="4"/>
                    </a:lnTo>
                    <a:lnTo>
                      <a:pt x="1277" y="2686"/>
                    </a:lnTo>
                    <a:lnTo>
                      <a:pt x="1277" y="2596"/>
                    </a:lnTo>
                    <a:lnTo>
                      <a:pt x="41" y="0"/>
                    </a:lnTo>
                    <a:lnTo>
                      <a:pt x="4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600" name="Freeform 64"/>
              <p:cNvSpPr>
                <a:spLocks/>
              </p:cNvSpPr>
              <p:nvPr userDrawn="1"/>
            </p:nvSpPr>
            <p:spPr bwMode="hidden">
              <a:xfrm>
                <a:off x="4770" y="1039"/>
                <a:ext cx="988" cy="173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0" y="7"/>
                  </a:cxn>
                  <a:cxn ang="0">
                    <a:pos x="988" y="1730"/>
                  </a:cxn>
                  <a:cxn ang="0">
                    <a:pos x="988" y="1653"/>
                  </a:cxn>
                  <a:cxn ang="0">
                    <a:pos x="40" y="0"/>
                  </a:cxn>
                  <a:cxn ang="0">
                    <a:pos x="16" y="0"/>
                  </a:cxn>
                  <a:cxn ang="0">
                    <a:pos x="16" y="0"/>
                  </a:cxn>
                </a:cxnLst>
                <a:rect l="0" t="0" r="r" b="b"/>
                <a:pathLst>
                  <a:path w="988" h="1730">
                    <a:moveTo>
                      <a:pt x="16" y="0"/>
                    </a:moveTo>
                    <a:lnTo>
                      <a:pt x="0" y="7"/>
                    </a:lnTo>
                    <a:lnTo>
                      <a:pt x="988" y="1730"/>
                    </a:lnTo>
                    <a:lnTo>
                      <a:pt x="988" y="1653"/>
                    </a:lnTo>
                    <a:lnTo>
                      <a:pt x="40" y="0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601" name="Freeform 65"/>
              <p:cNvSpPr>
                <a:spLocks/>
              </p:cNvSpPr>
              <p:nvPr userDrawn="1"/>
            </p:nvSpPr>
            <p:spPr bwMode="hidden">
              <a:xfrm>
                <a:off x="5088" y="1039"/>
                <a:ext cx="670" cy="997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0" y="4"/>
                  </a:cxn>
                  <a:cxn ang="0">
                    <a:pos x="670" y="997"/>
                  </a:cxn>
                  <a:cxn ang="0">
                    <a:pos x="670" y="925"/>
                  </a:cxn>
                  <a:cxn ang="0">
                    <a:pos x="46" y="0"/>
                  </a:cxn>
                  <a:cxn ang="0">
                    <a:pos x="22" y="0"/>
                  </a:cxn>
                  <a:cxn ang="0">
                    <a:pos x="22" y="0"/>
                  </a:cxn>
                </a:cxnLst>
                <a:rect l="0" t="0" r="r" b="b"/>
                <a:pathLst>
                  <a:path w="670" h="997">
                    <a:moveTo>
                      <a:pt x="22" y="0"/>
                    </a:moveTo>
                    <a:lnTo>
                      <a:pt x="0" y="4"/>
                    </a:lnTo>
                    <a:lnTo>
                      <a:pt x="670" y="997"/>
                    </a:lnTo>
                    <a:lnTo>
                      <a:pt x="670" y="925"/>
                    </a:lnTo>
                    <a:lnTo>
                      <a:pt x="46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  <p:sp>
            <p:nvSpPr>
              <p:cNvPr id="65602" name="Freeform 66"/>
              <p:cNvSpPr>
                <a:spLocks/>
              </p:cNvSpPr>
              <p:nvPr userDrawn="1"/>
            </p:nvSpPr>
            <p:spPr bwMode="hidden">
              <a:xfrm>
                <a:off x="5412" y="1039"/>
                <a:ext cx="346" cy="487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0" y="7"/>
                  </a:cxn>
                  <a:cxn ang="0">
                    <a:pos x="346" y="487"/>
                  </a:cxn>
                  <a:cxn ang="0">
                    <a:pos x="346" y="415"/>
                  </a:cxn>
                  <a:cxn ang="0">
                    <a:pos x="46" y="0"/>
                  </a:cxn>
                  <a:cxn ang="0">
                    <a:pos x="22" y="0"/>
                  </a:cxn>
                  <a:cxn ang="0">
                    <a:pos x="22" y="0"/>
                  </a:cxn>
                </a:cxnLst>
                <a:rect l="0" t="0" r="r" b="b"/>
                <a:pathLst>
                  <a:path w="346" h="487">
                    <a:moveTo>
                      <a:pt x="22" y="0"/>
                    </a:moveTo>
                    <a:lnTo>
                      <a:pt x="0" y="7"/>
                    </a:lnTo>
                    <a:lnTo>
                      <a:pt x="346" y="487"/>
                    </a:lnTo>
                    <a:lnTo>
                      <a:pt x="346" y="415"/>
                    </a:lnTo>
                    <a:lnTo>
                      <a:pt x="46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cs-CZ"/>
              </a:p>
            </p:txBody>
          </p:sp>
        </p:grpSp>
      </p:grpSp>
      <p:sp>
        <p:nvSpPr>
          <p:cNvPr id="65603" name="Rectangle 67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273050"/>
            <a:ext cx="8226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5604" name="Rectangle 6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5613" y="624205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605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606" name="Rectangle 7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838A74B1-5C12-4B06-BEE4-F162C1A51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5607" name="Rectangle 7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26425" cy="449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0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33400"/>
            <a:ext cx="8226425" cy="6019800"/>
          </a:xfrm>
        </p:spPr>
        <p:txBody>
          <a:bodyPr/>
          <a:lstStyle/>
          <a:p>
            <a:pPr eaLnBrk="1" hangingPunct="1">
              <a:defRPr/>
            </a:pPr>
            <a:r>
              <a:rPr lang="en-US" sz="6000" dirty="0" smtClean="0"/>
              <a:t>Sample Solutions</a:t>
            </a:r>
            <a:br>
              <a:rPr lang="en-US" sz="6000" dirty="0" smtClean="0"/>
            </a:br>
            <a:r>
              <a:rPr lang="en-US" sz="8000" dirty="0" smtClean="0">
                <a:solidFill>
                  <a:srgbClr val="FF99FF"/>
                </a:solidFill>
              </a:rPr>
              <a:t/>
            </a:r>
            <a:br>
              <a:rPr lang="en-US" sz="8000" dirty="0" smtClean="0">
                <a:solidFill>
                  <a:srgbClr val="FF99FF"/>
                </a:solidFill>
              </a:rPr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2400" dirty="0" smtClean="0">
                <a:solidFill>
                  <a:srgbClr val="99FFCC"/>
                </a:solidFill>
              </a:rPr>
              <a:t/>
            </a:r>
            <a:br>
              <a:rPr lang="en-US" sz="2400" dirty="0" smtClean="0">
                <a:solidFill>
                  <a:srgbClr val="99FFCC"/>
                </a:solidFill>
              </a:rPr>
            </a:br>
            <a:r>
              <a:rPr lang="en-US" sz="1000" dirty="0" smtClean="0">
                <a:solidFill>
                  <a:srgbClr val="99FFCC"/>
                </a:solidFill>
              </a:rPr>
              <a:t/>
            </a:r>
            <a:br>
              <a:rPr lang="en-US" sz="1000" dirty="0" smtClean="0">
                <a:solidFill>
                  <a:srgbClr val="99FFCC"/>
                </a:solidFill>
              </a:rPr>
            </a:br>
            <a:r>
              <a:rPr lang="en-US" sz="1000" dirty="0" smtClean="0">
                <a:solidFill>
                  <a:srgbClr val="99FFCC"/>
                </a:solidFill>
              </a:rPr>
              <a:t/>
            </a:r>
            <a:br>
              <a:rPr lang="en-US" sz="1000" dirty="0" smtClean="0">
                <a:solidFill>
                  <a:srgbClr val="99FFCC"/>
                </a:solidFill>
              </a:rPr>
            </a:br>
            <a:r>
              <a:rPr lang="en-US" sz="1000" dirty="0" smtClean="0">
                <a:solidFill>
                  <a:srgbClr val="99FFCC"/>
                </a:solidFill>
              </a:rPr>
              <a:t/>
            </a:r>
            <a:br>
              <a:rPr lang="en-US" sz="1000" dirty="0" smtClean="0">
                <a:solidFill>
                  <a:srgbClr val="99FFCC"/>
                </a:solidFill>
              </a:rPr>
            </a:br>
            <a:r>
              <a:rPr lang="en-US" sz="1000" dirty="0" smtClean="0">
                <a:solidFill>
                  <a:srgbClr val="99FFCC"/>
                </a:solidFill>
              </a:rPr>
              <a:t/>
            </a:r>
            <a:br>
              <a:rPr lang="en-US" sz="1000" dirty="0" smtClean="0">
                <a:solidFill>
                  <a:srgbClr val="99FFCC"/>
                </a:solidFill>
              </a:rPr>
            </a:br>
            <a:r>
              <a:rPr lang="en-US" sz="1000" dirty="0" smtClean="0">
                <a:solidFill>
                  <a:srgbClr val="99FFCC"/>
                </a:solidFill>
              </a:rPr>
              <a:t/>
            </a:r>
            <a:br>
              <a:rPr lang="en-US" sz="1000" dirty="0" smtClean="0">
                <a:solidFill>
                  <a:srgbClr val="99FFCC"/>
                </a:solidFill>
              </a:rPr>
            </a:br>
            <a:r>
              <a:rPr lang="en-US" sz="1000" dirty="0" smtClean="0">
                <a:solidFill>
                  <a:srgbClr val="99FFCC"/>
                </a:solidFill>
              </a:rPr>
              <a:t/>
            </a:r>
            <a:br>
              <a:rPr lang="en-US" sz="1000" dirty="0" smtClean="0">
                <a:solidFill>
                  <a:srgbClr val="99FFCC"/>
                </a:solidFill>
              </a:rPr>
            </a:br>
            <a:r>
              <a:rPr lang="en-US" sz="1000" dirty="0" smtClean="0">
                <a:solidFill>
                  <a:srgbClr val="99FFCC"/>
                </a:solidFill>
              </a:rPr>
              <a:t/>
            </a:r>
            <a:br>
              <a:rPr lang="en-US" sz="1000" dirty="0" smtClean="0">
                <a:solidFill>
                  <a:srgbClr val="99FFCC"/>
                </a:solidFill>
              </a:rPr>
            </a:br>
            <a:r>
              <a:rPr lang="en-US" sz="2800" dirty="0" smtClean="0">
                <a:solidFill>
                  <a:srgbClr val="99FFCC"/>
                </a:solidFill>
              </a:rPr>
              <a:t>CENTRAL EUROPE REGIONAL CONTEST 2011</a:t>
            </a:r>
            <a:r>
              <a:rPr lang="en-US" sz="3600" dirty="0" smtClean="0">
                <a:solidFill>
                  <a:srgbClr val="99FFCC"/>
                </a:solidFill>
              </a:rPr>
              <a:t/>
            </a:r>
            <a:br>
              <a:rPr lang="en-US" sz="3600" dirty="0" smtClean="0">
                <a:solidFill>
                  <a:srgbClr val="99FFCC"/>
                </a:solidFill>
              </a:rPr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2800" dirty="0" smtClean="0">
                <a:solidFill>
                  <a:srgbClr val="FFFFFF"/>
                </a:solidFill>
              </a:rPr>
              <a:t>Czech Technical University in Prague</a:t>
            </a:r>
          </a:p>
        </p:txBody>
      </p:sp>
      <p:pic>
        <p:nvPicPr>
          <p:cNvPr id="5" name="Obrázek 4" descr="icpc-full-ppt.eps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1828800"/>
            <a:ext cx="3324225" cy="32448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0">
            <a:solidFill>
              <a:schemeClr val="accent4">
                <a:lumMod val="40000"/>
                <a:lumOff val="60000"/>
              </a:schemeClr>
            </a:solidFill>
            <a:beve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Stack Machine Executor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Straightforward </a:t>
            </a:r>
            <a:r>
              <a:rPr lang="en-US" dirty="0" smtClean="0"/>
              <a:t>simulation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Beware of</a:t>
            </a:r>
          </a:p>
          <a:p>
            <a:pPr lvl="1">
              <a:defRPr/>
            </a:pPr>
            <a:r>
              <a:rPr lang="en-US" dirty="0" smtClean="0"/>
              <a:t>Integer overflow (MUL)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en-US" sz="6600" dirty="0" smtClean="0">
                <a:solidFill>
                  <a:srgbClr val="66FF33"/>
                </a:solidFill>
              </a:rPr>
              <a:t>PROGRAM</a:t>
            </a:r>
            <a:endParaRPr lang="cs-CZ" sz="6600" dirty="0">
              <a:solidFill>
                <a:srgbClr val="66FF33"/>
              </a:solidFill>
            </a:endParaRP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286000"/>
            <a:ext cx="3581400" cy="3987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Machine Programmer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machine language is limited</a:t>
            </a:r>
          </a:p>
          <a:p>
            <a:endParaRPr lang="cs-CZ" dirty="0" smtClean="0"/>
          </a:p>
          <a:p>
            <a:r>
              <a:rPr lang="en-US" dirty="0" smtClean="0"/>
              <a:t>Several ways to solve the problem</a:t>
            </a:r>
          </a:p>
          <a:p>
            <a:pPr lvl="1"/>
            <a:r>
              <a:rPr lang="en-US" dirty="0" smtClean="0"/>
              <a:t>Polynomial</a:t>
            </a:r>
          </a:p>
          <a:p>
            <a:pPr lvl="1"/>
            <a:r>
              <a:rPr lang="en-US" dirty="0" smtClean="0"/>
              <a:t>Linear combination of some values</a:t>
            </a:r>
          </a:p>
          <a:p>
            <a:pPr lvl="1"/>
            <a:r>
              <a:rPr lang="en-US" dirty="0" smtClean="0"/>
              <a:t>Implement EQ</a:t>
            </a:r>
          </a:p>
          <a:p>
            <a:pPr lvl="1"/>
            <a:r>
              <a:rPr lang="en-US" dirty="0" smtClean="0"/>
              <a:t>Implement IF/THEN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1"/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way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cs-CZ" dirty="0" smtClean="0"/>
              <a:t> </a:t>
            </a:r>
            <a:r>
              <a:rPr lang="en-US" dirty="0" smtClean="0"/>
              <a:t>3, 2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smtClean="0"/>
              <a:t>10, 3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smtClean="0"/>
              <a:t>20</a:t>
            </a:r>
          </a:p>
          <a:p>
            <a:r>
              <a:rPr lang="en-US" dirty="0" smtClean="0"/>
              <a:t>Polynomial:  </a:t>
            </a:r>
            <a:r>
              <a:rPr lang="en-US" dirty="0" smtClean="0">
                <a:solidFill>
                  <a:srgbClr val="00FFFF"/>
                </a:solidFill>
              </a:rPr>
              <a:t>A.x</a:t>
            </a:r>
            <a:r>
              <a:rPr lang="en-US" baseline="30000" dirty="0" smtClean="0">
                <a:solidFill>
                  <a:srgbClr val="00FFFF"/>
                </a:solidFill>
              </a:rPr>
              <a:t>2</a:t>
            </a:r>
            <a:r>
              <a:rPr lang="en-US" dirty="0" smtClean="0">
                <a:solidFill>
                  <a:srgbClr val="00FFFF"/>
                </a:solidFill>
              </a:rPr>
              <a:t> + </a:t>
            </a:r>
            <a:r>
              <a:rPr lang="en-US" dirty="0" err="1" smtClean="0">
                <a:solidFill>
                  <a:srgbClr val="00FFFF"/>
                </a:solidFill>
              </a:rPr>
              <a:t>B.x</a:t>
            </a:r>
            <a:r>
              <a:rPr lang="en-US" dirty="0" smtClean="0">
                <a:solidFill>
                  <a:srgbClr val="00FFFF"/>
                </a:solidFill>
              </a:rPr>
              <a:t> + C</a:t>
            </a:r>
            <a:endParaRPr lang="cs-CZ" dirty="0" smtClean="0">
              <a:solidFill>
                <a:srgbClr val="00FFFF"/>
              </a:solidFill>
            </a:endParaRPr>
          </a:p>
          <a:p>
            <a:pPr lvl="2"/>
            <a:endParaRPr lang="en-US" dirty="0" smtClean="0"/>
          </a:p>
          <a:p>
            <a:r>
              <a:rPr lang="en-US" dirty="0" smtClean="0">
                <a:solidFill>
                  <a:srgbClr val="00FFFF"/>
                </a:solidFill>
              </a:rPr>
              <a:t>A.</a:t>
            </a:r>
            <a:r>
              <a:rPr lang="en-US" dirty="0" smtClean="0">
                <a:solidFill>
                  <a:srgbClr val="FFC000"/>
                </a:solidFill>
              </a:rPr>
              <a:t>1</a:t>
            </a:r>
            <a:r>
              <a:rPr lang="en-US" baseline="30000" dirty="0" smtClean="0">
                <a:solidFill>
                  <a:srgbClr val="FFC000"/>
                </a:solidFill>
              </a:rPr>
              <a:t>2</a:t>
            </a:r>
            <a:r>
              <a:rPr lang="en-US" dirty="0" smtClean="0">
                <a:solidFill>
                  <a:srgbClr val="00FFFF"/>
                </a:solidFill>
              </a:rPr>
              <a:t> + B.</a:t>
            </a:r>
            <a:r>
              <a:rPr lang="en-US" dirty="0" smtClean="0">
                <a:solidFill>
                  <a:srgbClr val="FFC000"/>
                </a:solidFill>
              </a:rPr>
              <a:t>1</a:t>
            </a:r>
            <a:r>
              <a:rPr lang="en-US" dirty="0" smtClean="0">
                <a:solidFill>
                  <a:srgbClr val="00FFFF"/>
                </a:solidFill>
              </a:rPr>
              <a:t> + C = </a:t>
            </a:r>
            <a:r>
              <a:rPr lang="en-US" dirty="0" smtClean="0">
                <a:solidFill>
                  <a:srgbClr val="FFC000"/>
                </a:solidFill>
              </a:rPr>
              <a:t>3</a:t>
            </a:r>
          </a:p>
          <a:p>
            <a:r>
              <a:rPr lang="en-US" dirty="0" smtClean="0">
                <a:solidFill>
                  <a:srgbClr val="00FFFF"/>
                </a:solidFill>
              </a:rPr>
              <a:t>A.</a:t>
            </a:r>
            <a:r>
              <a:rPr lang="en-US" dirty="0" smtClean="0">
                <a:solidFill>
                  <a:srgbClr val="FFC000"/>
                </a:solidFill>
              </a:rPr>
              <a:t>2</a:t>
            </a:r>
            <a:r>
              <a:rPr lang="en-US" baseline="30000" dirty="0" smtClean="0">
                <a:solidFill>
                  <a:srgbClr val="FFC000"/>
                </a:solidFill>
              </a:rPr>
              <a:t>2</a:t>
            </a:r>
            <a:r>
              <a:rPr lang="en-US" dirty="0" smtClean="0">
                <a:solidFill>
                  <a:srgbClr val="00FFFF"/>
                </a:solidFill>
              </a:rPr>
              <a:t> + B.</a:t>
            </a:r>
            <a:r>
              <a:rPr lang="en-US" dirty="0" smtClean="0">
                <a:solidFill>
                  <a:srgbClr val="FFC000"/>
                </a:solidFill>
              </a:rPr>
              <a:t>2</a:t>
            </a:r>
            <a:r>
              <a:rPr lang="en-US" dirty="0" smtClean="0">
                <a:solidFill>
                  <a:srgbClr val="00FFFF"/>
                </a:solidFill>
              </a:rPr>
              <a:t> + C = </a:t>
            </a:r>
            <a:r>
              <a:rPr lang="en-US" dirty="0" smtClean="0">
                <a:solidFill>
                  <a:srgbClr val="FFC000"/>
                </a:solidFill>
              </a:rPr>
              <a:t>10</a:t>
            </a:r>
          </a:p>
          <a:p>
            <a:r>
              <a:rPr lang="en-US" dirty="0" smtClean="0">
                <a:solidFill>
                  <a:srgbClr val="00FFFF"/>
                </a:solidFill>
              </a:rPr>
              <a:t>A.</a:t>
            </a:r>
            <a:r>
              <a:rPr lang="en-US" dirty="0" smtClean="0">
                <a:solidFill>
                  <a:srgbClr val="FFC000"/>
                </a:solidFill>
              </a:rPr>
              <a:t>3</a:t>
            </a:r>
            <a:r>
              <a:rPr lang="en-US" baseline="30000" dirty="0" smtClean="0">
                <a:solidFill>
                  <a:srgbClr val="FFC000"/>
                </a:solidFill>
              </a:rPr>
              <a:t>2</a:t>
            </a:r>
            <a:r>
              <a:rPr lang="en-US" dirty="0" smtClean="0">
                <a:solidFill>
                  <a:srgbClr val="00FFFF"/>
                </a:solidFill>
              </a:rPr>
              <a:t> + B.</a:t>
            </a:r>
            <a:r>
              <a:rPr lang="en-US" dirty="0" smtClean="0">
                <a:solidFill>
                  <a:srgbClr val="FFC000"/>
                </a:solidFill>
              </a:rPr>
              <a:t>3</a:t>
            </a:r>
            <a:r>
              <a:rPr lang="en-US" dirty="0" smtClean="0">
                <a:solidFill>
                  <a:srgbClr val="00FFFF"/>
                </a:solidFill>
              </a:rPr>
              <a:t> + C = </a:t>
            </a:r>
            <a:r>
              <a:rPr lang="en-US" dirty="0" smtClean="0">
                <a:solidFill>
                  <a:srgbClr val="FFC000"/>
                </a:solidFill>
              </a:rPr>
              <a:t>20</a:t>
            </a:r>
          </a:p>
          <a:p>
            <a:endParaRPr lang="cs-CZ" dirty="0">
              <a:solidFill>
                <a:srgbClr val="00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“Equals” implementation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 inputs:  </a:t>
            </a:r>
            <a:r>
              <a:rPr lang="en-US" b="1" dirty="0" smtClean="0">
                <a:solidFill>
                  <a:srgbClr val="00B0F0"/>
                </a:solidFill>
              </a:rPr>
              <a:t>2  3  5  8  11</a:t>
            </a:r>
          </a:p>
          <a:p>
            <a:r>
              <a:rPr lang="en-US" dirty="0" smtClean="0"/>
              <a:t>Q = (((X mod 11) mod 8) div 5)</a:t>
            </a:r>
          </a:p>
          <a:p>
            <a:pPr lvl="1"/>
            <a:r>
              <a:rPr lang="en-US" b="1" dirty="0" smtClean="0">
                <a:solidFill>
                  <a:srgbClr val="00FFFF"/>
                </a:solidFill>
              </a:rPr>
              <a:t>Q=1</a:t>
            </a:r>
            <a:r>
              <a:rPr lang="en-US" dirty="0" smtClean="0"/>
              <a:t>	</a:t>
            </a:r>
            <a:r>
              <a:rPr lang="en-US" dirty="0" err="1" smtClean="0"/>
              <a:t>iff</a:t>
            </a:r>
            <a:r>
              <a:rPr lang="en-US" dirty="0" smtClean="0"/>
              <a:t> X=5</a:t>
            </a:r>
          </a:p>
          <a:p>
            <a:pPr lvl="1"/>
            <a:r>
              <a:rPr lang="en-US" b="1" dirty="0" smtClean="0">
                <a:solidFill>
                  <a:srgbClr val="00FFFF"/>
                </a:solidFill>
              </a:rPr>
              <a:t>Q=0</a:t>
            </a:r>
            <a:r>
              <a:rPr lang="en-US" dirty="0" smtClean="0"/>
              <a:t>	</a:t>
            </a:r>
            <a:r>
              <a:rPr lang="en-US" dirty="0" smtClean="0"/>
              <a:t>otherwise</a:t>
            </a:r>
          </a:p>
          <a:p>
            <a:r>
              <a:rPr lang="en-US" dirty="0" smtClean="0">
                <a:solidFill>
                  <a:srgbClr val="00FFFF"/>
                </a:solidFill>
              </a:rPr>
              <a:t>Q </a:t>
            </a:r>
            <a:r>
              <a:rPr lang="en-US" dirty="0" err="1" smtClean="0">
                <a:solidFill>
                  <a:srgbClr val="00FFFF"/>
                </a:solidFill>
              </a:rPr>
              <a:t>mul</a:t>
            </a:r>
            <a:r>
              <a:rPr lang="en-US" dirty="0" smtClean="0">
                <a:solidFill>
                  <a:srgbClr val="00FFFF"/>
                </a:solidFill>
              </a:rPr>
              <a:t> R</a:t>
            </a:r>
            <a:r>
              <a:rPr lang="en-US" dirty="0" smtClean="0"/>
              <a:t>	(R – desired  output for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Sum for all inputs:</a:t>
            </a:r>
          </a:p>
          <a:p>
            <a:pPr lvl="1"/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.R</a:t>
            </a:r>
            <a:r>
              <a:rPr lang="en-US" baseline="-25000" dirty="0" smtClean="0"/>
              <a:t>1</a:t>
            </a:r>
            <a:r>
              <a:rPr lang="en-US" dirty="0" smtClean="0"/>
              <a:t> + Q</a:t>
            </a:r>
            <a:r>
              <a:rPr lang="en-US" baseline="-25000" dirty="0" smtClean="0"/>
              <a:t>2</a:t>
            </a:r>
            <a:r>
              <a:rPr lang="en-US" dirty="0" smtClean="0"/>
              <a:t>.R</a:t>
            </a:r>
            <a:r>
              <a:rPr lang="en-US" baseline="-25000" dirty="0" smtClean="0"/>
              <a:t>2</a:t>
            </a:r>
            <a:r>
              <a:rPr lang="en-US" dirty="0" smtClean="0"/>
              <a:t> + Q</a:t>
            </a:r>
            <a:r>
              <a:rPr lang="en-US" baseline="-25000" dirty="0" smtClean="0"/>
              <a:t>3</a:t>
            </a:r>
            <a:r>
              <a:rPr lang="en-US" dirty="0" smtClean="0"/>
              <a:t>.R</a:t>
            </a:r>
            <a:r>
              <a:rPr lang="en-US" baseline="-25000" dirty="0" smtClean="0"/>
              <a:t>3</a:t>
            </a:r>
            <a:r>
              <a:rPr lang="en-US" dirty="0" smtClean="0"/>
              <a:t> + Q</a:t>
            </a:r>
            <a:r>
              <a:rPr lang="en-US" baseline="-25000" dirty="0" smtClean="0"/>
              <a:t>4</a:t>
            </a:r>
            <a:r>
              <a:rPr lang="en-US" dirty="0" smtClean="0"/>
              <a:t>.R</a:t>
            </a:r>
            <a:r>
              <a:rPr lang="en-US" baseline="-25000" dirty="0" smtClean="0"/>
              <a:t>4</a:t>
            </a:r>
            <a:r>
              <a:rPr lang="en-US" dirty="0" smtClean="0"/>
              <a:t> + Q</a:t>
            </a:r>
            <a:r>
              <a:rPr lang="en-US" baseline="-25000" dirty="0" smtClean="0"/>
              <a:t>5</a:t>
            </a:r>
            <a:r>
              <a:rPr lang="en-US" dirty="0" smtClean="0"/>
              <a:t>.R</a:t>
            </a:r>
            <a:r>
              <a:rPr lang="en-US" baseline="-25000" dirty="0" smtClean="0"/>
              <a:t>5</a:t>
            </a:r>
            <a:endParaRPr lang="cs-CZ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en-US" sz="6600" dirty="0" smtClean="0">
                <a:solidFill>
                  <a:srgbClr val="66FF33"/>
                </a:solidFill>
              </a:rPr>
              <a:t>ANALYSE</a:t>
            </a:r>
            <a:endParaRPr lang="cs-CZ" sz="6600" dirty="0">
              <a:solidFill>
                <a:srgbClr val="66FF33"/>
              </a:solidFill>
            </a:endParaRPr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679700"/>
            <a:ext cx="4495800" cy="344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Vigenere</a:t>
            </a:r>
            <a:r>
              <a:rPr lang="en-US" dirty="0" smtClean="0"/>
              <a:t> </a:t>
            </a:r>
            <a:r>
              <a:rPr lang="en-US" dirty="0" err="1" smtClean="0"/>
              <a:t>Analyse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try the cribs in all positions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/>
        </p:nvGraphicFramePr>
        <p:xfrm>
          <a:off x="762000" y="4191000"/>
          <a:ext cx="74676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A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C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E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W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S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U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Y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A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V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D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C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E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ulka 4"/>
          <p:cNvGraphicFramePr>
            <a:graphicFrameLocks noGrp="1"/>
          </p:cNvGraphicFramePr>
          <p:nvPr/>
        </p:nvGraphicFramePr>
        <p:xfrm>
          <a:off x="762000" y="3429000"/>
          <a:ext cx="24892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300"/>
                <a:gridCol w="622300"/>
                <a:gridCol w="622300"/>
                <a:gridCol w="622300"/>
              </a:tblGrid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FFFF"/>
                          </a:solidFill>
                        </a:rPr>
                        <a:t>B</a:t>
                      </a:r>
                      <a:endParaRPr lang="cs-CZ" sz="2800" b="1" dirty="0">
                        <a:solidFill>
                          <a:srgbClr val="00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FFFF"/>
                          </a:solidFill>
                        </a:rPr>
                        <a:t>A</a:t>
                      </a:r>
                      <a:endParaRPr lang="cs-CZ" sz="2800" b="1" dirty="0">
                        <a:solidFill>
                          <a:srgbClr val="00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FFFF"/>
                          </a:solidFill>
                        </a:rPr>
                        <a:t>N</a:t>
                      </a:r>
                      <a:endParaRPr lang="cs-CZ" sz="2800" b="1" dirty="0">
                        <a:solidFill>
                          <a:srgbClr val="00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FFFF"/>
                          </a:solidFill>
                        </a:rPr>
                        <a:t>K</a:t>
                      </a:r>
                      <a:endParaRPr lang="cs-CZ" sz="2800" b="1" dirty="0">
                        <a:solidFill>
                          <a:srgbClr val="00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ulka 5"/>
          <p:cNvGraphicFramePr>
            <a:graphicFrameLocks noGrp="1"/>
          </p:cNvGraphicFramePr>
          <p:nvPr/>
        </p:nvGraphicFramePr>
        <p:xfrm>
          <a:off x="762000" y="4953000"/>
          <a:ext cx="24892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300"/>
                <a:gridCol w="622300"/>
                <a:gridCol w="622300"/>
                <a:gridCol w="622300"/>
              </a:tblGrid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cs-CZ" sz="28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FF"/>
                          </a:solidFill>
                        </a:rPr>
                        <a:t>B</a:t>
                      </a:r>
                      <a:endParaRPr lang="cs-CZ" sz="28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FF"/>
                          </a:solidFill>
                        </a:rPr>
                        <a:t>Q</a:t>
                      </a:r>
                      <a:endParaRPr lang="cs-CZ" sz="28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FF"/>
                          </a:solidFill>
                        </a:rPr>
                        <a:t>L</a:t>
                      </a:r>
                      <a:endParaRPr lang="cs-CZ" sz="28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67569E-6 C 0.04497 -0.29286 0.09028 -0.58548 0.18004 -0.64469 C 0.2698 -0.70391 0.40417 -0.53019 0.53889 -0.35601 " pathEditMode="relative" rAng="0" ptsTypes="aaA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" y="-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Vigenere</a:t>
            </a:r>
            <a:r>
              <a:rPr lang="en-US" dirty="0" smtClean="0"/>
              <a:t> </a:t>
            </a:r>
            <a:r>
              <a:rPr lang="en-US" dirty="0" err="1" smtClean="0"/>
              <a:t>Analyse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try the cribs in all positions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/>
        </p:nvGraphicFramePr>
        <p:xfrm>
          <a:off x="762000" y="4191000"/>
          <a:ext cx="74676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A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C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E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W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S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U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Y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A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V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D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C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E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ulka 4"/>
          <p:cNvGraphicFramePr>
            <a:graphicFrameLocks noGrp="1"/>
          </p:cNvGraphicFramePr>
          <p:nvPr/>
        </p:nvGraphicFramePr>
        <p:xfrm>
          <a:off x="1371600" y="3429000"/>
          <a:ext cx="24892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300"/>
                <a:gridCol w="622300"/>
                <a:gridCol w="622300"/>
                <a:gridCol w="622300"/>
              </a:tblGrid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FFFF"/>
                          </a:solidFill>
                        </a:rPr>
                        <a:t>B</a:t>
                      </a:r>
                      <a:endParaRPr lang="cs-CZ" sz="2800" b="1" dirty="0">
                        <a:solidFill>
                          <a:srgbClr val="00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FFFF"/>
                          </a:solidFill>
                        </a:rPr>
                        <a:t>A</a:t>
                      </a:r>
                      <a:endParaRPr lang="cs-CZ" sz="2800" b="1" dirty="0">
                        <a:solidFill>
                          <a:srgbClr val="00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FFFF"/>
                          </a:solidFill>
                        </a:rPr>
                        <a:t>N</a:t>
                      </a:r>
                      <a:endParaRPr lang="cs-CZ" sz="2800" b="1" dirty="0">
                        <a:solidFill>
                          <a:srgbClr val="00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FFFF"/>
                          </a:solidFill>
                        </a:rPr>
                        <a:t>K</a:t>
                      </a:r>
                      <a:endParaRPr lang="cs-CZ" sz="2800" b="1" dirty="0">
                        <a:solidFill>
                          <a:srgbClr val="00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ulka 6"/>
          <p:cNvGraphicFramePr>
            <a:graphicFrameLocks noGrp="1"/>
          </p:cNvGraphicFramePr>
          <p:nvPr/>
        </p:nvGraphicFramePr>
        <p:xfrm>
          <a:off x="5638800" y="2438400"/>
          <a:ext cx="24892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300"/>
                <a:gridCol w="622300"/>
                <a:gridCol w="622300"/>
                <a:gridCol w="622300"/>
              </a:tblGrid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cs-CZ" sz="28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FF"/>
                          </a:solidFill>
                        </a:rPr>
                        <a:t>B</a:t>
                      </a:r>
                      <a:endParaRPr lang="cs-CZ" sz="28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FF"/>
                          </a:solidFill>
                        </a:rPr>
                        <a:t>Q</a:t>
                      </a:r>
                      <a:endParaRPr lang="cs-CZ" sz="28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FF"/>
                          </a:solidFill>
                        </a:rPr>
                        <a:t>L</a:t>
                      </a:r>
                      <a:endParaRPr lang="cs-CZ" sz="28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ulka 7"/>
          <p:cNvGraphicFramePr>
            <a:graphicFrameLocks noGrp="1"/>
          </p:cNvGraphicFramePr>
          <p:nvPr/>
        </p:nvGraphicFramePr>
        <p:xfrm>
          <a:off x="1371600" y="4953000"/>
          <a:ext cx="24892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300"/>
                <a:gridCol w="622300"/>
                <a:gridCol w="622300"/>
                <a:gridCol w="622300"/>
              </a:tblGrid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FF"/>
                          </a:solidFill>
                        </a:rPr>
                        <a:t>A</a:t>
                      </a:r>
                      <a:endParaRPr lang="cs-CZ" sz="28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FF"/>
                          </a:solidFill>
                        </a:rPr>
                        <a:t>D</a:t>
                      </a:r>
                      <a:endParaRPr lang="cs-CZ" sz="28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FF"/>
                          </a:solidFill>
                        </a:rPr>
                        <a:t>I</a:t>
                      </a:r>
                      <a:endParaRPr lang="cs-CZ" sz="28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FF"/>
                          </a:solidFill>
                        </a:rPr>
                        <a:t>H</a:t>
                      </a:r>
                      <a:endParaRPr lang="cs-CZ" sz="28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67569E-6 C 0.03854 -0.20981 0.07761 -0.41939 0.15486 -0.46172 C 0.23212 -0.50405 0.34792 -0.37983 0.46389 -0.25515 " pathEditMode="relative" rAng="0" ptsTypes="aaA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" y="-2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Vigenere</a:t>
            </a:r>
            <a:r>
              <a:rPr lang="en-US" dirty="0" smtClean="0"/>
              <a:t> </a:t>
            </a:r>
            <a:r>
              <a:rPr lang="en-US" dirty="0" err="1" smtClean="0"/>
              <a:t>Analyse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try the cribs in all positions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/>
        </p:nvGraphicFramePr>
        <p:xfrm>
          <a:off x="762000" y="4191000"/>
          <a:ext cx="74676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A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C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E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W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S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U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Y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A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V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D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C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E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ulka 4"/>
          <p:cNvGraphicFramePr>
            <a:graphicFrameLocks noGrp="1"/>
          </p:cNvGraphicFramePr>
          <p:nvPr/>
        </p:nvGraphicFramePr>
        <p:xfrm>
          <a:off x="1981200" y="3429000"/>
          <a:ext cx="24892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300"/>
                <a:gridCol w="622300"/>
                <a:gridCol w="622300"/>
                <a:gridCol w="622300"/>
              </a:tblGrid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FFFF"/>
                          </a:solidFill>
                        </a:rPr>
                        <a:t>B</a:t>
                      </a:r>
                      <a:endParaRPr lang="cs-CZ" sz="2800" b="1" dirty="0">
                        <a:solidFill>
                          <a:srgbClr val="00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FFFF"/>
                          </a:solidFill>
                        </a:rPr>
                        <a:t>A</a:t>
                      </a:r>
                      <a:endParaRPr lang="cs-CZ" sz="2800" b="1" dirty="0">
                        <a:solidFill>
                          <a:srgbClr val="00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FFFF"/>
                          </a:solidFill>
                        </a:rPr>
                        <a:t>N</a:t>
                      </a:r>
                      <a:endParaRPr lang="cs-CZ" sz="2800" b="1" dirty="0">
                        <a:solidFill>
                          <a:srgbClr val="00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FFFF"/>
                          </a:solidFill>
                        </a:rPr>
                        <a:t>K</a:t>
                      </a:r>
                      <a:endParaRPr lang="cs-CZ" sz="2800" b="1" dirty="0">
                        <a:solidFill>
                          <a:srgbClr val="00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ulka 6"/>
          <p:cNvGraphicFramePr>
            <a:graphicFrameLocks noGrp="1"/>
          </p:cNvGraphicFramePr>
          <p:nvPr/>
        </p:nvGraphicFramePr>
        <p:xfrm>
          <a:off x="5638800" y="2438400"/>
          <a:ext cx="24892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300"/>
                <a:gridCol w="622300"/>
                <a:gridCol w="622300"/>
                <a:gridCol w="622300"/>
              </a:tblGrid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cs-CZ" sz="28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FF"/>
                          </a:solidFill>
                        </a:rPr>
                        <a:t>B</a:t>
                      </a:r>
                      <a:endParaRPr lang="cs-CZ" sz="28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FF"/>
                          </a:solidFill>
                        </a:rPr>
                        <a:t>Q</a:t>
                      </a:r>
                      <a:endParaRPr lang="cs-CZ" sz="28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FF"/>
                          </a:solidFill>
                        </a:rPr>
                        <a:t>L</a:t>
                      </a:r>
                      <a:endParaRPr lang="cs-CZ" sz="28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ulka 7"/>
          <p:cNvGraphicFramePr>
            <a:graphicFrameLocks noGrp="1"/>
          </p:cNvGraphicFramePr>
          <p:nvPr/>
        </p:nvGraphicFramePr>
        <p:xfrm>
          <a:off x="1981200" y="4953000"/>
          <a:ext cx="24892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300"/>
                <a:gridCol w="622300"/>
                <a:gridCol w="622300"/>
                <a:gridCol w="622300"/>
              </a:tblGrid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FF"/>
                          </a:solidFill>
                        </a:rPr>
                        <a:t>C</a:t>
                      </a:r>
                      <a:endParaRPr lang="cs-CZ" sz="28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FF"/>
                          </a:solidFill>
                        </a:rPr>
                        <a:t>V</a:t>
                      </a:r>
                      <a:endParaRPr lang="cs-CZ" sz="28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FF"/>
                          </a:solidFill>
                        </a:rPr>
                        <a:t>G</a:t>
                      </a:r>
                      <a:endParaRPr lang="cs-CZ" sz="28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FF"/>
                          </a:solidFill>
                        </a:rPr>
                        <a:t>J</a:t>
                      </a:r>
                      <a:endParaRPr lang="cs-CZ" sz="28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ulka 8"/>
          <p:cNvGraphicFramePr>
            <a:graphicFrameLocks noGrp="1"/>
          </p:cNvGraphicFramePr>
          <p:nvPr/>
        </p:nvGraphicFramePr>
        <p:xfrm>
          <a:off x="5638800" y="3200400"/>
          <a:ext cx="24892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300"/>
                <a:gridCol w="622300"/>
                <a:gridCol w="622300"/>
                <a:gridCol w="622300"/>
              </a:tblGrid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FF"/>
                          </a:solidFill>
                        </a:rPr>
                        <a:t>A</a:t>
                      </a:r>
                      <a:endParaRPr lang="cs-CZ" sz="28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FF"/>
                          </a:solidFill>
                        </a:rPr>
                        <a:t>D</a:t>
                      </a:r>
                      <a:endParaRPr lang="cs-CZ" sz="28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FF"/>
                          </a:solidFill>
                        </a:rPr>
                        <a:t>I</a:t>
                      </a:r>
                      <a:endParaRPr lang="cs-CZ" sz="28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FF"/>
                          </a:solidFill>
                        </a:rPr>
                        <a:t>H</a:t>
                      </a:r>
                      <a:endParaRPr lang="cs-CZ" sz="28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67569E-6 C 0.03298 -0.11289 0.06614 -0.22577 0.13229 -0.24844 C 0.19861 -0.27088 0.29791 -0.20449 0.39722 -0.13741 " pathEditMode="relative" rAng="0" ptsTypes="aaA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" y="-1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Vigenere</a:t>
            </a:r>
            <a:r>
              <a:rPr lang="en-US" dirty="0" smtClean="0"/>
              <a:t> </a:t>
            </a:r>
            <a:r>
              <a:rPr lang="en-US" dirty="0" err="1" smtClean="0"/>
              <a:t>Analyse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try the cribs in all positions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/>
        </p:nvGraphicFramePr>
        <p:xfrm>
          <a:off x="762000" y="4191000"/>
          <a:ext cx="74676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A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C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E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W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S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U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Y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A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V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D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C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E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ulka 6"/>
          <p:cNvGraphicFramePr>
            <a:graphicFrameLocks noGrp="1"/>
          </p:cNvGraphicFramePr>
          <p:nvPr/>
        </p:nvGraphicFramePr>
        <p:xfrm>
          <a:off x="5638800" y="2438400"/>
          <a:ext cx="24892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300"/>
                <a:gridCol w="622300"/>
                <a:gridCol w="622300"/>
                <a:gridCol w="622300"/>
              </a:tblGrid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cs-CZ" sz="28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FF"/>
                          </a:solidFill>
                        </a:rPr>
                        <a:t>B</a:t>
                      </a:r>
                      <a:endParaRPr lang="cs-CZ" sz="28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FF"/>
                          </a:solidFill>
                        </a:rPr>
                        <a:t>Q</a:t>
                      </a:r>
                      <a:endParaRPr lang="cs-CZ" sz="28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FF"/>
                          </a:solidFill>
                        </a:rPr>
                        <a:t>L</a:t>
                      </a:r>
                      <a:endParaRPr lang="cs-CZ" sz="28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ulka 7"/>
          <p:cNvGraphicFramePr>
            <a:graphicFrameLocks noGrp="1"/>
          </p:cNvGraphicFramePr>
          <p:nvPr/>
        </p:nvGraphicFramePr>
        <p:xfrm>
          <a:off x="5638800" y="3200400"/>
          <a:ext cx="24892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300"/>
                <a:gridCol w="622300"/>
                <a:gridCol w="622300"/>
                <a:gridCol w="622300"/>
              </a:tblGrid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FF"/>
                          </a:solidFill>
                        </a:rPr>
                        <a:t>A</a:t>
                      </a:r>
                      <a:endParaRPr lang="cs-CZ" sz="28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FF"/>
                          </a:solidFill>
                        </a:rPr>
                        <a:t>D</a:t>
                      </a:r>
                      <a:endParaRPr lang="cs-CZ" sz="28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FF"/>
                          </a:solidFill>
                        </a:rPr>
                        <a:t>I</a:t>
                      </a:r>
                      <a:endParaRPr lang="cs-CZ" sz="28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FF"/>
                          </a:solidFill>
                        </a:rPr>
                        <a:t>H</a:t>
                      </a:r>
                      <a:endParaRPr lang="cs-CZ" sz="28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ulka 8"/>
          <p:cNvGraphicFramePr>
            <a:graphicFrameLocks noGrp="1"/>
          </p:cNvGraphicFramePr>
          <p:nvPr/>
        </p:nvGraphicFramePr>
        <p:xfrm>
          <a:off x="762000" y="3429000"/>
          <a:ext cx="31242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4840"/>
                <a:gridCol w="624840"/>
                <a:gridCol w="624840"/>
                <a:gridCol w="624840"/>
                <a:gridCol w="624840"/>
              </a:tblGrid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FFFF"/>
                          </a:solidFill>
                        </a:rPr>
                        <a:t>M</a:t>
                      </a:r>
                      <a:endParaRPr lang="cs-CZ" sz="2800" b="1" dirty="0">
                        <a:solidFill>
                          <a:srgbClr val="00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FFFF"/>
                          </a:solidFill>
                        </a:rPr>
                        <a:t>O</a:t>
                      </a:r>
                      <a:endParaRPr lang="cs-CZ" sz="2800" b="1" dirty="0">
                        <a:solidFill>
                          <a:srgbClr val="00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FFFF"/>
                          </a:solidFill>
                        </a:rPr>
                        <a:t>N</a:t>
                      </a:r>
                      <a:endParaRPr lang="cs-CZ" sz="2800" b="1" dirty="0">
                        <a:solidFill>
                          <a:srgbClr val="00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FFFF"/>
                          </a:solidFill>
                        </a:rPr>
                        <a:t>E</a:t>
                      </a:r>
                      <a:endParaRPr lang="cs-CZ" sz="2800" b="1" dirty="0">
                        <a:solidFill>
                          <a:srgbClr val="00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FFFF"/>
                          </a:solidFill>
                        </a:rPr>
                        <a:t>Y</a:t>
                      </a:r>
                      <a:endParaRPr lang="cs-CZ" sz="2800" b="1" dirty="0">
                        <a:solidFill>
                          <a:srgbClr val="00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ulka 9"/>
          <p:cNvGraphicFramePr>
            <a:graphicFrameLocks noGrp="1"/>
          </p:cNvGraphicFramePr>
          <p:nvPr/>
        </p:nvGraphicFramePr>
        <p:xfrm>
          <a:off x="762000" y="5181600"/>
          <a:ext cx="31242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4840"/>
                <a:gridCol w="624840"/>
                <a:gridCol w="624840"/>
                <a:gridCol w="624840"/>
                <a:gridCol w="624840"/>
              </a:tblGrid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cs-CZ" sz="28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cs-CZ" sz="28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FF"/>
                          </a:solidFill>
                        </a:rPr>
                        <a:t>Q</a:t>
                      </a:r>
                      <a:endParaRPr lang="cs-CZ" sz="28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FF"/>
                          </a:solidFill>
                        </a:rPr>
                        <a:t>R</a:t>
                      </a:r>
                      <a:endParaRPr lang="cs-CZ" sz="28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FF"/>
                          </a:solidFill>
                        </a:rPr>
                        <a:t>T</a:t>
                      </a:r>
                      <a:endParaRPr lang="cs-CZ" sz="28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Přímá spojovací šipka 11"/>
          <p:cNvCxnSpPr/>
          <p:nvPr/>
        </p:nvCxnSpPr>
        <p:spPr>
          <a:xfrm flipV="1">
            <a:off x="3276600" y="3276600"/>
            <a:ext cx="2209800" cy="1828800"/>
          </a:xfrm>
          <a:prstGeom prst="straightConnector1">
            <a:avLst/>
          </a:prstGeom>
          <a:ln w="762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ulka 10"/>
          <p:cNvGraphicFramePr>
            <a:graphicFrameLocks noGrp="1"/>
          </p:cNvGraphicFramePr>
          <p:nvPr/>
        </p:nvGraphicFramePr>
        <p:xfrm>
          <a:off x="5638800" y="3962400"/>
          <a:ext cx="24892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300"/>
                <a:gridCol w="622300"/>
                <a:gridCol w="622300"/>
                <a:gridCol w="622300"/>
              </a:tblGrid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FF"/>
                          </a:solidFill>
                        </a:rPr>
                        <a:t>C</a:t>
                      </a:r>
                      <a:endParaRPr lang="cs-CZ" sz="28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FF"/>
                          </a:solidFill>
                        </a:rPr>
                        <a:t>V</a:t>
                      </a:r>
                      <a:endParaRPr lang="cs-CZ" sz="28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FF"/>
                          </a:solidFill>
                        </a:rPr>
                        <a:t>G</a:t>
                      </a:r>
                      <a:endParaRPr lang="cs-CZ" sz="28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FF"/>
                          </a:solidFill>
                        </a:rPr>
                        <a:t>J</a:t>
                      </a:r>
                      <a:endParaRPr lang="cs-CZ" sz="28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2438400"/>
          </a:xfrm>
        </p:spPr>
        <p:txBody>
          <a:bodyPr/>
          <a:lstStyle/>
          <a:p>
            <a:pPr algn="ctr">
              <a:defRPr/>
            </a:pPr>
            <a:r>
              <a:rPr lang="en-US" sz="6600" dirty="0" smtClean="0">
                <a:solidFill>
                  <a:srgbClr val="66FF33"/>
                </a:solidFill>
              </a:rPr>
              <a:t>PRACTICE: </a:t>
            </a:r>
            <a:r>
              <a:rPr lang="en-US" sz="6600" dirty="0" smtClean="0">
                <a:solidFill>
                  <a:srgbClr val="66FF33"/>
                </a:solidFill>
              </a:rPr>
              <a:t/>
            </a:r>
            <a:br>
              <a:rPr lang="en-US" sz="6600" dirty="0" smtClean="0">
                <a:solidFill>
                  <a:srgbClr val="66FF33"/>
                </a:solidFill>
              </a:rPr>
            </a:br>
            <a:r>
              <a:rPr lang="en-US" sz="6600" dirty="0" smtClean="0">
                <a:solidFill>
                  <a:srgbClr val="66FF33"/>
                </a:solidFill>
              </a:rPr>
              <a:t>ANTS</a:t>
            </a:r>
            <a:endParaRPr lang="cs-CZ" sz="6600" dirty="0">
              <a:solidFill>
                <a:srgbClr val="66FF33"/>
              </a:solidFill>
            </a:endParaRPr>
          </a:p>
        </p:txBody>
      </p:sp>
      <p:pic>
        <p:nvPicPr>
          <p:cNvPr id="4" name="Obrázek 3" descr="ants.eps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962400"/>
            <a:ext cx="8382000" cy="16377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Analyse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placements of the first crib</a:t>
            </a:r>
          </a:p>
          <a:p>
            <a:pPr lvl="1"/>
            <a:r>
              <a:rPr lang="en-US" dirty="0" smtClean="0"/>
              <a:t>O(</a:t>
            </a:r>
            <a:r>
              <a:rPr lang="en-US" dirty="0" err="1" smtClean="0"/>
              <a:t>n.k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All placements of the second crib</a:t>
            </a:r>
          </a:p>
          <a:p>
            <a:pPr lvl="1"/>
            <a:r>
              <a:rPr lang="en-US" dirty="0" smtClean="0"/>
              <a:t>Test by hash map</a:t>
            </a:r>
          </a:p>
          <a:p>
            <a:pPr lvl="1"/>
            <a:r>
              <a:rPr lang="en-US" b="1" dirty="0" smtClean="0">
                <a:solidFill>
                  <a:srgbClr val="00FFFF"/>
                </a:solidFill>
              </a:rPr>
              <a:t>O(</a:t>
            </a:r>
            <a:r>
              <a:rPr lang="en-US" b="1" dirty="0" err="1" smtClean="0">
                <a:solidFill>
                  <a:srgbClr val="00FFFF"/>
                </a:solidFill>
              </a:rPr>
              <a:t>n.k</a:t>
            </a:r>
            <a:r>
              <a:rPr lang="en-US" b="1" dirty="0" smtClean="0">
                <a:solidFill>
                  <a:srgbClr val="00FFFF"/>
                </a:solidFill>
              </a:rPr>
              <a:t> . H)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Analyse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Beware of</a:t>
            </a:r>
          </a:p>
          <a:p>
            <a:pPr lvl="1"/>
            <a:r>
              <a:rPr lang="en-US" dirty="0" smtClean="0"/>
              <a:t>Key length and repetitions</a:t>
            </a:r>
          </a:p>
          <a:p>
            <a:pPr lvl="2"/>
            <a:r>
              <a:rPr lang="en-US" dirty="0" smtClean="0"/>
              <a:t>ABCAB </a:t>
            </a:r>
            <a:r>
              <a:rPr lang="en-US" dirty="0" smtClean="0">
                <a:sym typeface="Wingdings" pitchFamily="2" charset="2"/>
              </a:rPr>
              <a:t> possible keys are ABC, ABCA</a:t>
            </a:r>
            <a:endParaRPr lang="en-US" dirty="0" smtClean="0"/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Overlapping words</a:t>
            </a:r>
          </a:p>
          <a:p>
            <a:pPr lvl="2"/>
            <a:r>
              <a:rPr lang="en-US" dirty="0" smtClean="0"/>
              <a:t>There should be “two words” in the text</a:t>
            </a:r>
          </a:p>
          <a:p>
            <a:pPr lvl="2"/>
            <a:r>
              <a:rPr lang="en-US" dirty="0" smtClean="0"/>
              <a:t>Sample input/output had an example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en-US" sz="6600" dirty="0" smtClean="0">
                <a:solidFill>
                  <a:srgbClr val="66FF33"/>
                </a:solidFill>
              </a:rPr>
              <a:t>REGULATE</a:t>
            </a:r>
            <a:endParaRPr lang="cs-CZ" sz="6600" dirty="0">
              <a:solidFill>
                <a:srgbClr val="66FF33"/>
              </a:solidFill>
            </a:endParaRPr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286000"/>
            <a:ext cx="525780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Strange Regulations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company,</a:t>
            </a:r>
            <a:br>
              <a:rPr lang="en-US" dirty="0" smtClean="0"/>
            </a:br>
            <a:r>
              <a:rPr lang="en-US" dirty="0" smtClean="0"/>
              <a:t>the cables form linear paths only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We keep the disjoint-set information</a:t>
            </a:r>
          </a:p>
          <a:p>
            <a:pPr lvl="1"/>
            <a:r>
              <a:rPr lang="en-US" dirty="0" smtClean="0"/>
              <a:t>f</a:t>
            </a:r>
            <a:r>
              <a:rPr lang="en-US" dirty="0" smtClean="0"/>
              <a:t>ind</a:t>
            </a:r>
          </a:p>
          <a:p>
            <a:pPr lvl="1"/>
            <a:r>
              <a:rPr lang="en-US" dirty="0" smtClean="0"/>
              <a:t>union</a:t>
            </a:r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plit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Regulate – Disjoint Sets</a:t>
            </a:r>
            <a:endParaRPr lang="cs-CZ" dirty="0"/>
          </a:p>
        </p:txBody>
      </p:sp>
      <p:sp>
        <p:nvSpPr>
          <p:cNvPr id="4" name="Elipsa 3"/>
          <p:cNvSpPr/>
          <p:nvPr/>
        </p:nvSpPr>
        <p:spPr>
          <a:xfrm>
            <a:off x="1981200" y="23622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Elipsa 4"/>
          <p:cNvSpPr/>
          <p:nvPr/>
        </p:nvSpPr>
        <p:spPr>
          <a:xfrm>
            <a:off x="2743200" y="25908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Elipsa 5"/>
          <p:cNvSpPr/>
          <p:nvPr/>
        </p:nvSpPr>
        <p:spPr>
          <a:xfrm>
            <a:off x="3505200" y="29718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Elipsa 6"/>
          <p:cNvSpPr/>
          <p:nvPr/>
        </p:nvSpPr>
        <p:spPr>
          <a:xfrm>
            <a:off x="4876800" y="25908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Elipsa 7"/>
          <p:cNvSpPr/>
          <p:nvPr/>
        </p:nvSpPr>
        <p:spPr>
          <a:xfrm>
            <a:off x="5791200" y="28956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Elipsa 8"/>
          <p:cNvSpPr/>
          <p:nvPr/>
        </p:nvSpPr>
        <p:spPr>
          <a:xfrm>
            <a:off x="6858000" y="24384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Elipsa 9"/>
          <p:cNvSpPr/>
          <p:nvPr/>
        </p:nvSpPr>
        <p:spPr>
          <a:xfrm>
            <a:off x="1295400" y="27432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1" name="Přímá spojovací čára 10"/>
          <p:cNvCxnSpPr>
            <a:stCxn id="10" idx="6"/>
            <a:endCxn id="4" idx="2"/>
          </p:cNvCxnSpPr>
          <p:nvPr/>
        </p:nvCxnSpPr>
        <p:spPr>
          <a:xfrm flipV="1">
            <a:off x="1600200" y="2514600"/>
            <a:ext cx="381000" cy="3810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ovací čára 11"/>
          <p:cNvCxnSpPr>
            <a:stCxn id="4" idx="6"/>
            <a:endCxn id="5" idx="2"/>
          </p:cNvCxnSpPr>
          <p:nvPr/>
        </p:nvCxnSpPr>
        <p:spPr>
          <a:xfrm>
            <a:off x="2286000" y="2514600"/>
            <a:ext cx="457200" cy="2286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ovací čára 12"/>
          <p:cNvCxnSpPr>
            <a:stCxn id="5" idx="6"/>
            <a:endCxn id="6" idx="2"/>
          </p:cNvCxnSpPr>
          <p:nvPr/>
        </p:nvCxnSpPr>
        <p:spPr>
          <a:xfrm>
            <a:off x="3048000" y="2743200"/>
            <a:ext cx="457200" cy="3810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ovací čára 13"/>
          <p:cNvCxnSpPr>
            <a:stCxn id="6" idx="6"/>
            <a:endCxn id="7" idx="2"/>
          </p:cNvCxnSpPr>
          <p:nvPr/>
        </p:nvCxnSpPr>
        <p:spPr>
          <a:xfrm flipV="1">
            <a:off x="3810000" y="2743200"/>
            <a:ext cx="1066800" cy="3810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ovací čára 14"/>
          <p:cNvCxnSpPr>
            <a:stCxn id="7" idx="6"/>
            <a:endCxn id="8" idx="2"/>
          </p:cNvCxnSpPr>
          <p:nvPr/>
        </p:nvCxnSpPr>
        <p:spPr>
          <a:xfrm>
            <a:off x="5181600" y="2743200"/>
            <a:ext cx="609600" cy="3048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ovací čára 15"/>
          <p:cNvCxnSpPr>
            <a:stCxn id="8" idx="6"/>
            <a:endCxn id="9" idx="2"/>
          </p:cNvCxnSpPr>
          <p:nvPr/>
        </p:nvCxnSpPr>
        <p:spPr>
          <a:xfrm flipV="1">
            <a:off x="6096000" y="2590800"/>
            <a:ext cx="762000" cy="4572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a 46"/>
          <p:cNvSpPr/>
          <p:nvPr/>
        </p:nvSpPr>
        <p:spPr>
          <a:xfrm>
            <a:off x="2362200" y="426720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8" name="Elipsa 47"/>
          <p:cNvSpPr/>
          <p:nvPr/>
        </p:nvSpPr>
        <p:spPr>
          <a:xfrm>
            <a:off x="3429000" y="472440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9" name="Elipsa 48"/>
          <p:cNvSpPr/>
          <p:nvPr/>
        </p:nvSpPr>
        <p:spPr>
          <a:xfrm>
            <a:off x="4876800" y="457200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0" name="Elipsa 49"/>
          <p:cNvSpPr/>
          <p:nvPr/>
        </p:nvSpPr>
        <p:spPr>
          <a:xfrm>
            <a:off x="6553200" y="480060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Elipsa 52"/>
          <p:cNvSpPr/>
          <p:nvPr/>
        </p:nvSpPr>
        <p:spPr>
          <a:xfrm>
            <a:off x="1371600" y="480060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54" name="Přímá spojovací čára 53"/>
          <p:cNvCxnSpPr>
            <a:stCxn id="53" idx="6"/>
            <a:endCxn id="47" idx="2"/>
          </p:cNvCxnSpPr>
          <p:nvPr/>
        </p:nvCxnSpPr>
        <p:spPr>
          <a:xfrm flipV="1">
            <a:off x="1676400" y="4419600"/>
            <a:ext cx="685800" cy="5334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Přímá spojovací čára 54"/>
          <p:cNvCxnSpPr>
            <a:stCxn id="47" idx="6"/>
            <a:endCxn id="48" idx="2"/>
          </p:cNvCxnSpPr>
          <p:nvPr/>
        </p:nvCxnSpPr>
        <p:spPr>
          <a:xfrm>
            <a:off x="2667000" y="4419600"/>
            <a:ext cx="762000" cy="4572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Přímá spojovací čára 55"/>
          <p:cNvCxnSpPr>
            <a:stCxn id="48" idx="6"/>
            <a:endCxn id="49" idx="2"/>
          </p:cNvCxnSpPr>
          <p:nvPr/>
        </p:nvCxnSpPr>
        <p:spPr>
          <a:xfrm flipV="1">
            <a:off x="3733800" y="4724400"/>
            <a:ext cx="1143000" cy="1524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ovací čára 56"/>
          <p:cNvCxnSpPr>
            <a:stCxn id="49" idx="6"/>
            <a:endCxn id="50" idx="2"/>
          </p:cNvCxnSpPr>
          <p:nvPr/>
        </p:nvCxnSpPr>
        <p:spPr>
          <a:xfrm>
            <a:off x="5181600" y="4724400"/>
            <a:ext cx="1371600" cy="2286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a 67"/>
          <p:cNvSpPr/>
          <p:nvPr/>
        </p:nvSpPr>
        <p:spPr>
          <a:xfrm>
            <a:off x="5562600" y="38862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9" name="Elipsa 68"/>
          <p:cNvSpPr/>
          <p:nvPr/>
        </p:nvSpPr>
        <p:spPr>
          <a:xfrm>
            <a:off x="6477000" y="37338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0" name="Elipsa 69"/>
          <p:cNvSpPr/>
          <p:nvPr/>
        </p:nvSpPr>
        <p:spPr>
          <a:xfrm>
            <a:off x="7239000" y="40386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1" name="Elipsa 70"/>
          <p:cNvSpPr/>
          <p:nvPr/>
        </p:nvSpPr>
        <p:spPr>
          <a:xfrm>
            <a:off x="4648200" y="36576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72" name="Přímá spojovací čára 71"/>
          <p:cNvCxnSpPr>
            <a:stCxn id="71" idx="6"/>
            <a:endCxn id="68" idx="2"/>
          </p:cNvCxnSpPr>
          <p:nvPr/>
        </p:nvCxnSpPr>
        <p:spPr>
          <a:xfrm>
            <a:off x="4953000" y="3810000"/>
            <a:ext cx="609600" cy="2286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Přímá spojovací čára 72"/>
          <p:cNvCxnSpPr>
            <a:stCxn id="68" idx="6"/>
            <a:endCxn id="69" idx="2"/>
          </p:cNvCxnSpPr>
          <p:nvPr/>
        </p:nvCxnSpPr>
        <p:spPr>
          <a:xfrm flipV="1">
            <a:off x="5867400" y="3886200"/>
            <a:ext cx="609600" cy="1524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Přímá spojovací čára 73"/>
          <p:cNvCxnSpPr>
            <a:stCxn id="69" idx="6"/>
            <a:endCxn id="70" idx="2"/>
          </p:cNvCxnSpPr>
          <p:nvPr/>
        </p:nvCxnSpPr>
        <p:spPr>
          <a:xfrm>
            <a:off x="6781800" y="3886200"/>
            <a:ext cx="457200" cy="3048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Přímá spojovací čára 82"/>
          <p:cNvCxnSpPr>
            <a:stCxn id="9" idx="4"/>
            <a:endCxn id="70" idx="0"/>
          </p:cNvCxnSpPr>
          <p:nvPr/>
        </p:nvCxnSpPr>
        <p:spPr>
          <a:xfrm>
            <a:off x="7010400" y="2743200"/>
            <a:ext cx="381000" cy="129540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Regulate – Disjoint Sets</a:t>
            </a:r>
            <a:endParaRPr lang="cs-CZ" dirty="0"/>
          </a:p>
        </p:txBody>
      </p:sp>
      <p:sp>
        <p:nvSpPr>
          <p:cNvPr id="4" name="Elipsa 3"/>
          <p:cNvSpPr/>
          <p:nvPr/>
        </p:nvSpPr>
        <p:spPr>
          <a:xfrm>
            <a:off x="1981200" y="23622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Elipsa 4"/>
          <p:cNvSpPr/>
          <p:nvPr/>
        </p:nvSpPr>
        <p:spPr>
          <a:xfrm>
            <a:off x="2743200" y="25908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Elipsa 5"/>
          <p:cNvSpPr/>
          <p:nvPr/>
        </p:nvSpPr>
        <p:spPr>
          <a:xfrm>
            <a:off x="3505200" y="29718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Elipsa 6"/>
          <p:cNvSpPr/>
          <p:nvPr/>
        </p:nvSpPr>
        <p:spPr>
          <a:xfrm>
            <a:off x="4876800" y="25908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Elipsa 7"/>
          <p:cNvSpPr/>
          <p:nvPr/>
        </p:nvSpPr>
        <p:spPr>
          <a:xfrm>
            <a:off x="5791200" y="28956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Elipsa 8"/>
          <p:cNvSpPr/>
          <p:nvPr/>
        </p:nvSpPr>
        <p:spPr>
          <a:xfrm>
            <a:off x="6858000" y="24384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Elipsa 9"/>
          <p:cNvSpPr/>
          <p:nvPr/>
        </p:nvSpPr>
        <p:spPr>
          <a:xfrm>
            <a:off x="1295400" y="27432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1" name="Přímá spojovací čára 10"/>
          <p:cNvCxnSpPr>
            <a:stCxn id="10" idx="6"/>
            <a:endCxn id="4" idx="2"/>
          </p:cNvCxnSpPr>
          <p:nvPr/>
        </p:nvCxnSpPr>
        <p:spPr>
          <a:xfrm flipV="1">
            <a:off x="1600200" y="2514600"/>
            <a:ext cx="381000" cy="3810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ovací čára 11"/>
          <p:cNvCxnSpPr>
            <a:stCxn id="4" idx="6"/>
            <a:endCxn id="5" idx="2"/>
          </p:cNvCxnSpPr>
          <p:nvPr/>
        </p:nvCxnSpPr>
        <p:spPr>
          <a:xfrm>
            <a:off x="2286000" y="2514600"/>
            <a:ext cx="457200" cy="2286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ovací čára 12"/>
          <p:cNvCxnSpPr>
            <a:stCxn id="5" idx="6"/>
            <a:endCxn id="6" idx="2"/>
          </p:cNvCxnSpPr>
          <p:nvPr/>
        </p:nvCxnSpPr>
        <p:spPr>
          <a:xfrm>
            <a:off x="3048000" y="2743200"/>
            <a:ext cx="457200" cy="3810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ovací čára 13"/>
          <p:cNvCxnSpPr>
            <a:stCxn id="6" idx="6"/>
            <a:endCxn id="7" idx="2"/>
          </p:cNvCxnSpPr>
          <p:nvPr/>
        </p:nvCxnSpPr>
        <p:spPr>
          <a:xfrm flipV="1">
            <a:off x="3810000" y="2743200"/>
            <a:ext cx="1066800" cy="3810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ovací čára 14"/>
          <p:cNvCxnSpPr>
            <a:stCxn id="7" idx="6"/>
            <a:endCxn id="8" idx="2"/>
          </p:cNvCxnSpPr>
          <p:nvPr/>
        </p:nvCxnSpPr>
        <p:spPr>
          <a:xfrm>
            <a:off x="5181600" y="2743200"/>
            <a:ext cx="609600" cy="3048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ovací čára 15"/>
          <p:cNvCxnSpPr>
            <a:stCxn id="8" idx="6"/>
            <a:endCxn id="9" idx="2"/>
          </p:cNvCxnSpPr>
          <p:nvPr/>
        </p:nvCxnSpPr>
        <p:spPr>
          <a:xfrm flipV="1">
            <a:off x="6096000" y="2590800"/>
            <a:ext cx="762000" cy="4572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a 46"/>
          <p:cNvSpPr/>
          <p:nvPr/>
        </p:nvSpPr>
        <p:spPr>
          <a:xfrm>
            <a:off x="2362200" y="426720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8" name="Elipsa 47"/>
          <p:cNvSpPr/>
          <p:nvPr/>
        </p:nvSpPr>
        <p:spPr>
          <a:xfrm>
            <a:off x="3429000" y="472440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9" name="Elipsa 48"/>
          <p:cNvSpPr/>
          <p:nvPr/>
        </p:nvSpPr>
        <p:spPr>
          <a:xfrm>
            <a:off x="4876800" y="457200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0" name="Elipsa 49"/>
          <p:cNvSpPr/>
          <p:nvPr/>
        </p:nvSpPr>
        <p:spPr>
          <a:xfrm>
            <a:off x="6553200" y="480060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Elipsa 52"/>
          <p:cNvSpPr/>
          <p:nvPr/>
        </p:nvSpPr>
        <p:spPr>
          <a:xfrm>
            <a:off x="1371600" y="480060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54" name="Přímá spojovací čára 53"/>
          <p:cNvCxnSpPr>
            <a:stCxn id="53" idx="6"/>
            <a:endCxn id="47" idx="2"/>
          </p:cNvCxnSpPr>
          <p:nvPr/>
        </p:nvCxnSpPr>
        <p:spPr>
          <a:xfrm flipV="1">
            <a:off x="1676400" y="4419600"/>
            <a:ext cx="685800" cy="5334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Přímá spojovací čára 54"/>
          <p:cNvCxnSpPr>
            <a:stCxn id="47" idx="6"/>
            <a:endCxn id="48" idx="2"/>
          </p:cNvCxnSpPr>
          <p:nvPr/>
        </p:nvCxnSpPr>
        <p:spPr>
          <a:xfrm>
            <a:off x="2667000" y="4419600"/>
            <a:ext cx="762000" cy="4572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Přímá spojovací čára 55"/>
          <p:cNvCxnSpPr>
            <a:stCxn id="48" idx="6"/>
            <a:endCxn id="49" idx="2"/>
          </p:cNvCxnSpPr>
          <p:nvPr/>
        </p:nvCxnSpPr>
        <p:spPr>
          <a:xfrm flipV="1">
            <a:off x="3733800" y="4724400"/>
            <a:ext cx="1143000" cy="1524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ovací čára 56"/>
          <p:cNvCxnSpPr>
            <a:stCxn id="49" idx="6"/>
            <a:endCxn id="50" idx="2"/>
          </p:cNvCxnSpPr>
          <p:nvPr/>
        </p:nvCxnSpPr>
        <p:spPr>
          <a:xfrm>
            <a:off x="5181600" y="4724400"/>
            <a:ext cx="1371600" cy="2286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a 67"/>
          <p:cNvSpPr/>
          <p:nvPr/>
        </p:nvSpPr>
        <p:spPr>
          <a:xfrm>
            <a:off x="5562600" y="38862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9" name="Elipsa 68"/>
          <p:cNvSpPr/>
          <p:nvPr/>
        </p:nvSpPr>
        <p:spPr>
          <a:xfrm>
            <a:off x="6477000" y="37338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0" name="Elipsa 69"/>
          <p:cNvSpPr/>
          <p:nvPr/>
        </p:nvSpPr>
        <p:spPr>
          <a:xfrm>
            <a:off x="7239000" y="40386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1" name="Elipsa 70"/>
          <p:cNvSpPr/>
          <p:nvPr/>
        </p:nvSpPr>
        <p:spPr>
          <a:xfrm>
            <a:off x="4648200" y="36576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72" name="Přímá spojovací čára 71"/>
          <p:cNvCxnSpPr>
            <a:stCxn id="71" idx="6"/>
            <a:endCxn id="68" idx="2"/>
          </p:cNvCxnSpPr>
          <p:nvPr/>
        </p:nvCxnSpPr>
        <p:spPr>
          <a:xfrm>
            <a:off x="4953000" y="3810000"/>
            <a:ext cx="609600" cy="2286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Přímá spojovací čára 72"/>
          <p:cNvCxnSpPr>
            <a:stCxn id="68" idx="6"/>
            <a:endCxn id="69" idx="2"/>
          </p:cNvCxnSpPr>
          <p:nvPr/>
        </p:nvCxnSpPr>
        <p:spPr>
          <a:xfrm flipV="1">
            <a:off x="5867400" y="3886200"/>
            <a:ext cx="609600" cy="1524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Přímá spojovací čára 73"/>
          <p:cNvCxnSpPr>
            <a:stCxn id="69" idx="6"/>
            <a:endCxn id="70" idx="2"/>
          </p:cNvCxnSpPr>
          <p:nvPr/>
        </p:nvCxnSpPr>
        <p:spPr>
          <a:xfrm>
            <a:off x="6781800" y="3886200"/>
            <a:ext cx="457200" cy="3048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Přímá spojovací čára 31"/>
          <p:cNvCxnSpPr>
            <a:stCxn id="9" idx="4"/>
            <a:endCxn id="70" idx="0"/>
          </p:cNvCxnSpPr>
          <p:nvPr/>
        </p:nvCxnSpPr>
        <p:spPr>
          <a:xfrm>
            <a:off x="7010400" y="2743200"/>
            <a:ext cx="381000" cy="12954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ovací čára 35"/>
          <p:cNvCxnSpPr/>
          <p:nvPr/>
        </p:nvCxnSpPr>
        <p:spPr>
          <a:xfrm flipV="1">
            <a:off x="3810000" y="2743200"/>
            <a:ext cx="1066800" cy="38100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Strange Regulations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</a:t>
            </a:r>
            <a:r>
              <a:rPr lang="en-US" u="sng" dirty="0" smtClean="0"/>
              <a:t>all</a:t>
            </a:r>
            <a:r>
              <a:rPr lang="en-US" dirty="0" smtClean="0"/>
              <a:t> operations quickly</a:t>
            </a:r>
          </a:p>
          <a:p>
            <a:pPr lvl="1"/>
            <a:r>
              <a:rPr lang="en-US" dirty="0" smtClean="0"/>
              <a:t>Tree-based structures</a:t>
            </a:r>
          </a:p>
          <a:p>
            <a:pPr lvl="1"/>
            <a:r>
              <a:rPr lang="en-US" b="1" dirty="0" smtClean="0">
                <a:solidFill>
                  <a:srgbClr val="66FF33"/>
                </a:solidFill>
              </a:rPr>
              <a:t>Balancing!!</a:t>
            </a:r>
          </a:p>
          <a:p>
            <a:endParaRPr lang="en-US" dirty="0" smtClean="0"/>
          </a:p>
          <a:p>
            <a:r>
              <a:rPr lang="en-US" dirty="0" smtClean="0"/>
              <a:t>One query</a:t>
            </a:r>
          </a:p>
          <a:p>
            <a:pPr lvl="1"/>
            <a:r>
              <a:rPr lang="en-US" b="1" dirty="0" smtClean="0">
                <a:solidFill>
                  <a:srgbClr val="00FFFF"/>
                </a:solidFill>
              </a:rPr>
              <a:t>O(log n)</a:t>
            </a:r>
          </a:p>
          <a:p>
            <a:pPr lvl="1"/>
            <a:r>
              <a:rPr lang="en-US" b="1" dirty="0" smtClean="0">
                <a:solidFill>
                  <a:srgbClr val="00FFFF"/>
                </a:solidFill>
              </a:rPr>
              <a:t>O(</a:t>
            </a:r>
            <a:r>
              <a:rPr lang="en-US" b="1" dirty="0" err="1" smtClean="0">
                <a:solidFill>
                  <a:srgbClr val="00FFFF"/>
                </a:solidFill>
              </a:rPr>
              <a:t>sqrt</a:t>
            </a:r>
            <a:r>
              <a:rPr lang="en-US" b="1" dirty="0" smtClean="0">
                <a:solidFill>
                  <a:srgbClr val="00FFFF"/>
                </a:solidFill>
              </a:rPr>
              <a:t>(n))</a:t>
            </a:r>
            <a:r>
              <a:rPr lang="en-US" dirty="0" smtClean="0"/>
              <a:t> – amortized (rebuild)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en-US" sz="6600" dirty="0" smtClean="0">
                <a:solidFill>
                  <a:srgbClr val="66FF33"/>
                </a:solidFill>
              </a:rPr>
              <a:t>UNIQUE</a:t>
            </a:r>
            <a:endParaRPr lang="cs-CZ" sz="6600" dirty="0">
              <a:solidFill>
                <a:srgbClr val="66FF33"/>
              </a:solidFill>
            </a:endParaRPr>
          </a:p>
        </p:txBody>
      </p:sp>
      <p:grpSp>
        <p:nvGrpSpPr>
          <p:cNvPr id="12" name="Skupina 11"/>
          <p:cNvGrpSpPr/>
          <p:nvPr/>
        </p:nvGrpSpPr>
        <p:grpSpPr>
          <a:xfrm>
            <a:off x="1295400" y="3810000"/>
            <a:ext cx="609600" cy="1524000"/>
            <a:chOff x="2971800" y="2667000"/>
            <a:chExt cx="990600" cy="2286000"/>
          </a:xfrm>
        </p:grpSpPr>
        <p:sp>
          <p:nvSpPr>
            <p:cNvPr id="9" name="Rovnoramenný trojúhelník 8"/>
            <p:cNvSpPr/>
            <p:nvPr/>
          </p:nvSpPr>
          <p:spPr>
            <a:xfrm rot="16200000">
              <a:off x="3200400" y="3733800"/>
              <a:ext cx="3048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0" name="Rovnoramenný trojúhelník 9"/>
            <p:cNvSpPr/>
            <p:nvPr/>
          </p:nvSpPr>
          <p:spPr>
            <a:xfrm rot="16200000">
              <a:off x="3200400" y="4038600"/>
              <a:ext cx="3048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1" name="Rovnoramenný trojúhelník 10"/>
            <p:cNvSpPr/>
            <p:nvPr/>
          </p:nvSpPr>
          <p:spPr>
            <a:xfrm rot="16200000">
              <a:off x="3124200" y="4343400"/>
              <a:ext cx="4572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" name="Obdélník s odříznutým jedním rohem 7"/>
            <p:cNvSpPr/>
            <p:nvPr/>
          </p:nvSpPr>
          <p:spPr>
            <a:xfrm rot="10800000">
              <a:off x="3352800" y="3581400"/>
              <a:ext cx="304800" cy="1371600"/>
            </a:xfrm>
            <a:prstGeom prst="snip1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5" name="Elipsa 4"/>
            <p:cNvSpPr/>
            <p:nvPr/>
          </p:nvSpPr>
          <p:spPr>
            <a:xfrm>
              <a:off x="2971800" y="2667000"/>
              <a:ext cx="9906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</p:grpSp>
      <p:grpSp>
        <p:nvGrpSpPr>
          <p:cNvPr id="13" name="Skupina 12"/>
          <p:cNvGrpSpPr/>
          <p:nvPr/>
        </p:nvGrpSpPr>
        <p:grpSpPr>
          <a:xfrm>
            <a:off x="2590800" y="3810000"/>
            <a:ext cx="609600" cy="1524000"/>
            <a:chOff x="2971800" y="2667000"/>
            <a:chExt cx="990600" cy="2286000"/>
          </a:xfrm>
          <a:solidFill>
            <a:srgbClr val="FF0000"/>
          </a:solidFill>
        </p:grpSpPr>
        <p:sp>
          <p:nvSpPr>
            <p:cNvPr id="14" name="Rovnoramenný trojúhelník 13"/>
            <p:cNvSpPr/>
            <p:nvPr/>
          </p:nvSpPr>
          <p:spPr>
            <a:xfrm rot="16200000">
              <a:off x="3200400" y="3733800"/>
              <a:ext cx="304800" cy="304800"/>
            </a:xfrm>
            <a:prstGeom prst="triangl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5" name="Rovnoramenný trojúhelník 14"/>
            <p:cNvSpPr/>
            <p:nvPr/>
          </p:nvSpPr>
          <p:spPr>
            <a:xfrm rot="16200000">
              <a:off x="3200400" y="4038600"/>
              <a:ext cx="304800" cy="304800"/>
            </a:xfrm>
            <a:prstGeom prst="triangl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6" name="Rovnoramenný trojúhelník 15"/>
            <p:cNvSpPr/>
            <p:nvPr/>
          </p:nvSpPr>
          <p:spPr>
            <a:xfrm rot="16200000">
              <a:off x="3124200" y="4343400"/>
              <a:ext cx="457200" cy="304800"/>
            </a:xfrm>
            <a:prstGeom prst="triangl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7" name="Obdélník s odříznutým jedním rohem 16"/>
            <p:cNvSpPr/>
            <p:nvPr/>
          </p:nvSpPr>
          <p:spPr>
            <a:xfrm rot="10800000">
              <a:off x="3352800" y="3581400"/>
              <a:ext cx="304800" cy="1371600"/>
            </a:xfrm>
            <a:prstGeom prst="snip1Rect">
              <a:avLst>
                <a:gd name="adj" fmla="val 50000"/>
              </a:avLst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8" name="Elipsa 17"/>
            <p:cNvSpPr/>
            <p:nvPr/>
          </p:nvSpPr>
          <p:spPr>
            <a:xfrm>
              <a:off x="2971800" y="2667000"/>
              <a:ext cx="990600" cy="990600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</p:grpSp>
      <p:grpSp>
        <p:nvGrpSpPr>
          <p:cNvPr id="19" name="Skupina 18"/>
          <p:cNvGrpSpPr/>
          <p:nvPr/>
        </p:nvGrpSpPr>
        <p:grpSpPr>
          <a:xfrm>
            <a:off x="3810000" y="3810000"/>
            <a:ext cx="609600" cy="1524000"/>
            <a:chOff x="2971800" y="2667000"/>
            <a:chExt cx="990600" cy="2286000"/>
          </a:xfrm>
          <a:solidFill>
            <a:schemeClr val="tx2">
              <a:lumMod val="25000"/>
            </a:schemeClr>
          </a:solidFill>
        </p:grpSpPr>
        <p:sp>
          <p:nvSpPr>
            <p:cNvPr id="20" name="Rovnoramenný trojúhelník 19"/>
            <p:cNvSpPr/>
            <p:nvPr/>
          </p:nvSpPr>
          <p:spPr>
            <a:xfrm rot="16200000">
              <a:off x="3200400" y="3733800"/>
              <a:ext cx="304800" cy="304800"/>
            </a:xfrm>
            <a:prstGeom prst="triangle">
              <a:avLst/>
            </a:prstGeom>
            <a:grp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1" name="Rovnoramenný trojúhelník 20"/>
            <p:cNvSpPr/>
            <p:nvPr/>
          </p:nvSpPr>
          <p:spPr>
            <a:xfrm rot="16200000">
              <a:off x="3200400" y="4038600"/>
              <a:ext cx="304800" cy="304800"/>
            </a:xfrm>
            <a:prstGeom prst="triangle">
              <a:avLst/>
            </a:prstGeom>
            <a:grp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2" name="Rovnoramenný trojúhelník 21"/>
            <p:cNvSpPr/>
            <p:nvPr/>
          </p:nvSpPr>
          <p:spPr>
            <a:xfrm rot="16200000">
              <a:off x="3124200" y="4343400"/>
              <a:ext cx="457200" cy="304800"/>
            </a:xfrm>
            <a:prstGeom prst="triangle">
              <a:avLst/>
            </a:prstGeom>
            <a:grp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3" name="Obdélník s odříznutým jedním rohem 22"/>
            <p:cNvSpPr/>
            <p:nvPr/>
          </p:nvSpPr>
          <p:spPr>
            <a:xfrm rot="10800000">
              <a:off x="3352800" y="3581400"/>
              <a:ext cx="304800" cy="1371600"/>
            </a:xfrm>
            <a:prstGeom prst="snip1Rect">
              <a:avLst>
                <a:gd name="adj" fmla="val 50000"/>
              </a:avLst>
            </a:prstGeom>
            <a:grp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4" name="Elipsa 23"/>
            <p:cNvSpPr/>
            <p:nvPr/>
          </p:nvSpPr>
          <p:spPr>
            <a:xfrm>
              <a:off x="2971800" y="2667000"/>
              <a:ext cx="990600" cy="990600"/>
            </a:xfrm>
            <a:prstGeom prst="ellipse">
              <a:avLst/>
            </a:prstGeom>
            <a:grpFill/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</p:grpSp>
      <p:grpSp>
        <p:nvGrpSpPr>
          <p:cNvPr id="25" name="Skupina 24"/>
          <p:cNvGrpSpPr/>
          <p:nvPr/>
        </p:nvGrpSpPr>
        <p:grpSpPr>
          <a:xfrm>
            <a:off x="4953000" y="3810000"/>
            <a:ext cx="609600" cy="1524000"/>
            <a:chOff x="2971800" y="2667000"/>
            <a:chExt cx="990600" cy="2286000"/>
          </a:xfrm>
          <a:solidFill>
            <a:srgbClr val="FF0000"/>
          </a:solidFill>
        </p:grpSpPr>
        <p:sp>
          <p:nvSpPr>
            <p:cNvPr id="26" name="Rovnoramenný trojúhelník 25"/>
            <p:cNvSpPr/>
            <p:nvPr/>
          </p:nvSpPr>
          <p:spPr>
            <a:xfrm rot="16200000">
              <a:off x="3200400" y="3733800"/>
              <a:ext cx="304800" cy="304800"/>
            </a:xfrm>
            <a:prstGeom prst="triangl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7" name="Rovnoramenný trojúhelník 26"/>
            <p:cNvSpPr/>
            <p:nvPr/>
          </p:nvSpPr>
          <p:spPr>
            <a:xfrm rot="16200000">
              <a:off x="3200400" y="4038600"/>
              <a:ext cx="304800" cy="304800"/>
            </a:xfrm>
            <a:prstGeom prst="triangl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8" name="Rovnoramenný trojúhelník 27"/>
            <p:cNvSpPr/>
            <p:nvPr/>
          </p:nvSpPr>
          <p:spPr>
            <a:xfrm rot="16200000">
              <a:off x="3124200" y="4343400"/>
              <a:ext cx="457200" cy="304800"/>
            </a:xfrm>
            <a:prstGeom prst="triangl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9" name="Obdélník s odříznutým jedním rohem 28"/>
            <p:cNvSpPr/>
            <p:nvPr/>
          </p:nvSpPr>
          <p:spPr>
            <a:xfrm rot="10800000">
              <a:off x="3352800" y="3581400"/>
              <a:ext cx="304800" cy="1371600"/>
            </a:xfrm>
            <a:prstGeom prst="snip1Rect">
              <a:avLst>
                <a:gd name="adj" fmla="val 50000"/>
              </a:avLst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0" name="Elipsa 29"/>
            <p:cNvSpPr/>
            <p:nvPr/>
          </p:nvSpPr>
          <p:spPr>
            <a:xfrm>
              <a:off x="2971800" y="2667000"/>
              <a:ext cx="990600" cy="990600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</p:grpSp>
      <p:grpSp>
        <p:nvGrpSpPr>
          <p:cNvPr id="31" name="Skupina 30"/>
          <p:cNvGrpSpPr/>
          <p:nvPr/>
        </p:nvGrpSpPr>
        <p:grpSpPr>
          <a:xfrm>
            <a:off x="6096000" y="3810000"/>
            <a:ext cx="609600" cy="1524000"/>
            <a:chOff x="2971800" y="2667000"/>
            <a:chExt cx="990600" cy="2286000"/>
          </a:xfrm>
          <a:solidFill>
            <a:srgbClr val="0070C0"/>
          </a:solidFill>
        </p:grpSpPr>
        <p:sp>
          <p:nvSpPr>
            <p:cNvPr id="32" name="Rovnoramenný trojúhelník 31"/>
            <p:cNvSpPr/>
            <p:nvPr/>
          </p:nvSpPr>
          <p:spPr>
            <a:xfrm rot="16200000">
              <a:off x="3200400" y="3733800"/>
              <a:ext cx="304800" cy="304800"/>
            </a:xfrm>
            <a:prstGeom prst="triangle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3" name="Rovnoramenný trojúhelník 32"/>
            <p:cNvSpPr/>
            <p:nvPr/>
          </p:nvSpPr>
          <p:spPr>
            <a:xfrm rot="16200000">
              <a:off x="3200400" y="4038600"/>
              <a:ext cx="304800" cy="304800"/>
            </a:xfrm>
            <a:prstGeom prst="triangle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4" name="Rovnoramenný trojúhelník 33"/>
            <p:cNvSpPr/>
            <p:nvPr/>
          </p:nvSpPr>
          <p:spPr>
            <a:xfrm rot="16200000">
              <a:off x="3124200" y="4343400"/>
              <a:ext cx="457200" cy="304800"/>
            </a:xfrm>
            <a:prstGeom prst="triangle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5" name="Obdélník s odříznutým jedním rohem 34"/>
            <p:cNvSpPr/>
            <p:nvPr/>
          </p:nvSpPr>
          <p:spPr>
            <a:xfrm rot="10800000">
              <a:off x="3352800" y="3581400"/>
              <a:ext cx="304800" cy="1371600"/>
            </a:xfrm>
            <a:prstGeom prst="snip1Rect">
              <a:avLst>
                <a:gd name="adj" fmla="val 50000"/>
              </a:avLst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6" name="Elipsa 35"/>
            <p:cNvSpPr/>
            <p:nvPr/>
          </p:nvSpPr>
          <p:spPr>
            <a:xfrm>
              <a:off x="2971800" y="2667000"/>
              <a:ext cx="990600" cy="990600"/>
            </a:xfrm>
            <a:prstGeom prst="ellipse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</p:grpSp>
      <p:grpSp>
        <p:nvGrpSpPr>
          <p:cNvPr id="37" name="Skupina 36"/>
          <p:cNvGrpSpPr/>
          <p:nvPr/>
        </p:nvGrpSpPr>
        <p:grpSpPr>
          <a:xfrm>
            <a:off x="7162800" y="3810000"/>
            <a:ext cx="609600" cy="1524000"/>
            <a:chOff x="2971800" y="2667000"/>
            <a:chExt cx="990600" cy="2286000"/>
          </a:xfrm>
          <a:solidFill>
            <a:schemeClr val="accent1">
              <a:lumMod val="50000"/>
            </a:schemeClr>
          </a:solidFill>
        </p:grpSpPr>
        <p:sp>
          <p:nvSpPr>
            <p:cNvPr id="38" name="Rovnoramenný trojúhelník 37"/>
            <p:cNvSpPr/>
            <p:nvPr/>
          </p:nvSpPr>
          <p:spPr>
            <a:xfrm rot="16200000">
              <a:off x="3200400" y="3733800"/>
              <a:ext cx="304800" cy="304800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9" name="Rovnoramenný trojúhelník 38"/>
            <p:cNvSpPr/>
            <p:nvPr/>
          </p:nvSpPr>
          <p:spPr>
            <a:xfrm rot="16200000">
              <a:off x="3200400" y="4038600"/>
              <a:ext cx="304800" cy="304800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0" name="Rovnoramenný trojúhelník 39"/>
            <p:cNvSpPr/>
            <p:nvPr/>
          </p:nvSpPr>
          <p:spPr>
            <a:xfrm rot="16200000">
              <a:off x="3124200" y="4343400"/>
              <a:ext cx="457200" cy="304800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1" name="Obdélník s odříznutým jedním rohem 40"/>
            <p:cNvSpPr/>
            <p:nvPr/>
          </p:nvSpPr>
          <p:spPr>
            <a:xfrm rot="10800000">
              <a:off x="3352800" y="3581400"/>
              <a:ext cx="304800" cy="1371600"/>
            </a:xfrm>
            <a:prstGeom prst="snip1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2" name="Elipsa 41"/>
            <p:cNvSpPr/>
            <p:nvPr/>
          </p:nvSpPr>
          <p:spPr>
            <a:xfrm>
              <a:off x="2971800" y="2667000"/>
              <a:ext cx="990600" cy="9906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</p:grpSp>
      <p:sp>
        <p:nvSpPr>
          <p:cNvPr id="43" name="Šipka dolů 42"/>
          <p:cNvSpPr/>
          <p:nvPr/>
        </p:nvSpPr>
        <p:spPr>
          <a:xfrm>
            <a:off x="2514600" y="2743200"/>
            <a:ext cx="762000" cy="762000"/>
          </a:xfrm>
          <a:prstGeom prst="downArrow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Šipka dolů 43"/>
          <p:cNvSpPr/>
          <p:nvPr/>
        </p:nvSpPr>
        <p:spPr>
          <a:xfrm>
            <a:off x="4876800" y="2743200"/>
            <a:ext cx="762000" cy="762000"/>
          </a:xfrm>
          <a:prstGeom prst="downArrow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Unique </a:t>
            </a:r>
            <a:r>
              <a:rPr lang="en-US" dirty="0" smtClean="0"/>
              <a:t>Encryption Keys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Trivial </a:t>
            </a:r>
            <a:r>
              <a:rPr lang="en-US" dirty="0" smtClean="0"/>
              <a:t>solution: </a:t>
            </a:r>
            <a:r>
              <a:rPr lang="en-US" dirty="0" smtClean="0"/>
              <a:t>O(n) for each query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Prepare </a:t>
            </a:r>
            <a:r>
              <a:rPr lang="en-US" dirty="0" smtClean="0"/>
              <a:t>a data </a:t>
            </a:r>
            <a:r>
              <a:rPr lang="en-US" dirty="0" smtClean="0"/>
              <a:t>structure</a:t>
            </a:r>
          </a:p>
          <a:p>
            <a:pPr>
              <a:defRPr/>
            </a:pPr>
            <a:r>
              <a:rPr lang="en-US" dirty="0" smtClean="0"/>
              <a:t>Perform </a:t>
            </a:r>
            <a:r>
              <a:rPr lang="en-US" dirty="0" smtClean="0"/>
              <a:t>the lookups faster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Unique </a:t>
            </a:r>
            <a:r>
              <a:rPr lang="en-US" dirty="0" smtClean="0"/>
              <a:t>– possible solution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One possibility:</a:t>
            </a:r>
          </a:p>
          <a:p>
            <a:pPr lvl="1">
              <a:defRPr/>
            </a:pPr>
            <a:r>
              <a:rPr lang="en-US" dirty="0" smtClean="0"/>
              <a:t>Remember </a:t>
            </a:r>
            <a:r>
              <a:rPr lang="en-US" dirty="0" smtClean="0"/>
              <a:t>the </a:t>
            </a:r>
            <a:r>
              <a:rPr lang="en-US" dirty="0" smtClean="0"/>
              <a:t>“last previous” duplicity</a:t>
            </a:r>
            <a:endParaRPr lang="en-US" dirty="0" smtClean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/>
        </p:nvGraphicFramePr>
        <p:xfrm>
          <a:off x="762000" y="4191000"/>
          <a:ext cx="74676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cs-CZ" sz="2800" b="1" dirty="0" smtClean="0"/>
                        <a:t>2</a:t>
                      </a:r>
                      <a:endParaRPr lang="cs-CZ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b="1" dirty="0" smtClean="0"/>
                        <a:t>6</a:t>
                      </a:r>
                      <a:endParaRPr lang="cs-CZ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b="1" dirty="0" smtClean="0"/>
                        <a:t>12</a:t>
                      </a:r>
                      <a:endParaRPr lang="cs-CZ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b="1" dirty="0" smtClean="0"/>
                        <a:t>5</a:t>
                      </a:r>
                      <a:endParaRPr lang="cs-CZ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6</a:t>
                      </a:r>
                      <a:endParaRPr lang="cs-CZ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b="1" dirty="0" smtClean="0"/>
                        <a:t>4</a:t>
                      </a:r>
                      <a:endParaRPr lang="cs-CZ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b="1" dirty="0" smtClean="0"/>
                        <a:t>7</a:t>
                      </a:r>
                      <a:endParaRPr lang="cs-CZ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b="1" dirty="0" smtClean="0"/>
                        <a:t>6</a:t>
                      </a:r>
                      <a:endParaRPr lang="cs-CZ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7</a:t>
                      </a:r>
                      <a:endParaRPr lang="cs-CZ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b="1" dirty="0" smtClean="0"/>
                        <a:t>14</a:t>
                      </a:r>
                      <a:endParaRPr lang="cs-CZ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</a:t>
                      </a:r>
                      <a:endParaRPr lang="cs-CZ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b="1" dirty="0" smtClean="0"/>
                        <a:t>1</a:t>
                      </a:r>
                      <a:r>
                        <a:rPr lang="en-US" sz="2800" b="1" dirty="0" smtClean="0"/>
                        <a:t>4</a:t>
                      </a:r>
                      <a:endParaRPr lang="cs-CZ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sp>
        <p:nvSpPr>
          <p:cNvPr id="8" name="Volný tvar 7"/>
          <p:cNvSpPr/>
          <p:nvPr/>
        </p:nvSpPr>
        <p:spPr>
          <a:xfrm>
            <a:off x="1905001" y="3505200"/>
            <a:ext cx="1600200" cy="566057"/>
          </a:xfrm>
          <a:custGeom>
            <a:avLst/>
            <a:gdLst>
              <a:gd name="connsiteX0" fmla="*/ 1843315 w 1843315"/>
              <a:gd name="connsiteY0" fmla="*/ 566057 h 566057"/>
              <a:gd name="connsiteX1" fmla="*/ 943429 w 1843315"/>
              <a:gd name="connsiteY1" fmla="*/ 0 h 566057"/>
              <a:gd name="connsiteX2" fmla="*/ 0 w 1843315"/>
              <a:gd name="connsiteY2" fmla="*/ 566057 h 56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3315" h="566057">
                <a:moveTo>
                  <a:pt x="1843315" y="566057"/>
                </a:moveTo>
                <a:cubicBezTo>
                  <a:pt x="1546981" y="283028"/>
                  <a:pt x="1250648" y="0"/>
                  <a:pt x="943429" y="0"/>
                </a:cubicBezTo>
                <a:cubicBezTo>
                  <a:pt x="636210" y="0"/>
                  <a:pt x="318105" y="283028"/>
                  <a:pt x="0" y="566057"/>
                </a:cubicBezTo>
              </a:path>
            </a:pathLst>
          </a:cu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Volný tvar 9"/>
          <p:cNvSpPr/>
          <p:nvPr/>
        </p:nvSpPr>
        <p:spPr>
          <a:xfrm>
            <a:off x="3733800" y="3505200"/>
            <a:ext cx="1600200" cy="566057"/>
          </a:xfrm>
          <a:custGeom>
            <a:avLst/>
            <a:gdLst>
              <a:gd name="connsiteX0" fmla="*/ 1843315 w 1843315"/>
              <a:gd name="connsiteY0" fmla="*/ 566057 h 566057"/>
              <a:gd name="connsiteX1" fmla="*/ 943429 w 1843315"/>
              <a:gd name="connsiteY1" fmla="*/ 0 h 566057"/>
              <a:gd name="connsiteX2" fmla="*/ 0 w 1843315"/>
              <a:gd name="connsiteY2" fmla="*/ 566057 h 56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3315" h="566057">
                <a:moveTo>
                  <a:pt x="1843315" y="566057"/>
                </a:moveTo>
                <a:cubicBezTo>
                  <a:pt x="1546981" y="283028"/>
                  <a:pt x="1250648" y="0"/>
                  <a:pt x="943429" y="0"/>
                </a:cubicBezTo>
                <a:cubicBezTo>
                  <a:pt x="636210" y="0"/>
                  <a:pt x="318105" y="283028"/>
                  <a:pt x="0" y="566057"/>
                </a:cubicBezTo>
              </a:path>
            </a:pathLst>
          </a:cu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Volný tvar 10"/>
          <p:cNvSpPr/>
          <p:nvPr/>
        </p:nvSpPr>
        <p:spPr>
          <a:xfrm>
            <a:off x="4724400" y="3505200"/>
            <a:ext cx="1371600" cy="566057"/>
          </a:xfrm>
          <a:custGeom>
            <a:avLst/>
            <a:gdLst>
              <a:gd name="connsiteX0" fmla="*/ 1843315 w 1843315"/>
              <a:gd name="connsiteY0" fmla="*/ 566057 h 566057"/>
              <a:gd name="connsiteX1" fmla="*/ 943429 w 1843315"/>
              <a:gd name="connsiteY1" fmla="*/ 0 h 566057"/>
              <a:gd name="connsiteX2" fmla="*/ 0 w 1843315"/>
              <a:gd name="connsiteY2" fmla="*/ 566057 h 56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3315" h="566057">
                <a:moveTo>
                  <a:pt x="1843315" y="566057"/>
                </a:moveTo>
                <a:cubicBezTo>
                  <a:pt x="1546981" y="283028"/>
                  <a:pt x="1250648" y="0"/>
                  <a:pt x="943429" y="0"/>
                </a:cubicBezTo>
                <a:cubicBezTo>
                  <a:pt x="636210" y="0"/>
                  <a:pt x="318105" y="283028"/>
                  <a:pt x="0" y="566057"/>
                </a:cubicBezTo>
              </a:path>
            </a:pathLst>
          </a:cu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Volný tvar 11"/>
          <p:cNvSpPr/>
          <p:nvPr/>
        </p:nvSpPr>
        <p:spPr>
          <a:xfrm>
            <a:off x="6629400" y="3505200"/>
            <a:ext cx="1371600" cy="566057"/>
          </a:xfrm>
          <a:custGeom>
            <a:avLst/>
            <a:gdLst>
              <a:gd name="connsiteX0" fmla="*/ 1843315 w 1843315"/>
              <a:gd name="connsiteY0" fmla="*/ 566057 h 566057"/>
              <a:gd name="connsiteX1" fmla="*/ 943429 w 1843315"/>
              <a:gd name="connsiteY1" fmla="*/ 0 h 566057"/>
              <a:gd name="connsiteX2" fmla="*/ 0 w 1843315"/>
              <a:gd name="connsiteY2" fmla="*/ 566057 h 56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3315" h="566057">
                <a:moveTo>
                  <a:pt x="1843315" y="566057"/>
                </a:moveTo>
                <a:cubicBezTo>
                  <a:pt x="1546981" y="283028"/>
                  <a:pt x="1250648" y="0"/>
                  <a:pt x="943429" y="0"/>
                </a:cubicBezTo>
                <a:cubicBezTo>
                  <a:pt x="636210" y="0"/>
                  <a:pt x="318105" y="283028"/>
                  <a:pt x="0" y="566057"/>
                </a:cubicBezTo>
              </a:path>
            </a:pathLst>
          </a:cu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3" name="Tabulka 12"/>
          <p:cNvGraphicFramePr>
            <a:graphicFrameLocks noGrp="1"/>
          </p:cNvGraphicFramePr>
          <p:nvPr/>
        </p:nvGraphicFramePr>
        <p:xfrm>
          <a:off x="762000" y="5410200"/>
          <a:ext cx="74676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X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X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X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X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4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6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6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6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9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ulka 13"/>
          <p:cNvGraphicFramePr>
            <a:graphicFrameLocks noGrp="1"/>
          </p:cNvGraphicFramePr>
          <p:nvPr/>
        </p:nvGraphicFramePr>
        <p:xfrm>
          <a:off x="762000" y="4876800"/>
          <a:ext cx="7467600" cy="428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sz="18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cs-CZ" sz="18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cs-CZ" sz="18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cs-CZ" sz="18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cs-CZ" sz="18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cs-CZ" sz="18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cs-CZ" sz="18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cs-CZ" sz="18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cs-CZ" sz="18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cs-CZ" sz="18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cs-CZ" sz="18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cs-CZ" sz="18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Elipsa 14"/>
          <p:cNvSpPr/>
          <p:nvPr/>
        </p:nvSpPr>
        <p:spPr>
          <a:xfrm>
            <a:off x="7010400" y="4114800"/>
            <a:ext cx="609600" cy="609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sp>
        <p:nvSpPr>
          <p:cNvPr id="16" name="Elipsa 15"/>
          <p:cNvSpPr/>
          <p:nvPr/>
        </p:nvSpPr>
        <p:spPr>
          <a:xfrm>
            <a:off x="7010400" y="5334000"/>
            <a:ext cx="609600" cy="609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Ants are “interchangeable”</a:t>
            </a:r>
          </a:p>
          <a:p>
            <a:endParaRPr lang="en-US" dirty="0" smtClean="0"/>
          </a:p>
          <a:p>
            <a:r>
              <a:rPr lang="en-US" dirty="0" smtClean="0"/>
              <a:t>=&gt; Meeting and “turning around” can be ignored</a:t>
            </a:r>
          </a:p>
          <a:p>
            <a:endParaRPr lang="en-US" dirty="0" smtClean="0"/>
          </a:p>
          <a:p>
            <a:r>
              <a:rPr lang="en-US" dirty="0" smtClean="0"/>
              <a:t>=&gt; Solution is trivial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Unique Keys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Query is resolved in O(1)</a:t>
            </a:r>
            <a:endParaRPr lang="en-US" dirty="0" smtClean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/>
        </p:nvGraphicFramePr>
        <p:xfrm>
          <a:off x="762000" y="4191000"/>
          <a:ext cx="74676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cs-CZ" sz="2800" b="1" dirty="0" smtClean="0"/>
                        <a:t>2</a:t>
                      </a:r>
                      <a:endParaRPr lang="cs-CZ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b="1" dirty="0" smtClean="0"/>
                        <a:t>6</a:t>
                      </a:r>
                      <a:endParaRPr lang="cs-CZ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b="1" dirty="0" smtClean="0"/>
                        <a:t>12</a:t>
                      </a:r>
                      <a:endParaRPr lang="cs-CZ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b="1" dirty="0" smtClean="0"/>
                        <a:t>5</a:t>
                      </a:r>
                      <a:endParaRPr lang="cs-CZ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6</a:t>
                      </a:r>
                      <a:endParaRPr lang="cs-CZ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b="1" dirty="0" smtClean="0"/>
                        <a:t>4</a:t>
                      </a:r>
                      <a:endParaRPr lang="cs-CZ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b="1" dirty="0" smtClean="0"/>
                        <a:t>7</a:t>
                      </a:r>
                      <a:endParaRPr lang="cs-CZ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b="1" dirty="0" smtClean="0"/>
                        <a:t>6</a:t>
                      </a:r>
                      <a:endParaRPr lang="cs-CZ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7</a:t>
                      </a:r>
                      <a:endParaRPr lang="cs-CZ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b="1" dirty="0" smtClean="0"/>
                        <a:t>14</a:t>
                      </a:r>
                      <a:endParaRPr lang="cs-CZ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</a:t>
                      </a:r>
                      <a:endParaRPr lang="cs-CZ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b="1" dirty="0" smtClean="0"/>
                        <a:t>1</a:t>
                      </a:r>
                      <a:r>
                        <a:rPr lang="en-US" sz="2800" b="1" dirty="0" smtClean="0"/>
                        <a:t>4</a:t>
                      </a:r>
                      <a:endParaRPr lang="cs-CZ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ulka 12"/>
          <p:cNvGraphicFramePr>
            <a:graphicFrameLocks noGrp="1"/>
          </p:cNvGraphicFramePr>
          <p:nvPr/>
        </p:nvGraphicFramePr>
        <p:xfrm>
          <a:off x="762000" y="5410200"/>
          <a:ext cx="74676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X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X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X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X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4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6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6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6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9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ulka 13"/>
          <p:cNvGraphicFramePr>
            <a:graphicFrameLocks noGrp="1"/>
          </p:cNvGraphicFramePr>
          <p:nvPr/>
        </p:nvGraphicFramePr>
        <p:xfrm>
          <a:off x="762000" y="4876800"/>
          <a:ext cx="7467600" cy="428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sz="18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cs-CZ" sz="18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cs-CZ" sz="18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cs-CZ" sz="18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cs-CZ" sz="18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cs-CZ" sz="18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cs-CZ" sz="18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cs-CZ" sz="18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cs-CZ" sz="18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cs-CZ" sz="18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cs-CZ" sz="18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cs-CZ" sz="18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Elipsa 14"/>
          <p:cNvSpPr/>
          <p:nvPr/>
        </p:nvSpPr>
        <p:spPr>
          <a:xfrm>
            <a:off x="6400800" y="5334000"/>
            <a:ext cx="609600" cy="609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sp>
        <p:nvSpPr>
          <p:cNvPr id="20" name="TextovéPole 19"/>
          <p:cNvSpPr txBox="1"/>
          <p:nvPr/>
        </p:nvSpPr>
        <p:spPr>
          <a:xfrm>
            <a:off x="6116095" y="6019800"/>
            <a:ext cx="1093569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6 ≥ 3</a:t>
            </a:r>
            <a:endParaRPr lang="cs-CZ" sz="3200" b="1" dirty="0">
              <a:solidFill>
                <a:srgbClr val="FF0000"/>
              </a:solidFill>
            </a:endParaRPr>
          </a:p>
        </p:txBody>
      </p:sp>
      <p:sp>
        <p:nvSpPr>
          <p:cNvPr id="21" name="Šipka dolů 20"/>
          <p:cNvSpPr/>
          <p:nvPr/>
        </p:nvSpPr>
        <p:spPr>
          <a:xfrm>
            <a:off x="4495800" y="3505200"/>
            <a:ext cx="533400" cy="533400"/>
          </a:xfrm>
          <a:prstGeom prst="downArrow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Unique Keys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Query is resolved in O(1)</a:t>
            </a:r>
            <a:endParaRPr lang="en-US" dirty="0" smtClean="0"/>
          </a:p>
        </p:txBody>
      </p:sp>
      <p:graphicFrame>
        <p:nvGraphicFramePr>
          <p:cNvPr id="13" name="Tabulka 12"/>
          <p:cNvGraphicFramePr>
            <a:graphicFrameLocks noGrp="1"/>
          </p:cNvGraphicFramePr>
          <p:nvPr/>
        </p:nvGraphicFramePr>
        <p:xfrm>
          <a:off x="762000" y="5410200"/>
          <a:ext cx="74676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X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X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X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X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4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6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6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6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9</a:t>
                      </a:r>
                      <a:endParaRPr lang="cs-CZ" sz="28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ulka 13"/>
          <p:cNvGraphicFramePr>
            <a:graphicFrameLocks noGrp="1"/>
          </p:cNvGraphicFramePr>
          <p:nvPr/>
        </p:nvGraphicFramePr>
        <p:xfrm>
          <a:off x="762000" y="4876800"/>
          <a:ext cx="7467600" cy="428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cs-CZ" sz="18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cs-CZ" sz="18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cs-CZ" sz="18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cs-CZ" sz="18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cs-CZ" sz="18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cs-CZ" sz="18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cs-CZ" sz="18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cs-CZ" sz="18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cs-CZ" sz="18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cs-CZ" sz="18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cs-CZ" sz="18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cs-CZ" sz="18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Elipsa 14"/>
          <p:cNvSpPr/>
          <p:nvPr/>
        </p:nvSpPr>
        <p:spPr>
          <a:xfrm>
            <a:off x="4495800" y="5334000"/>
            <a:ext cx="609600" cy="609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sp>
        <p:nvSpPr>
          <p:cNvPr id="20" name="TextovéPole 19"/>
          <p:cNvSpPr txBox="1"/>
          <p:nvPr/>
        </p:nvSpPr>
        <p:spPr>
          <a:xfrm>
            <a:off x="4259987" y="6019800"/>
            <a:ext cx="1107996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1</a:t>
            </a:r>
            <a:r>
              <a:rPr lang="en-US" sz="3200" b="1" dirty="0" smtClean="0">
                <a:solidFill>
                  <a:srgbClr val="FF0000"/>
                </a:solidFill>
              </a:rPr>
              <a:t> &lt; </a:t>
            </a:r>
            <a:r>
              <a:rPr lang="en-US" sz="3200" b="1" dirty="0">
                <a:solidFill>
                  <a:srgbClr val="FF0000"/>
                </a:solidFill>
              </a:rPr>
              <a:t>2</a:t>
            </a:r>
            <a:endParaRPr lang="cs-CZ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Tabulka 10"/>
          <p:cNvGraphicFramePr>
            <a:graphicFrameLocks noGrp="1"/>
          </p:cNvGraphicFramePr>
          <p:nvPr/>
        </p:nvGraphicFramePr>
        <p:xfrm>
          <a:off x="762000" y="4191000"/>
          <a:ext cx="74676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cs-CZ" sz="2800" b="1" dirty="0" smtClean="0"/>
                        <a:t>2</a:t>
                      </a:r>
                      <a:endParaRPr lang="cs-CZ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b="1" dirty="0" smtClean="0"/>
                        <a:t>6</a:t>
                      </a:r>
                      <a:endParaRPr lang="cs-CZ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b="1" dirty="0" smtClean="0"/>
                        <a:t>12</a:t>
                      </a:r>
                      <a:endParaRPr lang="cs-CZ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b="1" dirty="0" smtClean="0"/>
                        <a:t>5</a:t>
                      </a:r>
                      <a:endParaRPr lang="cs-CZ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6</a:t>
                      </a:r>
                      <a:endParaRPr lang="cs-CZ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b="1" dirty="0" smtClean="0"/>
                        <a:t>4</a:t>
                      </a:r>
                      <a:endParaRPr lang="cs-CZ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b="1" dirty="0" smtClean="0"/>
                        <a:t>7</a:t>
                      </a:r>
                      <a:endParaRPr lang="cs-CZ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b="1" dirty="0" smtClean="0"/>
                        <a:t>6</a:t>
                      </a:r>
                      <a:endParaRPr lang="cs-CZ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7</a:t>
                      </a:r>
                      <a:endParaRPr lang="cs-CZ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b="1" dirty="0" smtClean="0"/>
                        <a:t>14</a:t>
                      </a:r>
                      <a:endParaRPr lang="cs-CZ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</a:t>
                      </a:r>
                      <a:endParaRPr lang="cs-CZ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b="1" dirty="0" smtClean="0"/>
                        <a:t>1</a:t>
                      </a:r>
                      <a:r>
                        <a:rPr lang="en-US" sz="2800" b="1" dirty="0" smtClean="0"/>
                        <a:t>4</a:t>
                      </a:r>
                      <a:endParaRPr lang="cs-CZ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sp>
        <p:nvSpPr>
          <p:cNvPr id="12" name="TextovéPole 11"/>
          <p:cNvSpPr txBox="1"/>
          <p:nvPr/>
        </p:nvSpPr>
        <p:spPr>
          <a:xfrm>
            <a:off x="3201887" y="3429000"/>
            <a:ext cx="800220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OK</a:t>
            </a:r>
            <a:endParaRPr lang="cs-CZ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Unique </a:t>
            </a:r>
            <a:r>
              <a:rPr lang="en-US" dirty="0" smtClean="0"/>
              <a:t>– time complexity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Lookup array prepared: </a:t>
            </a:r>
            <a:r>
              <a:rPr lang="en-US" b="1" dirty="0" smtClean="0">
                <a:solidFill>
                  <a:srgbClr val="00FFFF"/>
                </a:solidFill>
              </a:rPr>
              <a:t>O(n . </a:t>
            </a:r>
            <a:r>
              <a:rPr lang="en-US" b="1" dirty="0" smtClean="0">
                <a:solidFill>
                  <a:srgbClr val="00FFFF"/>
                </a:solidFill>
              </a:rPr>
              <a:t>l</a:t>
            </a:r>
            <a:r>
              <a:rPr lang="en-US" b="1" dirty="0" smtClean="0">
                <a:solidFill>
                  <a:srgbClr val="00FFFF"/>
                </a:solidFill>
              </a:rPr>
              <a:t>og n)</a:t>
            </a:r>
            <a:endParaRPr lang="en-US" b="1" dirty="0" smtClean="0">
              <a:solidFill>
                <a:srgbClr val="00FFFF"/>
              </a:solidFill>
            </a:endParaRPr>
          </a:p>
          <a:p>
            <a:pPr lvl="1">
              <a:defRPr/>
            </a:pPr>
            <a:r>
              <a:rPr lang="en-US" dirty="0" smtClean="0"/>
              <a:t>Using a map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One query: </a:t>
            </a:r>
            <a:r>
              <a:rPr lang="en-US" b="1" dirty="0" smtClean="0">
                <a:solidFill>
                  <a:srgbClr val="00FFFF"/>
                </a:solidFill>
              </a:rPr>
              <a:t>O(1)</a:t>
            </a:r>
            <a:endParaRPr lang="en-US" b="1" dirty="0" smtClean="0">
              <a:solidFill>
                <a:srgbClr val="00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en-US" sz="6600" dirty="0" smtClean="0">
                <a:solidFill>
                  <a:srgbClr val="66FF33"/>
                </a:solidFill>
              </a:rPr>
              <a:t>CARDS</a:t>
            </a:r>
            <a:endParaRPr lang="cs-CZ" sz="6600" dirty="0">
              <a:solidFill>
                <a:srgbClr val="66FF33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286000"/>
            <a:ext cx="4267200" cy="410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Card Game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SzPct val="115000"/>
              <a:defRPr/>
            </a:pPr>
            <a:r>
              <a:rPr lang="en-US" sz="3600" dirty="0" smtClean="0"/>
              <a:t>One game = permutation</a:t>
            </a:r>
          </a:p>
          <a:p>
            <a:pPr>
              <a:defRPr/>
            </a:pPr>
            <a:r>
              <a:rPr lang="en-US" dirty="0" smtClean="0"/>
              <a:t>Follow </a:t>
            </a:r>
            <a:r>
              <a:rPr lang="en-US" dirty="0" smtClean="0"/>
              <a:t>the position of all cards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Each card “travels” in some cycle</a:t>
            </a:r>
          </a:p>
          <a:p>
            <a:pPr lvl="1">
              <a:defRPr/>
            </a:pPr>
            <a:r>
              <a:rPr lang="en-US" dirty="0" smtClean="0"/>
              <a:t>Periodically repeating occurrences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Card Game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Each </a:t>
            </a:r>
            <a:r>
              <a:rPr lang="en-US" dirty="0" smtClean="0"/>
              <a:t>card “travels” in some cycle</a:t>
            </a:r>
          </a:p>
          <a:p>
            <a:pPr lvl="1">
              <a:defRPr/>
            </a:pPr>
            <a:r>
              <a:rPr lang="en-US" dirty="0" smtClean="0"/>
              <a:t>Periodically repeating occurrences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/>
        </p:nvGraphicFramePr>
        <p:xfrm>
          <a:off x="1447800" y="4648200"/>
          <a:ext cx="62230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cs-CZ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</a:t>
                      </a:r>
                      <a:endParaRPr lang="cs-CZ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3</a:t>
                      </a:r>
                      <a:endParaRPr lang="cs-CZ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4</a:t>
                      </a:r>
                      <a:endParaRPr lang="cs-CZ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5</a:t>
                      </a:r>
                      <a:endParaRPr lang="cs-CZ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FFFF"/>
                          </a:solidFill>
                        </a:rPr>
                        <a:t>6</a:t>
                      </a:r>
                      <a:endParaRPr lang="cs-CZ" sz="28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7</a:t>
                      </a:r>
                      <a:endParaRPr lang="cs-CZ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8</a:t>
                      </a:r>
                      <a:endParaRPr lang="cs-CZ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9</a:t>
                      </a:r>
                      <a:endParaRPr lang="cs-CZ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b="1" dirty="0" smtClean="0"/>
                        <a:t>1</a:t>
                      </a:r>
                      <a:r>
                        <a:rPr lang="en-US" sz="2800" b="1" dirty="0" smtClean="0"/>
                        <a:t>0</a:t>
                      </a:r>
                      <a:endParaRPr lang="cs-CZ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sp>
        <p:nvSpPr>
          <p:cNvPr id="5" name="Volný tvar 4"/>
          <p:cNvSpPr/>
          <p:nvPr/>
        </p:nvSpPr>
        <p:spPr>
          <a:xfrm flipH="1">
            <a:off x="3047999" y="3962400"/>
            <a:ext cx="1219200" cy="566057"/>
          </a:xfrm>
          <a:custGeom>
            <a:avLst/>
            <a:gdLst>
              <a:gd name="connsiteX0" fmla="*/ 1843315 w 1843315"/>
              <a:gd name="connsiteY0" fmla="*/ 566057 h 566057"/>
              <a:gd name="connsiteX1" fmla="*/ 943429 w 1843315"/>
              <a:gd name="connsiteY1" fmla="*/ 0 h 566057"/>
              <a:gd name="connsiteX2" fmla="*/ 0 w 1843315"/>
              <a:gd name="connsiteY2" fmla="*/ 566057 h 56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3315" h="566057">
                <a:moveTo>
                  <a:pt x="1843315" y="566057"/>
                </a:moveTo>
                <a:cubicBezTo>
                  <a:pt x="1546981" y="283028"/>
                  <a:pt x="1250648" y="0"/>
                  <a:pt x="943429" y="0"/>
                </a:cubicBezTo>
                <a:cubicBezTo>
                  <a:pt x="636210" y="0"/>
                  <a:pt x="318105" y="283028"/>
                  <a:pt x="0" y="566057"/>
                </a:cubicBezTo>
              </a:path>
            </a:pathLst>
          </a:cu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Volný tvar 5"/>
          <p:cNvSpPr/>
          <p:nvPr/>
        </p:nvSpPr>
        <p:spPr>
          <a:xfrm flipH="1">
            <a:off x="4267200" y="3962400"/>
            <a:ext cx="685800" cy="566057"/>
          </a:xfrm>
          <a:custGeom>
            <a:avLst/>
            <a:gdLst>
              <a:gd name="connsiteX0" fmla="*/ 1843315 w 1843315"/>
              <a:gd name="connsiteY0" fmla="*/ 566057 h 566057"/>
              <a:gd name="connsiteX1" fmla="*/ 943429 w 1843315"/>
              <a:gd name="connsiteY1" fmla="*/ 0 h 566057"/>
              <a:gd name="connsiteX2" fmla="*/ 0 w 1843315"/>
              <a:gd name="connsiteY2" fmla="*/ 566057 h 56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3315" h="566057">
                <a:moveTo>
                  <a:pt x="1843315" y="566057"/>
                </a:moveTo>
                <a:cubicBezTo>
                  <a:pt x="1546981" y="283028"/>
                  <a:pt x="1250648" y="0"/>
                  <a:pt x="943429" y="0"/>
                </a:cubicBezTo>
                <a:cubicBezTo>
                  <a:pt x="636210" y="0"/>
                  <a:pt x="318105" y="283028"/>
                  <a:pt x="0" y="566057"/>
                </a:cubicBezTo>
              </a:path>
            </a:pathLst>
          </a:cu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Volný tvar 6"/>
          <p:cNvSpPr/>
          <p:nvPr/>
        </p:nvSpPr>
        <p:spPr>
          <a:xfrm flipV="1">
            <a:off x="3733800" y="5257800"/>
            <a:ext cx="1295400" cy="381000"/>
          </a:xfrm>
          <a:custGeom>
            <a:avLst/>
            <a:gdLst>
              <a:gd name="connsiteX0" fmla="*/ 1843315 w 1843315"/>
              <a:gd name="connsiteY0" fmla="*/ 566057 h 566057"/>
              <a:gd name="connsiteX1" fmla="*/ 943429 w 1843315"/>
              <a:gd name="connsiteY1" fmla="*/ 0 h 566057"/>
              <a:gd name="connsiteX2" fmla="*/ 0 w 1843315"/>
              <a:gd name="connsiteY2" fmla="*/ 566057 h 56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3315" h="566057">
                <a:moveTo>
                  <a:pt x="1843315" y="566057"/>
                </a:moveTo>
                <a:cubicBezTo>
                  <a:pt x="1546981" y="283028"/>
                  <a:pt x="1250648" y="0"/>
                  <a:pt x="943429" y="0"/>
                </a:cubicBezTo>
                <a:cubicBezTo>
                  <a:pt x="636210" y="0"/>
                  <a:pt x="318105" y="283028"/>
                  <a:pt x="0" y="566057"/>
                </a:cubicBezTo>
              </a:path>
            </a:pathLst>
          </a:cu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Volný tvar 7"/>
          <p:cNvSpPr/>
          <p:nvPr/>
        </p:nvSpPr>
        <p:spPr>
          <a:xfrm flipH="1" flipV="1">
            <a:off x="3581400" y="5257799"/>
            <a:ext cx="2514600" cy="653143"/>
          </a:xfrm>
          <a:custGeom>
            <a:avLst/>
            <a:gdLst>
              <a:gd name="connsiteX0" fmla="*/ 1843315 w 1843315"/>
              <a:gd name="connsiteY0" fmla="*/ 566057 h 566057"/>
              <a:gd name="connsiteX1" fmla="*/ 943429 w 1843315"/>
              <a:gd name="connsiteY1" fmla="*/ 0 h 566057"/>
              <a:gd name="connsiteX2" fmla="*/ 0 w 1843315"/>
              <a:gd name="connsiteY2" fmla="*/ 566057 h 56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3315" h="566057">
                <a:moveTo>
                  <a:pt x="1843315" y="566057"/>
                </a:moveTo>
                <a:cubicBezTo>
                  <a:pt x="1546981" y="283028"/>
                  <a:pt x="1250648" y="0"/>
                  <a:pt x="943429" y="0"/>
                </a:cubicBezTo>
                <a:cubicBezTo>
                  <a:pt x="636210" y="0"/>
                  <a:pt x="318105" y="283028"/>
                  <a:pt x="0" y="566057"/>
                </a:cubicBezTo>
              </a:path>
            </a:pathLst>
          </a:cu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Volný tvar 8"/>
          <p:cNvSpPr/>
          <p:nvPr/>
        </p:nvSpPr>
        <p:spPr>
          <a:xfrm flipH="1">
            <a:off x="6096000" y="3962400"/>
            <a:ext cx="685800" cy="566057"/>
          </a:xfrm>
          <a:custGeom>
            <a:avLst/>
            <a:gdLst>
              <a:gd name="connsiteX0" fmla="*/ 1843315 w 1843315"/>
              <a:gd name="connsiteY0" fmla="*/ 566057 h 566057"/>
              <a:gd name="connsiteX1" fmla="*/ 943429 w 1843315"/>
              <a:gd name="connsiteY1" fmla="*/ 0 h 566057"/>
              <a:gd name="connsiteX2" fmla="*/ 0 w 1843315"/>
              <a:gd name="connsiteY2" fmla="*/ 566057 h 56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3315" h="566057">
                <a:moveTo>
                  <a:pt x="1843315" y="566057"/>
                </a:moveTo>
                <a:cubicBezTo>
                  <a:pt x="1546981" y="283028"/>
                  <a:pt x="1250648" y="0"/>
                  <a:pt x="943429" y="0"/>
                </a:cubicBezTo>
                <a:cubicBezTo>
                  <a:pt x="636210" y="0"/>
                  <a:pt x="318105" y="283028"/>
                  <a:pt x="0" y="566057"/>
                </a:cubicBezTo>
              </a:path>
            </a:pathLst>
          </a:cu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Volný tvar 9"/>
          <p:cNvSpPr/>
          <p:nvPr/>
        </p:nvSpPr>
        <p:spPr>
          <a:xfrm>
            <a:off x="3200400" y="3505200"/>
            <a:ext cx="3352800" cy="1099457"/>
          </a:xfrm>
          <a:custGeom>
            <a:avLst/>
            <a:gdLst>
              <a:gd name="connsiteX0" fmla="*/ 1843315 w 1843315"/>
              <a:gd name="connsiteY0" fmla="*/ 566057 h 566057"/>
              <a:gd name="connsiteX1" fmla="*/ 943429 w 1843315"/>
              <a:gd name="connsiteY1" fmla="*/ 0 h 566057"/>
              <a:gd name="connsiteX2" fmla="*/ 0 w 1843315"/>
              <a:gd name="connsiteY2" fmla="*/ 566057 h 56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3315" h="566057">
                <a:moveTo>
                  <a:pt x="1843315" y="566057"/>
                </a:moveTo>
                <a:cubicBezTo>
                  <a:pt x="1546981" y="283028"/>
                  <a:pt x="1250648" y="0"/>
                  <a:pt x="943429" y="0"/>
                </a:cubicBezTo>
                <a:cubicBezTo>
                  <a:pt x="636210" y="0"/>
                  <a:pt x="318105" y="283028"/>
                  <a:pt x="0" y="566057"/>
                </a:cubicBezTo>
              </a:path>
            </a:pathLst>
          </a:cu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Card Game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When is the card “3” at position 6?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In the game #3 and then every 7</a:t>
            </a:r>
            <a:r>
              <a:rPr lang="en-US" baseline="30000" dirty="0" smtClean="0"/>
              <a:t>th</a:t>
            </a:r>
            <a:r>
              <a:rPr lang="en-US" dirty="0" smtClean="0"/>
              <a:t> game</a:t>
            </a:r>
          </a:p>
          <a:p>
            <a:pPr lvl="1">
              <a:defRPr/>
            </a:pPr>
            <a:r>
              <a:rPr lang="en-US" b="1" dirty="0" smtClean="0">
                <a:solidFill>
                  <a:srgbClr val="00FFFF"/>
                </a:solidFill>
              </a:rPr>
              <a:t>7.i + 3</a:t>
            </a:r>
            <a:endParaRPr lang="en-US" b="1" dirty="0" smtClean="0">
              <a:solidFill>
                <a:srgbClr val="00FFFF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/>
        </p:nvGraphicFramePr>
        <p:xfrm>
          <a:off x="1447800" y="4648200"/>
          <a:ext cx="62230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cs-CZ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</a:t>
                      </a:r>
                      <a:endParaRPr lang="cs-CZ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cs-CZ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4</a:t>
                      </a:r>
                      <a:endParaRPr lang="cs-CZ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5</a:t>
                      </a:r>
                      <a:endParaRPr lang="cs-CZ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660033"/>
                          </a:solidFill>
                        </a:rPr>
                        <a:t>6</a:t>
                      </a:r>
                      <a:endParaRPr lang="cs-CZ" sz="2800" b="1" dirty="0">
                        <a:solidFill>
                          <a:srgbClr val="660033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7</a:t>
                      </a:r>
                      <a:endParaRPr lang="cs-CZ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8</a:t>
                      </a:r>
                      <a:endParaRPr lang="cs-CZ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9</a:t>
                      </a:r>
                      <a:endParaRPr lang="cs-CZ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b="1" dirty="0" smtClean="0"/>
                        <a:t>1</a:t>
                      </a:r>
                      <a:r>
                        <a:rPr lang="en-US" sz="2800" b="1" dirty="0" smtClean="0"/>
                        <a:t>0</a:t>
                      </a:r>
                      <a:endParaRPr lang="cs-CZ" sz="28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sp>
        <p:nvSpPr>
          <p:cNvPr id="5" name="Volný tvar 4"/>
          <p:cNvSpPr/>
          <p:nvPr/>
        </p:nvSpPr>
        <p:spPr>
          <a:xfrm flipH="1">
            <a:off x="3047999" y="3962400"/>
            <a:ext cx="1219200" cy="566057"/>
          </a:xfrm>
          <a:custGeom>
            <a:avLst/>
            <a:gdLst>
              <a:gd name="connsiteX0" fmla="*/ 1843315 w 1843315"/>
              <a:gd name="connsiteY0" fmla="*/ 566057 h 566057"/>
              <a:gd name="connsiteX1" fmla="*/ 943429 w 1843315"/>
              <a:gd name="connsiteY1" fmla="*/ 0 h 566057"/>
              <a:gd name="connsiteX2" fmla="*/ 0 w 1843315"/>
              <a:gd name="connsiteY2" fmla="*/ 566057 h 56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3315" h="566057">
                <a:moveTo>
                  <a:pt x="1843315" y="566057"/>
                </a:moveTo>
                <a:cubicBezTo>
                  <a:pt x="1546981" y="283028"/>
                  <a:pt x="1250648" y="0"/>
                  <a:pt x="943429" y="0"/>
                </a:cubicBezTo>
                <a:cubicBezTo>
                  <a:pt x="636210" y="0"/>
                  <a:pt x="318105" y="283028"/>
                  <a:pt x="0" y="566057"/>
                </a:cubicBezTo>
              </a:path>
            </a:pathLst>
          </a:cu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Volný tvar 5"/>
          <p:cNvSpPr/>
          <p:nvPr/>
        </p:nvSpPr>
        <p:spPr>
          <a:xfrm flipH="1">
            <a:off x="4343400" y="3962400"/>
            <a:ext cx="609600" cy="566057"/>
          </a:xfrm>
          <a:custGeom>
            <a:avLst/>
            <a:gdLst>
              <a:gd name="connsiteX0" fmla="*/ 1843315 w 1843315"/>
              <a:gd name="connsiteY0" fmla="*/ 566057 h 566057"/>
              <a:gd name="connsiteX1" fmla="*/ 943429 w 1843315"/>
              <a:gd name="connsiteY1" fmla="*/ 0 h 566057"/>
              <a:gd name="connsiteX2" fmla="*/ 0 w 1843315"/>
              <a:gd name="connsiteY2" fmla="*/ 566057 h 56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3315" h="566057">
                <a:moveTo>
                  <a:pt x="1843315" y="566057"/>
                </a:moveTo>
                <a:cubicBezTo>
                  <a:pt x="1546981" y="283028"/>
                  <a:pt x="1250648" y="0"/>
                  <a:pt x="943429" y="0"/>
                </a:cubicBezTo>
                <a:cubicBezTo>
                  <a:pt x="636210" y="0"/>
                  <a:pt x="318105" y="283028"/>
                  <a:pt x="0" y="566057"/>
                </a:cubicBezTo>
              </a:path>
            </a:pathLst>
          </a:cu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Volný tvar 6"/>
          <p:cNvSpPr/>
          <p:nvPr/>
        </p:nvSpPr>
        <p:spPr>
          <a:xfrm flipV="1">
            <a:off x="3733800" y="5257800"/>
            <a:ext cx="1295400" cy="381000"/>
          </a:xfrm>
          <a:custGeom>
            <a:avLst/>
            <a:gdLst>
              <a:gd name="connsiteX0" fmla="*/ 1843315 w 1843315"/>
              <a:gd name="connsiteY0" fmla="*/ 566057 h 566057"/>
              <a:gd name="connsiteX1" fmla="*/ 943429 w 1843315"/>
              <a:gd name="connsiteY1" fmla="*/ 0 h 566057"/>
              <a:gd name="connsiteX2" fmla="*/ 0 w 1843315"/>
              <a:gd name="connsiteY2" fmla="*/ 566057 h 56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3315" h="566057">
                <a:moveTo>
                  <a:pt x="1843315" y="566057"/>
                </a:moveTo>
                <a:cubicBezTo>
                  <a:pt x="1546981" y="283028"/>
                  <a:pt x="1250648" y="0"/>
                  <a:pt x="943429" y="0"/>
                </a:cubicBezTo>
                <a:cubicBezTo>
                  <a:pt x="636210" y="0"/>
                  <a:pt x="318105" y="283028"/>
                  <a:pt x="0" y="566057"/>
                </a:cubicBezTo>
              </a:path>
            </a:pathLst>
          </a:cu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Volný tvar 7"/>
          <p:cNvSpPr/>
          <p:nvPr/>
        </p:nvSpPr>
        <p:spPr>
          <a:xfrm flipH="1" flipV="1">
            <a:off x="3581400" y="5257799"/>
            <a:ext cx="2514600" cy="653143"/>
          </a:xfrm>
          <a:custGeom>
            <a:avLst/>
            <a:gdLst>
              <a:gd name="connsiteX0" fmla="*/ 1843315 w 1843315"/>
              <a:gd name="connsiteY0" fmla="*/ 566057 h 566057"/>
              <a:gd name="connsiteX1" fmla="*/ 943429 w 1843315"/>
              <a:gd name="connsiteY1" fmla="*/ 0 h 566057"/>
              <a:gd name="connsiteX2" fmla="*/ 0 w 1843315"/>
              <a:gd name="connsiteY2" fmla="*/ 566057 h 56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3315" h="566057">
                <a:moveTo>
                  <a:pt x="1843315" y="566057"/>
                </a:moveTo>
                <a:cubicBezTo>
                  <a:pt x="1546981" y="283028"/>
                  <a:pt x="1250648" y="0"/>
                  <a:pt x="943429" y="0"/>
                </a:cubicBezTo>
                <a:cubicBezTo>
                  <a:pt x="636210" y="0"/>
                  <a:pt x="318105" y="283028"/>
                  <a:pt x="0" y="566057"/>
                </a:cubicBezTo>
              </a:path>
            </a:pathLst>
          </a:cu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Volný tvar 8"/>
          <p:cNvSpPr/>
          <p:nvPr/>
        </p:nvSpPr>
        <p:spPr>
          <a:xfrm flipH="1">
            <a:off x="6096000" y="3962400"/>
            <a:ext cx="685800" cy="566057"/>
          </a:xfrm>
          <a:custGeom>
            <a:avLst/>
            <a:gdLst>
              <a:gd name="connsiteX0" fmla="*/ 1843315 w 1843315"/>
              <a:gd name="connsiteY0" fmla="*/ 566057 h 566057"/>
              <a:gd name="connsiteX1" fmla="*/ 943429 w 1843315"/>
              <a:gd name="connsiteY1" fmla="*/ 0 h 566057"/>
              <a:gd name="connsiteX2" fmla="*/ 0 w 1843315"/>
              <a:gd name="connsiteY2" fmla="*/ 566057 h 56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3315" h="566057">
                <a:moveTo>
                  <a:pt x="1843315" y="566057"/>
                </a:moveTo>
                <a:cubicBezTo>
                  <a:pt x="1546981" y="283028"/>
                  <a:pt x="1250648" y="0"/>
                  <a:pt x="943429" y="0"/>
                </a:cubicBezTo>
                <a:cubicBezTo>
                  <a:pt x="636210" y="0"/>
                  <a:pt x="318105" y="283028"/>
                  <a:pt x="0" y="566057"/>
                </a:cubicBezTo>
              </a:path>
            </a:pathLst>
          </a:cu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Volný tvar 9"/>
          <p:cNvSpPr/>
          <p:nvPr/>
        </p:nvSpPr>
        <p:spPr>
          <a:xfrm>
            <a:off x="3200400" y="3505200"/>
            <a:ext cx="3429000" cy="1099457"/>
          </a:xfrm>
          <a:custGeom>
            <a:avLst/>
            <a:gdLst>
              <a:gd name="connsiteX0" fmla="*/ 1843315 w 1843315"/>
              <a:gd name="connsiteY0" fmla="*/ 566057 h 566057"/>
              <a:gd name="connsiteX1" fmla="*/ 943429 w 1843315"/>
              <a:gd name="connsiteY1" fmla="*/ 0 h 566057"/>
              <a:gd name="connsiteX2" fmla="*/ 0 w 1843315"/>
              <a:gd name="connsiteY2" fmla="*/ 566057 h 56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3315" h="566057">
                <a:moveTo>
                  <a:pt x="1843315" y="566057"/>
                </a:moveTo>
                <a:cubicBezTo>
                  <a:pt x="1546981" y="283028"/>
                  <a:pt x="1250648" y="0"/>
                  <a:pt x="943429" y="0"/>
                </a:cubicBezTo>
                <a:cubicBezTo>
                  <a:pt x="636210" y="0"/>
                  <a:pt x="318105" y="283028"/>
                  <a:pt x="0" y="566057"/>
                </a:cubicBezTo>
              </a:path>
            </a:pathLst>
          </a:cu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Card Game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Track all of the cards </a:t>
            </a:r>
            <a:r>
              <a:rPr lang="en-US" dirty="0" smtClean="0"/>
              <a:t>at all positions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Card C is at the position P in the deck</a:t>
            </a:r>
          </a:p>
          <a:p>
            <a:pPr lvl="1">
              <a:defRPr/>
            </a:pPr>
            <a:r>
              <a:rPr lang="en-US" b="1" dirty="0" smtClean="0">
                <a:solidFill>
                  <a:srgbClr val="00FFFF"/>
                </a:solidFill>
              </a:rPr>
              <a:t>F</a:t>
            </a:r>
            <a:r>
              <a:rPr lang="en-US" b="1" baseline="-25000" dirty="0" smtClean="0">
                <a:solidFill>
                  <a:srgbClr val="00FFFF"/>
                </a:solidFill>
              </a:rPr>
              <a:t>CP</a:t>
            </a:r>
            <a:r>
              <a:rPr lang="en-US" b="1" dirty="0" smtClean="0">
                <a:solidFill>
                  <a:srgbClr val="00FFFF"/>
                </a:solidFill>
              </a:rPr>
              <a:t> + i</a:t>
            </a:r>
            <a:r>
              <a:rPr lang="en-US" b="1" baseline="-25000" dirty="0" smtClean="0">
                <a:solidFill>
                  <a:srgbClr val="00FFFF"/>
                </a:solidFill>
              </a:rPr>
              <a:t>CP</a:t>
            </a:r>
            <a:r>
              <a:rPr lang="en-US" b="1" dirty="0" smtClean="0">
                <a:solidFill>
                  <a:srgbClr val="00FFFF"/>
                </a:solidFill>
              </a:rPr>
              <a:t>.R</a:t>
            </a:r>
            <a:r>
              <a:rPr lang="en-US" b="1" baseline="-25000" dirty="0" smtClean="0">
                <a:solidFill>
                  <a:srgbClr val="00FFFF"/>
                </a:solidFill>
              </a:rPr>
              <a:t>CP</a:t>
            </a:r>
            <a:endParaRPr lang="en-US" b="1" baseline="-25000" dirty="0" smtClean="0">
              <a:solidFill>
                <a:srgbClr val="00FFFF"/>
              </a:solidFill>
            </a:endParaRPr>
          </a:p>
          <a:p>
            <a:pPr lvl="1">
              <a:defRPr/>
            </a:pPr>
            <a:r>
              <a:rPr lang="en-US" dirty="0" smtClean="0"/>
              <a:t>never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Card Game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All winning combinations (120 x N)</a:t>
            </a:r>
          </a:p>
          <a:p>
            <a:pPr lvl="1">
              <a:defRPr/>
            </a:pPr>
            <a:r>
              <a:rPr lang="en-US" dirty="0" smtClean="0"/>
              <a:t>1,2,3,4,5,x,x,x,x,x</a:t>
            </a:r>
          </a:p>
          <a:p>
            <a:pPr lvl="1">
              <a:defRPr/>
            </a:pPr>
            <a:r>
              <a:rPr lang="en-US" dirty="0" smtClean="0"/>
              <a:t>1,2,3,5,4,x,x,x,x,x</a:t>
            </a:r>
          </a:p>
          <a:p>
            <a:pPr lvl="1">
              <a:defRPr/>
            </a:pPr>
            <a:r>
              <a:rPr lang="en-US" dirty="0" smtClean="0"/>
              <a:t>1,2,4,3,5,x,x,x,x,x</a:t>
            </a:r>
          </a:p>
          <a:p>
            <a:pPr lvl="1">
              <a:defRPr/>
            </a:pPr>
            <a:r>
              <a:rPr lang="en-US" dirty="0" smtClean="0"/>
              <a:t>1,2,4,5,3,x,x,x,x,x</a:t>
            </a:r>
          </a:p>
          <a:p>
            <a:pPr lvl="1">
              <a:defRPr/>
            </a:pPr>
            <a:r>
              <a:rPr lang="en-US" dirty="0" smtClean="0"/>
              <a:t>1,2,5,3,4,x,x,x,x,x</a:t>
            </a:r>
          </a:p>
          <a:p>
            <a:pPr lvl="1">
              <a:defRPr/>
            </a:pPr>
            <a:r>
              <a:rPr lang="en-US" dirty="0" smtClean="0"/>
              <a:t>… etc.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Card Game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For each winning combination</a:t>
            </a:r>
          </a:p>
          <a:p>
            <a:pPr lvl="1">
              <a:defRPr/>
            </a:pPr>
            <a:r>
              <a:rPr lang="en-US" dirty="0" smtClean="0"/>
              <a:t>Do the cards ever occur at those places? When?</a:t>
            </a:r>
          </a:p>
          <a:p>
            <a:pPr lvl="2">
              <a:defRPr/>
            </a:pPr>
            <a:r>
              <a:rPr lang="en-US" dirty="0" smtClean="0">
                <a:solidFill>
                  <a:srgbClr val="66FF33"/>
                </a:solidFill>
              </a:rPr>
              <a:t>F</a:t>
            </a:r>
            <a:r>
              <a:rPr lang="en-US" baseline="-25000" dirty="0" smtClean="0">
                <a:solidFill>
                  <a:srgbClr val="66FF33"/>
                </a:solidFill>
              </a:rPr>
              <a:t>1P</a:t>
            </a:r>
            <a:r>
              <a:rPr lang="en-US" dirty="0" smtClean="0">
                <a:solidFill>
                  <a:srgbClr val="66FF33"/>
                </a:solidFill>
              </a:rPr>
              <a:t> + i</a:t>
            </a:r>
            <a:r>
              <a:rPr lang="en-US" baseline="-25000" dirty="0" smtClean="0">
                <a:solidFill>
                  <a:srgbClr val="66FF33"/>
                </a:solidFill>
              </a:rPr>
              <a:t>1P</a:t>
            </a:r>
            <a:r>
              <a:rPr lang="en-US" dirty="0" smtClean="0">
                <a:solidFill>
                  <a:srgbClr val="66FF33"/>
                </a:solidFill>
              </a:rPr>
              <a:t>.R</a:t>
            </a:r>
            <a:r>
              <a:rPr lang="en-US" baseline="-25000" dirty="0" smtClean="0">
                <a:solidFill>
                  <a:srgbClr val="66FF33"/>
                </a:solidFill>
              </a:rPr>
              <a:t>1P</a:t>
            </a:r>
          </a:p>
          <a:p>
            <a:pPr lvl="2">
              <a:defRPr/>
            </a:pPr>
            <a:r>
              <a:rPr lang="en-US" dirty="0" smtClean="0">
                <a:solidFill>
                  <a:srgbClr val="66FF33"/>
                </a:solidFill>
              </a:rPr>
              <a:t>F</a:t>
            </a:r>
            <a:r>
              <a:rPr lang="en-US" baseline="-25000" dirty="0" smtClean="0">
                <a:solidFill>
                  <a:srgbClr val="66FF33"/>
                </a:solidFill>
              </a:rPr>
              <a:t>2Q</a:t>
            </a:r>
            <a:r>
              <a:rPr lang="en-US" dirty="0" smtClean="0">
                <a:solidFill>
                  <a:srgbClr val="66FF33"/>
                </a:solidFill>
              </a:rPr>
              <a:t> </a:t>
            </a:r>
            <a:r>
              <a:rPr lang="en-US" dirty="0" smtClean="0">
                <a:solidFill>
                  <a:srgbClr val="66FF33"/>
                </a:solidFill>
              </a:rPr>
              <a:t>+ </a:t>
            </a:r>
            <a:r>
              <a:rPr lang="en-US" dirty="0" smtClean="0">
                <a:solidFill>
                  <a:srgbClr val="66FF33"/>
                </a:solidFill>
              </a:rPr>
              <a:t>i</a:t>
            </a:r>
            <a:r>
              <a:rPr lang="en-US" baseline="-25000" dirty="0" smtClean="0">
                <a:solidFill>
                  <a:srgbClr val="66FF33"/>
                </a:solidFill>
              </a:rPr>
              <a:t>2Q</a:t>
            </a:r>
            <a:r>
              <a:rPr lang="en-US" dirty="0" smtClean="0">
                <a:solidFill>
                  <a:srgbClr val="66FF33"/>
                </a:solidFill>
              </a:rPr>
              <a:t>.R</a:t>
            </a:r>
            <a:r>
              <a:rPr lang="en-US" baseline="-25000" dirty="0" smtClean="0">
                <a:solidFill>
                  <a:srgbClr val="66FF33"/>
                </a:solidFill>
              </a:rPr>
              <a:t>2Q</a:t>
            </a:r>
            <a:endParaRPr lang="en-US" baseline="-25000" dirty="0" smtClean="0">
              <a:solidFill>
                <a:srgbClr val="66FF33"/>
              </a:solidFill>
            </a:endParaRPr>
          </a:p>
          <a:p>
            <a:pPr lvl="2">
              <a:defRPr/>
            </a:pPr>
            <a:r>
              <a:rPr lang="en-US" dirty="0" smtClean="0">
                <a:solidFill>
                  <a:srgbClr val="66FF33"/>
                </a:solidFill>
              </a:rPr>
              <a:t>F</a:t>
            </a:r>
            <a:r>
              <a:rPr lang="en-US" baseline="-25000" dirty="0" smtClean="0">
                <a:solidFill>
                  <a:srgbClr val="66FF33"/>
                </a:solidFill>
              </a:rPr>
              <a:t>3S</a:t>
            </a:r>
            <a:r>
              <a:rPr lang="en-US" dirty="0" smtClean="0">
                <a:solidFill>
                  <a:srgbClr val="66FF33"/>
                </a:solidFill>
              </a:rPr>
              <a:t> </a:t>
            </a:r>
            <a:r>
              <a:rPr lang="en-US" dirty="0" smtClean="0">
                <a:solidFill>
                  <a:srgbClr val="66FF33"/>
                </a:solidFill>
              </a:rPr>
              <a:t>+ </a:t>
            </a:r>
            <a:r>
              <a:rPr lang="en-US" dirty="0" smtClean="0">
                <a:solidFill>
                  <a:srgbClr val="66FF33"/>
                </a:solidFill>
              </a:rPr>
              <a:t>i</a:t>
            </a:r>
            <a:r>
              <a:rPr lang="en-US" baseline="-25000" dirty="0" smtClean="0">
                <a:solidFill>
                  <a:srgbClr val="66FF33"/>
                </a:solidFill>
              </a:rPr>
              <a:t>3S</a:t>
            </a:r>
            <a:r>
              <a:rPr lang="en-US" dirty="0" smtClean="0">
                <a:solidFill>
                  <a:srgbClr val="66FF33"/>
                </a:solidFill>
              </a:rPr>
              <a:t>.R</a:t>
            </a:r>
            <a:r>
              <a:rPr lang="en-US" baseline="-25000" dirty="0" smtClean="0">
                <a:solidFill>
                  <a:srgbClr val="66FF33"/>
                </a:solidFill>
              </a:rPr>
              <a:t>3S</a:t>
            </a:r>
            <a:endParaRPr lang="en-US" baseline="-25000" dirty="0" smtClean="0">
              <a:solidFill>
                <a:srgbClr val="66FF33"/>
              </a:solidFill>
            </a:endParaRPr>
          </a:p>
          <a:p>
            <a:pPr lvl="2">
              <a:defRPr/>
            </a:pPr>
            <a:r>
              <a:rPr lang="en-US" dirty="0" smtClean="0">
                <a:solidFill>
                  <a:srgbClr val="66FF33"/>
                </a:solidFill>
              </a:rPr>
              <a:t>F</a:t>
            </a:r>
            <a:r>
              <a:rPr lang="en-US" baseline="-25000" dirty="0" smtClean="0">
                <a:solidFill>
                  <a:srgbClr val="66FF33"/>
                </a:solidFill>
              </a:rPr>
              <a:t>4T</a:t>
            </a:r>
            <a:r>
              <a:rPr lang="en-US" dirty="0" smtClean="0">
                <a:solidFill>
                  <a:srgbClr val="66FF33"/>
                </a:solidFill>
              </a:rPr>
              <a:t> </a:t>
            </a:r>
            <a:r>
              <a:rPr lang="en-US" dirty="0" smtClean="0">
                <a:solidFill>
                  <a:srgbClr val="66FF33"/>
                </a:solidFill>
              </a:rPr>
              <a:t>+ </a:t>
            </a:r>
            <a:r>
              <a:rPr lang="en-US" dirty="0" smtClean="0">
                <a:solidFill>
                  <a:srgbClr val="66FF33"/>
                </a:solidFill>
              </a:rPr>
              <a:t>i</a:t>
            </a:r>
            <a:r>
              <a:rPr lang="en-US" baseline="-25000" dirty="0" smtClean="0">
                <a:solidFill>
                  <a:srgbClr val="66FF33"/>
                </a:solidFill>
              </a:rPr>
              <a:t>4T</a:t>
            </a:r>
            <a:r>
              <a:rPr lang="en-US" dirty="0" smtClean="0">
                <a:solidFill>
                  <a:srgbClr val="66FF33"/>
                </a:solidFill>
              </a:rPr>
              <a:t>.R</a:t>
            </a:r>
            <a:r>
              <a:rPr lang="en-US" baseline="-25000" dirty="0" smtClean="0">
                <a:solidFill>
                  <a:srgbClr val="66FF33"/>
                </a:solidFill>
              </a:rPr>
              <a:t>4T</a:t>
            </a:r>
            <a:endParaRPr lang="en-US" baseline="-25000" dirty="0" smtClean="0">
              <a:solidFill>
                <a:srgbClr val="66FF33"/>
              </a:solidFill>
            </a:endParaRPr>
          </a:p>
          <a:p>
            <a:pPr lvl="2">
              <a:defRPr/>
            </a:pPr>
            <a:r>
              <a:rPr lang="en-US" dirty="0" smtClean="0">
                <a:solidFill>
                  <a:srgbClr val="66FF33"/>
                </a:solidFill>
              </a:rPr>
              <a:t>F</a:t>
            </a:r>
            <a:r>
              <a:rPr lang="en-US" baseline="-25000" dirty="0" smtClean="0">
                <a:solidFill>
                  <a:srgbClr val="66FF33"/>
                </a:solidFill>
              </a:rPr>
              <a:t>5U</a:t>
            </a:r>
            <a:r>
              <a:rPr lang="en-US" dirty="0" smtClean="0">
                <a:solidFill>
                  <a:srgbClr val="66FF33"/>
                </a:solidFill>
              </a:rPr>
              <a:t> </a:t>
            </a:r>
            <a:r>
              <a:rPr lang="en-US" dirty="0" smtClean="0">
                <a:solidFill>
                  <a:srgbClr val="66FF33"/>
                </a:solidFill>
              </a:rPr>
              <a:t>+ </a:t>
            </a:r>
            <a:r>
              <a:rPr lang="en-US" dirty="0" smtClean="0">
                <a:solidFill>
                  <a:srgbClr val="66FF33"/>
                </a:solidFill>
              </a:rPr>
              <a:t>i</a:t>
            </a:r>
            <a:r>
              <a:rPr lang="en-US" baseline="-25000" dirty="0" smtClean="0">
                <a:solidFill>
                  <a:srgbClr val="66FF33"/>
                </a:solidFill>
              </a:rPr>
              <a:t>5U</a:t>
            </a:r>
            <a:r>
              <a:rPr lang="en-US" dirty="0" smtClean="0">
                <a:solidFill>
                  <a:srgbClr val="66FF33"/>
                </a:solidFill>
              </a:rPr>
              <a:t>.R</a:t>
            </a:r>
            <a:r>
              <a:rPr lang="en-US" baseline="-25000" dirty="0" smtClean="0">
                <a:solidFill>
                  <a:srgbClr val="66FF33"/>
                </a:solidFill>
              </a:rPr>
              <a:t>5U</a:t>
            </a:r>
            <a:endParaRPr lang="en-US" baseline="-25000" dirty="0" smtClean="0">
              <a:solidFill>
                <a:srgbClr val="66FF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2438400"/>
          </a:xfrm>
        </p:spPr>
        <p:txBody>
          <a:bodyPr/>
          <a:lstStyle/>
          <a:p>
            <a:pPr algn="ctr">
              <a:defRPr/>
            </a:pPr>
            <a:r>
              <a:rPr lang="en-US" sz="6600" dirty="0" smtClean="0">
                <a:solidFill>
                  <a:srgbClr val="66FF33"/>
                </a:solidFill>
              </a:rPr>
              <a:t>PRACTICE: </a:t>
            </a:r>
            <a:r>
              <a:rPr lang="en-US" sz="6600" dirty="0" smtClean="0">
                <a:solidFill>
                  <a:srgbClr val="66FF33"/>
                </a:solidFill>
              </a:rPr>
              <a:t/>
            </a:r>
            <a:br>
              <a:rPr lang="en-US" sz="6600" dirty="0" smtClean="0">
                <a:solidFill>
                  <a:srgbClr val="66FF33"/>
                </a:solidFill>
              </a:rPr>
            </a:br>
            <a:r>
              <a:rPr lang="en-US" sz="6600" dirty="0" smtClean="0">
                <a:solidFill>
                  <a:srgbClr val="66FF33"/>
                </a:solidFill>
              </a:rPr>
              <a:t>ELECTRICIAN</a:t>
            </a:r>
            <a:endParaRPr lang="cs-CZ" sz="6600" dirty="0">
              <a:solidFill>
                <a:srgbClr val="66FF33"/>
              </a:solidFill>
            </a:endParaRPr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124200"/>
            <a:ext cx="3657600" cy="314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Card Game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Find the common occurrence</a:t>
            </a:r>
          </a:p>
          <a:p>
            <a:pPr lvl="1">
              <a:defRPr/>
            </a:pPr>
            <a:r>
              <a:rPr lang="en-US" dirty="0" smtClean="0"/>
              <a:t>Solving </a:t>
            </a:r>
            <a:r>
              <a:rPr lang="en-US" dirty="0" smtClean="0"/>
              <a:t>the </a:t>
            </a:r>
            <a:r>
              <a:rPr lang="en-US" dirty="0" err="1" smtClean="0"/>
              <a:t>Bezout’s</a:t>
            </a:r>
            <a:r>
              <a:rPr lang="en-US" dirty="0" smtClean="0"/>
              <a:t> </a:t>
            </a:r>
            <a:r>
              <a:rPr lang="en-US" dirty="0" smtClean="0"/>
              <a:t>identity</a:t>
            </a:r>
            <a:br>
              <a:rPr lang="en-US" dirty="0" smtClean="0"/>
            </a:br>
            <a:r>
              <a:rPr lang="en-US" b="1" dirty="0" err="1" smtClean="0">
                <a:solidFill>
                  <a:srgbClr val="66FF33"/>
                </a:solidFill>
              </a:rPr>
              <a:t>A.i</a:t>
            </a:r>
            <a:r>
              <a:rPr lang="en-US" b="1" dirty="0" smtClean="0">
                <a:solidFill>
                  <a:srgbClr val="66FF33"/>
                </a:solidFill>
              </a:rPr>
              <a:t> + </a:t>
            </a:r>
            <a:r>
              <a:rPr lang="en-US" b="1" dirty="0" err="1" smtClean="0">
                <a:solidFill>
                  <a:srgbClr val="66FF33"/>
                </a:solidFill>
              </a:rPr>
              <a:t>B.j</a:t>
            </a:r>
            <a:r>
              <a:rPr lang="en-US" b="1" dirty="0" smtClean="0">
                <a:solidFill>
                  <a:srgbClr val="66FF33"/>
                </a:solidFill>
              </a:rPr>
              <a:t> = C</a:t>
            </a:r>
            <a:endParaRPr lang="en-US" b="1" dirty="0" smtClean="0">
              <a:solidFill>
                <a:srgbClr val="66FF33"/>
              </a:solidFill>
            </a:endParaRP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Extended </a:t>
            </a:r>
            <a:r>
              <a:rPr lang="en-US" dirty="0" smtClean="0"/>
              <a:t>Euclidean </a:t>
            </a:r>
            <a:r>
              <a:rPr lang="en-US" dirty="0" smtClean="0"/>
              <a:t>algorithm</a:t>
            </a:r>
            <a:endParaRPr lang="en-US" dirty="0" smtClean="0"/>
          </a:p>
          <a:p>
            <a:pPr lvl="4">
              <a:defRPr/>
            </a:pPr>
            <a:endParaRPr lang="en-US" dirty="0" smtClean="0">
              <a:solidFill>
                <a:srgbClr val="00FFFF"/>
              </a:solidFill>
            </a:endParaRPr>
          </a:p>
          <a:p>
            <a:pPr lvl="1">
              <a:defRPr/>
            </a:pPr>
            <a:r>
              <a:rPr lang="en-US" dirty="0" err="1" smtClean="0">
                <a:solidFill>
                  <a:srgbClr val="00FFFF"/>
                </a:solidFill>
              </a:rPr>
              <a:t>gcd</a:t>
            </a:r>
            <a:r>
              <a:rPr lang="en-US" dirty="0" smtClean="0">
                <a:solidFill>
                  <a:srgbClr val="00FFFF"/>
                </a:solidFill>
              </a:rPr>
              <a:t>(A,B)</a:t>
            </a:r>
            <a:r>
              <a:rPr lang="en-US" dirty="0" smtClean="0"/>
              <a:t> divisible by </a:t>
            </a:r>
            <a:r>
              <a:rPr lang="en-US" dirty="0" smtClean="0">
                <a:solidFill>
                  <a:srgbClr val="00FFFF"/>
                </a:solidFill>
              </a:rPr>
              <a:t>C</a:t>
            </a:r>
            <a:endParaRPr lang="cs-CZ" dirty="0">
              <a:solidFill>
                <a:srgbClr val="00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en-US" sz="6600" dirty="0" smtClean="0">
                <a:solidFill>
                  <a:srgbClr val="66FF33"/>
                </a:solidFill>
              </a:rPr>
              <a:t>TRAIL</a:t>
            </a:r>
            <a:endParaRPr lang="cs-CZ" sz="6600" dirty="0">
              <a:solidFill>
                <a:srgbClr val="66FF33"/>
              </a:solidFill>
            </a:endParaRPr>
          </a:p>
        </p:txBody>
      </p:sp>
      <p:pic>
        <p:nvPicPr>
          <p:cNvPr id="4" name="Obrázek 3" descr="trail.eps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2438400"/>
            <a:ext cx="6142383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Racing Car Trail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 we cannot use:</a:t>
            </a:r>
          </a:p>
          <a:p>
            <a:pPr lvl="1">
              <a:defRPr/>
            </a:pPr>
            <a:r>
              <a:rPr lang="en-US" dirty="0" smtClean="0"/>
              <a:t>Backtracking</a:t>
            </a:r>
          </a:p>
          <a:p>
            <a:pPr lvl="1">
              <a:defRPr/>
            </a:pPr>
            <a:r>
              <a:rPr lang="en-US" dirty="0" smtClean="0"/>
              <a:t>Dynamic programming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What to use?</a:t>
            </a:r>
          </a:p>
          <a:p>
            <a:pPr lvl="1">
              <a:defRPr/>
            </a:pPr>
            <a:r>
              <a:rPr lang="en-US" dirty="0" smtClean="0"/>
              <a:t>Graph theory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Trail – the graph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Each position is a node</a:t>
            </a:r>
          </a:p>
          <a:p>
            <a:pPr>
              <a:defRPr/>
            </a:pPr>
            <a:r>
              <a:rPr lang="en-US" dirty="0" smtClean="0"/>
              <a:t>Edge if the move is possible</a:t>
            </a:r>
            <a:endParaRPr lang="cs-CZ" dirty="0"/>
          </a:p>
        </p:txBody>
      </p:sp>
      <p:sp>
        <p:nvSpPr>
          <p:cNvPr id="4" name="Elipsa 3"/>
          <p:cNvSpPr/>
          <p:nvPr/>
        </p:nvSpPr>
        <p:spPr>
          <a:xfrm>
            <a:off x="2209800" y="3810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Elipsa 5"/>
          <p:cNvSpPr/>
          <p:nvPr/>
        </p:nvSpPr>
        <p:spPr>
          <a:xfrm>
            <a:off x="2209800" y="5334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Elipsa 6"/>
          <p:cNvSpPr/>
          <p:nvPr/>
        </p:nvSpPr>
        <p:spPr>
          <a:xfrm>
            <a:off x="3124200" y="3810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Elipsa 7"/>
          <p:cNvSpPr/>
          <p:nvPr/>
        </p:nvSpPr>
        <p:spPr>
          <a:xfrm>
            <a:off x="3124200" y="4572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Elipsa 8"/>
          <p:cNvSpPr/>
          <p:nvPr/>
        </p:nvSpPr>
        <p:spPr>
          <a:xfrm>
            <a:off x="3124200" y="5334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Elipsa 9"/>
          <p:cNvSpPr/>
          <p:nvPr/>
        </p:nvSpPr>
        <p:spPr>
          <a:xfrm>
            <a:off x="4038600" y="3810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Elipsa 10"/>
          <p:cNvSpPr/>
          <p:nvPr/>
        </p:nvSpPr>
        <p:spPr>
          <a:xfrm>
            <a:off x="4038600" y="4572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Elipsa 11"/>
          <p:cNvSpPr/>
          <p:nvPr/>
        </p:nvSpPr>
        <p:spPr>
          <a:xfrm>
            <a:off x="4038600" y="5334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Elipsa 12"/>
          <p:cNvSpPr/>
          <p:nvPr/>
        </p:nvSpPr>
        <p:spPr>
          <a:xfrm>
            <a:off x="4953000" y="3810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Elipsa 13"/>
          <p:cNvSpPr/>
          <p:nvPr/>
        </p:nvSpPr>
        <p:spPr>
          <a:xfrm>
            <a:off x="4953000" y="4572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Elipsa 15"/>
          <p:cNvSpPr/>
          <p:nvPr/>
        </p:nvSpPr>
        <p:spPr>
          <a:xfrm>
            <a:off x="5867400" y="3810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Elipsa 16"/>
          <p:cNvSpPr/>
          <p:nvPr/>
        </p:nvSpPr>
        <p:spPr>
          <a:xfrm>
            <a:off x="5867400" y="4572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Elipsa 17"/>
          <p:cNvSpPr/>
          <p:nvPr/>
        </p:nvSpPr>
        <p:spPr>
          <a:xfrm>
            <a:off x="5867400" y="5334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Elipsa 18"/>
          <p:cNvSpPr/>
          <p:nvPr/>
        </p:nvSpPr>
        <p:spPr>
          <a:xfrm>
            <a:off x="6781800" y="3810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Elipsa 19"/>
          <p:cNvSpPr/>
          <p:nvPr/>
        </p:nvSpPr>
        <p:spPr>
          <a:xfrm>
            <a:off x="6781800" y="4572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Elipsa 20"/>
          <p:cNvSpPr/>
          <p:nvPr/>
        </p:nvSpPr>
        <p:spPr>
          <a:xfrm>
            <a:off x="6781800" y="5334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Elipsa 21"/>
          <p:cNvSpPr/>
          <p:nvPr/>
        </p:nvSpPr>
        <p:spPr>
          <a:xfrm>
            <a:off x="1295400" y="3810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Elipsa 22"/>
          <p:cNvSpPr/>
          <p:nvPr/>
        </p:nvSpPr>
        <p:spPr>
          <a:xfrm>
            <a:off x="1295400" y="4572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Elipsa 23"/>
          <p:cNvSpPr/>
          <p:nvPr/>
        </p:nvSpPr>
        <p:spPr>
          <a:xfrm>
            <a:off x="1295400" y="5334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6" name="Přímá spojovací čára 25"/>
          <p:cNvCxnSpPr>
            <a:stCxn id="22" idx="6"/>
            <a:endCxn id="4" idx="2"/>
          </p:cNvCxnSpPr>
          <p:nvPr/>
        </p:nvCxnSpPr>
        <p:spPr>
          <a:xfrm>
            <a:off x="1600200" y="3962400"/>
            <a:ext cx="609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římá spojovací čára 26"/>
          <p:cNvCxnSpPr/>
          <p:nvPr/>
        </p:nvCxnSpPr>
        <p:spPr>
          <a:xfrm>
            <a:off x="2514600" y="3962400"/>
            <a:ext cx="609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ovací čára 27"/>
          <p:cNvCxnSpPr/>
          <p:nvPr/>
        </p:nvCxnSpPr>
        <p:spPr>
          <a:xfrm>
            <a:off x="3429000" y="3962400"/>
            <a:ext cx="609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římá spojovací čára 28"/>
          <p:cNvCxnSpPr/>
          <p:nvPr/>
        </p:nvCxnSpPr>
        <p:spPr>
          <a:xfrm>
            <a:off x="4343400" y="3962400"/>
            <a:ext cx="609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římá spojovací čára 29"/>
          <p:cNvCxnSpPr/>
          <p:nvPr/>
        </p:nvCxnSpPr>
        <p:spPr>
          <a:xfrm>
            <a:off x="5257800" y="3962400"/>
            <a:ext cx="609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ovací čára 30"/>
          <p:cNvCxnSpPr/>
          <p:nvPr/>
        </p:nvCxnSpPr>
        <p:spPr>
          <a:xfrm>
            <a:off x="6172200" y="3962400"/>
            <a:ext cx="609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Přímá spojovací čára 31"/>
          <p:cNvCxnSpPr>
            <a:stCxn id="23" idx="0"/>
            <a:endCxn id="22" idx="4"/>
          </p:cNvCxnSpPr>
          <p:nvPr/>
        </p:nvCxnSpPr>
        <p:spPr>
          <a:xfrm flipV="1">
            <a:off x="1447800" y="4114800"/>
            <a:ext cx="0" cy="4572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ovací čára 35"/>
          <p:cNvCxnSpPr/>
          <p:nvPr/>
        </p:nvCxnSpPr>
        <p:spPr>
          <a:xfrm flipV="1">
            <a:off x="3276600" y="4114800"/>
            <a:ext cx="0" cy="4572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Přímá spojovací čára 36"/>
          <p:cNvCxnSpPr/>
          <p:nvPr/>
        </p:nvCxnSpPr>
        <p:spPr>
          <a:xfrm flipV="1">
            <a:off x="4191000" y="4114800"/>
            <a:ext cx="0" cy="4572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ovací čára 37"/>
          <p:cNvCxnSpPr/>
          <p:nvPr/>
        </p:nvCxnSpPr>
        <p:spPr>
          <a:xfrm flipV="1">
            <a:off x="5105400" y="4114800"/>
            <a:ext cx="0" cy="4572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Přímá spojovací čára 38"/>
          <p:cNvCxnSpPr/>
          <p:nvPr/>
        </p:nvCxnSpPr>
        <p:spPr>
          <a:xfrm flipV="1">
            <a:off x="6019800" y="4114800"/>
            <a:ext cx="0" cy="4572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ovací čára 39"/>
          <p:cNvCxnSpPr/>
          <p:nvPr/>
        </p:nvCxnSpPr>
        <p:spPr>
          <a:xfrm flipV="1">
            <a:off x="6934200" y="4114800"/>
            <a:ext cx="0" cy="4572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Přímá spojovací čára 42"/>
          <p:cNvCxnSpPr/>
          <p:nvPr/>
        </p:nvCxnSpPr>
        <p:spPr>
          <a:xfrm>
            <a:off x="3429000" y="4724400"/>
            <a:ext cx="609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Přímá spojovací čára 43"/>
          <p:cNvCxnSpPr/>
          <p:nvPr/>
        </p:nvCxnSpPr>
        <p:spPr>
          <a:xfrm>
            <a:off x="4343400" y="4724400"/>
            <a:ext cx="609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Přímá spojovací čára 44"/>
          <p:cNvCxnSpPr/>
          <p:nvPr/>
        </p:nvCxnSpPr>
        <p:spPr>
          <a:xfrm>
            <a:off x="5257800" y="4724400"/>
            <a:ext cx="609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Přímá spojovací čára 45"/>
          <p:cNvCxnSpPr/>
          <p:nvPr/>
        </p:nvCxnSpPr>
        <p:spPr>
          <a:xfrm>
            <a:off x="6172200" y="4724400"/>
            <a:ext cx="609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Přímá spojovací čára 46"/>
          <p:cNvCxnSpPr/>
          <p:nvPr/>
        </p:nvCxnSpPr>
        <p:spPr>
          <a:xfrm>
            <a:off x="1600200" y="5486400"/>
            <a:ext cx="609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Přímá spojovací čára 47"/>
          <p:cNvCxnSpPr/>
          <p:nvPr/>
        </p:nvCxnSpPr>
        <p:spPr>
          <a:xfrm>
            <a:off x="2514600" y="5486400"/>
            <a:ext cx="609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Přímá spojovací čára 48"/>
          <p:cNvCxnSpPr/>
          <p:nvPr/>
        </p:nvCxnSpPr>
        <p:spPr>
          <a:xfrm>
            <a:off x="3429000" y="5486400"/>
            <a:ext cx="609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Přímá spojovací čára 51"/>
          <p:cNvCxnSpPr/>
          <p:nvPr/>
        </p:nvCxnSpPr>
        <p:spPr>
          <a:xfrm>
            <a:off x="6172200" y="5486400"/>
            <a:ext cx="609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Přímá spojovací čára 52"/>
          <p:cNvCxnSpPr/>
          <p:nvPr/>
        </p:nvCxnSpPr>
        <p:spPr>
          <a:xfrm flipV="1">
            <a:off x="1447800" y="4876800"/>
            <a:ext cx="0" cy="4572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Přímá spojovací čára 54"/>
          <p:cNvCxnSpPr/>
          <p:nvPr/>
        </p:nvCxnSpPr>
        <p:spPr>
          <a:xfrm flipV="1">
            <a:off x="3276600" y="4876800"/>
            <a:ext cx="0" cy="4572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Přímá spojovací čára 55"/>
          <p:cNvCxnSpPr/>
          <p:nvPr/>
        </p:nvCxnSpPr>
        <p:spPr>
          <a:xfrm flipV="1">
            <a:off x="4191000" y="4876800"/>
            <a:ext cx="0" cy="4572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Přímá spojovací čára 57"/>
          <p:cNvCxnSpPr/>
          <p:nvPr/>
        </p:nvCxnSpPr>
        <p:spPr>
          <a:xfrm flipV="1">
            <a:off x="6019800" y="4876800"/>
            <a:ext cx="0" cy="4572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Přímá spojovací čára 58"/>
          <p:cNvCxnSpPr/>
          <p:nvPr/>
        </p:nvCxnSpPr>
        <p:spPr>
          <a:xfrm flipV="1">
            <a:off x="6934200" y="4876800"/>
            <a:ext cx="0" cy="4572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Trail – </a:t>
            </a:r>
            <a:r>
              <a:rPr lang="en-US" dirty="0" smtClean="0"/>
              <a:t>key observation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 find the </a:t>
            </a:r>
            <a:r>
              <a:rPr lang="en-US" u="sng" dirty="0" smtClean="0"/>
              <a:t>maximum </a:t>
            </a:r>
            <a:r>
              <a:rPr lang="en-US" u="sng" dirty="0" smtClean="0"/>
              <a:t>matching</a:t>
            </a:r>
            <a:endParaRPr lang="en-US" u="sng" dirty="0" smtClean="0"/>
          </a:p>
        </p:txBody>
      </p:sp>
      <p:sp>
        <p:nvSpPr>
          <p:cNvPr id="4" name="Elipsa 3"/>
          <p:cNvSpPr/>
          <p:nvPr/>
        </p:nvSpPr>
        <p:spPr>
          <a:xfrm>
            <a:off x="2209800" y="3810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Elipsa 5"/>
          <p:cNvSpPr/>
          <p:nvPr/>
        </p:nvSpPr>
        <p:spPr>
          <a:xfrm>
            <a:off x="2209800" y="5334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Elipsa 6"/>
          <p:cNvSpPr/>
          <p:nvPr/>
        </p:nvSpPr>
        <p:spPr>
          <a:xfrm>
            <a:off x="3124200" y="3810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Elipsa 7"/>
          <p:cNvSpPr/>
          <p:nvPr/>
        </p:nvSpPr>
        <p:spPr>
          <a:xfrm>
            <a:off x="3124200" y="4572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Elipsa 8"/>
          <p:cNvSpPr/>
          <p:nvPr/>
        </p:nvSpPr>
        <p:spPr>
          <a:xfrm>
            <a:off x="3124200" y="5334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Elipsa 9"/>
          <p:cNvSpPr/>
          <p:nvPr/>
        </p:nvSpPr>
        <p:spPr>
          <a:xfrm>
            <a:off x="4038600" y="3810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Elipsa 10"/>
          <p:cNvSpPr/>
          <p:nvPr/>
        </p:nvSpPr>
        <p:spPr>
          <a:xfrm>
            <a:off x="4038600" y="4572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Elipsa 11"/>
          <p:cNvSpPr/>
          <p:nvPr/>
        </p:nvSpPr>
        <p:spPr>
          <a:xfrm>
            <a:off x="4038600" y="5334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Elipsa 12"/>
          <p:cNvSpPr/>
          <p:nvPr/>
        </p:nvSpPr>
        <p:spPr>
          <a:xfrm>
            <a:off x="4953000" y="3810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Elipsa 13"/>
          <p:cNvSpPr/>
          <p:nvPr/>
        </p:nvSpPr>
        <p:spPr>
          <a:xfrm>
            <a:off x="4953000" y="4572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Elipsa 15"/>
          <p:cNvSpPr/>
          <p:nvPr/>
        </p:nvSpPr>
        <p:spPr>
          <a:xfrm>
            <a:off x="5867400" y="3810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Elipsa 16"/>
          <p:cNvSpPr/>
          <p:nvPr/>
        </p:nvSpPr>
        <p:spPr>
          <a:xfrm>
            <a:off x="5867400" y="4572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Elipsa 17"/>
          <p:cNvSpPr/>
          <p:nvPr/>
        </p:nvSpPr>
        <p:spPr>
          <a:xfrm>
            <a:off x="5867400" y="5334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Elipsa 18"/>
          <p:cNvSpPr/>
          <p:nvPr/>
        </p:nvSpPr>
        <p:spPr>
          <a:xfrm>
            <a:off x="6781800" y="3810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Elipsa 19"/>
          <p:cNvSpPr/>
          <p:nvPr/>
        </p:nvSpPr>
        <p:spPr>
          <a:xfrm>
            <a:off x="6781800" y="4572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Elipsa 20"/>
          <p:cNvSpPr/>
          <p:nvPr/>
        </p:nvSpPr>
        <p:spPr>
          <a:xfrm>
            <a:off x="6781800" y="5334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Elipsa 21"/>
          <p:cNvSpPr/>
          <p:nvPr/>
        </p:nvSpPr>
        <p:spPr>
          <a:xfrm>
            <a:off x="1295400" y="3810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Elipsa 22"/>
          <p:cNvSpPr/>
          <p:nvPr/>
        </p:nvSpPr>
        <p:spPr>
          <a:xfrm>
            <a:off x="1295400" y="4572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Elipsa 23"/>
          <p:cNvSpPr/>
          <p:nvPr/>
        </p:nvSpPr>
        <p:spPr>
          <a:xfrm>
            <a:off x="1295400" y="5334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6" name="Přímá spojovací čára 25"/>
          <p:cNvCxnSpPr>
            <a:stCxn id="22" idx="6"/>
            <a:endCxn id="4" idx="2"/>
          </p:cNvCxnSpPr>
          <p:nvPr/>
        </p:nvCxnSpPr>
        <p:spPr>
          <a:xfrm>
            <a:off x="1600200" y="3962400"/>
            <a:ext cx="609600" cy="0"/>
          </a:xfrm>
          <a:prstGeom prst="line">
            <a:avLst/>
          </a:prstGeom>
          <a:ln w="76200" cap="rnd" cmpd="dbl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římá spojovací čára 26"/>
          <p:cNvCxnSpPr/>
          <p:nvPr/>
        </p:nvCxnSpPr>
        <p:spPr>
          <a:xfrm>
            <a:off x="2514600" y="3962400"/>
            <a:ext cx="609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ovací čára 27"/>
          <p:cNvCxnSpPr/>
          <p:nvPr/>
        </p:nvCxnSpPr>
        <p:spPr>
          <a:xfrm>
            <a:off x="3429000" y="3962400"/>
            <a:ext cx="609600" cy="0"/>
          </a:xfrm>
          <a:prstGeom prst="line">
            <a:avLst/>
          </a:prstGeom>
          <a:ln w="76200" cap="rnd" cmpd="dbl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římá spojovací čára 28"/>
          <p:cNvCxnSpPr/>
          <p:nvPr/>
        </p:nvCxnSpPr>
        <p:spPr>
          <a:xfrm>
            <a:off x="4343400" y="3962400"/>
            <a:ext cx="609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římá spojovací čára 29"/>
          <p:cNvCxnSpPr/>
          <p:nvPr/>
        </p:nvCxnSpPr>
        <p:spPr>
          <a:xfrm>
            <a:off x="5257800" y="3962400"/>
            <a:ext cx="609600" cy="0"/>
          </a:xfrm>
          <a:prstGeom prst="line">
            <a:avLst/>
          </a:prstGeom>
          <a:ln w="76200" cap="rnd" cmpd="dbl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ovací čára 30"/>
          <p:cNvCxnSpPr/>
          <p:nvPr/>
        </p:nvCxnSpPr>
        <p:spPr>
          <a:xfrm>
            <a:off x="6172200" y="3962400"/>
            <a:ext cx="609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Přímá spojovací čára 31"/>
          <p:cNvCxnSpPr>
            <a:stCxn id="23" idx="0"/>
            <a:endCxn id="22" idx="4"/>
          </p:cNvCxnSpPr>
          <p:nvPr/>
        </p:nvCxnSpPr>
        <p:spPr>
          <a:xfrm flipV="1">
            <a:off x="1447800" y="4114800"/>
            <a:ext cx="0" cy="4572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ovací čára 35"/>
          <p:cNvCxnSpPr/>
          <p:nvPr/>
        </p:nvCxnSpPr>
        <p:spPr>
          <a:xfrm flipV="1">
            <a:off x="3276600" y="4114800"/>
            <a:ext cx="0" cy="4572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Přímá spojovací čára 36"/>
          <p:cNvCxnSpPr/>
          <p:nvPr/>
        </p:nvCxnSpPr>
        <p:spPr>
          <a:xfrm flipV="1">
            <a:off x="4191000" y="4114800"/>
            <a:ext cx="0" cy="4572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ovací čára 37"/>
          <p:cNvCxnSpPr/>
          <p:nvPr/>
        </p:nvCxnSpPr>
        <p:spPr>
          <a:xfrm flipV="1">
            <a:off x="5105400" y="4114800"/>
            <a:ext cx="0" cy="4572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Přímá spojovací čára 38"/>
          <p:cNvCxnSpPr/>
          <p:nvPr/>
        </p:nvCxnSpPr>
        <p:spPr>
          <a:xfrm flipV="1">
            <a:off x="6019800" y="4114800"/>
            <a:ext cx="0" cy="4572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ovací čára 39"/>
          <p:cNvCxnSpPr/>
          <p:nvPr/>
        </p:nvCxnSpPr>
        <p:spPr>
          <a:xfrm flipV="1">
            <a:off x="6934200" y="4114800"/>
            <a:ext cx="0" cy="457200"/>
          </a:xfrm>
          <a:prstGeom prst="line">
            <a:avLst/>
          </a:prstGeom>
          <a:ln w="76200" cap="rnd" cmpd="dbl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Přímá spojovací čára 42"/>
          <p:cNvCxnSpPr/>
          <p:nvPr/>
        </p:nvCxnSpPr>
        <p:spPr>
          <a:xfrm>
            <a:off x="3429000" y="4724400"/>
            <a:ext cx="609600" cy="0"/>
          </a:xfrm>
          <a:prstGeom prst="line">
            <a:avLst/>
          </a:prstGeom>
          <a:ln w="76200" cap="rnd" cmpd="dbl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Přímá spojovací čára 43"/>
          <p:cNvCxnSpPr/>
          <p:nvPr/>
        </p:nvCxnSpPr>
        <p:spPr>
          <a:xfrm>
            <a:off x="4343400" y="4724400"/>
            <a:ext cx="609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Přímá spojovací čára 44"/>
          <p:cNvCxnSpPr/>
          <p:nvPr/>
        </p:nvCxnSpPr>
        <p:spPr>
          <a:xfrm>
            <a:off x="5257800" y="4724400"/>
            <a:ext cx="609600" cy="0"/>
          </a:xfrm>
          <a:prstGeom prst="line">
            <a:avLst/>
          </a:prstGeom>
          <a:ln w="76200" cap="rnd" cmpd="dbl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Přímá spojovací čára 45"/>
          <p:cNvCxnSpPr/>
          <p:nvPr/>
        </p:nvCxnSpPr>
        <p:spPr>
          <a:xfrm>
            <a:off x="6172200" y="4724400"/>
            <a:ext cx="609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Přímá spojovací čára 46"/>
          <p:cNvCxnSpPr/>
          <p:nvPr/>
        </p:nvCxnSpPr>
        <p:spPr>
          <a:xfrm>
            <a:off x="1600200" y="5486400"/>
            <a:ext cx="609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Přímá spojovací čára 47"/>
          <p:cNvCxnSpPr/>
          <p:nvPr/>
        </p:nvCxnSpPr>
        <p:spPr>
          <a:xfrm>
            <a:off x="2514600" y="5486400"/>
            <a:ext cx="609600" cy="0"/>
          </a:xfrm>
          <a:prstGeom prst="line">
            <a:avLst/>
          </a:prstGeom>
          <a:ln w="76200" cap="rnd" cmpd="dbl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Přímá spojovací čára 48"/>
          <p:cNvCxnSpPr/>
          <p:nvPr/>
        </p:nvCxnSpPr>
        <p:spPr>
          <a:xfrm>
            <a:off x="3429000" y="5486400"/>
            <a:ext cx="609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Přímá spojovací čára 51"/>
          <p:cNvCxnSpPr/>
          <p:nvPr/>
        </p:nvCxnSpPr>
        <p:spPr>
          <a:xfrm>
            <a:off x="6172200" y="5486400"/>
            <a:ext cx="609600" cy="0"/>
          </a:xfrm>
          <a:prstGeom prst="line">
            <a:avLst/>
          </a:prstGeom>
          <a:ln w="76200" cap="rnd" cmpd="dbl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Přímá spojovací čára 52"/>
          <p:cNvCxnSpPr/>
          <p:nvPr/>
        </p:nvCxnSpPr>
        <p:spPr>
          <a:xfrm flipV="1">
            <a:off x="1447800" y="4876800"/>
            <a:ext cx="0" cy="457200"/>
          </a:xfrm>
          <a:prstGeom prst="line">
            <a:avLst/>
          </a:prstGeom>
          <a:ln w="76200" cap="rnd" cmpd="dbl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Přímá spojovací čára 54"/>
          <p:cNvCxnSpPr/>
          <p:nvPr/>
        </p:nvCxnSpPr>
        <p:spPr>
          <a:xfrm flipV="1">
            <a:off x="3276600" y="4876800"/>
            <a:ext cx="0" cy="4572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Přímá spojovací čára 55"/>
          <p:cNvCxnSpPr/>
          <p:nvPr/>
        </p:nvCxnSpPr>
        <p:spPr>
          <a:xfrm flipV="1">
            <a:off x="4191000" y="4876800"/>
            <a:ext cx="0" cy="4572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Přímá spojovací čára 57"/>
          <p:cNvCxnSpPr/>
          <p:nvPr/>
        </p:nvCxnSpPr>
        <p:spPr>
          <a:xfrm flipV="1">
            <a:off x="6019800" y="4876800"/>
            <a:ext cx="0" cy="4572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Přímá spojovací čára 58"/>
          <p:cNvCxnSpPr/>
          <p:nvPr/>
        </p:nvCxnSpPr>
        <p:spPr>
          <a:xfrm flipV="1">
            <a:off x="6934200" y="4876800"/>
            <a:ext cx="0" cy="4572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Trail – </a:t>
            </a:r>
            <a:r>
              <a:rPr lang="en-US" dirty="0" smtClean="0"/>
              <a:t>key observation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Maximum matching</a:t>
            </a:r>
          </a:p>
          <a:p>
            <a:pPr lvl="1">
              <a:defRPr/>
            </a:pPr>
            <a:r>
              <a:rPr lang="en-US" dirty="0" smtClean="0"/>
              <a:t>Start from an unmatched node =&gt; lose</a:t>
            </a:r>
            <a:endParaRPr lang="en-US" dirty="0" smtClean="0"/>
          </a:p>
        </p:txBody>
      </p:sp>
      <p:sp>
        <p:nvSpPr>
          <p:cNvPr id="4" name="Elipsa 3"/>
          <p:cNvSpPr/>
          <p:nvPr/>
        </p:nvSpPr>
        <p:spPr>
          <a:xfrm>
            <a:off x="2209800" y="3810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Elipsa 5"/>
          <p:cNvSpPr/>
          <p:nvPr/>
        </p:nvSpPr>
        <p:spPr>
          <a:xfrm>
            <a:off x="2209800" y="5334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Elipsa 6"/>
          <p:cNvSpPr/>
          <p:nvPr/>
        </p:nvSpPr>
        <p:spPr>
          <a:xfrm>
            <a:off x="3124200" y="3810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Elipsa 7"/>
          <p:cNvSpPr/>
          <p:nvPr/>
        </p:nvSpPr>
        <p:spPr>
          <a:xfrm>
            <a:off x="3124200" y="4572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Elipsa 8"/>
          <p:cNvSpPr/>
          <p:nvPr/>
        </p:nvSpPr>
        <p:spPr>
          <a:xfrm>
            <a:off x="3124200" y="5334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Elipsa 9"/>
          <p:cNvSpPr/>
          <p:nvPr/>
        </p:nvSpPr>
        <p:spPr>
          <a:xfrm>
            <a:off x="4038600" y="3810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Elipsa 10"/>
          <p:cNvSpPr/>
          <p:nvPr/>
        </p:nvSpPr>
        <p:spPr>
          <a:xfrm>
            <a:off x="4038600" y="4572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Elipsa 11"/>
          <p:cNvSpPr/>
          <p:nvPr/>
        </p:nvSpPr>
        <p:spPr>
          <a:xfrm>
            <a:off x="4038600" y="5334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Elipsa 12"/>
          <p:cNvSpPr/>
          <p:nvPr/>
        </p:nvSpPr>
        <p:spPr>
          <a:xfrm>
            <a:off x="4953000" y="3810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Elipsa 13"/>
          <p:cNvSpPr/>
          <p:nvPr/>
        </p:nvSpPr>
        <p:spPr>
          <a:xfrm>
            <a:off x="4953000" y="4572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Elipsa 15"/>
          <p:cNvSpPr/>
          <p:nvPr/>
        </p:nvSpPr>
        <p:spPr>
          <a:xfrm>
            <a:off x="5867400" y="3810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Elipsa 16"/>
          <p:cNvSpPr/>
          <p:nvPr/>
        </p:nvSpPr>
        <p:spPr>
          <a:xfrm>
            <a:off x="5867400" y="4572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Elipsa 17"/>
          <p:cNvSpPr/>
          <p:nvPr/>
        </p:nvSpPr>
        <p:spPr>
          <a:xfrm>
            <a:off x="5867400" y="5334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Elipsa 18"/>
          <p:cNvSpPr/>
          <p:nvPr/>
        </p:nvSpPr>
        <p:spPr>
          <a:xfrm>
            <a:off x="6781800" y="3810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Elipsa 19"/>
          <p:cNvSpPr/>
          <p:nvPr/>
        </p:nvSpPr>
        <p:spPr>
          <a:xfrm>
            <a:off x="6781800" y="4572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Elipsa 20"/>
          <p:cNvSpPr/>
          <p:nvPr/>
        </p:nvSpPr>
        <p:spPr>
          <a:xfrm>
            <a:off x="6781800" y="5334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Elipsa 21"/>
          <p:cNvSpPr/>
          <p:nvPr/>
        </p:nvSpPr>
        <p:spPr>
          <a:xfrm>
            <a:off x="1295400" y="3810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Elipsa 22"/>
          <p:cNvSpPr/>
          <p:nvPr/>
        </p:nvSpPr>
        <p:spPr>
          <a:xfrm>
            <a:off x="1295400" y="4572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Elipsa 23"/>
          <p:cNvSpPr/>
          <p:nvPr/>
        </p:nvSpPr>
        <p:spPr>
          <a:xfrm>
            <a:off x="1295400" y="5334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6" name="Přímá spojovací čára 25"/>
          <p:cNvCxnSpPr>
            <a:stCxn id="22" idx="6"/>
            <a:endCxn id="4" idx="2"/>
          </p:cNvCxnSpPr>
          <p:nvPr/>
        </p:nvCxnSpPr>
        <p:spPr>
          <a:xfrm>
            <a:off x="1600200" y="3962400"/>
            <a:ext cx="609600" cy="0"/>
          </a:xfrm>
          <a:prstGeom prst="line">
            <a:avLst/>
          </a:prstGeom>
          <a:ln w="76200" cap="rnd" cmpd="dbl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římá spojovací čára 26"/>
          <p:cNvCxnSpPr/>
          <p:nvPr/>
        </p:nvCxnSpPr>
        <p:spPr>
          <a:xfrm>
            <a:off x="2514600" y="3962400"/>
            <a:ext cx="609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ovací čára 27"/>
          <p:cNvCxnSpPr/>
          <p:nvPr/>
        </p:nvCxnSpPr>
        <p:spPr>
          <a:xfrm>
            <a:off x="3429000" y="3962400"/>
            <a:ext cx="609600" cy="0"/>
          </a:xfrm>
          <a:prstGeom prst="line">
            <a:avLst/>
          </a:prstGeom>
          <a:ln w="76200" cap="rnd" cmpd="dbl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římá spojovací čára 28"/>
          <p:cNvCxnSpPr/>
          <p:nvPr/>
        </p:nvCxnSpPr>
        <p:spPr>
          <a:xfrm>
            <a:off x="4343400" y="3962400"/>
            <a:ext cx="609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římá spojovací čára 29"/>
          <p:cNvCxnSpPr/>
          <p:nvPr/>
        </p:nvCxnSpPr>
        <p:spPr>
          <a:xfrm>
            <a:off x="5257800" y="3962400"/>
            <a:ext cx="609600" cy="0"/>
          </a:xfrm>
          <a:prstGeom prst="line">
            <a:avLst/>
          </a:prstGeom>
          <a:ln w="76200" cap="rnd" cmpd="dbl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ovací čára 30"/>
          <p:cNvCxnSpPr/>
          <p:nvPr/>
        </p:nvCxnSpPr>
        <p:spPr>
          <a:xfrm>
            <a:off x="6172200" y="3962400"/>
            <a:ext cx="609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Přímá spojovací čára 31"/>
          <p:cNvCxnSpPr>
            <a:stCxn id="23" idx="0"/>
            <a:endCxn id="22" idx="4"/>
          </p:cNvCxnSpPr>
          <p:nvPr/>
        </p:nvCxnSpPr>
        <p:spPr>
          <a:xfrm flipV="1">
            <a:off x="1447800" y="4114800"/>
            <a:ext cx="0" cy="4572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ovací čára 35"/>
          <p:cNvCxnSpPr/>
          <p:nvPr/>
        </p:nvCxnSpPr>
        <p:spPr>
          <a:xfrm flipV="1">
            <a:off x="3276600" y="4114800"/>
            <a:ext cx="0" cy="4572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Přímá spojovací čára 36"/>
          <p:cNvCxnSpPr/>
          <p:nvPr/>
        </p:nvCxnSpPr>
        <p:spPr>
          <a:xfrm flipV="1">
            <a:off x="4191000" y="4114800"/>
            <a:ext cx="0" cy="4572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ovací čára 37"/>
          <p:cNvCxnSpPr/>
          <p:nvPr/>
        </p:nvCxnSpPr>
        <p:spPr>
          <a:xfrm flipV="1">
            <a:off x="5105400" y="4114800"/>
            <a:ext cx="0" cy="4572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Přímá spojovací čára 38"/>
          <p:cNvCxnSpPr/>
          <p:nvPr/>
        </p:nvCxnSpPr>
        <p:spPr>
          <a:xfrm flipV="1">
            <a:off x="6019800" y="4114800"/>
            <a:ext cx="0" cy="4572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ovací čára 39"/>
          <p:cNvCxnSpPr/>
          <p:nvPr/>
        </p:nvCxnSpPr>
        <p:spPr>
          <a:xfrm flipV="1">
            <a:off x="6934200" y="4114800"/>
            <a:ext cx="0" cy="457200"/>
          </a:xfrm>
          <a:prstGeom prst="line">
            <a:avLst/>
          </a:prstGeom>
          <a:ln w="76200" cap="rnd" cmpd="dbl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Přímá spojovací čára 42"/>
          <p:cNvCxnSpPr/>
          <p:nvPr/>
        </p:nvCxnSpPr>
        <p:spPr>
          <a:xfrm>
            <a:off x="3429000" y="4724400"/>
            <a:ext cx="609600" cy="0"/>
          </a:xfrm>
          <a:prstGeom prst="line">
            <a:avLst/>
          </a:prstGeom>
          <a:ln w="76200" cap="rnd" cmpd="dbl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Přímá spojovací čára 43"/>
          <p:cNvCxnSpPr/>
          <p:nvPr/>
        </p:nvCxnSpPr>
        <p:spPr>
          <a:xfrm>
            <a:off x="4343400" y="4724400"/>
            <a:ext cx="609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Přímá spojovací čára 44"/>
          <p:cNvCxnSpPr/>
          <p:nvPr/>
        </p:nvCxnSpPr>
        <p:spPr>
          <a:xfrm>
            <a:off x="5257800" y="4724400"/>
            <a:ext cx="609600" cy="0"/>
          </a:xfrm>
          <a:prstGeom prst="line">
            <a:avLst/>
          </a:prstGeom>
          <a:ln w="76200" cap="rnd" cmpd="dbl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Přímá spojovací čára 45"/>
          <p:cNvCxnSpPr/>
          <p:nvPr/>
        </p:nvCxnSpPr>
        <p:spPr>
          <a:xfrm>
            <a:off x="6172200" y="4724400"/>
            <a:ext cx="609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Přímá spojovací čára 46"/>
          <p:cNvCxnSpPr/>
          <p:nvPr/>
        </p:nvCxnSpPr>
        <p:spPr>
          <a:xfrm>
            <a:off x="1600200" y="5486400"/>
            <a:ext cx="609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Přímá spojovací čára 47"/>
          <p:cNvCxnSpPr/>
          <p:nvPr/>
        </p:nvCxnSpPr>
        <p:spPr>
          <a:xfrm>
            <a:off x="2514600" y="5486400"/>
            <a:ext cx="609600" cy="0"/>
          </a:xfrm>
          <a:prstGeom prst="line">
            <a:avLst/>
          </a:prstGeom>
          <a:ln w="76200" cap="rnd" cmpd="dbl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Přímá spojovací čára 48"/>
          <p:cNvCxnSpPr/>
          <p:nvPr/>
        </p:nvCxnSpPr>
        <p:spPr>
          <a:xfrm>
            <a:off x="3429000" y="5486400"/>
            <a:ext cx="609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Přímá spojovací čára 51"/>
          <p:cNvCxnSpPr/>
          <p:nvPr/>
        </p:nvCxnSpPr>
        <p:spPr>
          <a:xfrm>
            <a:off x="6172200" y="5486400"/>
            <a:ext cx="609600" cy="0"/>
          </a:xfrm>
          <a:prstGeom prst="line">
            <a:avLst/>
          </a:prstGeom>
          <a:ln w="76200" cap="rnd" cmpd="dbl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Přímá spojovací čára 52"/>
          <p:cNvCxnSpPr/>
          <p:nvPr/>
        </p:nvCxnSpPr>
        <p:spPr>
          <a:xfrm flipV="1">
            <a:off x="1447800" y="4876800"/>
            <a:ext cx="0" cy="457200"/>
          </a:xfrm>
          <a:prstGeom prst="line">
            <a:avLst/>
          </a:prstGeom>
          <a:ln w="76200" cap="rnd" cmpd="dbl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Přímá spojovací čára 54"/>
          <p:cNvCxnSpPr/>
          <p:nvPr/>
        </p:nvCxnSpPr>
        <p:spPr>
          <a:xfrm flipV="1">
            <a:off x="3276600" y="4876800"/>
            <a:ext cx="0" cy="4572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Přímá spojovací čára 55"/>
          <p:cNvCxnSpPr/>
          <p:nvPr/>
        </p:nvCxnSpPr>
        <p:spPr>
          <a:xfrm flipV="1">
            <a:off x="4191000" y="4876800"/>
            <a:ext cx="0" cy="4572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Přímá spojovací čára 57"/>
          <p:cNvCxnSpPr/>
          <p:nvPr/>
        </p:nvCxnSpPr>
        <p:spPr>
          <a:xfrm flipV="1">
            <a:off x="6019800" y="4876800"/>
            <a:ext cx="0" cy="4572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Přímá spojovací čára 58"/>
          <p:cNvCxnSpPr/>
          <p:nvPr/>
        </p:nvCxnSpPr>
        <p:spPr>
          <a:xfrm flipV="1">
            <a:off x="6934200" y="4876800"/>
            <a:ext cx="0" cy="4572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Přímá spojovací šipka 49"/>
          <p:cNvCxnSpPr/>
          <p:nvPr/>
        </p:nvCxnSpPr>
        <p:spPr>
          <a:xfrm flipV="1">
            <a:off x="4191000" y="4724400"/>
            <a:ext cx="0" cy="83820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Přímá spojovací šipka 59"/>
          <p:cNvCxnSpPr/>
          <p:nvPr/>
        </p:nvCxnSpPr>
        <p:spPr>
          <a:xfrm flipH="1">
            <a:off x="3276600" y="4724400"/>
            <a:ext cx="914400" cy="0"/>
          </a:xfrm>
          <a:prstGeom prst="straightConnector1">
            <a:avLst/>
          </a:prstGeom>
          <a:ln w="76200">
            <a:solidFill>
              <a:srgbClr val="00FF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Přímá spojovací šipka 61"/>
          <p:cNvCxnSpPr/>
          <p:nvPr/>
        </p:nvCxnSpPr>
        <p:spPr>
          <a:xfrm flipV="1">
            <a:off x="3276600" y="3886200"/>
            <a:ext cx="0" cy="83820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Přímá spojovací šipka 62"/>
          <p:cNvCxnSpPr/>
          <p:nvPr/>
        </p:nvCxnSpPr>
        <p:spPr>
          <a:xfrm>
            <a:off x="3276600" y="3962400"/>
            <a:ext cx="914400" cy="0"/>
          </a:xfrm>
          <a:prstGeom prst="straightConnector1">
            <a:avLst/>
          </a:prstGeom>
          <a:ln w="76200">
            <a:solidFill>
              <a:srgbClr val="00FF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Přímá spojovací šipka 65"/>
          <p:cNvCxnSpPr/>
          <p:nvPr/>
        </p:nvCxnSpPr>
        <p:spPr>
          <a:xfrm>
            <a:off x="4191000" y="3962400"/>
            <a:ext cx="9144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Přímá spojovací šipka 66"/>
          <p:cNvCxnSpPr/>
          <p:nvPr/>
        </p:nvCxnSpPr>
        <p:spPr>
          <a:xfrm>
            <a:off x="5105400" y="3962400"/>
            <a:ext cx="914400" cy="0"/>
          </a:xfrm>
          <a:prstGeom prst="straightConnector1">
            <a:avLst/>
          </a:prstGeom>
          <a:ln w="76200">
            <a:solidFill>
              <a:srgbClr val="00FF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Přímá spojovací šipka 67"/>
          <p:cNvCxnSpPr/>
          <p:nvPr/>
        </p:nvCxnSpPr>
        <p:spPr>
          <a:xfrm>
            <a:off x="6019800" y="3962400"/>
            <a:ext cx="0" cy="76200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Přímá spojovací šipka 69"/>
          <p:cNvCxnSpPr/>
          <p:nvPr/>
        </p:nvCxnSpPr>
        <p:spPr>
          <a:xfrm flipH="1">
            <a:off x="5105400" y="4724400"/>
            <a:ext cx="914400" cy="0"/>
          </a:xfrm>
          <a:prstGeom prst="straightConnector1">
            <a:avLst/>
          </a:prstGeom>
          <a:ln w="76200">
            <a:solidFill>
              <a:srgbClr val="00FF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Trail – </a:t>
            </a:r>
            <a:r>
              <a:rPr lang="en-US" dirty="0" smtClean="0"/>
              <a:t>key observation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to find answer to some node?</a:t>
            </a:r>
          </a:p>
          <a:p>
            <a:pPr lvl="1">
              <a:defRPr/>
            </a:pPr>
            <a:r>
              <a:rPr lang="en-US" dirty="0" smtClean="0"/>
              <a:t>F</a:t>
            </a:r>
            <a:r>
              <a:rPr lang="en-US" dirty="0" smtClean="0"/>
              <a:t>ind maximum matching without it</a:t>
            </a:r>
          </a:p>
          <a:p>
            <a:pPr lvl="1">
              <a:defRPr/>
            </a:pPr>
            <a:r>
              <a:rPr lang="en-US" dirty="0" smtClean="0"/>
              <a:t>Try to find an </a:t>
            </a:r>
            <a:r>
              <a:rPr lang="en-US" u="sng" dirty="0" smtClean="0">
                <a:solidFill>
                  <a:srgbClr val="00FFFF"/>
                </a:solidFill>
              </a:rPr>
              <a:t>augmenting path </a:t>
            </a:r>
            <a:r>
              <a:rPr lang="en-US" dirty="0" smtClean="0"/>
              <a:t>from it</a:t>
            </a:r>
          </a:p>
        </p:txBody>
      </p:sp>
      <p:sp>
        <p:nvSpPr>
          <p:cNvPr id="4" name="Elipsa 3"/>
          <p:cNvSpPr/>
          <p:nvPr/>
        </p:nvSpPr>
        <p:spPr>
          <a:xfrm>
            <a:off x="2209800" y="3810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Elipsa 5"/>
          <p:cNvSpPr/>
          <p:nvPr/>
        </p:nvSpPr>
        <p:spPr>
          <a:xfrm>
            <a:off x="2209800" y="5334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Elipsa 6"/>
          <p:cNvSpPr/>
          <p:nvPr/>
        </p:nvSpPr>
        <p:spPr>
          <a:xfrm>
            <a:off x="3124200" y="3810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Elipsa 7"/>
          <p:cNvSpPr/>
          <p:nvPr/>
        </p:nvSpPr>
        <p:spPr>
          <a:xfrm>
            <a:off x="3124200" y="4572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Elipsa 8"/>
          <p:cNvSpPr/>
          <p:nvPr/>
        </p:nvSpPr>
        <p:spPr>
          <a:xfrm>
            <a:off x="3124200" y="5334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Elipsa 9"/>
          <p:cNvSpPr/>
          <p:nvPr/>
        </p:nvSpPr>
        <p:spPr>
          <a:xfrm>
            <a:off x="4038600" y="3810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Elipsa 10"/>
          <p:cNvSpPr/>
          <p:nvPr/>
        </p:nvSpPr>
        <p:spPr>
          <a:xfrm>
            <a:off x="4038600" y="4572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Elipsa 11"/>
          <p:cNvSpPr/>
          <p:nvPr/>
        </p:nvSpPr>
        <p:spPr>
          <a:xfrm>
            <a:off x="4038600" y="5334000"/>
            <a:ext cx="304800" cy="304800"/>
          </a:xfrm>
          <a:prstGeom prst="ellipse">
            <a:avLst/>
          </a:prstGeom>
          <a:solidFill>
            <a:srgbClr val="660033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Elipsa 12"/>
          <p:cNvSpPr/>
          <p:nvPr/>
        </p:nvSpPr>
        <p:spPr>
          <a:xfrm>
            <a:off x="4953000" y="3810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Elipsa 13"/>
          <p:cNvSpPr/>
          <p:nvPr/>
        </p:nvSpPr>
        <p:spPr>
          <a:xfrm>
            <a:off x="4953000" y="4572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Elipsa 15"/>
          <p:cNvSpPr/>
          <p:nvPr/>
        </p:nvSpPr>
        <p:spPr>
          <a:xfrm>
            <a:off x="5867400" y="3810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Elipsa 16"/>
          <p:cNvSpPr/>
          <p:nvPr/>
        </p:nvSpPr>
        <p:spPr>
          <a:xfrm>
            <a:off x="5867400" y="4572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Elipsa 17"/>
          <p:cNvSpPr/>
          <p:nvPr/>
        </p:nvSpPr>
        <p:spPr>
          <a:xfrm>
            <a:off x="5867400" y="5334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Elipsa 18"/>
          <p:cNvSpPr/>
          <p:nvPr/>
        </p:nvSpPr>
        <p:spPr>
          <a:xfrm>
            <a:off x="6781800" y="3810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Elipsa 19"/>
          <p:cNvSpPr/>
          <p:nvPr/>
        </p:nvSpPr>
        <p:spPr>
          <a:xfrm>
            <a:off x="6781800" y="4572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Elipsa 20"/>
          <p:cNvSpPr/>
          <p:nvPr/>
        </p:nvSpPr>
        <p:spPr>
          <a:xfrm>
            <a:off x="6781800" y="5334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Elipsa 21"/>
          <p:cNvSpPr/>
          <p:nvPr/>
        </p:nvSpPr>
        <p:spPr>
          <a:xfrm>
            <a:off x="1295400" y="3810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Elipsa 22"/>
          <p:cNvSpPr/>
          <p:nvPr/>
        </p:nvSpPr>
        <p:spPr>
          <a:xfrm>
            <a:off x="1295400" y="4572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Elipsa 23"/>
          <p:cNvSpPr/>
          <p:nvPr/>
        </p:nvSpPr>
        <p:spPr>
          <a:xfrm>
            <a:off x="1295400" y="5334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6" name="Přímá spojovací čára 25"/>
          <p:cNvCxnSpPr>
            <a:stCxn id="22" idx="6"/>
            <a:endCxn id="4" idx="2"/>
          </p:cNvCxnSpPr>
          <p:nvPr/>
        </p:nvCxnSpPr>
        <p:spPr>
          <a:xfrm>
            <a:off x="1600200" y="3962400"/>
            <a:ext cx="609600" cy="0"/>
          </a:xfrm>
          <a:prstGeom prst="line">
            <a:avLst/>
          </a:prstGeom>
          <a:ln w="76200" cap="rnd" cmpd="dbl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římá spojovací čára 26"/>
          <p:cNvCxnSpPr/>
          <p:nvPr/>
        </p:nvCxnSpPr>
        <p:spPr>
          <a:xfrm>
            <a:off x="2514600" y="3962400"/>
            <a:ext cx="609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ovací čára 27"/>
          <p:cNvCxnSpPr/>
          <p:nvPr/>
        </p:nvCxnSpPr>
        <p:spPr>
          <a:xfrm>
            <a:off x="3429000" y="3962400"/>
            <a:ext cx="609600" cy="0"/>
          </a:xfrm>
          <a:prstGeom prst="line">
            <a:avLst/>
          </a:prstGeom>
          <a:ln w="76200" cap="rnd" cmpd="dbl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římá spojovací čára 28"/>
          <p:cNvCxnSpPr/>
          <p:nvPr/>
        </p:nvCxnSpPr>
        <p:spPr>
          <a:xfrm>
            <a:off x="4343400" y="3962400"/>
            <a:ext cx="609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římá spojovací čára 29"/>
          <p:cNvCxnSpPr/>
          <p:nvPr/>
        </p:nvCxnSpPr>
        <p:spPr>
          <a:xfrm>
            <a:off x="5257800" y="3962400"/>
            <a:ext cx="609600" cy="0"/>
          </a:xfrm>
          <a:prstGeom prst="line">
            <a:avLst/>
          </a:prstGeom>
          <a:ln w="76200" cap="rnd" cmpd="dbl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ovací čára 30"/>
          <p:cNvCxnSpPr/>
          <p:nvPr/>
        </p:nvCxnSpPr>
        <p:spPr>
          <a:xfrm>
            <a:off x="6172200" y="3962400"/>
            <a:ext cx="609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Přímá spojovací čára 31"/>
          <p:cNvCxnSpPr>
            <a:stCxn id="23" idx="0"/>
            <a:endCxn id="22" idx="4"/>
          </p:cNvCxnSpPr>
          <p:nvPr/>
        </p:nvCxnSpPr>
        <p:spPr>
          <a:xfrm flipV="1">
            <a:off x="1447800" y="4114800"/>
            <a:ext cx="0" cy="4572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ovací čára 35"/>
          <p:cNvCxnSpPr/>
          <p:nvPr/>
        </p:nvCxnSpPr>
        <p:spPr>
          <a:xfrm flipV="1">
            <a:off x="3276600" y="4114800"/>
            <a:ext cx="0" cy="4572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Přímá spojovací čára 36"/>
          <p:cNvCxnSpPr/>
          <p:nvPr/>
        </p:nvCxnSpPr>
        <p:spPr>
          <a:xfrm flipV="1">
            <a:off x="4191000" y="4114800"/>
            <a:ext cx="0" cy="4572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ovací čára 37"/>
          <p:cNvCxnSpPr/>
          <p:nvPr/>
        </p:nvCxnSpPr>
        <p:spPr>
          <a:xfrm flipV="1">
            <a:off x="5105400" y="4114800"/>
            <a:ext cx="0" cy="4572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Přímá spojovací čára 38"/>
          <p:cNvCxnSpPr/>
          <p:nvPr/>
        </p:nvCxnSpPr>
        <p:spPr>
          <a:xfrm flipV="1">
            <a:off x="6019800" y="4114800"/>
            <a:ext cx="0" cy="4572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ovací čára 39"/>
          <p:cNvCxnSpPr/>
          <p:nvPr/>
        </p:nvCxnSpPr>
        <p:spPr>
          <a:xfrm flipV="1">
            <a:off x="6934200" y="4114800"/>
            <a:ext cx="0" cy="457200"/>
          </a:xfrm>
          <a:prstGeom prst="line">
            <a:avLst/>
          </a:prstGeom>
          <a:ln w="76200" cap="rnd" cmpd="dbl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Přímá spojovací čára 42"/>
          <p:cNvCxnSpPr/>
          <p:nvPr/>
        </p:nvCxnSpPr>
        <p:spPr>
          <a:xfrm>
            <a:off x="3429000" y="4724400"/>
            <a:ext cx="609600" cy="0"/>
          </a:xfrm>
          <a:prstGeom prst="line">
            <a:avLst/>
          </a:prstGeom>
          <a:ln w="76200" cap="rnd" cmpd="dbl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Přímá spojovací čára 43"/>
          <p:cNvCxnSpPr/>
          <p:nvPr/>
        </p:nvCxnSpPr>
        <p:spPr>
          <a:xfrm>
            <a:off x="4343400" y="4724400"/>
            <a:ext cx="609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Přímá spojovací čára 44"/>
          <p:cNvCxnSpPr/>
          <p:nvPr/>
        </p:nvCxnSpPr>
        <p:spPr>
          <a:xfrm>
            <a:off x="5257800" y="4724400"/>
            <a:ext cx="609600" cy="0"/>
          </a:xfrm>
          <a:prstGeom prst="line">
            <a:avLst/>
          </a:prstGeom>
          <a:ln w="76200" cap="rnd" cmpd="dbl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Přímá spojovací čára 45"/>
          <p:cNvCxnSpPr/>
          <p:nvPr/>
        </p:nvCxnSpPr>
        <p:spPr>
          <a:xfrm>
            <a:off x="6172200" y="4724400"/>
            <a:ext cx="609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Přímá spojovací čára 46"/>
          <p:cNvCxnSpPr/>
          <p:nvPr/>
        </p:nvCxnSpPr>
        <p:spPr>
          <a:xfrm>
            <a:off x="1600200" y="5486400"/>
            <a:ext cx="609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Přímá spojovací čára 47"/>
          <p:cNvCxnSpPr/>
          <p:nvPr/>
        </p:nvCxnSpPr>
        <p:spPr>
          <a:xfrm>
            <a:off x="2514600" y="5486400"/>
            <a:ext cx="609600" cy="0"/>
          </a:xfrm>
          <a:prstGeom prst="line">
            <a:avLst/>
          </a:prstGeom>
          <a:ln w="76200" cap="rnd" cmpd="dbl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Přímá spojovací čára 48"/>
          <p:cNvCxnSpPr/>
          <p:nvPr/>
        </p:nvCxnSpPr>
        <p:spPr>
          <a:xfrm>
            <a:off x="3429000" y="5486400"/>
            <a:ext cx="609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Přímá spojovací čára 51"/>
          <p:cNvCxnSpPr/>
          <p:nvPr/>
        </p:nvCxnSpPr>
        <p:spPr>
          <a:xfrm>
            <a:off x="6172200" y="5486400"/>
            <a:ext cx="609600" cy="0"/>
          </a:xfrm>
          <a:prstGeom prst="line">
            <a:avLst/>
          </a:prstGeom>
          <a:ln w="76200" cap="rnd" cmpd="dbl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Přímá spojovací čára 52"/>
          <p:cNvCxnSpPr/>
          <p:nvPr/>
        </p:nvCxnSpPr>
        <p:spPr>
          <a:xfrm flipV="1">
            <a:off x="1447800" y="4876800"/>
            <a:ext cx="0" cy="457200"/>
          </a:xfrm>
          <a:prstGeom prst="line">
            <a:avLst/>
          </a:prstGeom>
          <a:ln w="76200" cap="rnd" cmpd="dbl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Přímá spojovací čára 54"/>
          <p:cNvCxnSpPr/>
          <p:nvPr/>
        </p:nvCxnSpPr>
        <p:spPr>
          <a:xfrm flipV="1">
            <a:off x="3276600" y="4876800"/>
            <a:ext cx="0" cy="4572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Přímá spojovací čára 55"/>
          <p:cNvCxnSpPr/>
          <p:nvPr/>
        </p:nvCxnSpPr>
        <p:spPr>
          <a:xfrm flipV="1">
            <a:off x="4191000" y="4876800"/>
            <a:ext cx="0" cy="4572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Přímá spojovací čára 57"/>
          <p:cNvCxnSpPr/>
          <p:nvPr/>
        </p:nvCxnSpPr>
        <p:spPr>
          <a:xfrm flipV="1">
            <a:off x="6019800" y="4876800"/>
            <a:ext cx="0" cy="4572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Přímá spojovací čára 58"/>
          <p:cNvCxnSpPr/>
          <p:nvPr/>
        </p:nvCxnSpPr>
        <p:spPr>
          <a:xfrm flipV="1">
            <a:off x="6934200" y="4876800"/>
            <a:ext cx="0" cy="4572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Trail – </a:t>
            </a:r>
            <a:r>
              <a:rPr lang="en-US" dirty="0" smtClean="0"/>
              <a:t>key observation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Does the augmenting path exist?</a:t>
            </a:r>
          </a:p>
          <a:p>
            <a:pPr lvl="1">
              <a:defRPr/>
            </a:pPr>
            <a:r>
              <a:rPr lang="en-US" dirty="0" smtClean="0"/>
              <a:t>YES =&gt; Alice can win</a:t>
            </a:r>
          </a:p>
          <a:p>
            <a:pPr lvl="1">
              <a:defRPr/>
            </a:pPr>
            <a:r>
              <a:rPr lang="en-US" dirty="0" smtClean="0"/>
              <a:t>NO =&gt; Alice will lose</a:t>
            </a:r>
          </a:p>
        </p:txBody>
      </p:sp>
      <p:sp>
        <p:nvSpPr>
          <p:cNvPr id="4" name="Elipsa 3"/>
          <p:cNvSpPr/>
          <p:nvPr/>
        </p:nvSpPr>
        <p:spPr>
          <a:xfrm>
            <a:off x="2209800" y="3810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Elipsa 5"/>
          <p:cNvSpPr/>
          <p:nvPr/>
        </p:nvSpPr>
        <p:spPr>
          <a:xfrm>
            <a:off x="2209800" y="5334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Elipsa 6"/>
          <p:cNvSpPr/>
          <p:nvPr/>
        </p:nvSpPr>
        <p:spPr>
          <a:xfrm>
            <a:off x="3124200" y="3810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Elipsa 7"/>
          <p:cNvSpPr/>
          <p:nvPr/>
        </p:nvSpPr>
        <p:spPr>
          <a:xfrm>
            <a:off x="3124200" y="4572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Elipsa 8"/>
          <p:cNvSpPr/>
          <p:nvPr/>
        </p:nvSpPr>
        <p:spPr>
          <a:xfrm>
            <a:off x="3124200" y="5334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Elipsa 9"/>
          <p:cNvSpPr/>
          <p:nvPr/>
        </p:nvSpPr>
        <p:spPr>
          <a:xfrm>
            <a:off x="4038600" y="3810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Elipsa 10"/>
          <p:cNvSpPr/>
          <p:nvPr/>
        </p:nvSpPr>
        <p:spPr>
          <a:xfrm>
            <a:off x="4038600" y="4572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Elipsa 11"/>
          <p:cNvSpPr/>
          <p:nvPr/>
        </p:nvSpPr>
        <p:spPr>
          <a:xfrm>
            <a:off x="4038600" y="5334000"/>
            <a:ext cx="304800" cy="304800"/>
          </a:xfrm>
          <a:prstGeom prst="ellipse">
            <a:avLst/>
          </a:prstGeom>
          <a:solidFill>
            <a:srgbClr val="660033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Elipsa 12"/>
          <p:cNvSpPr/>
          <p:nvPr/>
        </p:nvSpPr>
        <p:spPr>
          <a:xfrm>
            <a:off x="4953000" y="3810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Elipsa 13"/>
          <p:cNvSpPr/>
          <p:nvPr/>
        </p:nvSpPr>
        <p:spPr>
          <a:xfrm>
            <a:off x="4953000" y="4572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Elipsa 15"/>
          <p:cNvSpPr/>
          <p:nvPr/>
        </p:nvSpPr>
        <p:spPr>
          <a:xfrm>
            <a:off x="5867400" y="3810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Elipsa 16"/>
          <p:cNvSpPr/>
          <p:nvPr/>
        </p:nvSpPr>
        <p:spPr>
          <a:xfrm>
            <a:off x="5867400" y="4572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Elipsa 17"/>
          <p:cNvSpPr/>
          <p:nvPr/>
        </p:nvSpPr>
        <p:spPr>
          <a:xfrm>
            <a:off x="5867400" y="5334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Elipsa 18"/>
          <p:cNvSpPr/>
          <p:nvPr/>
        </p:nvSpPr>
        <p:spPr>
          <a:xfrm>
            <a:off x="6781800" y="3810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Elipsa 19"/>
          <p:cNvSpPr/>
          <p:nvPr/>
        </p:nvSpPr>
        <p:spPr>
          <a:xfrm>
            <a:off x="6781800" y="4572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Elipsa 20"/>
          <p:cNvSpPr/>
          <p:nvPr/>
        </p:nvSpPr>
        <p:spPr>
          <a:xfrm>
            <a:off x="6781800" y="5334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Elipsa 21"/>
          <p:cNvSpPr/>
          <p:nvPr/>
        </p:nvSpPr>
        <p:spPr>
          <a:xfrm>
            <a:off x="1295400" y="3810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Elipsa 22"/>
          <p:cNvSpPr/>
          <p:nvPr/>
        </p:nvSpPr>
        <p:spPr>
          <a:xfrm>
            <a:off x="1295400" y="4572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Elipsa 23"/>
          <p:cNvSpPr/>
          <p:nvPr/>
        </p:nvSpPr>
        <p:spPr>
          <a:xfrm>
            <a:off x="1295400" y="5334000"/>
            <a:ext cx="304800" cy="304800"/>
          </a:xfrm>
          <a:prstGeom prst="ellipse">
            <a:avLst/>
          </a:prstGeom>
          <a:solidFill>
            <a:srgbClr val="00206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6" name="Přímá spojovací čára 25"/>
          <p:cNvCxnSpPr>
            <a:stCxn id="22" idx="6"/>
            <a:endCxn id="4" idx="2"/>
          </p:cNvCxnSpPr>
          <p:nvPr/>
        </p:nvCxnSpPr>
        <p:spPr>
          <a:xfrm>
            <a:off x="1600200" y="3962400"/>
            <a:ext cx="609600" cy="0"/>
          </a:xfrm>
          <a:prstGeom prst="line">
            <a:avLst/>
          </a:prstGeom>
          <a:ln w="76200" cap="rnd" cmpd="dbl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římá spojovací čára 26"/>
          <p:cNvCxnSpPr/>
          <p:nvPr/>
        </p:nvCxnSpPr>
        <p:spPr>
          <a:xfrm>
            <a:off x="2514600" y="3962400"/>
            <a:ext cx="609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ovací čára 27"/>
          <p:cNvCxnSpPr/>
          <p:nvPr/>
        </p:nvCxnSpPr>
        <p:spPr>
          <a:xfrm>
            <a:off x="3429000" y="3962400"/>
            <a:ext cx="609600" cy="0"/>
          </a:xfrm>
          <a:prstGeom prst="line">
            <a:avLst/>
          </a:prstGeom>
          <a:ln w="76200" cap="rnd" cmpd="dbl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římá spojovací čára 28"/>
          <p:cNvCxnSpPr/>
          <p:nvPr/>
        </p:nvCxnSpPr>
        <p:spPr>
          <a:xfrm>
            <a:off x="4343400" y="3962400"/>
            <a:ext cx="609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římá spojovací čára 29"/>
          <p:cNvCxnSpPr/>
          <p:nvPr/>
        </p:nvCxnSpPr>
        <p:spPr>
          <a:xfrm>
            <a:off x="5257800" y="3962400"/>
            <a:ext cx="609600" cy="0"/>
          </a:xfrm>
          <a:prstGeom prst="line">
            <a:avLst/>
          </a:prstGeom>
          <a:ln w="76200" cap="rnd" cmpd="dbl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ovací čára 30"/>
          <p:cNvCxnSpPr/>
          <p:nvPr/>
        </p:nvCxnSpPr>
        <p:spPr>
          <a:xfrm>
            <a:off x="6172200" y="3962400"/>
            <a:ext cx="609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Přímá spojovací čára 31"/>
          <p:cNvCxnSpPr>
            <a:stCxn id="23" idx="0"/>
            <a:endCxn id="22" idx="4"/>
          </p:cNvCxnSpPr>
          <p:nvPr/>
        </p:nvCxnSpPr>
        <p:spPr>
          <a:xfrm flipV="1">
            <a:off x="1447800" y="4114800"/>
            <a:ext cx="0" cy="4572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ovací čára 35"/>
          <p:cNvCxnSpPr/>
          <p:nvPr/>
        </p:nvCxnSpPr>
        <p:spPr>
          <a:xfrm flipV="1">
            <a:off x="3276600" y="4114800"/>
            <a:ext cx="0" cy="4572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Přímá spojovací čára 36"/>
          <p:cNvCxnSpPr/>
          <p:nvPr/>
        </p:nvCxnSpPr>
        <p:spPr>
          <a:xfrm flipV="1">
            <a:off x="4191000" y="4114800"/>
            <a:ext cx="0" cy="4572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ovací čára 37"/>
          <p:cNvCxnSpPr/>
          <p:nvPr/>
        </p:nvCxnSpPr>
        <p:spPr>
          <a:xfrm flipV="1">
            <a:off x="5105400" y="4114800"/>
            <a:ext cx="0" cy="4572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Přímá spojovací čára 38"/>
          <p:cNvCxnSpPr/>
          <p:nvPr/>
        </p:nvCxnSpPr>
        <p:spPr>
          <a:xfrm flipV="1">
            <a:off x="6019800" y="4114800"/>
            <a:ext cx="0" cy="4572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ovací čára 39"/>
          <p:cNvCxnSpPr/>
          <p:nvPr/>
        </p:nvCxnSpPr>
        <p:spPr>
          <a:xfrm flipV="1">
            <a:off x="6934200" y="4114800"/>
            <a:ext cx="0" cy="457200"/>
          </a:xfrm>
          <a:prstGeom prst="line">
            <a:avLst/>
          </a:prstGeom>
          <a:ln w="76200" cap="rnd" cmpd="dbl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Přímá spojovací čára 42"/>
          <p:cNvCxnSpPr/>
          <p:nvPr/>
        </p:nvCxnSpPr>
        <p:spPr>
          <a:xfrm>
            <a:off x="3429000" y="4724400"/>
            <a:ext cx="609600" cy="0"/>
          </a:xfrm>
          <a:prstGeom prst="line">
            <a:avLst/>
          </a:prstGeom>
          <a:ln w="76200" cap="rnd" cmpd="dbl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Přímá spojovací čára 43"/>
          <p:cNvCxnSpPr/>
          <p:nvPr/>
        </p:nvCxnSpPr>
        <p:spPr>
          <a:xfrm>
            <a:off x="4343400" y="4724400"/>
            <a:ext cx="609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Přímá spojovací čára 44"/>
          <p:cNvCxnSpPr/>
          <p:nvPr/>
        </p:nvCxnSpPr>
        <p:spPr>
          <a:xfrm>
            <a:off x="5257800" y="4724400"/>
            <a:ext cx="609600" cy="0"/>
          </a:xfrm>
          <a:prstGeom prst="line">
            <a:avLst/>
          </a:prstGeom>
          <a:ln w="76200" cap="rnd" cmpd="dbl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Přímá spojovací čára 45"/>
          <p:cNvCxnSpPr/>
          <p:nvPr/>
        </p:nvCxnSpPr>
        <p:spPr>
          <a:xfrm>
            <a:off x="6172200" y="4724400"/>
            <a:ext cx="609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Přímá spojovací čára 46"/>
          <p:cNvCxnSpPr/>
          <p:nvPr/>
        </p:nvCxnSpPr>
        <p:spPr>
          <a:xfrm>
            <a:off x="1600200" y="5486400"/>
            <a:ext cx="609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Přímá spojovací čára 47"/>
          <p:cNvCxnSpPr/>
          <p:nvPr/>
        </p:nvCxnSpPr>
        <p:spPr>
          <a:xfrm>
            <a:off x="2514600" y="5486400"/>
            <a:ext cx="609600" cy="0"/>
          </a:xfrm>
          <a:prstGeom prst="line">
            <a:avLst/>
          </a:prstGeom>
          <a:ln w="76200" cap="rnd" cmpd="dbl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Přímá spojovací čára 48"/>
          <p:cNvCxnSpPr/>
          <p:nvPr/>
        </p:nvCxnSpPr>
        <p:spPr>
          <a:xfrm>
            <a:off x="3429000" y="5486400"/>
            <a:ext cx="609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Přímá spojovací čára 51"/>
          <p:cNvCxnSpPr/>
          <p:nvPr/>
        </p:nvCxnSpPr>
        <p:spPr>
          <a:xfrm>
            <a:off x="6172200" y="5486400"/>
            <a:ext cx="609600" cy="0"/>
          </a:xfrm>
          <a:prstGeom prst="line">
            <a:avLst/>
          </a:prstGeom>
          <a:ln w="76200" cap="rnd" cmpd="dbl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Přímá spojovací čára 52"/>
          <p:cNvCxnSpPr/>
          <p:nvPr/>
        </p:nvCxnSpPr>
        <p:spPr>
          <a:xfrm flipV="1">
            <a:off x="1447800" y="4876800"/>
            <a:ext cx="0" cy="457200"/>
          </a:xfrm>
          <a:prstGeom prst="line">
            <a:avLst/>
          </a:prstGeom>
          <a:ln w="76200" cap="rnd" cmpd="dbl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Přímá spojovací čára 54"/>
          <p:cNvCxnSpPr/>
          <p:nvPr/>
        </p:nvCxnSpPr>
        <p:spPr>
          <a:xfrm flipV="1">
            <a:off x="3276600" y="4876800"/>
            <a:ext cx="0" cy="4572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Přímá spojovací čára 55"/>
          <p:cNvCxnSpPr/>
          <p:nvPr/>
        </p:nvCxnSpPr>
        <p:spPr>
          <a:xfrm flipV="1">
            <a:off x="4191000" y="4876800"/>
            <a:ext cx="0" cy="4572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Přímá spojovací čára 57"/>
          <p:cNvCxnSpPr/>
          <p:nvPr/>
        </p:nvCxnSpPr>
        <p:spPr>
          <a:xfrm flipV="1">
            <a:off x="6019800" y="4876800"/>
            <a:ext cx="0" cy="4572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Přímá spojovací čára 58"/>
          <p:cNvCxnSpPr/>
          <p:nvPr/>
        </p:nvCxnSpPr>
        <p:spPr>
          <a:xfrm flipV="1">
            <a:off x="6934200" y="4876800"/>
            <a:ext cx="0" cy="4572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Trail – time complexity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 a matching (without one node) into another by </a:t>
            </a:r>
            <a:r>
              <a:rPr lang="en-US" u="sng" dirty="0" smtClean="0"/>
              <a:t>1 augmenting path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FFFF"/>
                </a:solidFill>
              </a:rPr>
              <a:t>O(n</a:t>
            </a:r>
            <a:r>
              <a:rPr lang="en-US" baseline="30000" dirty="0" smtClean="0">
                <a:solidFill>
                  <a:srgbClr val="00FFFF"/>
                </a:solidFill>
              </a:rPr>
              <a:t>2</a:t>
            </a:r>
            <a:r>
              <a:rPr lang="en-US" dirty="0" smtClean="0">
                <a:solidFill>
                  <a:srgbClr val="00FFFF"/>
                </a:solidFill>
              </a:rPr>
              <a:t>)</a:t>
            </a:r>
            <a:r>
              <a:rPr lang="en-US" dirty="0" smtClean="0"/>
              <a:t> – the initial matching</a:t>
            </a:r>
          </a:p>
          <a:p>
            <a:r>
              <a:rPr lang="en-US" dirty="0" smtClean="0">
                <a:solidFill>
                  <a:srgbClr val="00FFFF"/>
                </a:solidFill>
              </a:rPr>
              <a:t>O(n)</a:t>
            </a:r>
            <a:r>
              <a:rPr lang="en-US" dirty="0" smtClean="0"/>
              <a:t> for each node</a:t>
            </a:r>
            <a:endParaRPr lang="en-US" dirty="0" smtClean="0"/>
          </a:p>
          <a:p>
            <a:r>
              <a:rPr lang="en-US" b="1" u="sng" dirty="0" smtClean="0">
                <a:solidFill>
                  <a:srgbClr val="FFFFFF"/>
                </a:solidFill>
              </a:rPr>
              <a:t>TOTAL: </a:t>
            </a:r>
            <a:r>
              <a:rPr lang="en-US" b="1" dirty="0" smtClean="0">
                <a:solidFill>
                  <a:srgbClr val="00FFFF"/>
                </a:solidFill>
              </a:rPr>
              <a:t>O(n</a:t>
            </a:r>
            <a:r>
              <a:rPr lang="en-US" b="1" baseline="30000" dirty="0" smtClean="0">
                <a:solidFill>
                  <a:srgbClr val="00FFFF"/>
                </a:solidFill>
              </a:rPr>
              <a:t>2</a:t>
            </a:r>
            <a:r>
              <a:rPr lang="en-US" b="1" dirty="0" smtClean="0">
                <a:solidFill>
                  <a:srgbClr val="00FFFF"/>
                </a:solidFill>
              </a:rPr>
              <a:t>)</a:t>
            </a:r>
            <a:endParaRPr lang="cs-CZ" b="1" dirty="0">
              <a:solidFill>
                <a:srgbClr val="00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en-US" sz="6600" dirty="0" smtClean="0">
                <a:solidFill>
                  <a:srgbClr val="66FF33"/>
                </a:solidFill>
              </a:rPr>
              <a:t>UNCHANGE</a:t>
            </a:r>
            <a:endParaRPr lang="cs-CZ" sz="6600" dirty="0">
              <a:solidFill>
                <a:srgbClr val="66FF33"/>
              </a:solidFill>
            </a:endParaRPr>
          </a:p>
        </p:txBody>
      </p:sp>
      <p:pic>
        <p:nvPicPr>
          <p:cNvPr id="4" name="Obrázek 3" descr="balloon2.eps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0" y="2819400"/>
            <a:ext cx="4442730" cy="2743200"/>
          </a:xfrm>
          <a:prstGeom prst="rect">
            <a:avLst/>
          </a:prstGeom>
        </p:spPr>
      </p:pic>
      <p:pic>
        <p:nvPicPr>
          <p:cNvPr id="5" name="Obrázek 4" descr="balloon1.ep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2514600"/>
            <a:ext cx="2286000" cy="33850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Electrician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cs-CZ" sz="2400" dirty="0" err="1" smtClean="0"/>
              <a:t>for</a:t>
            </a:r>
            <a:r>
              <a:rPr lang="cs-CZ" sz="2400" dirty="0" smtClean="0"/>
              <a:t> </a:t>
            </a:r>
            <a:r>
              <a:rPr lang="cs-CZ" sz="2400" dirty="0" smtClean="0"/>
              <a:t>(;;)</a:t>
            </a:r>
          </a:p>
          <a:p>
            <a:r>
              <a:rPr lang="cs-CZ" sz="2400" dirty="0" smtClean="0"/>
              <a:t>{</a:t>
            </a:r>
            <a:endParaRPr lang="en-US" sz="2400" dirty="0" smtClean="0"/>
          </a:p>
          <a:p>
            <a:r>
              <a:rPr lang="en-US" sz="2400" dirty="0" smtClean="0"/>
              <a:t>	</a:t>
            </a:r>
            <a:r>
              <a:rPr lang="cs-CZ" sz="2400" dirty="0" err="1" smtClean="0"/>
              <a:t>scanf</a:t>
            </a:r>
            <a:r>
              <a:rPr lang="cs-CZ" sz="2400" dirty="0" smtClean="0"/>
              <a:t>("%d", &amp;x</a:t>
            </a:r>
            <a:r>
              <a:rPr lang="cs-CZ" sz="2400" dirty="0" smtClean="0"/>
              <a:t>);</a:t>
            </a:r>
            <a:endParaRPr lang="en-US" sz="2400" dirty="0" smtClean="0"/>
          </a:p>
          <a:p>
            <a:r>
              <a:rPr lang="en-US" sz="2400" dirty="0" smtClean="0"/>
              <a:t>	</a:t>
            </a:r>
            <a:r>
              <a:rPr lang="cs-CZ" sz="2400" dirty="0" err="1" smtClean="0"/>
              <a:t>if</a:t>
            </a:r>
            <a:r>
              <a:rPr lang="cs-CZ" sz="2400" dirty="0" smtClean="0"/>
              <a:t> </a:t>
            </a:r>
            <a:r>
              <a:rPr lang="cs-CZ" sz="2400" dirty="0" smtClean="0"/>
              <a:t>(x == 0) </a:t>
            </a:r>
            <a:r>
              <a:rPr lang="cs-CZ" sz="2400" dirty="0" err="1" smtClean="0"/>
              <a:t>break</a:t>
            </a:r>
            <a:r>
              <a:rPr lang="cs-CZ" sz="2400" dirty="0" smtClean="0"/>
              <a:t>;</a:t>
            </a:r>
            <a:endParaRPr lang="en-US" sz="2400" dirty="0" smtClean="0"/>
          </a:p>
          <a:p>
            <a:r>
              <a:rPr lang="en-US" sz="2400" dirty="0" smtClean="0"/>
              <a:t>	</a:t>
            </a:r>
            <a:r>
              <a:rPr lang="cs-CZ" sz="2400" dirty="0" err="1" smtClean="0"/>
              <a:t>printf</a:t>
            </a:r>
            <a:r>
              <a:rPr lang="cs-CZ" sz="2400" dirty="0" smtClean="0"/>
              <a:t>((x == 2</a:t>
            </a:r>
            <a:r>
              <a:rPr lang="cs-CZ" sz="2400" dirty="0" smtClean="0"/>
              <a:t>)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cs-CZ" sz="2400" dirty="0" smtClean="0"/>
              <a:t>?</a:t>
            </a:r>
            <a:r>
              <a:rPr lang="en-US" sz="2400" dirty="0" smtClean="0"/>
              <a:t> </a:t>
            </a:r>
            <a:r>
              <a:rPr lang="cs-CZ" sz="2400" dirty="0" smtClean="0"/>
              <a:t>"</a:t>
            </a:r>
            <a:r>
              <a:rPr lang="cs-CZ" sz="2400" dirty="0" err="1" smtClean="0"/>
              <a:t>Bad</a:t>
            </a:r>
            <a:r>
              <a:rPr lang="cs-CZ" sz="2400" dirty="0" smtClean="0"/>
              <a:t> </a:t>
            </a:r>
            <a:r>
              <a:rPr lang="cs-CZ" sz="2400" dirty="0" err="1" smtClean="0"/>
              <a:t>luck</a:t>
            </a:r>
            <a:r>
              <a:rPr lang="cs-CZ" sz="2400" dirty="0" smtClean="0"/>
              <a:t>!\</a:t>
            </a:r>
            <a:r>
              <a:rPr lang="cs-CZ" sz="2400" dirty="0" smtClean="0"/>
              <a:t>n“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cs-CZ" sz="2400" dirty="0" smtClean="0"/>
              <a:t>: </a:t>
            </a:r>
            <a:r>
              <a:rPr lang="cs-CZ" sz="2400" dirty="0" smtClean="0"/>
              <a:t>"</a:t>
            </a:r>
            <a:r>
              <a:rPr lang="cs-CZ" sz="2400" dirty="0" err="1" smtClean="0"/>
              <a:t>Electrician</a:t>
            </a:r>
            <a:r>
              <a:rPr lang="cs-CZ" sz="2400" dirty="0" smtClean="0"/>
              <a:t> </a:t>
            </a:r>
            <a:r>
              <a:rPr lang="cs-CZ" sz="2400" dirty="0" err="1" smtClean="0"/>
              <a:t>needs</a:t>
            </a:r>
            <a:r>
              <a:rPr lang="cs-CZ" sz="2400" dirty="0" smtClean="0"/>
              <a:t> </a:t>
            </a:r>
            <a:r>
              <a:rPr lang="en-US" sz="2400" dirty="0" smtClean="0"/>
              <a:t>1 </a:t>
            </a:r>
            <a:r>
              <a:rPr lang="cs-CZ" sz="2400" dirty="0" err="1" smtClean="0"/>
              <a:t>trips</a:t>
            </a:r>
            <a:r>
              <a:rPr lang="cs-CZ" sz="2400" dirty="0" smtClean="0"/>
              <a:t>.\n");</a:t>
            </a:r>
          </a:p>
          <a:p>
            <a:r>
              <a:rPr lang="cs-CZ" sz="2400" dirty="0" smtClean="0"/>
              <a:t>}</a:t>
            </a:r>
            <a:endParaRPr lang="en-US" sz="2400" dirty="0" smtClean="0"/>
          </a:p>
          <a:p>
            <a:endParaRPr lang="en-US" sz="2400" dirty="0" smtClean="0"/>
          </a:p>
          <a:p>
            <a:endParaRPr lang="cs-CZ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Unchanged Picture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  <a:defRPr/>
            </a:pPr>
            <a:r>
              <a:rPr lang="en-US" dirty="0" smtClean="0"/>
              <a:t>Picture “normalization”</a:t>
            </a:r>
          </a:p>
          <a:p>
            <a:pPr marL="1143000" lvl="1" indent="-742950">
              <a:defRPr/>
            </a:pPr>
            <a:r>
              <a:rPr lang="en-US" dirty="0" smtClean="0"/>
              <a:t>Join overlapping and continuing lines</a:t>
            </a:r>
          </a:p>
          <a:p>
            <a:pPr marL="1143000" lvl="1" indent="-742950">
              <a:defRPr/>
            </a:pPr>
            <a:endParaRPr lang="en-US" dirty="0" smtClean="0"/>
          </a:p>
          <a:p>
            <a:pPr marL="742950" indent="-742950">
              <a:buFont typeface="+mj-lt"/>
              <a:buAutoNum type="arabicPeriod"/>
              <a:defRPr/>
            </a:pPr>
            <a:r>
              <a:rPr lang="en-US" dirty="0" smtClean="0"/>
              <a:t>Compare two pictures</a:t>
            </a:r>
          </a:p>
          <a:p>
            <a:pPr marL="1143000" lvl="1" indent="-742950">
              <a:defRPr/>
            </a:pPr>
            <a:r>
              <a:rPr lang="en-US" dirty="0" smtClean="0"/>
              <a:t>Try to map one line in Picture 1</a:t>
            </a:r>
            <a:br>
              <a:rPr lang="en-US" dirty="0" smtClean="0"/>
            </a:br>
            <a:r>
              <a:rPr lang="en-US" dirty="0" smtClean="0"/>
              <a:t>to all lines in Picture 2</a:t>
            </a:r>
            <a:endParaRPr lang="cs-CZ" dirty="0" smtClean="0"/>
          </a:p>
          <a:p>
            <a:pPr marL="1143000" lvl="1" indent="-742950">
              <a:defRPr/>
            </a:pPr>
            <a:r>
              <a:rPr lang="en-US" dirty="0" smtClean="0"/>
              <a:t>Check if it maps everything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Unchange</a:t>
            </a:r>
            <a:r>
              <a:rPr lang="en-US" dirty="0" smtClean="0"/>
              <a:t> – time complexity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Comparing lines – hashing</a:t>
            </a:r>
          </a:p>
          <a:p>
            <a:pPr lvl="1">
              <a:defRPr/>
            </a:pPr>
            <a:r>
              <a:rPr lang="en-US" dirty="0" smtClean="0">
                <a:solidFill>
                  <a:srgbClr val="00FFFF"/>
                </a:solidFill>
              </a:rPr>
              <a:t>O(n^2 . H)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O(n^3) </a:t>
            </a:r>
            <a:r>
              <a:rPr lang="en-US" dirty="0" smtClean="0"/>
              <a:t> is </a:t>
            </a:r>
            <a:r>
              <a:rPr lang="en-US" dirty="0" smtClean="0"/>
              <a:t>too much!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Unchange</a:t>
            </a:r>
            <a:r>
              <a:rPr lang="en-US" dirty="0" smtClean="0"/>
              <a:t> – faster solution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Find the “center of mass” X</a:t>
            </a:r>
          </a:p>
          <a:p>
            <a:pPr>
              <a:defRPr/>
            </a:pPr>
            <a:r>
              <a:rPr lang="en-US" dirty="0" smtClean="0"/>
              <a:t>Points in the longest distance from X map to each other</a:t>
            </a:r>
          </a:p>
          <a:p>
            <a:pPr lvl="1">
              <a:defRPr/>
            </a:pPr>
            <a:r>
              <a:rPr lang="en-US" dirty="0" smtClean="0"/>
              <a:t>“Tie-breakers”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Not </a:t>
            </a:r>
            <a:r>
              <a:rPr lang="en-US" dirty="0" smtClean="0"/>
              <a:t>required in this contest</a:t>
            </a:r>
            <a:br>
              <a:rPr lang="en-US" dirty="0" smtClean="0"/>
            </a:br>
            <a:r>
              <a:rPr lang="en-US" dirty="0" smtClean="0"/>
              <a:t>(1000 lines max)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28600"/>
            <a:ext cx="8226425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 sz="8000" dirty="0" smtClean="0">
                <a:solidFill>
                  <a:srgbClr val="FF99FF"/>
                </a:solidFill>
              </a:rPr>
              <a:t>Authors</a:t>
            </a:r>
            <a:endParaRPr lang="en-US" sz="8000" dirty="0" smtClean="0">
              <a:solidFill>
                <a:srgbClr val="FF99FF"/>
              </a:solidFill>
            </a:endParaRP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457200" y="1600200"/>
            <a:ext cx="822642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  <a:defRPr/>
            </a:pPr>
            <a:endParaRPr lang="en-US" b="1" dirty="0" smtClean="0">
              <a:solidFill>
                <a:srgbClr val="FFFFFF"/>
              </a:solidFill>
            </a:endParaRPr>
          </a:p>
          <a:p>
            <a:pPr algn="ctr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  <a:defRPr/>
            </a:pPr>
            <a:r>
              <a:rPr lang="cs-CZ" sz="2800" b="1" dirty="0" smtClean="0">
                <a:solidFill>
                  <a:srgbClr val="FFFFFF"/>
                </a:solidFill>
              </a:rPr>
              <a:t>Josef </a:t>
            </a:r>
            <a:r>
              <a:rPr lang="cs-CZ" sz="2800" b="1" dirty="0">
                <a:solidFill>
                  <a:srgbClr val="FFFFFF"/>
                </a:solidFill>
              </a:rPr>
              <a:t>Cibulka</a:t>
            </a:r>
          </a:p>
          <a:p>
            <a:pPr algn="ctr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  <a:defRPr/>
            </a:pPr>
            <a:r>
              <a:rPr lang="cs-CZ" sz="2800" b="1" dirty="0">
                <a:solidFill>
                  <a:srgbClr val="FFFFFF"/>
                </a:solidFill>
              </a:rPr>
              <a:t>Jakub Černý</a:t>
            </a:r>
          </a:p>
          <a:p>
            <a:pPr algn="ctr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  <a:defRPr/>
            </a:pPr>
            <a:r>
              <a:rPr lang="cs-CZ" sz="2800" b="1" dirty="0">
                <a:solidFill>
                  <a:srgbClr val="FFFFFF"/>
                </a:solidFill>
              </a:rPr>
              <a:t>Zdeněk Dvořák</a:t>
            </a:r>
          </a:p>
          <a:p>
            <a:pPr algn="ctr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  <a:defRPr/>
            </a:pPr>
            <a:r>
              <a:rPr lang="cs-CZ" sz="2800" b="1" dirty="0">
                <a:solidFill>
                  <a:srgbClr val="FFFFFF"/>
                </a:solidFill>
              </a:rPr>
              <a:t>Martin Kačer</a:t>
            </a:r>
          </a:p>
          <a:p>
            <a:pPr algn="ctr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  <a:defRPr/>
            </a:pPr>
            <a:r>
              <a:rPr lang="cs-CZ" sz="2800" b="1" dirty="0">
                <a:solidFill>
                  <a:srgbClr val="FFFFFF"/>
                </a:solidFill>
              </a:rPr>
              <a:t>Jan Stoklasa</a:t>
            </a:r>
          </a:p>
          <a:p>
            <a:pPr algn="ctr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  <a:defRPr/>
            </a:pPr>
            <a:endParaRPr lang="en-US" sz="1400" b="1" dirty="0" smtClean="0">
              <a:solidFill>
                <a:srgbClr val="FFFFFF"/>
              </a:solidFill>
            </a:endParaRPr>
          </a:p>
          <a:p>
            <a:pPr algn="ctr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  <a:defRPr/>
            </a:pPr>
            <a:endParaRPr lang="cs-CZ" sz="1400" b="1" dirty="0">
              <a:solidFill>
                <a:srgbClr val="FFFFFF"/>
              </a:solidFill>
            </a:endParaRPr>
          </a:p>
          <a:p>
            <a:pPr algn="ctr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  <a:defRPr/>
            </a:pPr>
            <a:r>
              <a:rPr lang="cs-CZ" sz="2800" b="1" dirty="0" smtClean="0">
                <a:solidFill>
                  <a:schemeClr val="tx1">
                    <a:lumMod val="75000"/>
                  </a:schemeClr>
                </a:solidFill>
              </a:rPr>
              <a:t>Jan</a:t>
            </a:r>
            <a:r>
              <a:rPr lang="en-US" sz="2800" b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</a:schemeClr>
                </a:solidFill>
              </a:rPr>
              <a:t>Katrenic</a:t>
            </a:r>
            <a:endParaRPr lang="en-US" sz="2800" b="1" dirty="0">
              <a:solidFill>
                <a:schemeClr val="tx1">
                  <a:lumMod val="75000"/>
                </a:schemeClr>
              </a:solidFill>
            </a:endParaRPr>
          </a:p>
          <a:p>
            <a:pPr algn="ctr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  <a:defRPr/>
            </a:pPr>
            <a:r>
              <a:rPr lang="cs-CZ" sz="2800" b="1" dirty="0" smtClean="0">
                <a:solidFill>
                  <a:schemeClr val="tx1">
                    <a:lumMod val="75000"/>
                  </a:schemeClr>
                </a:solidFill>
              </a:rPr>
              <a:t>Radek </a:t>
            </a:r>
            <a:r>
              <a:rPr lang="cs-CZ" sz="2800" b="1" dirty="0" err="1" smtClean="0">
                <a:solidFill>
                  <a:schemeClr val="tx1">
                    <a:lumMod val="75000"/>
                  </a:schemeClr>
                </a:solidFill>
              </a:rPr>
              <a:t>Pelánek</a:t>
            </a:r>
            <a:endParaRPr lang="cs-CZ" sz="2800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algn="ctr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  <a:defRPr/>
            </a:pPr>
            <a:r>
              <a:rPr lang="cs-CZ" sz="3600" b="1" dirty="0" smtClean="0">
                <a:solidFill>
                  <a:srgbClr val="FFFFFF"/>
                </a:solidFill>
              </a:rPr>
              <a:t> </a:t>
            </a:r>
            <a:endParaRPr lang="cs-CZ" sz="36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Solutions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000"/>
              </a:lnSpc>
            </a:pPr>
            <a:r>
              <a:rPr lang="en-US" sz="3200" b="1" dirty="0" smtClean="0">
                <a:solidFill>
                  <a:srgbClr val="66FF33"/>
                </a:solidFill>
              </a:rPr>
              <a:t>C</a:t>
            </a:r>
            <a:r>
              <a:rPr lang="en-US" sz="3200" dirty="0" smtClean="0"/>
              <a:t>ards</a:t>
            </a:r>
          </a:p>
          <a:p>
            <a:pPr>
              <a:lnSpc>
                <a:spcPts val="3000"/>
              </a:lnSpc>
            </a:pPr>
            <a:r>
              <a:rPr lang="en-US" sz="3200" b="1" dirty="0" err="1" smtClean="0">
                <a:solidFill>
                  <a:srgbClr val="66FF33"/>
                </a:solidFill>
              </a:rPr>
              <a:t>V</a:t>
            </a:r>
            <a:r>
              <a:rPr lang="en-US" sz="3200" dirty="0" err="1" smtClean="0"/>
              <a:t>igenere</a:t>
            </a:r>
            <a:endParaRPr lang="en-US" sz="3200" dirty="0" smtClean="0"/>
          </a:p>
          <a:p>
            <a:pPr>
              <a:lnSpc>
                <a:spcPts val="3000"/>
              </a:lnSpc>
            </a:pPr>
            <a:r>
              <a:rPr lang="en-US" sz="3200" b="1" dirty="0" smtClean="0">
                <a:solidFill>
                  <a:srgbClr val="66FF33"/>
                </a:solidFill>
              </a:rPr>
              <a:t>U</a:t>
            </a:r>
            <a:r>
              <a:rPr lang="en-US" sz="3200" dirty="0" smtClean="0"/>
              <a:t>nique</a:t>
            </a:r>
          </a:p>
          <a:p>
            <a:pPr>
              <a:lnSpc>
                <a:spcPts val="3000"/>
              </a:lnSpc>
            </a:pPr>
            <a:r>
              <a:rPr lang="en-US" sz="3200" b="1" dirty="0" smtClean="0">
                <a:solidFill>
                  <a:srgbClr val="66FF33"/>
                </a:solidFill>
              </a:rPr>
              <a:t>T</a:t>
            </a:r>
            <a:r>
              <a:rPr lang="en-US" sz="3200" dirty="0" smtClean="0"/>
              <a:t>rail</a:t>
            </a:r>
          </a:p>
          <a:p>
            <a:endParaRPr lang="en-US" sz="700" dirty="0" smtClean="0"/>
          </a:p>
          <a:p>
            <a:pPr>
              <a:lnSpc>
                <a:spcPts val="3000"/>
              </a:lnSpc>
            </a:pPr>
            <a:r>
              <a:rPr lang="en-US" sz="3200" b="1" dirty="0" smtClean="0">
                <a:solidFill>
                  <a:srgbClr val="66FF33"/>
                </a:solidFill>
              </a:rPr>
              <a:t>P</a:t>
            </a:r>
            <a:r>
              <a:rPr lang="en-US" sz="3200" dirty="0" smtClean="0"/>
              <a:t>rogram</a:t>
            </a:r>
          </a:p>
          <a:p>
            <a:pPr>
              <a:lnSpc>
                <a:spcPts val="3000"/>
              </a:lnSpc>
            </a:pPr>
            <a:r>
              <a:rPr lang="en-US" sz="3200" b="1" dirty="0" smtClean="0">
                <a:solidFill>
                  <a:srgbClr val="66FF33"/>
                </a:solidFill>
              </a:rPr>
              <a:t>R</a:t>
            </a:r>
            <a:r>
              <a:rPr lang="en-US" sz="3200" dirty="0" smtClean="0"/>
              <a:t>egulate</a:t>
            </a:r>
          </a:p>
          <a:p>
            <a:pPr>
              <a:lnSpc>
                <a:spcPts val="3000"/>
              </a:lnSpc>
            </a:pPr>
            <a:r>
              <a:rPr lang="en-US" sz="3200" b="1" dirty="0" err="1" smtClean="0">
                <a:solidFill>
                  <a:srgbClr val="66FF33"/>
                </a:solidFill>
              </a:rPr>
              <a:t>A</a:t>
            </a:r>
            <a:r>
              <a:rPr lang="en-US" sz="3200" dirty="0" err="1" smtClean="0"/>
              <a:t>nalyse</a:t>
            </a:r>
            <a:endParaRPr lang="en-US" sz="3200" dirty="0" smtClean="0"/>
          </a:p>
          <a:p>
            <a:pPr>
              <a:lnSpc>
                <a:spcPts val="3000"/>
              </a:lnSpc>
            </a:pPr>
            <a:r>
              <a:rPr lang="en-US" sz="3200" b="1" dirty="0" smtClean="0">
                <a:solidFill>
                  <a:srgbClr val="66FF33"/>
                </a:solidFill>
              </a:rPr>
              <a:t>G</a:t>
            </a:r>
            <a:r>
              <a:rPr lang="en-US" sz="3200" dirty="0" smtClean="0"/>
              <a:t>rille</a:t>
            </a:r>
          </a:p>
          <a:p>
            <a:pPr>
              <a:lnSpc>
                <a:spcPts val="3000"/>
              </a:lnSpc>
            </a:pPr>
            <a:r>
              <a:rPr lang="en-US" sz="3200" b="1" dirty="0" err="1" smtClean="0">
                <a:solidFill>
                  <a:srgbClr val="66FF33"/>
                </a:solidFill>
              </a:rPr>
              <a:t>U</a:t>
            </a:r>
            <a:r>
              <a:rPr lang="en-US" sz="3200" dirty="0" err="1" smtClean="0"/>
              <a:t>nchange</a:t>
            </a:r>
            <a:endParaRPr lang="en-US" sz="3200" dirty="0" smtClean="0"/>
          </a:p>
          <a:p>
            <a:pPr>
              <a:lnSpc>
                <a:spcPts val="3000"/>
              </a:lnSpc>
            </a:pPr>
            <a:r>
              <a:rPr lang="en-US" sz="3200" b="1" dirty="0" smtClean="0">
                <a:solidFill>
                  <a:srgbClr val="66FF33"/>
                </a:solidFill>
              </a:rPr>
              <a:t>E</a:t>
            </a:r>
            <a:r>
              <a:rPr lang="en-US" sz="3200" dirty="0" smtClean="0"/>
              <a:t>xecute</a:t>
            </a:r>
            <a:endParaRPr lang="cs-CZ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2362200"/>
          </a:xfrm>
        </p:spPr>
        <p:txBody>
          <a:bodyPr/>
          <a:lstStyle/>
          <a:p>
            <a:pPr algn="ctr">
              <a:defRPr/>
            </a:pPr>
            <a:r>
              <a:rPr lang="en-US" sz="6600" dirty="0" smtClean="0">
                <a:solidFill>
                  <a:srgbClr val="66FF33"/>
                </a:solidFill>
              </a:rPr>
              <a:t>VIGENERE</a:t>
            </a:r>
            <a:br>
              <a:rPr lang="en-US" sz="6600" dirty="0" smtClean="0">
                <a:solidFill>
                  <a:srgbClr val="66FF33"/>
                </a:solidFill>
              </a:rPr>
            </a:br>
            <a:r>
              <a:rPr lang="en-US" sz="6600" dirty="0" smtClean="0">
                <a:solidFill>
                  <a:srgbClr val="66FF33"/>
                </a:solidFill>
              </a:rPr>
              <a:t>GRILLE</a:t>
            </a:r>
            <a:endParaRPr lang="cs-CZ" sz="6600" dirty="0">
              <a:solidFill>
                <a:srgbClr val="66FF33"/>
              </a:solidFill>
            </a:endParaRP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048000"/>
            <a:ext cx="34671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226425" cy="247015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Vigenere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 smtClean="0"/>
              <a:t>Grille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5613" y="2590800"/>
            <a:ext cx="8226425" cy="3505200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Pretty easy</a:t>
            </a:r>
            <a:r>
              <a:rPr lang="en-US" dirty="0" smtClean="0"/>
              <a:t>, wasn’t it?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en-US" sz="6600" dirty="0" smtClean="0">
                <a:solidFill>
                  <a:srgbClr val="66FF33"/>
                </a:solidFill>
              </a:rPr>
              <a:t>EXECUTE</a:t>
            </a:r>
            <a:endParaRPr lang="cs-CZ" sz="6600" dirty="0">
              <a:solidFill>
                <a:srgbClr val="66FF33"/>
              </a:solidFill>
            </a:endParaRPr>
          </a:p>
        </p:txBody>
      </p:sp>
      <p:pic>
        <p:nvPicPr>
          <p:cNvPr id="4" name="Obrázek 3" descr="execute.eps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3657600"/>
            <a:ext cx="8153400" cy="12215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ding Grid">
  <a:themeElements>
    <a:clrScheme name="Fading Grid 4">
      <a:dk1>
        <a:srgbClr val="6B6B99"/>
      </a:dk1>
      <a:lt1>
        <a:srgbClr val="EAEAEA"/>
      </a:lt1>
      <a:dk2>
        <a:srgbClr val="666699"/>
      </a:dk2>
      <a:lt2>
        <a:srgbClr val="CCECFF"/>
      </a:lt2>
      <a:accent1>
        <a:srgbClr val="00CC66"/>
      </a:accent1>
      <a:accent2>
        <a:srgbClr val="54547A"/>
      </a:accent2>
      <a:accent3>
        <a:srgbClr val="B8B8CA"/>
      </a:accent3>
      <a:accent4>
        <a:srgbClr val="C8C8C8"/>
      </a:accent4>
      <a:accent5>
        <a:srgbClr val="AAE2B8"/>
      </a:accent5>
      <a:accent6>
        <a:srgbClr val="4B4B6E"/>
      </a:accent6>
      <a:hlink>
        <a:srgbClr val="65B2FF"/>
      </a:hlink>
      <a:folHlink>
        <a:srgbClr val="9900FF"/>
      </a:folHlink>
    </a:clrScheme>
    <a:fontScheme name="Fading Grid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ading Grid 1">
        <a:dk1>
          <a:srgbClr val="7E0000"/>
        </a:dk1>
        <a:lt1>
          <a:srgbClr val="FFFFFF"/>
        </a:lt1>
        <a:dk2>
          <a:srgbClr val="800000"/>
        </a:dk2>
        <a:lt2>
          <a:srgbClr val="FCF0B2"/>
        </a:lt2>
        <a:accent1>
          <a:srgbClr val="C5543D"/>
        </a:accent1>
        <a:accent2>
          <a:srgbClr val="660000"/>
        </a:accent2>
        <a:accent3>
          <a:srgbClr val="C0AAAA"/>
        </a:accent3>
        <a:accent4>
          <a:srgbClr val="DADADA"/>
        </a:accent4>
        <a:accent5>
          <a:srgbClr val="DFB3AF"/>
        </a:accent5>
        <a:accent6>
          <a:srgbClr val="5C0000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2">
        <a:dk1>
          <a:srgbClr val="000066"/>
        </a:dk1>
        <a:lt1>
          <a:srgbClr val="FFFFFF"/>
        </a:lt1>
        <a:dk2>
          <a:srgbClr val="000066"/>
        </a:dk2>
        <a:lt2>
          <a:srgbClr val="B2B8C8"/>
        </a:lt2>
        <a:accent1>
          <a:srgbClr val="008080"/>
        </a:accent1>
        <a:accent2>
          <a:srgbClr val="00004E"/>
        </a:accent2>
        <a:accent3>
          <a:srgbClr val="AAAAB8"/>
        </a:accent3>
        <a:accent4>
          <a:srgbClr val="DADADA"/>
        </a:accent4>
        <a:accent5>
          <a:srgbClr val="AAC0C0"/>
        </a:accent5>
        <a:accent6>
          <a:srgbClr val="000046"/>
        </a:accent6>
        <a:hlink>
          <a:srgbClr val="00FF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3">
        <a:dk1>
          <a:srgbClr val="010199"/>
        </a:dk1>
        <a:lt1>
          <a:srgbClr val="FFFFFF"/>
        </a:lt1>
        <a:dk2>
          <a:srgbClr val="000099"/>
        </a:dk2>
        <a:lt2>
          <a:srgbClr val="CCFFFF"/>
        </a:lt2>
        <a:accent1>
          <a:srgbClr val="00C600"/>
        </a:accent1>
        <a:accent2>
          <a:srgbClr val="01017D"/>
        </a:accent2>
        <a:accent3>
          <a:srgbClr val="AAAACA"/>
        </a:accent3>
        <a:accent4>
          <a:srgbClr val="DADADA"/>
        </a:accent4>
        <a:accent5>
          <a:srgbClr val="AADFAA"/>
        </a:accent5>
        <a:accent6>
          <a:srgbClr val="010171"/>
        </a:accent6>
        <a:hlink>
          <a:srgbClr val="FFE701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4">
        <a:dk1>
          <a:srgbClr val="6B6B99"/>
        </a:dk1>
        <a:lt1>
          <a:srgbClr val="EAEAEA"/>
        </a:lt1>
        <a:dk2>
          <a:srgbClr val="666699"/>
        </a:dk2>
        <a:lt2>
          <a:srgbClr val="CCECFF"/>
        </a:lt2>
        <a:accent1>
          <a:srgbClr val="00CC66"/>
        </a:accent1>
        <a:accent2>
          <a:srgbClr val="54547A"/>
        </a:accent2>
        <a:accent3>
          <a:srgbClr val="B8B8CA"/>
        </a:accent3>
        <a:accent4>
          <a:srgbClr val="C8C8C8"/>
        </a:accent4>
        <a:accent5>
          <a:srgbClr val="AAE2B8"/>
        </a:accent5>
        <a:accent6>
          <a:srgbClr val="4B4B6E"/>
        </a:accent6>
        <a:hlink>
          <a:srgbClr val="65B2FF"/>
        </a:hlink>
        <a:folHlink>
          <a:srgbClr val="99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5">
        <a:dk1>
          <a:srgbClr val="00827F"/>
        </a:dk1>
        <a:lt1>
          <a:srgbClr val="FFFFFF"/>
        </a:lt1>
        <a:dk2>
          <a:srgbClr val="008080"/>
        </a:dk2>
        <a:lt2>
          <a:srgbClr val="FFFFCC"/>
        </a:lt2>
        <a:accent1>
          <a:srgbClr val="6D6FC7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BABBE0"/>
        </a:accent5>
        <a:accent6>
          <a:srgbClr val="005A58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6">
        <a:dk1>
          <a:srgbClr val="4D4D4D"/>
        </a:dk1>
        <a:lt1>
          <a:srgbClr val="FFFFFF"/>
        </a:lt1>
        <a:dk2>
          <a:srgbClr val="525252"/>
        </a:dk2>
        <a:lt2>
          <a:srgbClr val="C0C0C0"/>
        </a:lt2>
        <a:accent1>
          <a:srgbClr val="527C3A"/>
        </a:accent1>
        <a:accent2>
          <a:srgbClr val="444444"/>
        </a:accent2>
        <a:accent3>
          <a:srgbClr val="B3B3B3"/>
        </a:accent3>
        <a:accent4>
          <a:srgbClr val="DADADA"/>
        </a:accent4>
        <a:accent5>
          <a:srgbClr val="B3BFAE"/>
        </a:accent5>
        <a:accent6>
          <a:srgbClr val="3D3D3D"/>
        </a:accent6>
        <a:hlink>
          <a:srgbClr val="FAC458"/>
        </a:hlink>
        <a:folHlink>
          <a:srgbClr val="C7780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7">
        <a:dk1>
          <a:srgbClr val="516032"/>
        </a:dk1>
        <a:lt1>
          <a:srgbClr val="FFFFFF"/>
        </a:lt1>
        <a:dk2>
          <a:srgbClr val="546434"/>
        </a:dk2>
        <a:lt2>
          <a:srgbClr val="B2B68A"/>
        </a:lt2>
        <a:accent1>
          <a:srgbClr val="7D8C70"/>
        </a:accent1>
        <a:accent2>
          <a:srgbClr val="414E28"/>
        </a:accent2>
        <a:accent3>
          <a:srgbClr val="B3B8AE"/>
        </a:accent3>
        <a:accent4>
          <a:srgbClr val="DADADA"/>
        </a:accent4>
        <a:accent5>
          <a:srgbClr val="BFC5BB"/>
        </a:accent5>
        <a:accent6>
          <a:srgbClr val="3A4623"/>
        </a:accent6>
        <a:hlink>
          <a:srgbClr val="80C579"/>
        </a:hlink>
        <a:folHlink>
          <a:srgbClr val="7FADA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8">
        <a:dk1>
          <a:srgbClr val="D1CC00"/>
        </a:dk1>
        <a:lt1>
          <a:srgbClr val="FFFFFF"/>
        </a:lt1>
        <a:dk2>
          <a:srgbClr val="CCCC00"/>
        </a:dk2>
        <a:lt2>
          <a:srgbClr val="F3F5B1"/>
        </a:lt2>
        <a:accent1>
          <a:srgbClr val="808000"/>
        </a:accent1>
        <a:accent2>
          <a:srgbClr val="AEAA00"/>
        </a:accent2>
        <a:accent3>
          <a:srgbClr val="E2E2AA"/>
        </a:accent3>
        <a:accent4>
          <a:srgbClr val="DADADA"/>
        </a:accent4>
        <a:accent5>
          <a:srgbClr val="C0C0AA"/>
        </a:accent5>
        <a:accent6>
          <a:srgbClr val="9D9A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9">
        <a:dk1>
          <a:srgbClr val="000000"/>
        </a:dk1>
        <a:lt1>
          <a:srgbClr val="F8F8F8"/>
        </a:lt1>
        <a:dk2>
          <a:srgbClr val="336600"/>
        </a:dk2>
        <a:lt2>
          <a:srgbClr val="FBFBFB"/>
        </a:lt2>
        <a:accent1>
          <a:srgbClr val="009900"/>
        </a:accent1>
        <a:accent2>
          <a:srgbClr val="C6C6C6"/>
        </a:accent2>
        <a:accent3>
          <a:srgbClr val="FBFBFB"/>
        </a:accent3>
        <a:accent4>
          <a:srgbClr val="000000"/>
        </a:accent4>
        <a:accent5>
          <a:srgbClr val="AACAAA"/>
        </a:accent5>
        <a:accent6>
          <a:srgbClr val="B3B3B3"/>
        </a:accent6>
        <a:hlink>
          <a:srgbClr val="0066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1415</TotalTime>
  <Words>974</Words>
  <Application>Microsoft Office PowerPoint</Application>
  <PresentationFormat>Předvádění na obrazovce (4:3)</PresentationFormat>
  <Paragraphs>465</Paragraphs>
  <Slides>53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53</vt:i4>
      </vt:variant>
    </vt:vector>
  </HeadingPairs>
  <TitlesOfParts>
    <vt:vector size="58" baseType="lpstr">
      <vt:lpstr>Arial</vt:lpstr>
      <vt:lpstr>Wingdings</vt:lpstr>
      <vt:lpstr>Calibri</vt:lpstr>
      <vt:lpstr>Courier New</vt:lpstr>
      <vt:lpstr>Fading Grid</vt:lpstr>
      <vt:lpstr>Sample Solutions                 CENTRAL EUROPE REGIONAL CONTEST 2011   Czech Technical University in Prague</vt:lpstr>
      <vt:lpstr>PRACTICE:  ANTS</vt:lpstr>
      <vt:lpstr>Ants</vt:lpstr>
      <vt:lpstr>PRACTICE:  ELECTRICIAN</vt:lpstr>
      <vt:lpstr>Electrician</vt:lpstr>
      <vt:lpstr>Sample Solutions</vt:lpstr>
      <vt:lpstr>VIGENERE GRILLE</vt:lpstr>
      <vt:lpstr>Vigenere  Grille</vt:lpstr>
      <vt:lpstr>EXECUTE</vt:lpstr>
      <vt:lpstr>Stack Machine Executor</vt:lpstr>
      <vt:lpstr>PROGRAM</vt:lpstr>
      <vt:lpstr>Stack Machine Programmer</vt:lpstr>
      <vt:lpstr>Polynomial way</vt:lpstr>
      <vt:lpstr>“Equals” implementation</vt:lpstr>
      <vt:lpstr>ANALYSE</vt:lpstr>
      <vt:lpstr>Vigenere Analyse</vt:lpstr>
      <vt:lpstr>Vigenere Analyse</vt:lpstr>
      <vt:lpstr>Vigenere Analyse</vt:lpstr>
      <vt:lpstr>Vigenere Analyse</vt:lpstr>
      <vt:lpstr>Analyse</vt:lpstr>
      <vt:lpstr>Analyse</vt:lpstr>
      <vt:lpstr>REGULATE</vt:lpstr>
      <vt:lpstr>Strange Regulations</vt:lpstr>
      <vt:lpstr>Regulate – Disjoint Sets</vt:lpstr>
      <vt:lpstr>Regulate – Disjoint Sets</vt:lpstr>
      <vt:lpstr>Strange Regulations</vt:lpstr>
      <vt:lpstr>UNIQUE</vt:lpstr>
      <vt:lpstr>Unique Encryption Keys</vt:lpstr>
      <vt:lpstr>Unique – possible solution</vt:lpstr>
      <vt:lpstr>Unique Keys</vt:lpstr>
      <vt:lpstr>Unique Keys</vt:lpstr>
      <vt:lpstr>Unique – time complexity</vt:lpstr>
      <vt:lpstr>CARDS</vt:lpstr>
      <vt:lpstr>Card Game</vt:lpstr>
      <vt:lpstr>Card Game</vt:lpstr>
      <vt:lpstr>Card Game</vt:lpstr>
      <vt:lpstr>Card Game</vt:lpstr>
      <vt:lpstr>Card Game</vt:lpstr>
      <vt:lpstr>Card Game</vt:lpstr>
      <vt:lpstr>Card Game</vt:lpstr>
      <vt:lpstr>TRAIL</vt:lpstr>
      <vt:lpstr>Racing Car Trail</vt:lpstr>
      <vt:lpstr>Trail – the graph</vt:lpstr>
      <vt:lpstr>Trail – key observation</vt:lpstr>
      <vt:lpstr>Trail – key observation</vt:lpstr>
      <vt:lpstr>Trail – key observation</vt:lpstr>
      <vt:lpstr>Trail – key observation</vt:lpstr>
      <vt:lpstr>Trail – time complexity</vt:lpstr>
      <vt:lpstr>UNCHANGE</vt:lpstr>
      <vt:lpstr>Unchanged Picture</vt:lpstr>
      <vt:lpstr>Unchange – time complexity</vt:lpstr>
      <vt:lpstr>Unchange – faster solution</vt:lpstr>
      <vt:lpstr>Authors</vt:lpstr>
    </vt:vector>
  </TitlesOfParts>
  <Company>ACM-ICPC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 Kacer</dc:creator>
  <cp:lastModifiedBy>Martin Kačer</cp:lastModifiedBy>
  <cp:revision>177</cp:revision>
  <dcterms:created xsi:type="dcterms:W3CDTF">2007-10-20T10:40:39Z</dcterms:created>
  <dcterms:modified xsi:type="dcterms:W3CDTF">2011-11-13T14:48:49Z</dcterms:modified>
</cp:coreProperties>
</file>