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319" r:id="rId3"/>
    <p:sldId id="350" r:id="rId4"/>
    <p:sldId id="335" r:id="rId5"/>
    <p:sldId id="344" r:id="rId6"/>
    <p:sldId id="343" r:id="rId7"/>
    <p:sldId id="345" r:id="rId8"/>
    <p:sldId id="348" r:id="rId9"/>
    <p:sldId id="338" r:id="rId10"/>
    <p:sldId id="351" r:id="rId11"/>
    <p:sldId id="341" r:id="rId12"/>
    <p:sldId id="337" r:id="rId13"/>
    <p:sldId id="334" r:id="rId14"/>
    <p:sldId id="349" r:id="rId15"/>
    <p:sldId id="318" r:id="rId16"/>
    <p:sldId id="322" r:id="rId17"/>
    <p:sldId id="323" r:id="rId18"/>
    <p:sldId id="324" r:id="rId19"/>
    <p:sldId id="325" r:id="rId20"/>
    <p:sldId id="326" r:id="rId21"/>
    <p:sldId id="352" r:id="rId22"/>
    <p:sldId id="317" r:id="rId23"/>
    <p:sldId id="336" r:id="rId24"/>
    <p:sldId id="354" r:id="rId25"/>
    <p:sldId id="355" r:id="rId26"/>
    <p:sldId id="356" r:id="rId27"/>
    <p:sldId id="357" r:id="rId28"/>
    <p:sldId id="360" r:id="rId29"/>
    <p:sldId id="358" r:id="rId30"/>
    <p:sldId id="3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88" autoAdjust="0"/>
    <p:restoredTop sz="94660"/>
  </p:normalViewPr>
  <p:slideViewPr>
    <p:cSldViewPr snapToGrid="0">
      <p:cViewPr varScale="1">
        <p:scale>
          <a:sx n="128" d="100"/>
          <a:sy n="128"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65933E7-1138-4B5B-8A18-1267A43867C7}" type="datetimeFigureOut">
              <a:rPr lang="en-US" smtClean="0"/>
              <a:t>11/15/21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C7D155-889B-466C-82D5-0D50561DCC67}" type="slidenum">
              <a:rPr lang="en-US" smtClean="0"/>
              <a:t>‹#›</a:t>
            </a:fld>
            <a:endParaRPr lang="en-US"/>
          </a:p>
        </p:txBody>
      </p:sp>
    </p:spTree>
    <p:extLst>
      <p:ext uri="{BB962C8B-B14F-4D97-AF65-F5344CB8AC3E}">
        <p14:creationId xmlns:p14="http://schemas.microsoft.com/office/powerpoint/2010/main" val="40742841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933E7-1138-4B5B-8A18-1267A43867C7}" type="datetimeFigureOut">
              <a:rPr lang="en-US" smtClean="0"/>
              <a:t>11/15/21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7D155-889B-466C-82D5-0D50561DCC67}" type="slidenum">
              <a:rPr lang="en-US" smtClean="0"/>
              <a:t>‹#›</a:t>
            </a:fld>
            <a:endParaRPr lang="en-US"/>
          </a:p>
        </p:txBody>
      </p:sp>
    </p:spTree>
    <p:extLst>
      <p:ext uri="{BB962C8B-B14F-4D97-AF65-F5344CB8AC3E}">
        <p14:creationId xmlns:p14="http://schemas.microsoft.com/office/powerpoint/2010/main" val="294726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933E7-1138-4B5B-8A18-1267A43867C7}" type="datetimeFigureOut">
              <a:rPr lang="en-US" smtClean="0"/>
              <a:t>11/15/21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7D155-889B-466C-82D5-0D50561DCC67}" type="slidenum">
              <a:rPr lang="en-US" smtClean="0"/>
              <a:t>‹#›</a:t>
            </a:fld>
            <a:endParaRPr lang="en-US"/>
          </a:p>
        </p:txBody>
      </p:sp>
    </p:spTree>
    <p:extLst>
      <p:ext uri="{BB962C8B-B14F-4D97-AF65-F5344CB8AC3E}">
        <p14:creationId xmlns:p14="http://schemas.microsoft.com/office/powerpoint/2010/main" val="1262239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solidFill>
            <a:schemeClr val="accent5">
              <a:lumMod val="50000"/>
            </a:schemeClr>
          </a:solidFill>
        </p:spPr>
        <p:txBody>
          <a:bodyPr>
            <a:normAutofit/>
          </a:bodyPr>
          <a:lstStyle>
            <a:lvl1pPr>
              <a:defRPr sz="2800">
                <a:solidFill>
                  <a:schemeClr val="bg1"/>
                </a:solidFill>
                <a:latin typeface="Bookman Old Style" panose="020506040505050202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5933E7-1138-4B5B-8A18-1267A43867C7}" type="datetimeFigureOut">
              <a:rPr lang="en-US" smtClean="0"/>
              <a:t>11/15/21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C7D155-889B-466C-82D5-0D50561DCC67}" type="slidenum">
              <a:rPr lang="en-US" smtClean="0"/>
              <a:t>‹#›</a:t>
            </a:fld>
            <a:endParaRPr lang="en-US"/>
          </a:p>
        </p:txBody>
      </p:sp>
    </p:spTree>
    <p:extLst>
      <p:ext uri="{BB962C8B-B14F-4D97-AF65-F5344CB8AC3E}">
        <p14:creationId xmlns:p14="http://schemas.microsoft.com/office/powerpoint/2010/main" val="73135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5933E7-1138-4B5B-8A18-1267A43867C7}" type="datetimeFigureOut">
              <a:rPr lang="en-US" smtClean="0"/>
              <a:t>11/15/21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C7D155-889B-466C-82D5-0D50561DCC67}" type="slidenum">
              <a:rPr lang="en-US" smtClean="0"/>
              <a:t>‹#›</a:t>
            </a:fld>
            <a:endParaRPr lang="en-US"/>
          </a:p>
        </p:txBody>
      </p:sp>
    </p:spTree>
    <p:extLst>
      <p:ext uri="{BB962C8B-B14F-4D97-AF65-F5344CB8AC3E}">
        <p14:creationId xmlns:p14="http://schemas.microsoft.com/office/powerpoint/2010/main" val="342165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65933E7-1138-4B5B-8A18-1267A43867C7}" type="datetimeFigureOut">
              <a:rPr lang="en-US" smtClean="0"/>
              <a:t>11/15/21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C7D155-889B-466C-82D5-0D50561DCC67}" type="slidenum">
              <a:rPr lang="en-US" smtClean="0"/>
              <a:t>‹#›</a:t>
            </a:fld>
            <a:endParaRPr lang="en-US"/>
          </a:p>
        </p:txBody>
      </p:sp>
    </p:spTree>
    <p:extLst>
      <p:ext uri="{BB962C8B-B14F-4D97-AF65-F5344CB8AC3E}">
        <p14:creationId xmlns:p14="http://schemas.microsoft.com/office/powerpoint/2010/main" val="3163417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65933E7-1138-4B5B-8A18-1267A43867C7}" type="datetimeFigureOut">
              <a:rPr lang="en-US" smtClean="0"/>
              <a:t>11/15/21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9C7D155-889B-466C-82D5-0D50561DCC67}" type="slidenum">
              <a:rPr lang="en-US" smtClean="0"/>
              <a:t>‹#›</a:t>
            </a:fld>
            <a:endParaRPr lang="en-US"/>
          </a:p>
        </p:txBody>
      </p:sp>
    </p:spTree>
    <p:extLst>
      <p:ext uri="{BB962C8B-B14F-4D97-AF65-F5344CB8AC3E}">
        <p14:creationId xmlns:p14="http://schemas.microsoft.com/office/powerpoint/2010/main" val="288657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65933E7-1138-4B5B-8A18-1267A43867C7}" type="datetimeFigureOut">
              <a:rPr lang="en-US" smtClean="0"/>
              <a:t>11/15/21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C7D155-889B-466C-82D5-0D50561DCC6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392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5933E7-1138-4B5B-8A18-1267A43867C7}" type="datetimeFigureOut">
              <a:rPr lang="en-US" smtClean="0"/>
              <a:t>11/15/21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C7D155-889B-466C-82D5-0D50561DCC67}" type="slidenum">
              <a:rPr lang="en-US" smtClean="0"/>
              <a:t>‹#›</a:t>
            </a:fld>
            <a:endParaRPr lang="en-US"/>
          </a:p>
        </p:txBody>
      </p:sp>
    </p:spTree>
    <p:extLst>
      <p:ext uri="{BB962C8B-B14F-4D97-AF65-F5344CB8AC3E}">
        <p14:creationId xmlns:p14="http://schemas.microsoft.com/office/powerpoint/2010/main" val="3456558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933E7-1138-4B5B-8A18-1267A43867C7}" type="datetimeFigureOut">
              <a:rPr lang="en-US" smtClean="0"/>
              <a:t>11/15/21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C7D155-889B-466C-82D5-0D50561DCC67}" type="slidenum">
              <a:rPr lang="en-US" smtClean="0"/>
              <a:t>‹#›</a:t>
            </a:fld>
            <a:endParaRPr lang="en-US"/>
          </a:p>
        </p:txBody>
      </p:sp>
    </p:spTree>
    <p:extLst>
      <p:ext uri="{BB962C8B-B14F-4D97-AF65-F5344CB8AC3E}">
        <p14:creationId xmlns:p14="http://schemas.microsoft.com/office/powerpoint/2010/main" val="2784092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65933E7-1138-4B5B-8A18-1267A43867C7}" type="datetimeFigureOut">
              <a:rPr lang="en-US" smtClean="0"/>
              <a:t>11/15/21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9C7D155-889B-466C-82D5-0D50561DCC67}" type="slidenum">
              <a:rPr lang="en-US" smtClean="0"/>
              <a:t>‹#›</a:t>
            </a:fld>
            <a:endParaRPr lang="en-US"/>
          </a:p>
        </p:txBody>
      </p:sp>
    </p:spTree>
    <p:extLst>
      <p:ext uri="{BB962C8B-B14F-4D97-AF65-F5344CB8AC3E}">
        <p14:creationId xmlns:p14="http://schemas.microsoft.com/office/powerpoint/2010/main" val="369839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65933E7-1138-4B5B-8A18-1267A43867C7}" type="datetimeFigureOut">
              <a:rPr lang="en-US" smtClean="0"/>
              <a:t>11/15/21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9C7D155-889B-466C-82D5-0D50561DCC67}" type="slidenum">
              <a:rPr lang="en-US" smtClean="0"/>
              <a:t>‹#›</a:t>
            </a:fld>
            <a:endParaRPr lang="en-US"/>
          </a:p>
        </p:txBody>
      </p:sp>
    </p:spTree>
    <p:extLst>
      <p:ext uri="{BB962C8B-B14F-4D97-AF65-F5344CB8AC3E}">
        <p14:creationId xmlns:p14="http://schemas.microsoft.com/office/powerpoint/2010/main" val="28379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65933E7-1138-4B5B-8A18-1267A43867C7}" type="datetimeFigureOut">
              <a:rPr lang="en-US" smtClean="0"/>
              <a:t>11/15/21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9C7D155-889B-466C-82D5-0D50561DCC67}" type="slidenum">
              <a:rPr lang="en-US" smtClean="0"/>
              <a:t>‹#›</a:t>
            </a:fld>
            <a:endParaRPr lang="en-US"/>
          </a:p>
        </p:txBody>
      </p:sp>
    </p:spTree>
    <p:extLst>
      <p:ext uri="{BB962C8B-B14F-4D97-AF65-F5344CB8AC3E}">
        <p14:creationId xmlns:p14="http://schemas.microsoft.com/office/powerpoint/2010/main" val="499853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Case study: </a:t>
            </a:r>
            <a:br>
              <a:rPr lang="en-US" dirty="0"/>
            </a:br>
            <a:r>
              <a:rPr lang="en-US" dirty="0"/>
              <a:t>Predicting industry returns using machine learning</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2234652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continued</a:t>
            </a:r>
          </a:p>
        </p:txBody>
      </p:sp>
      <p:sp>
        <p:nvSpPr>
          <p:cNvPr id="3" name="Content Placeholder 2"/>
          <p:cNvSpPr>
            <a:spLocks noGrp="1"/>
          </p:cNvSpPr>
          <p:nvPr>
            <p:ph idx="1"/>
          </p:nvPr>
        </p:nvSpPr>
        <p:spPr>
          <a:xfrm>
            <a:off x="2231136" y="2240479"/>
            <a:ext cx="7729728" cy="3981417"/>
          </a:xfrm>
        </p:spPr>
        <p:txBody>
          <a:bodyPr>
            <a:noAutofit/>
          </a:bodyPr>
          <a:lstStyle/>
          <a:p>
            <a:r>
              <a:rPr lang="en-US" sz="2000" dirty="0"/>
              <a:t>The tuning parameter λ controls the strength of the penalty </a:t>
            </a:r>
          </a:p>
          <a:p>
            <a:pPr lvl="1"/>
            <a:r>
              <a:rPr lang="en-US" sz="2000" dirty="0"/>
              <a:t>If λ=0, we get the OLS estimates</a:t>
            </a:r>
          </a:p>
          <a:p>
            <a:pPr lvl="1"/>
            <a:r>
              <a:rPr lang="en-US" sz="2000" dirty="0"/>
              <a:t>If λ=∞,            are just 0 </a:t>
            </a:r>
          </a:p>
          <a:p>
            <a:r>
              <a:rPr lang="en-US" sz="2000" dirty="0"/>
              <a:t>For 0 &lt; λ &lt; ∞, we are balancing two ideas:</a:t>
            </a:r>
          </a:p>
          <a:p>
            <a:pPr marL="914400" lvl="1" indent="-457200">
              <a:buFont typeface="+mj-lt"/>
              <a:buAutoNum type="arabicPeriod"/>
            </a:pPr>
            <a:r>
              <a:rPr lang="en-US" sz="2000" dirty="0">
                <a:solidFill>
                  <a:srgbClr val="3333FF"/>
                </a:solidFill>
              </a:rPr>
              <a:t>fitting a linear model of y on X</a:t>
            </a:r>
          </a:p>
          <a:p>
            <a:pPr marL="914400" lvl="1" indent="-457200">
              <a:buFont typeface="+mj-lt"/>
              <a:buAutoNum type="arabicPeriod"/>
            </a:pPr>
            <a:r>
              <a:rPr lang="en-US" sz="2000" dirty="0">
                <a:solidFill>
                  <a:srgbClr val="3333FF"/>
                </a:solidFill>
              </a:rPr>
              <a:t>shrinking the coefficients.</a:t>
            </a:r>
          </a:p>
          <a:p>
            <a:r>
              <a:rPr lang="en-US" sz="2000" dirty="0"/>
              <a:t>The nature of the penalty causes some coefficients to be shrunken to be zero exactly</a:t>
            </a:r>
          </a:p>
          <a:p>
            <a:r>
              <a:rPr lang="en-US" sz="2000" dirty="0"/>
              <a:t>LASSO is able to perform variable selection in the linear model. </a:t>
            </a:r>
          </a:p>
          <a:p>
            <a:pPr lvl="1"/>
            <a:r>
              <a:rPr lang="en-US" sz="2000" dirty="0"/>
              <a:t>As λ increases, more coefficients are set to zero </a:t>
            </a:r>
          </a:p>
          <a:p>
            <a:pPr lvl="1"/>
            <a:r>
              <a:rPr lang="en-US" sz="2000" dirty="0"/>
              <a:t>among the nonzero coefficients, more shrinkage is employed</a:t>
            </a:r>
          </a:p>
        </p:txBody>
      </p:sp>
      <p:graphicFrame>
        <p:nvGraphicFramePr>
          <p:cNvPr id="4" name="Object 7"/>
          <p:cNvGraphicFramePr>
            <a:graphicFrameLocks noChangeAspect="1"/>
          </p:cNvGraphicFramePr>
          <p:nvPr>
            <p:extLst>
              <p:ext uri="{D42A27DB-BD31-4B8C-83A1-F6EECF244321}">
                <p14:modId xmlns:p14="http://schemas.microsoft.com/office/powerpoint/2010/main" val="1495703112"/>
              </p:ext>
            </p:extLst>
          </p:nvPr>
        </p:nvGraphicFramePr>
        <p:xfrm>
          <a:off x="3522566" y="3072678"/>
          <a:ext cx="663456" cy="356322"/>
        </p:xfrm>
        <a:graphic>
          <a:graphicData uri="http://schemas.openxmlformats.org/presentationml/2006/ole">
            <mc:AlternateContent xmlns:mc="http://schemas.openxmlformats.org/markup-compatibility/2006">
              <mc:Choice xmlns:v="urn:schemas-microsoft-com:vml" Requires="v">
                <p:oleObj spid="_x0000_s5199" name="Equation" r:id="rId3" imgW="419040" imgH="241200" progId="Equation.DSMT4">
                  <p:embed/>
                </p:oleObj>
              </mc:Choice>
              <mc:Fallback>
                <p:oleObj name="Equation" r:id="rId3" imgW="419040" imgH="241200" progId="Equation.DSMT4">
                  <p:embed/>
                  <p:pic>
                    <p:nvPicPr>
                      <p:cNvPr id="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2566" y="3072678"/>
                        <a:ext cx="663456" cy="35632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006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OLS</a:t>
            </a:r>
          </a:p>
        </p:txBody>
      </p:sp>
      <p:sp>
        <p:nvSpPr>
          <p:cNvPr id="3" name="Content Placeholder 2"/>
          <p:cNvSpPr>
            <a:spLocks noGrp="1"/>
          </p:cNvSpPr>
          <p:nvPr>
            <p:ph idx="1"/>
          </p:nvPr>
        </p:nvSpPr>
        <p:spPr/>
        <p:txBody>
          <a:bodyPr>
            <a:normAutofit fontScale="92500" lnSpcReduction="10000"/>
          </a:bodyPr>
          <a:lstStyle/>
          <a:p>
            <a:r>
              <a:rPr lang="en-US" sz="2400" dirty="0"/>
              <a:t>Fan and Li (2001):  LASSO estimates of the coefficients for the selected predictors are </a:t>
            </a:r>
            <a:r>
              <a:rPr lang="en-US" sz="2400" dirty="0">
                <a:solidFill>
                  <a:srgbClr val="3333FF"/>
                </a:solidFill>
              </a:rPr>
              <a:t>downward biased</a:t>
            </a:r>
          </a:p>
          <a:p>
            <a:pPr lvl="1">
              <a:buFont typeface="Courier New" panose="02070309020205020404" pitchFamily="49" charset="0"/>
              <a:buChar char="o"/>
            </a:pPr>
            <a:r>
              <a:rPr lang="en-US" sz="2000" dirty="0"/>
              <a:t>The LASSO penalty term </a:t>
            </a:r>
            <a:r>
              <a:rPr lang="en-US" sz="2000" dirty="0" err="1"/>
              <a:t>overshrinks</a:t>
            </a:r>
            <a:r>
              <a:rPr lang="en-US" sz="2000" dirty="0"/>
              <a:t> the coefficients for the selected predictors, </a:t>
            </a:r>
          </a:p>
          <a:p>
            <a:pPr lvl="1">
              <a:buFont typeface="Courier New" panose="02070309020205020404" pitchFamily="49" charset="0"/>
              <a:buChar char="o"/>
            </a:pPr>
            <a:r>
              <a:rPr lang="en-US" sz="2000" dirty="0"/>
              <a:t>Effect is more severe for the most relevant predictors. </a:t>
            </a:r>
          </a:p>
          <a:p>
            <a:pPr lvl="1">
              <a:buFont typeface="Courier New" panose="02070309020205020404" pitchFamily="49" charset="0"/>
              <a:buChar char="o"/>
            </a:pPr>
            <a:endParaRPr lang="en-US" dirty="0"/>
          </a:p>
          <a:p>
            <a:r>
              <a:rPr lang="en-US" sz="2400" dirty="0"/>
              <a:t>Solution proposed by </a:t>
            </a:r>
            <a:r>
              <a:rPr lang="en-US" sz="2400" dirty="0" err="1"/>
              <a:t>Belloni</a:t>
            </a:r>
            <a:r>
              <a:rPr lang="en-US" sz="2400" dirty="0"/>
              <a:t> and </a:t>
            </a:r>
            <a:r>
              <a:rPr lang="en-US" sz="2400" dirty="0" err="1"/>
              <a:t>Chernozhukov</a:t>
            </a:r>
            <a:r>
              <a:rPr lang="en-US" sz="2400" dirty="0"/>
              <a:t> (2011, 2013):</a:t>
            </a:r>
          </a:p>
          <a:p>
            <a:pPr lvl="1"/>
            <a:r>
              <a:rPr lang="en-US" sz="2000" dirty="0">
                <a:solidFill>
                  <a:srgbClr val="3333FF"/>
                </a:solidFill>
              </a:rPr>
              <a:t>Re-estimate the coefficients for the LASSO-selected predictors via OLS</a:t>
            </a:r>
          </a:p>
        </p:txBody>
      </p:sp>
    </p:spTree>
    <p:extLst>
      <p:ext uri="{BB962C8B-B14F-4D97-AF65-F5344CB8AC3E}">
        <p14:creationId xmlns:p14="http://schemas.microsoft.com/office/powerpoint/2010/main" val="293219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lstStyle/>
          <a:p>
            <a:r>
              <a:rPr lang="en-US" dirty="0"/>
              <a:t>The data is from Ken French’s data library:</a:t>
            </a:r>
          </a:p>
          <a:p>
            <a:pPr marL="0" indent="0">
              <a:buNone/>
            </a:pPr>
            <a:r>
              <a:rPr lang="en-US" sz="1600" dirty="0"/>
              <a:t>	</a:t>
            </a:r>
            <a:r>
              <a:rPr lang="en-US" sz="1600" dirty="0">
                <a:solidFill>
                  <a:srgbClr val="3333FF"/>
                </a:solidFill>
              </a:rPr>
              <a:t>http://mba.tuck.dartmouth.edu/pages/faculty/ken.french/data_library.html</a:t>
            </a:r>
          </a:p>
          <a:p>
            <a:endParaRPr lang="en-US" dirty="0"/>
          </a:p>
          <a:p>
            <a:r>
              <a:rPr lang="en-US" dirty="0"/>
              <a:t>Monthly data for 30 industries from July 1926 to present</a:t>
            </a:r>
          </a:p>
          <a:p>
            <a:endParaRPr lang="en-US" dirty="0"/>
          </a:p>
          <a:p>
            <a:r>
              <a:rPr lang="en-US" dirty="0"/>
              <a:t>Consistent with </a:t>
            </a:r>
            <a:r>
              <a:rPr lang="en-US" dirty="0" err="1"/>
              <a:t>Rapach</a:t>
            </a:r>
            <a:r>
              <a:rPr lang="en-US" dirty="0"/>
              <a:t> et al. (2018), estimate the model  using data from 1960 </a:t>
            </a:r>
            <a:r>
              <a:rPr lang="en-US"/>
              <a:t>to 2018</a:t>
            </a:r>
            <a:endParaRPr lang="en-US" dirty="0"/>
          </a:p>
        </p:txBody>
      </p:sp>
    </p:spTree>
    <p:extLst>
      <p:ext uri="{BB962C8B-B14F-4D97-AF65-F5344CB8AC3E}">
        <p14:creationId xmlns:p14="http://schemas.microsoft.com/office/powerpoint/2010/main" val="2635258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53017"/>
            <a:ext cx="7729728" cy="1188720"/>
          </a:xfrm>
        </p:spPr>
        <p:txBody>
          <a:bodyPr/>
          <a:lstStyle/>
          <a:p>
            <a:r>
              <a:rPr lang="en-US" dirty="0"/>
              <a:t>Data snapshot</a:t>
            </a:r>
          </a:p>
        </p:txBody>
      </p:sp>
      <p:graphicFrame>
        <p:nvGraphicFramePr>
          <p:cNvPr id="5" name="Table 4"/>
          <p:cNvGraphicFramePr>
            <a:graphicFrameLocks noGrp="1"/>
          </p:cNvGraphicFramePr>
          <p:nvPr>
            <p:extLst>
              <p:ext uri="{D42A27DB-BD31-4B8C-83A1-F6EECF244321}">
                <p14:modId xmlns:p14="http://schemas.microsoft.com/office/powerpoint/2010/main" val="3979717288"/>
              </p:ext>
            </p:extLst>
          </p:nvPr>
        </p:nvGraphicFramePr>
        <p:xfrm>
          <a:off x="838200" y="2514488"/>
          <a:ext cx="10134596" cy="3291225"/>
        </p:xfrm>
        <a:graphic>
          <a:graphicData uri="http://schemas.openxmlformats.org/drawingml/2006/table">
            <a:tbl>
              <a:tblPr/>
              <a:tblGrid>
                <a:gridCol w="1090176">
                  <a:extLst>
                    <a:ext uri="{9D8B030D-6E8A-4147-A177-3AD203B41FA5}">
                      <a16:colId xmlns:a16="http://schemas.microsoft.com/office/drawing/2014/main" val="1978414508"/>
                    </a:ext>
                  </a:extLst>
                </a:gridCol>
                <a:gridCol w="646030">
                  <a:extLst>
                    <a:ext uri="{9D8B030D-6E8A-4147-A177-3AD203B41FA5}">
                      <a16:colId xmlns:a16="http://schemas.microsoft.com/office/drawing/2014/main" val="555216346"/>
                    </a:ext>
                  </a:extLst>
                </a:gridCol>
                <a:gridCol w="646030">
                  <a:extLst>
                    <a:ext uri="{9D8B030D-6E8A-4147-A177-3AD203B41FA5}">
                      <a16:colId xmlns:a16="http://schemas.microsoft.com/office/drawing/2014/main" val="246467913"/>
                    </a:ext>
                  </a:extLst>
                </a:gridCol>
                <a:gridCol w="646030">
                  <a:extLst>
                    <a:ext uri="{9D8B030D-6E8A-4147-A177-3AD203B41FA5}">
                      <a16:colId xmlns:a16="http://schemas.microsoft.com/office/drawing/2014/main" val="3989628986"/>
                    </a:ext>
                  </a:extLst>
                </a:gridCol>
                <a:gridCol w="646030">
                  <a:extLst>
                    <a:ext uri="{9D8B030D-6E8A-4147-A177-3AD203B41FA5}">
                      <a16:colId xmlns:a16="http://schemas.microsoft.com/office/drawing/2014/main" val="2307090705"/>
                    </a:ext>
                  </a:extLst>
                </a:gridCol>
                <a:gridCol w="646030">
                  <a:extLst>
                    <a:ext uri="{9D8B030D-6E8A-4147-A177-3AD203B41FA5}">
                      <a16:colId xmlns:a16="http://schemas.microsoft.com/office/drawing/2014/main" val="656122203"/>
                    </a:ext>
                  </a:extLst>
                </a:gridCol>
                <a:gridCol w="646030">
                  <a:extLst>
                    <a:ext uri="{9D8B030D-6E8A-4147-A177-3AD203B41FA5}">
                      <a16:colId xmlns:a16="http://schemas.microsoft.com/office/drawing/2014/main" val="2243947651"/>
                    </a:ext>
                  </a:extLst>
                </a:gridCol>
                <a:gridCol w="646030">
                  <a:extLst>
                    <a:ext uri="{9D8B030D-6E8A-4147-A177-3AD203B41FA5}">
                      <a16:colId xmlns:a16="http://schemas.microsoft.com/office/drawing/2014/main" val="186986736"/>
                    </a:ext>
                  </a:extLst>
                </a:gridCol>
                <a:gridCol w="646030">
                  <a:extLst>
                    <a:ext uri="{9D8B030D-6E8A-4147-A177-3AD203B41FA5}">
                      <a16:colId xmlns:a16="http://schemas.microsoft.com/office/drawing/2014/main" val="1629797009"/>
                    </a:ext>
                  </a:extLst>
                </a:gridCol>
                <a:gridCol w="646030">
                  <a:extLst>
                    <a:ext uri="{9D8B030D-6E8A-4147-A177-3AD203B41FA5}">
                      <a16:colId xmlns:a16="http://schemas.microsoft.com/office/drawing/2014/main" val="4175114178"/>
                    </a:ext>
                  </a:extLst>
                </a:gridCol>
                <a:gridCol w="646030">
                  <a:extLst>
                    <a:ext uri="{9D8B030D-6E8A-4147-A177-3AD203B41FA5}">
                      <a16:colId xmlns:a16="http://schemas.microsoft.com/office/drawing/2014/main" val="2850981374"/>
                    </a:ext>
                  </a:extLst>
                </a:gridCol>
                <a:gridCol w="646030">
                  <a:extLst>
                    <a:ext uri="{9D8B030D-6E8A-4147-A177-3AD203B41FA5}">
                      <a16:colId xmlns:a16="http://schemas.microsoft.com/office/drawing/2014/main" val="3620673936"/>
                    </a:ext>
                  </a:extLst>
                </a:gridCol>
                <a:gridCol w="646030">
                  <a:extLst>
                    <a:ext uri="{9D8B030D-6E8A-4147-A177-3AD203B41FA5}">
                      <a16:colId xmlns:a16="http://schemas.microsoft.com/office/drawing/2014/main" val="1112464540"/>
                    </a:ext>
                  </a:extLst>
                </a:gridCol>
                <a:gridCol w="646030">
                  <a:extLst>
                    <a:ext uri="{9D8B030D-6E8A-4147-A177-3AD203B41FA5}">
                      <a16:colId xmlns:a16="http://schemas.microsoft.com/office/drawing/2014/main" val="3288780350"/>
                    </a:ext>
                  </a:extLst>
                </a:gridCol>
                <a:gridCol w="646030">
                  <a:extLst>
                    <a:ext uri="{9D8B030D-6E8A-4147-A177-3AD203B41FA5}">
                      <a16:colId xmlns:a16="http://schemas.microsoft.com/office/drawing/2014/main" val="804187023"/>
                    </a:ext>
                  </a:extLst>
                </a:gridCol>
              </a:tblGrid>
              <a:tr h="219415">
                <a:tc>
                  <a:txBody>
                    <a:bodyPr/>
                    <a:lstStyle/>
                    <a:p>
                      <a:pPr algn="l" fontAlgn="b"/>
                      <a:r>
                        <a:rPr lang="en-US" sz="1100" b="0" i="0" u="none" strike="noStrike">
                          <a:solidFill>
                            <a:srgbClr val="000000"/>
                          </a:solidFill>
                          <a:effectLst/>
                          <a:latin typeface="Bookman Old Style" panose="02050604050505020204" pitchFamily="18" charset="0"/>
                        </a:rPr>
                        <a:t>Date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Food </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Beer </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Smoke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Games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Books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Hshld</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Clths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Hlth </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Chems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Txtls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Cnstr</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Steel</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FabPr</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Bookman Old Style" panose="02050604050505020204" pitchFamily="18" charset="0"/>
                        </a:rPr>
                        <a:t>ElcEq</a:t>
                      </a:r>
                    </a:p>
                  </a:txBody>
                  <a:tcPr marL="9525" marR="9525" marT="9525" marB="0" anchor="b">
                    <a:lnL>
                      <a:noFill/>
                    </a:lnL>
                    <a:lnR>
                      <a:noFill/>
                    </a:lnR>
                    <a:lnT>
                      <a:noFill/>
                    </a:lnT>
                    <a:lnB>
                      <a:noFill/>
                    </a:lnB>
                  </a:tcPr>
                </a:tc>
                <a:extLst>
                  <a:ext uri="{0D108BD9-81ED-4DB2-BD59-A6C34878D82A}">
                    <a16:rowId xmlns:a16="http://schemas.microsoft.com/office/drawing/2014/main" val="2681024368"/>
                  </a:ext>
                </a:extLst>
              </a:tr>
              <a:tr h="219415">
                <a:tc>
                  <a:txBody>
                    <a:bodyPr/>
                    <a:lstStyle/>
                    <a:p>
                      <a:pPr algn="l" fontAlgn="b"/>
                      <a:r>
                        <a:rPr lang="en-US" sz="1100" b="0" i="0" u="none" strike="noStrike">
                          <a:solidFill>
                            <a:srgbClr val="000000"/>
                          </a:solidFill>
                          <a:effectLst/>
                          <a:latin typeface="Bookman Old Style" panose="02050604050505020204" pitchFamily="18" charset="0"/>
                        </a:rPr>
                        <a:t>1/29/1960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-4.16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-5.38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-1.72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1.54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-5.14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-7.51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-8.20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-6.35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-9.70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-4.44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-6.34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-9.05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-4.09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-11.97</a:t>
                      </a:r>
                    </a:p>
                  </a:txBody>
                  <a:tcPr marL="9525" marR="9525" marT="9525" marB="0" anchor="b">
                    <a:lnL>
                      <a:noFill/>
                    </a:lnL>
                    <a:lnR>
                      <a:noFill/>
                    </a:lnR>
                    <a:lnT>
                      <a:noFill/>
                    </a:lnT>
                    <a:lnB>
                      <a:noFill/>
                    </a:lnB>
                  </a:tcPr>
                </a:tc>
                <a:extLst>
                  <a:ext uri="{0D108BD9-81ED-4DB2-BD59-A6C34878D82A}">
                    <a16:rowId xmlns:a16="http://schemas.microsoft.com/office/drawing/2014/main" val="3929793005"/>
                  </a:ext>
                </a:extLst>
              </a:tr>
              <a:tr h="219415">
                <a:tc>
                  <a:txBody>
                    <a:bodyPr/>
                    <a:lstStyle/>
                    <a:p>
                      <a:pPr algn="l" fontAlgn="b"/>
                      <a:r>
                        <a:rPr lang="en-US" sz="1100" b="0" i="0" u="none" strike="noStrike">
                          <a:solidFill>
                            <a:srgbClr val="000000"/>
                          </a:solidFill>
                          <a:effectLst/>
                          <a:latin typeface="Bookman Old Style" panose="02050604050505020204" pitchFamily="18" charset="0"/>
                        </a:rPr>
                        <a:t>2/29/1960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-1.85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2.56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4.52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2.68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9.60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1.73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0.27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-0.45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0.61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3.36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-1.74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5.40</a:t>
                      </a:r>
                    </a:p>
                  </a:txBody>
                  <a:tcPr marL="9525" marR="9525" marT="9525" marB="0" anchor="b">
                    <a:lnL>
                      <a:noFill/>
                    </a:lnL>
                    <a:lnR>
                      <a:noFill/>
                    </a:lnR>
                    <a:lnT>
                      <a:noFill/>
                    </a:lnT>
                    <a:lnB>
                      <a:noFill/>
                    </a:lnB>
                  </a:tcPr>
                </a:tc>
                <a:extLst>
                  <a:ext uri="{0D108BD9-81ED-4DB2-BD59-A6C34878D82A}">
                    <a16:rowId xmlns:a16="http://schemas.microsoft.com/office/drawing/2014/main" val="3862699745"/>
                  </a:ext>
                </a:extLst>
              </a:tr>
              <a:tr h="219415">
                <a:tc>
                  <a:txBody>
                    <a:bodyPr/>
                    <a:lstStyle/>
                    <a:p>
                      <a:pPr algn="l" fontAlgn="b"/>
                      <a:r>
                        <a:rPr lang="en-US" sz="1100" b="0" i="0" u="none" strike="noStrike">
                          <a:solidFill>
                            <a:srgbClr val="000000"/>
                          </a:solidFill>
                          <a:effectLst/>
                          <a:latin typeface="Bookman Old Style" panose="02050604050505020204" pitchFamily="18" charset="0"/>
                        </a:rPr>
                        <a:t>3/31/1960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-1.32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-2.59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0.17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2.53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-0.21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1.61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-2.40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-6.44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-0.43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-0.54</a:t>
                      </a:r>
                    </a:p>
                  </a:txBody>
                  <a:tcPr marL="9525" marR="9525" marT="9525" marB="0" anchor="b">
                    <a:lnL>
                      <a:noFill/>
                    </a:lnL>
                    <a:lnR>
                      <a:noFill/>
                    </a:lnR>
                    <a:lnT>
                      <a:noFill/>
                    </a:lnT>
                    <a:lnB>
                      <a:noFill/>
                    </a:lnB>
                  </a:tcPr>
                </a:tc>
                <a:extLst>
                  <a:ext uri="{0D108BD9-81ED-4DB2-BD59-A6C34878D82A}">
                    <a16:rowId xmlns:a16="http://schemas.microsoft.com/office/drawing/2014/main" val="1940713825"/>
                  </a:ext>
                </a:extLst>
              </a:tr>
              <a:tr h="219415">
                <a:tc>
                  <a:txBody>
                    <a:bodyPr/>
                    <a:lstStyle/>
                    <a:p>
                      <a:pPr algn="l" fontAlgn="b"/>
                      <a:r>
                        <a:rPr lang="en-US" sz="1100" b="0" i="0" u="none" strike="noStrike">
                          <a:solidFill>
                            <a:srgbClr val="000000"/>
                          </a:solidFill>
                          <a:effectLst/>
                          <a:latin typeface="Bookman Old Style" panose="02050604050505020204" pitchFamily="18" charset="0"/>
                        </a:rPr>
                        <a:t>4/29/1960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1.36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1.54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6.65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-0.98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-1.08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0.40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1.68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-5.34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-0.91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-5.34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-3.91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-0.92</a:t>
                      </a:r>
                    </a:p>
                  </a:txBody>
                  <a:tcPr marL="9525" marR="9525" marT="9525" marB="0" anchor="b">
                    <a:lnL>
                      <a:noFill/>
                    </a:lnL>
                    <a:lnR>
                      <a:noFill/>
                    </a:lnR>
                    <a:lnT>
                      <a:noFill/>
                    </a:lnT>
                    <a:lnB>
                      <a:noFill/>
                    </a:lnB>
                  </a:tcPr>
                </a:tc>
                <a:extLst>
                  <a:ext uri="{0D108BD9-81ED-4DB2-BD59-A6C34878D82A}">
                    <a16:rowId xmlns:a16="http://schemas.microsoft.com/office/drawing/2014/main" val="3834735259"/>
                  </a:ext>
                </a:extLst>
              </a:tr>
              <a:tr h="219415">
                <a:tc>
                  <a:txBody>
                    <a:bodyPr/>
                    <a:lstStyle/>
                    <a:p>
                      <a:pPr algn="l" fontAlgn="b"/>
                      <a:r>
                        <a:rPr lang="en-US" sz="1100" b="0" i="0" u="none" strike="noStrike">
                          <a:solidFill>
                            <a:srgbClr val="000000"/>
                          </a:solidFill>
                          <a:effectLst/>
                          <a:latin typeface="Bookman Old Style" panose="02050604050505020204" pitchFamily="18" charset="0"/>
                        </a:rPr>
                        <a:t>5/31/1960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8.47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2.71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7.55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11.94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8.01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2.01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13.77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3.67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2.37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3.45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2.62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1.19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6.75</a:t>
                      </a:r>
                    </a:p>
                  </a:txBody>
                  <a:tcPr marL="9525" marR="9525" marT="9525" marB="0" anchor="b">
                    <a:lnL>
                      <a:noFill/>
                    </a:lnL>
                    <a:lnR>
                      <a:noFill/>
                    </a:lnR>
                    <a:lnT>
                      <a:noFill/>
                    </a:lnT>
                    <a:lnB>
                      <a:noFill/>
                    </a:lnB>
                  </a:tcPr>
                </a:tc>
                <a:extLst>
                  <a:ext uri="{0D108BD9-81ED-4DB2-BD59-A6C34878D82A}">
                    <a16:rowId xmlns:a16="http://schemas.microsoft.com/office/drawing/2014/main" val="163985707"/>
                  </a:ext>
                </a:extLst>
              </a:tr>
              <a:tr h="219415">
                <a:tc>
                  <a:txBody>
                    <a:bodyPr/>
                    <a:lstStyle/>
                    <a:p>
                      <a:pPr algn="l" fontAlgn="b"/>
                      <a:r>
                        <a:rPr lang="en-US" sz="1100" b="0" i="0" u="none" strike="noStrike">
                          <a:solidFill>
                            <a:srgbClr val="000000"/>
                          </a:solidFill>
                          <a:effectLst/>
                          <a:latin typeface="Bookman Old Style" panose="02050604050505020204" pitchFamily="18" charset="0"/>
                        </a:rPr>
                        <a:t>6/30/1960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5.63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0.71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2.48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6.62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-1.35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-0.16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0.69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1.56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0.04</a:t>
                      </a:r>
                    </a:p>
                  </a:txBody>
                  <a:tcPr marL="9525" marR="9525" marT="9525" marB="0" anchor="b">
                    <a:lnL>
                      <a:noFill/>
                    </a:lnL>
                    <a:lnR>
                      <a:noFill/>
                    </a:lnR>
                    <a:lnT>
                      <a:noFill/>
                    </a:lnT>
                    <a:lnB>
                      <a:noFill/>
                    </a:lnB>
                  </a:tcPr>
                </a:tc>
                <a:extLst>
                  <a:ext uri="{0D108BD9-81ED-4DB2-BD59-A6C34878D82A}">
                    <a16:rowId xmlns:a16="http://schemas.microsoft.com/office/drawing/2014/main" val="4046474697"/>
                  </a:ext>
                </a:extLst>
              </a:tr>
              <a:tr h="219415">
                <a:tc>
                  <a:txBody>
                    <a:bodyPr/>
                    <a:lstStyle/>
                    <a:p>
                      <a:pPr algn="l" fontAlgn="b"/>
                      <a:r>
                        <a:rPr lang="en-US" sz="1100" b="0" i="0" u="none" strike="noStrike">
                          <a:solidFill>
                            <a:srgbClr val="000000"/>
                          </a:solidFill>
                          <a:effectLst/>
                          <a:latin typeface="Bookman Old Style" panose="02050604050505020204" pitchFamily="18" charset="0"/>
                        </a:rPr>
                        <a:t>7/29/1960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-1.98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-0.66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4.73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-4.59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0.36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-0.47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-3.86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-6.67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-3.01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-6.83</a:t>
                      </a:r>
                    </a:p>
                  </a:txBody>
                  <a:tcPr marL="9525" marR="9525" marT="9525" marB="0" anchor="b">
                    <a:lnL>
                      <a:noFill/>
                    </a:lnL>
                    <a:lnR>
                      <a:noFill/>
                    </a:lnR>
                    <a:lnT>
                      <a:noFill/>
                    </a:lnT>
                    <a:lnB>
                      <a:noFill/>
                    </a:lnB>
                  </a:tcPr>
                </a:tc>
                <a:extLst>
                  <a:ext uri="{0D108BD9-81ED-4DB2-BD59-A6C34878D82A}">
                    <a16:rowId xmlns:a16="http://schemas.microsoft.com/office/drawing/2014/main" val="397132555"/>
                  </a:ext>
                </a:extLst>
              </a:tr>
              <a:tr h="219415">
                <a:tc>
                  <a:txBody>
                    <a:bodyPr/>
                    <a:lstStyle/>
                    <a:p>
                      <a:pPr algn="l" fontAlgn="b"/>
                      <a:r>
                        <a:rPr lang="en-US" sz="1100" b="0" i="0" u="none" strike="noStrike">
                          <a:solidFill>
                            <a:srgbClr val="000000"/>
                          </a:solidFill>
                          <a:effectLst/>
                          <a:latin typeface="Bookman Old Style" panose="02050604050505020204" pitchFamily="18" charset="0"/>
                        </a:rPr>
                        <a:t>8/31/1960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4.74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3.41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5.37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7.33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3.80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3.51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2.46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1.34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-0.67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0.74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0.80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-0.87</a:t>
                      </a:r>
                    </a:p>
                  </a:txBody>
                  <a:tcPr marL="9525" marR="9525" marT="9525" marB="0" anchor="b">
                    <a:lnL>
                      <a:noFill/>
                    </a:lnL>
                    <a:lnR>
                      <a:noFill/>
                    </a:lnR>
                    <a:lnT>
                      <a:noFill/>
                    </a:lnT>
                    <a:lnB>
                      <a:noFill/>
                    </a:lnB>
                  </a:tcPr>
                </a:tc>
                <a:extLst>
                  <a:ext uri="{0D108BD9-81ED-4DB2-BD59-A6C34878D82A}">
                    <a16:rowId xmlns:a16="http://schemas.microsoft.com/office/drawing/2014/main" val="1407763552"/>
                  </a:ext>
                </a:extLst>
              </a:tr>
              <a:tr h="219415">
                <a:tc>
                  <a:txBody>
                    <a:bodyPr/>
                    <a:lstStyle/>
                    <a:p>
                      <a:pPr algn="l" fontAlgn="b"/>
                      <a:r>
                        <a:rPr lang="en-US" sz="1100" b="0" i="0" u="none" strike="noStrike">
                          <a:solidFill>
                            <a:srgbClr val="000000"/>
                          </a:solidFill>
                          <a:effectLst/>
                          <a:latin typeface="Bookman Old Style" panose="02050604050505020204" pitchFamily="18" charset="0"/>
                        </a:rPr>
                        <a:t>9/30/1960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-3.72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-1.93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-2.17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-9.02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-4.07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-8.71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-6.54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-5.09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-8.08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-5.53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-10.30</a:t>
                      </a:r>
                    </a:p>
                  </a:txBody>
                  <a:tcPr marL="9525" marR="9525" marT="9525" marB="0" anchor="b">
                    <a:lnL>
                      <a:noFill/>
                    </a:lnL>
                    <a:lnR>
                      <a:noFill/>
                    </a:lnR>
                    <a:lnT>
                      <a:noFill/>
                    </a:lnT>
                    <a:lnB>
                      <a:noFill/>
                    </a:lnB>
                  </a:tcPr>
                </a:tc>
                <a:extLst>
                  <a:ext uri="{0D108BD9-81ED-4DB2-BD59-A6C34878D82A}">
                    <a16:rowId xmlns:a16="http://schemas.microsoft.com/office/drawing/2014/main" val="3393123268"/>
                  </a:ext>
                </a:extLst>
              </a:tr>
              <a:tr h="219415">
                <a:tc>
                  <a:txBody>
                    <a:bodyPr/>
                    <a:lstStyle/>
                    <a:p>
                      <a:pPr algn="l" fontAlgn="b"/>
                      <a:r>
                        <a:rPr lang="en-US" sz="1100" b="0" i="0" u="none" strike="noStrike">
                          <a:solidFill>
                            <a:srgbClr val="000000"/>
                          </a:solidFill>
                          <a:effectLst/>
                          <a:latin typeface="Bookman Old Style" panose="02050604050505020204" pitchFamily="18" charset="0"/>
                        </a:rPr>
                        <a:t>10/31/1960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4.09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0.33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6.70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-3.49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-1.37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-1.19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-2.13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-1.20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-3.36</a:t>
                      </a:r>
                    </a:p>
                  </a:txBody>
                  <a:tcPr marL="9525" marR="9525" marT="9525" marB="0" anchor="b">
                    <a:lnL>
                      <a:noFill/>
                    </a:lnL>
                    <a:lnR>
                      <a:noFill/>
                    </a:lnR>
                    <a:lnT>
                      <a:noFill/>
                    </a:lnT>
                    <a:lnB>
                      <a:noFill/>
                    </a:lnB>
                  </a:tcPr>
                </a:tc>
                <a:extLst>
                  <a:ext uri="{0D108BD9-81ED-4DB2-BD59-A6C34878D82A}">
                    <a16:rowId xmlns:a16="http://schemas.microsoft.com/office/drawing/2014/main" val="3144027432"/>
                  </a:ext>
                </a:extLst>
              </a:tr>
              <a:tr h="219415">
                <a:tc>
                  <a:txBody>
                    <a:bodyPr/>
                    <a:lstStyle/>
                    <a:p>
                      <a:pPr algn="l" fontAlgn="b"/>
                      <a:r>
                        <a:rPr lang="en-US" sz="1100" b="0" i="0" u="none" strike="noStrike">
                          <a:solidFill>
                            <a:srgbClr val="000000"/>
                          </a:solidFill>
                          <a:effectLst/>
                          <a:latin typeface="Bookman Old Style" panose="02050604050505020204" pitchFamily="18" charset="0"/>
                        </a:rPr>
                        <a:t>11/30/1960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9.59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6.70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14.04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10.24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9.26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4.38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2.17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1.40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8.41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5.35</a:t>
                      </a:r>
                    </a:p>
                  </a:txBody>
                  <a:tcPr marL="9525" marR="9525" marT="9525" marB="0" anchor="b">
                    <a:lnL>
                      <a:noFill/>
                    </a:lnL>
                    <a:lnR>
                      <a:noFill/>
                    </a:lnR>
                    <a:lnT>
                      <a:noFill/>
                    </a:lnT>
                    <a:lnB>
                      <a:noFill/>
                    </a:lnB>
                  </a:tcPr>
                </a:tc>
                <a:extLst>
                  <a:ext uri="{0D108BD9-81ED-4DB2-BD59-A6C34878D82A}">
                    <a16:rowId xmlns:a16="http://schemas.microsoft.com/office/drawing/2014/main" val="3509886423"/>
                  </a:ext>
                </a:extLst>
              </a:tr>
              <a:tr h="219415">
                <a:tc>
                  <a:txBody>
                    <a:bodyPr/>
                    <a:lstStyle/>
                    <a:p>
                      <a:pPr algn="l" fontAlgn="b"/>
                      <a:r>
                        <a:rPr lang="en-US" sz="1100" b="0" i="0" u="none" strike="noStrike">
                          <a:solidFill>
                            <a:srgbClr val="000000"/>
                          </a:solidFill>
                          <a:effectLst/>
                          <a:latin typeface="Bookman Old Style" panose="02050604050505020204" pitchFamily="18" charset="0"/>
                        </a:rPr>
                        <a:t>12/30/1960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4.67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-0.15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3.70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7.93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7.57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3.44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6.22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3.01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0.68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4.43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4.95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4.95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1.18</a:t>
                      </a:r>
                    </a:p>
                  </a:txBody>
                  <a:tcPr marL="9525" marR="9525" marT="9525" marB="0" anchor="b">
                    <a:lnL>
                      <a:noFill/>
                    </a:lnL>
                    <a:lnR>
                      <a:noFill/>
                    </a:lnR>
                    <a:lnT>
                      <a:noFill/>
                    </a:lnT>
                    <a:lnB>
                      <a:noFill/>
                    </a:lnB>
                  </a:tcPr>
                </a:tc>
                <a:extLst>
                  <a:ext uri="{0D108BD9-81ED-4DB2-BD59-A6C34878D82A}">
                    <a16:rowId xmlns:a16="http://schemas.microsoft.com/office/drawing/2014/main" val="479647382"/>
                  </a:ext>
                </a:extLst>
              </a:tr>
              <a:tr h="219415">
                <a:tc>
                  <a:txBody>
                    <a:bodyPr/>
                    <a:lstStyle/>
                    <a:p>
                      <a:pPr algn="l" fontAlgn="b"/>
                      <a:r>
                        <a:rPr lang="en-US" sz="1100" b="0" i="0" u="none" strike="noStrike">
                          <a:solidFill>
                            <a:srgbClr val="000000"/>
                          </a:solidFill>
                          <a:effectLst/>
                          <a:latin typeface="Bookman Old Style" panose="02050604050505020204" pitchFamily="18" charset="0"/>
                        </a:rPr>
                        <a:t>1/31/1961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4.89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5.42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8.96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9.66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4.55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6.13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6.05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6.65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11.40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5.85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8.49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6.14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-0.40</a:t>
                      </a:r>
                    </a:p>
                  </a:txBody>
                  <a:tcPr marL="9525" marR="9525" marT="9525" marB="0" anchor="b">
                    <a:lnL>
                      <a:noFill/>
                    </a:lnL>
                    <a:lnR>
                      <a:noFill/>
                    </a:lnR>
                    <a:lnT>
                      <a:noFill/>
                    </a:lnT>
                    <a:lnB>
                      <a:noFill/>
                    </a:lnB>
                  </a:tcPr>
                </a:tc>
                <a:extLst>
                  <a:ext uri="{0D108BD9-81ED-4DB2-BD59-A6C34878D82A}">
                    <a16:rowId xmlns:a16="http://schemas.microsoft.com/office/drawing/2014/main" val="3715008500"/>
                  </a:ext>
                </a:extLst>
              </a:tr>
              <a:tr h="219415">
                <a:tc>
                  <a:txBody>
                    <a:bodyPr/>
                    <a:lstStyle/>
                    <a:p>
                      <a:pPr algn="l" fontAlgn="b"/>
                      <a:r>
                        <a:rPr lang="en-US" sz="1100" b="0" i="0" u="none" strike="noStrike">
                          <a:solidFill>
                            <a:srgbClr val="000000"/>
                          </a:solidFill>
                          <a:effectLst/>
                          <a:latin typeface="Bookman Old Style" panose="02050604050505020204" pitchFamily="18" charset="0"/>
                        </a:rPr>
                        <a:t>2/28/1961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4.35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8.30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5.55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22.47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7.98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5.19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2.27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6.95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4.93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5.88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Bookman Old Style" panose="02050604050505020204" pitchFamily="18" charset="0"/>
                        </a:rPr>
                        <a:t>9.17</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Bookman Old Style" panose="02050604050505020204" pitchFamily="18" charset="0"/>
                        </a:rPr>
                        <a:t>-0.15</a:t>
                      </a:r>
                    </a:p>
                  </a:txBody>
                  <a:tcPr marL="9525" marR="9525" marT="9525" marB="0" anchor="b">
                    <a:lnL>
                      <a:noFill/>
                    </a:lnL>
                    <a:lnR>
                      <a:noFill/>
                    </a:lnR>
                    <a:lnT>
                      <a:noFill/>
                    </a:lnT>
                    <a:lnB>
                      <a:noFill/>
                    </a:lnB>
                  </a:tcPr>
                </a:tc>
                <a:extLst>
                  <a:ext uri="{0D108BD9-81ED-4DB2-BD59-A6C34878D82A}">
                    <a16:rowId xmlns:a16="http://schemas.microsoft.com/office/drawing/2014/main" val="2982869771"/>
                  </a:ext>
                </a:extLst>
              </a:tr>
            </a:tbl>
          </a:graphicData>
        </a:graphic>
      </p:graphicFrame>
      <p:sp>
        <p:nvSpPr>
          <p:cNvPr id="7" name="Rounded Rectangle 6"/>
          <p:cNvSpPr/>
          <p:nvPr/>
        </p:nvSpPr>
        <p:spPr>
          <a:xfrm>
            <a:off x="711200" y="2514488"/>
            <a:ext cx="1045029" cy="3421855"/>
          </a:xfrm>
          <a:prstGeom prst="round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883229" y="2249714"/>
            <a:ext cx="9470571" cy="493486"/>
          </a:xfrm>
          <a:prstGeom prst="roundRect">
            <a:avLst/>
          </a:prstGeom>
          <a:noFill/>
          <a:ln>
            <a:solidFill>
              <a:srgbClr val="3333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23657" y="1917922"/>
            <a:ext cx="6096000" cy="369332"/>
          </a:xfrm>
          <a:prstGeom prst="rect">
            <a:avLst/>
          </a:prstGeom>
          <a:noFill/>
        </p:spPr>
        <p:txBody>
          <a:bodyPr wrap="square" rtlCol="0">
            <a:spAutoFit/>
          </a:bodyPr>
          <a:lstStyle/>
          <a:p>
            <a:r>
              <a:rPr lang="en-US" dirty="0">
                <a:solidFill>
                  <a:srgbClr val="3333FF"/>
                </a:solidFill>
                <a:latin typeface="Bookman Old Style" panose="02050604050505020204" pitchFamily="18" charset="0"/>
              </a:rPr>
              <a:t>Subset of the 30 </a:t>
            </a:r>
            <a:r>
              <a:rPr lang="en-US" dirty="0" err="1">
                <a:solidFill>
                  <a:srgbClr val="3333FF"/>
                </a:solidFill>
                <a:latin typeface="Bookman Old Style" panose="02050604050505020204" pitchFamily="18" charset="0"/>
              </a:rPr>
              <a:t>Fama</a:t>
            </a:r>
            <a:r>
              <a:rPr lang="en-US" dirty="0">
                <a:solidFill>
                  <a:srgbClr val="3333FF"/>
                </a:solidFill>
                <a:latin typeface="Bookman Old Style" panose="02050604050505020204" pitchFamily="18" charset="0"/>
              </a:rPr>
              <a:t>-French industries</a:t>
            </a:r>
          </a:p>
        </p:txBody>
      </p:sp>
      <p:cxnSp>
        <p:nvCxnSpPr>
          <p:cNvPr id="11" name="Straight Arrow Connector 10"/>
          <p:cNvCxnSpPr/>
          <p:nvPr/>
        </p:nvCxnSpPr>
        <p:spPr>
          <a:xfrm flipH="1" flipV="1">
            <a:off x="1756230" y="5936343"/>
            <a:ext cx="899884" cy="478971"/>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44800" y="6299200"/>
            <a:ext cx="5979886" cy="369332"/>
          </a:xfrm>
          <a:prstGeom prst="rect">
            <a:avLst/>
          </a:prstGeom>
          <a:noFill/>
        </p:spPr>
        <p:txBody>
          <a:bodyPr wrap="square" rtlCol="0">
            <a:spAutoFit/>
          </a:bodyPr>
          <a:lstStyle/>
          <a:p>
            <a:r>
              <a:rPr lang="en-US" dirty="0">
                <a:solidFill>
                  <a:srgbClr val="3333FF"/>
                </a:solidFill>
                <a:latin typeface="Bookman Old Style" panose="02050604050505020204" pitchFamily="18" charset="0"/>
              </a:rPr>
              <a:t>Monthly return data</a:t>
            </a:r>
          </a:p>
        </p:txBody>
      </p:sp>
    </p:spTree>
    <p:extLst>
      <p:ext uri="{BB962C8B-B14F-4D97-AF65-F5344CB8AC3E}">
        <p14:creationId xmlns:p14="http://schemas.microsoft.com/office/powerpoint/2010/main" val="2385534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LassoOLS</a:t>
            </a:r>
            <a:endParaRPr lang="en-US" dirty="0"/>
          </a:p>
        </p:txBody>
      </p:sp>
      <p:sp>
        <p:nvSpPr>
          <p:cNvPr id="6" name="Content Placeholder 5"/>
          <p:cNvSpPr>
            <a:spLocks noGrp="1"/>
          </p:cNvSpPr>
          <p:nvPr>
            <p:ph idx="1"/>
          </p:nvPr>
        </p:nvSpPr>
        <p:spPr/>
        <p:txBody>
          <a:bodyPr>
            <a:normAutofit fontScale="92500" lnSpcReduction="10000"/>
          </a:bodyPr>
          <a:lstStyle/>
          <a:p>
            <a:r>
              <a:rPr lang="en-US" dirty="0" err="1"/>
              <a:t>LassoOLS</a:t>
            </a:r>
            <a:r>
              <a:rPr lang="en-US" dirty="0"/>
              <a:t> in R:</a:t>
            </a:r>
          </a:p>
          <a:p>
            <a:pPr lvl="1"/>
            <a:r>
              <a:rPr lang="en-US" dirty="0" err="1"/>
              <a:t>LassoOLS</a:t>
            </a:r>
            <a:r>
              <a:rPr lang="en-US" dirty="0"/>
              <a:t> computes the two-stage estimator </a:t>
            </a:r>
            <a:r>
              <a:rPr lang="en-US" dirty="0" err="1"/>
              <a:t>Lasso+OLS</a:t>
            </a:r>
            <a:r>
              <a:rPr lang="en-US" dirty="0"/>
              <a:t> (default) or the Lasso estimator (if OLS=FALSE).</a:t>
            </a:r>
          </a:p>
          <a:p>
            <a:pPr lvl="1">
              <a:buFont typeface="Courier New" panose="02070309020205020404" pitchFamily="49" charset="0"/>
              <a:buChar char="o"/>
            </a:pPr>
            <a:r>
              <a:rPr lang="en-US" dirty="0"/>
              <a:t>Part of the HDCI library</a:t>
            </a:r>
          </a:p>
          <a:p>
            <a:pPr lvl="1">
              <a:buFont typeface="Courier New" panose="02070309020205020404" pitchFamily="49" charset="0"/>
              <a:buChar char="o"/>
            </a:pPr>
            <a:r>
              <a:rPr lang="en-US" dirty="0"/>
              <a:t>Format:</a:t>
            </a:r>
          </a:p>
          <a:p>
            <a:pPr lvl="1">
              <a:buFont typeface="Courier New" panose="02070309020205020404" pitchFamily="49" charset="0"/>
              <a:buChar char="o"/>
            </a:pPr>
            <a:r>
              <a:rPr lang="en-US" dirty="0" err="1">
                <a:solidFill>
                  <a:srgbClr val="3333FF"/>
                </a:solidFill>
              </a:rPr>
              <a:t>LassoOLS</a:t>
            </a:r>
            <a:r>
              <a:rPr lang="en-US" dirty="0"/>
              <a:t>(x, y, OLS = TRUE, lambda = NULL, </a:t>
            </a:r>
            <a:r>
              <a:rPr lang="en-US" dirty="0" err="1"/>
              <a:t>fix.lambda</a:t>
            </a:r>
            <a:r>
              <a:rPr lang="en-US" dirty="0"/>
              <a:t> = TRUE, </a:t>
            </a:r>
            <a:r>
              <a:rPr lang="en-US" dirty="0" err="1"/>
              <a:t>cv.method</a:t>
            </a:r>
            <a:r>
              <a:rPr lang="en-US" dirty="0"/>
              <a:t> = "cv", </a:t>
            </a:r>
            <a:r>
              <a:rPr lang="en-US" dirty="0" err="1"/>
              <a:t>nfolds</a:t>
            </a:r>
            <a:r>
              <a:rPr lang="en-US" dirty="0"/>
              <a:t>= 10, </a:t>
            </a:r>
            <a:r>
              <a:rPr lang="en-US" dirty="0" err="1"/>
              <a:t>foldid</a:t>
            </a:r>
            <a:r>
              <a:rPr lang="en-US" dirty="0"/>
              <a:t>, </a:t>
            </a:r>
            <a:r>
              <a:rPr lang="en-US" dirty="0" err="1"/>
              <a:t>cv.OLS</a:t>
            </a:r>
            <a:r>
              <a:rPr lang="en-US" dirty="0"/>
              <a:t> = TRUE, tau = 0, parallel = FALSE, standardize = TRUE, intercept = TRUE, ...)</a:t>
            </a:r>
          </a:p>
          <a:p>
            <a:pPr lvl="1">
              <a:buFont typeface="Courier New" panose="02070309020205020404" pitchFamily="49" charset="0"/>
              <a:buChar char="o"/>
            </a:pPr>
            <a:r>
              <a:rPr lang="en-US" dirty="0"/>
              <a:t>Use </a:t>
            </a:r>
            <a:r>
              <a:rPr lang="en-US" dirty="0" err="1"/>
              <a:t>mypredict</a:t>
            </a:r>
            <a:r>
              <a:rPr lang="en-US" dirty="0"/>
              <a:t>(</a:t>
            </a:r>
            <a:r>
              <a:rPr lang="en-US" dirty="0" err="1"/>
              <a:t>obj</a:t>
            </a:r>
            <a:r>
              <a:rPr lang="en-US" dirty="0"/>
              <a:t>, </a:t>
            </a:r>
            <a:r>
              <a:rPr lang="en-US" dirty="0" err="1"/>
              <a:t>newx</a:t>
            </a:r>
            <a:r>
              <a:rPr lang="en-US" dirty="0"/>
              <a:t>) to generate the forecast</a:t>
            </a:r>
          </a:p>
          <a:p>
            <a:pPr>
              <a:buFont typeface="Courier New" panose="02070309020205020404" pitchFamily="49" charset="0"/>
              <a:buChar char="o"/>
            </a:pPr>
            <a:r>
              <a:rPr lang="en-US" dirty="0" err="1"/>
              <a:t>LassoOLS</a:t>
            </a:r>
            <a:r>
              <a:rPr lang="en-US" dirty="0"/>
              <a:t> in Python: </a:t>
            </a:r>
            <a:r>
              <a:rPr lang="en-US" dirty="0" err="1"/>
              <a:t>sklearn</a:t>
            </a:r>
            <a:r>
              <a:rPr lang="en-US" dirty="0"/>
              <a:t>-Lasso, </a:t>
            </a:r>
            <a:r>
              <a:rPr lang="en-US" dirty="0" err="1"/>
              <a:t>LassoCV</a:t>
            </a:r>
            <a:endParaRPr lang="en-US" dirty="0"/>
          </a:p>
        </p:txBody>
      </p:sp>
    </p:spTree>
    <p:extLst>
      <p:ext uri="{BB962C8B-B14F-4D97-AF65-F5344CB8AC3E}">
        <p14:creationId xmlns:p14="http://schemas.microsoft.com/office/powerpoint/2010/main" val="251239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model: Time-series cross validation</a:t>
            </a:r>
          </a:p>
        </p:txBody>
      </p:sp>
      <p:sp>
        <p:nvSpPr>
          <p:cNvPr id="3" name="Content Placeholder 2"/>
          <p:cNvSpPr>
            <a:spLocks noGrp="1"/>
          </p:cNvSpPr>
          <p:nvPr>
            <p:ph idx="1"/>
          </p:nvPr>
        </p:nvSpPr>
        <p:spPr/>
        <p:txBody>
          <a:bodyPr>
            <a:normAutofit fontScale="77500" lnSpcReduction="20000"/>
          </a:bodyPr>
          <a:lstStyle/>
          <a:p>
            <a:r>
              <a:rPr lang="en-US" dirty="0"/>
              <a:t>The approach in </a:t>
            </a:r>
            <a:r>
              <a:rPr lang="en-US" dirty="0" err="1"/>
              <a:t>Rapach</a:t>
            </a:r>
            <a:r>
              <a:rPr lang="en-US" dirty="0"/>
              <a:t> et al (2018):</a:t>
            </a:r>
          </a:p>
          <a:p>
            <a:pPr lvl="1">
              <a:buFont typeface="Courier New" panose="02070309020205020404" pitchFamily="49" charset="0"/>
              <a:buChar char="o"/>
            </a:pPr>
            <a:r>
              <a:rPr lang="en-US" dirty="0"/>
              <a:t>Use data from 1960:01 through 1969:12 to estimate the predictive regression for each industry via Lasso</a:t>
            </a:r>
          </a:p>
          <a:p>
            <a:pPr lvl="1">
              <a:buFont typeface="Courier New" panose="02070309020205020404" pitchFamily="49" charset="0"/>
              <a:buChar char="o"/>
            </a:pPr>
            <a:r>
              <a:rPr lang="en-US" dirty="0"/>
              <a:t>Generate a set of 30 out-of-sample industry excess return forecasts for 1970:01. </a:t>
            </a:r>
          </a:p>
          <a:p>
            <a:pPr lvl="1">
              <a:buFont typeface="Courier New" panose="02070309020205020404" pitchFamily="49" charset="0"/>
              <a:buChar char="o"/>
            </a:pPr>
            <a:r>
              <a:rPr lang="en-US" dirty="0"/>
              <a:t>Sort the industries in ascending order according to the excess return forecasts and form equal-weighted quintile portfolios</a:t>
            </a:r>
          </a:p>
          <a:p>
            <a:pPr lvl="1">
              <a:buFont typeface="Courier New" panose="02070309020205020404" pitchFamily="49" charset="0"/>
              <a:buChar char="o"/>
            </a:pPr>
            <a:r>
              <a:rPr lang="en-US" dirty="0"/>
              <a:t>Create a zero-investment portfolio that goes long (short) the top (bottom) quintile portfolio. </a:t>
            </a:r>
          </a:p>
          <a:p>
            <a:pPr lvl="1"/>
            <a:endParaRPr lang="en-US" dirty="0"/>
          </a:p>
          <a:p>
            <a:r>
              <a:rPr lang="en-US" dirty="0"/>
              <a:t>Repeat the process using data from 1960:01 to 1970:01 to compute an updated set of out-of-sample industry excess return forecasts for 1970:02</a:t>
            </a:r>
          </a:p>
          <a:p>
            <a:pPr lvl="1">
              <a:buFont typeface="Courier New" panose="02070309020205020404" pitchFamily="49" charset="0"/>
              <a:buChar char="o"/>
            </a:pPr>
            <a:r>
              <a:rPr lang="en-US" dirty="0"/>
              <a:t>Create a zero-investment portfolio that goes long (short) the top (bottom) quintile portfolio. </a:t>
            </a:r>
          </a:p>
          <a:p>
            <a:pPr lvl="1">
              <a:buFont typeface="Courier New" panose="02070309020205020404" pitchFamily="49" charset="0"/>
              <a:buChar char="o"/>
            </a:pPr>
            <a:endParaRPr lang="en-US" dirty="0"/>
          </a:p>
          <a:p>
            <a:pPr>
              <a:buFont typeface="Courier New" panose="02070309020205020404" pitchFamily="49" charset="0"/>
              <a:buChar char="o"/>
            </a:pPr>
            <a:r>
              <a:rPr lang="en-US" dirty="0"/>
              <a:t>Continue this process through 2018:06</a:t>
            </a:r>
          </a:p>
        </p:txBody>
      </p:sp>
    </p:spTree>
    <p:extLst>
      <p:ext uri="{BB962C8B-B14F-4D97-AF65-F5344CB8AC3E}">
        <p14:creationId xmlns:p14="http://schemas.microsoft.com/office/powerpoint/2010/main" val="236633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depiction of the estimation strategy</a:t>
            </a:r>
          </a:p>
        </p:txBody>
      </p:sp>
      <p:pic>
        <p:nvPicPr>
          <p:cNvPr id="6" name="Picture 5"/>
          <p:cNvPicPr>
            <a:picLocks noChangeAspect="1"/>
          </p:cNvPicPr>
          <p:nvPr/>
        </p:nvPicPr>
        <p:blipFill>
          <a:blip r:embed="rId2"/>
          <a:stretch>
            <a:fillRect/>
          </a:stretch>
        </p:blipFill>
        <p:spPr>
          <a:xfrm>
            <a:off x="838200" y="1858196"/>
            <a:ext cx="10515600" cy="3672216"/>
          </a:xfrm>
          <a:prstGeom prst="rect">
            <a:avLst/>
          </a:prstGeom>
        </p:spPr>
      </p:pic>
      <p:sp>
        <p:nvSpPr>
          <p:cNvPr id="3" name="TextBox 2"/>
          <p:cNvSpPr txBox="1"/>
          <p:nvPr/>
        </p:nvSpPr>
        <p:spPr>
          <a:xfrm>
            <a:off x="1229710" y="5754414"/>
            <a:ext cx="10247587" cy="369332"/>
          </a:xfrm>
          <a:prstGeom prst="rect">
            <a:avLst/>
          </a:prstGeom>
          <a:noFill/>
        </p:spPr>
        <p:txBody>
          <a:bodyPr wrap="square" rtlCol="0">
            <a:spAutoFit/>
          </a:bodyPr>
          <a:lstStyle/>
          <a:p>
            <a:r>
              <a:rPr lang="en-US" dirty="0">
                <a:latin typeface="Bookman Old Style" panose="02050604050505020204" pitchFamily="18" charset="0"/>
              </a:rPr>
              <a:t>The blue observations form the training sets, and the red observations form the test sets.</a:t>
            </a:r>
          </a:p>
        </p:txBody>
      </p:sp>
    </p:spTree>
    <p:extLst>
      <p:ext uri="{BB962C8B-B14F-4D97-AF65-F5344CB8AC3E}">
        <p14:creationId xmlns:p14="http://schemas.microsoft.com/office/powerpoint/2010/main" val="165226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industry trading strategy</a:t>
            </a:r>
          </a:p>
        </p:txBody>
      </p:sp>
      <p:sp>
        <p:nvSpPr>
          <p:cNvPr id="3" name="Content Placeholder 2"/>
          <p:cNvSpPr>
            <a:spLocks noGrp="1"/>
          </p:cNvSpPr>
          <p:nvPr>
            <p:ph idx="1"/>
          </p:nvPr>
        </p:nvSpPr>
        <p:spPr/>
        <p:txBody>
          <a:bodyPr/>
          <a:lstStyle/>
          <a:p>
            <a:r>
              <a:rPr lang="en-US" dirty="0"/>
              <a:t>At the end of each month, sort the 30 industry portfolios according to </a:t>
            </a:r>
            <a:r>
              <a:rPr lang="en-US" dirty="0">
                <a:solidFill>
                  <a:srgbClr val="3333FF"/>
                </a:solidFill>
              </a:rPr>
              <a:t>out-of-sample forecasts of their excess returns for the subsequent month</a:t>
            </a:r>
            <a:r>
              <a:rPr lang="en-US" dirty="0"/>
              <a:t>. </a:t>
            </a:r>
          </a:p>
          <a:p>
            <a:endParaRPr lang="en-US" dirty="0"/>
          </a:p>
          <a:p>
            <a:r>
              <a:rPr lang="en-US" dirty="0"/>
              <a:t>Then form equal-weighted quintile portfolios based on the sorts, and each </a:t>
            </a:r>
            <a:r>
              <a:rPr lang="en-US" dirty="0">
                <a:solidFill>
                  <a:srgbClr val="3333FF"/>
                </a:solidFill>
              </a:rPr>
              <a:t>long-short industry-rotation portfolio is a zero-investment portfolio that goes long (short) the top (bottom) quintile portfolio.</a:t>
            </a:r>
          </a:p>
        </p:txBody>
      </p:sp>
    </p:spTree>
    <p:extLst>
      <p:ext uri="{BB962C8B-B14F-4D97-AF65-F5344CB8AC3E}">
        <p14:creationId xmlns:p14="http://schemas.microsoft.com/office/powerpoint/2010/main" val="306178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30548"/>
            <a:ext cx="7729728" cy="1188720"/>
          </a:xfrm>
        </p:spPr>
        <p:txBody>
          <a:bodyPr/>
          <a:lstStyle/>
          <a:p>
            <a:r>
              <a:rPr lang="en-US" dirty="0"/>
              <a:t>Trading strategy performance: OLS vs. Lasso Forecasts</a:t>
            </a:r>
          </a:p>
        </p:txBody>
      </p:sp>
      <p:pic>
        <p:nvPicPr>
          <p:cNvPr id="4" name="Content Placeholder 3"/>
          <p:cNvPicPr>
            <a:picLocks noGrp="1" noChangeAspect="1"/>
          </p:cNvPicPr>
          <p:nvPr>
            <p:ph idx="1"/>
          </p:nvPr>
        </p:nvPicPr>
        <p:blipFill>
          <a:blip r:embed="rId2"/>
          <a:stretch>
            <a:fillRect/>
          </a:stretch>
        </p:blipFill>
        <p:spPr>
          <a:xfrm>
            <a:off x="838200" y="1690688"/>
            <a:ext cx="7594600" cy="5167312"/>
          </a:xfrm>
          <a:prstGeom prst="rect">
            <a:avLst/>
          </a:prstGeom>
        </p:spPr>
      </p:pic>
      <p:cxnSp>
        <p:nvCxnSpPr>
          <p:cNvPr id="10" name="Straight Arrow Connector 9"/>
          <p:cNvCxnSpPr/>
          <p:nvPr/>
        </p:nvCxnSpPr>
        <p:spPr>
          <a:xfrm flipH="1" flipV="1">
            <a:off x="7936089" y="3465689"/>
            <a:ext cx="1219200" cy="112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155289" y="3292312"/>
            <a:ext cx="1873955" cy="307777"/>
          </a:xfrm>
          <a:prstGeom prst="rect">
            <a:avLst/>
          </a:prstGeom>
          <a:noFill/>
        </p:spPr>
        <p:txBody>
          <a:bodyPr wrap="square" rtlCol="0">
            <a:spAutoFit/>
          </a:bodyPr>
          <a:lstStyle/>
          <a:p>
            <a:r>
              <a:rPr lang="en-US" sz="1400" dirty="0">
                <a:latin typeface="Bookman Old Style" panose="02050604050505020204" pitchFamily="18" charset="0"/>
              </a:rPr>
              <a:t>OLS Forecasts</a:t>
            </a:r>
          </a:p>
        </p:txBody>
      </p:sp>
      <p:cxnSp>
        <p:nvCxnSpPr>
          <p:cNvPr id="12" name="Straight Arrow Connector 11"/>
          <p:cNvCxnSpPr/>
          <p:nvPr/>
        </p:nvCxnSpPr>
        <p:spPr>
          <a:xfrm flipH="1" flipV="1">
            <a:off x="7936089" y="2605352"/>
            <a:ext cx="1219200" cy="11289"/>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239956" y="2451463"/>
            <a:ext cx="2240844" cy="307777"/>
          </a:xfrm>
          <a:prstGeom prst="rect">
            <a:avLst/>
          </a:prstGeom>
          <a:noFill/>
        </p:spPr>
        <p:txBody>
          <a:bodyPr wrap="square" rtlCol="0">
            <a:spAutoFit/>
          </a:bodyPr>
          <a:lstStyle/>
          <a:p>
            <a:r>
              <a:rPr lang="en-US" sz="1400" dirty="0" err="1">
                <a:solidFill>
                  <a:srgbClr val="3333FF"/>
                </a:solidFill>
                <a:latin typeface="Bookman Old Style" panose="02050604050505020204" pitchFamily="18" charset="0"/>
              </a:rPr>
              <a:t>LassoOLS</a:t>
            </a:r>
            <a:r>
              <a:rPr lang="en-US" sz="1400" dirty="0">
                <a:solidFill>
                  <a:srgbClr val="3333FF"/>
                </a:solidFill>
                <a:latin typeface="Bookman Old Style" panose="02050604050505020204" pitchFamily="18" charset="0"/>
              </a:rPr>
              <a:t> Forecasts</a:t>
            </a:r>
          </a:p>
        </p:txBody>
      </p:sp>
    </p:spTree>
    <p:extLst>
      <p:ext uri="{BB962C8B-B14F-4D97-AF65-F5344CB8AC3E}">
        <p14:creationId xmlns:p14="http://schemas.microsoft.com/office/powerpoint/2010/main" val="2216267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strategy descriptive statistics</a:t>
            </a:r>
          </a:p>
        </p:txBody>
      </p:sp>
      <p:sp>
        <p:nvSpPr>
          <p:cNvPr id="7" name="Text Placeholder 6"/>
          <p:cNvSpPr>
            <a:spLocks noGrp="1"/>
          </p:cNvSpPr>
          <p:nvPr>
            <p:ph type="body" idx="1"/>
          </p:nvPr>
        </p:nvSpPr>
        <p:spPr>
          <a:xfrm>
            <a:off x="810192" y="1690688"/>
            <a:ext cx="5157787" cy="823912"/>
          </a:xfrm>
        </p:spPr>
        <p:txBody>
          <a:bodyPr>
            <a:normAutofit/>
          </a:bodyPr>
          <a:lstStyle/>
          <a:p>
            <a:r>
              <a:rPr lang="en-US" sz="1600" dirty="0">
                <a:solidFill>
                  <a:srgbClr val="3333FF"/>
                </a:solidFill>
                <a:latin typeface="Bookman Old Style" panose="02050604050505020204" pitchFamily="18" charset="0"/>
              </a:rPr>
              <a:t>Monthly descriptive data</a:t>
            </a:r>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1411534644"/>
              </p:ext>
            </p:extLst>
          </p:nvPr>
        </p:nvGraphicFramePr>
        <p:xfrm>
          <a:off x="6172200" y="2573283"/>
          <a:ext cx="5482772" cy="1089116"/>
        </p:xfrm>
        <a:graphic>
          <a:graphicData uri="http://schemas.openxmlformats.org/drawingml/2006/table">
            <a:tbl>
              <a:tblPr/>
              <a:tblGrid>
                <a:gridCol w="1154650">
                  <a:extLst>
                    <a:ext uri="{9D8B030D-6E8A-4147-A177-3AD203B41FA5}">
                      <a16:colId xmlns:a16="http://schemas.microsoft.com/office/drawing/2014/main" val="1506834079"/>
                    </a:ext>
                  </a:extLst>
                </a:gridCol>
                <a:gridCol w="2062394">
                  <a:extLst>
                    <a:ext uri="{9D8B030D-6E8A-4147-A177-3AD203B41FA5}">
                      <a16:colId xmlns:a16="http://schemas.microsoft.com/office/drawing/2014/main" val="1369002647"/>
                    </a:ext>
                  </a:extLst>
                </a:gridCol>
                <a:gridCol w="1132864">
                  <a:extLst>
                    <a:ext uri="{9D8B030D-6E8A-4147-A177-3AD203B41FA5}">
                      <a16:colId xmlns:a16="http://schemas.microsoft.com/office/drawing/2014/main" val="640027342"/>
                    </a:ext>
                  </a:extLst>
                </a:gridCol>
                <a:gridCol w="1132864">
                  <a:extLst>
                    <a:ext uri="{9D8B030D-6E8A-4147-A177-3AD203B41FA5}">
                      <a16:colId xmlns:a16="http://schemas.microsoft.com/office/drawing/2014/main" val="1617483257"/>
                    </a:ext>
                  </a:extLst>
                </a:gridCol>
              </a:tblGrid>
              <a:tr h="272279">
                <a:tc>
                  <a:txBody>
                    <a:bodyPr/>
                    <a:lstStyle/>
                    <a:p>
                      <a:pPr algn="l" fontAlgn="b"/>
                      <a:r>
                        <a:rPr lang="en-US" sz="800" b="1" i="0" u="none" strike="noStrike">
                          <a:solidFill>
                            <a:srgbClr val="000000"/>
                          </a:solidFill>
                          <a:effectLst/>
                          <a:latin typeface="Bookman Old Style" panose="02050604050505020204" pitchFamily="18" charset="0"/>
                        </a:rPr>
                        <a:t>Variable</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Bookman Old Style" panose="02050604050505020204" pitchFamily="18" charset="0"/>
                        </a:rPr>
                        <a:t>Formula</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Bookman Old Style" panose="02050604050505020204" pitchFamily="18" charset="0"/>
                        </a:rPr>
                        <a:t>OLS Forecasts</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1" i="0" u="none" strike="noStrike">
                          <a:solidFill>
                            <a:srgbClr val="000000"/>
                          </a:solidFill>
                          <a:effectLst/>
                          <a:latin typeface="Bookman Old Style" panose="02050604050505020204" pitchFamily="18" charset="0"/>
                        </a:rPr>
                        <a:t>Lasso Forecasts</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036663"/>
                  </a:ext>
                </a:extLst>
              </a:tr>
              <a:tr h="272279">
                <a:tc>
                  <a:txBody>
                    <a:bodyPr/>
                    <a:lstStyle/>
                    <a:p>
                      <a:pPr algn="l" fontAlgn="b"/>
                      <a:r>
                        <a:rPr lang="en-US" sz="800" b="0" i="0" u="none" strike="noStrike">
                          <a:solidFill>
                            <a:srgbClr val="000000"/>
                          </a:solidFill>
                          <a:effectLst/>
                          <a:latin typeface="Bookman Old Style" panose="02050604050505020204" pitchFamily="18" charset="0"/>
                        </a:rPr>
                        <a:t>Annualized return</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Bookman Old Style" panose="02050604050505020204" pitchFamily="18" charset="0"/>
                        </a:rPr>
                        <a:t>Monthly return*12</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Bookman Old Style" panose="02050604050505020204" pitchFamily="18" charset="0"/>
                        </a:rPr>
                        <a:t>6.00%</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Bookman Old Style" panose="02050604050505020204" pitchFamily="18" charset="0"/>
                        </a:rPr>
                        <a:t>7.20%</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2765648"/>
                  </a:ext>
                </a:extLst>
              </a:tr>
              <a:tr h="272279">
                <a:tc>
                  <a:txBody>
                    <a:bodyPr/>
                    <a:lstStyle/>
                    <a:p>
                      <a:pPr algn="l" fontAlgn="b"/>
                      <a:r>
                        <a:rPr lang="en-US" sz="800" b="0" i="0" u="none" strike="noStrike">
                          <a:solidFill>
                            <a:srgbClr val="000000"/>
                          </a:solidFill>
                          <a:effectLst/>
                          <a:latin typeface="Bookman Old Style" panose="02050604050505020204" pitchFamily="18" charset="0"/>
                        </a:rPr>
                        <a:t>Annualized SD</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Bookman Old Style" panose="02050604050505020204" pitchFamily="18" charset="0"/>
                        </a:rPr>
                        <a:t>Monthly SD*sqrt(12)</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Bookman Old Style" panose="02050604050505020204" pitchFamily="18" charset="0"/>
                        </a:rPr>
                        <a:t>11.78%</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Bookman Old Style" panose="02050604050505020204" pitchFamily="18" charset="0"/>
                        </a:rPr>
                        <a:t>10.39%</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9933582"/>
                  </a:ext>
                </a:extLst>
              </a:tr>
              <a:tr h="272279">
                <a:tc>
                  <a:txBody>
                    <a:bodyPr/>
                    <a:lstStyle/>
                    <a:p>
                      <a:pPr algn="l" fontAlgn="b"/>
                      <a:r>
                        <a:rPr lang="en-US" sz="800" b="0" i="0" u="none" strike="noStrike" dirty="0">
                          <a:solidFill>
                            <a:srgbClr val="000000"/>
                          </a:solidFill>
                          <a:effectLst/>
                          <a:latin typeface="Bookman Old Style" panose="02050604050505020204" pitchFamily="18" charset="0"/>
                        </a:rPr>
                        <a:t>Sharpe Ratio</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Bookman Old Style" panose="02050604050505020204" pitchFamily="18" charset="0"/>
                        </a:rPr>
                        <a:t>Annualized return/Annualized SD</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Bookman Old Style" panose="02050604050505020204" pitchFamily="18" charset="0"/>
                        </a:rPr>
                        <a:t>0.509</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Bookman Old Style" panose="02050604050505020204" pitchFamily="18" charset="0"/>
                        </a:rPr>
                        <a:t>0.693</a:t>
                      </a:r>
                    </a:p>
                  </a:txBody>
                  <a:tcPr marL="6868" marR="6868" marT="68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5637973"/>
                  </a:ext>
                </a:extLst>
              </a:tr>
            </a:tbl>
          </a:graphicData>
        </a:graphic>
      </p:graphicFrame>
      <p:sp>
        <p:nvSpPr>
          <p:cNvPr id="9" name="Text Placeholder 8"/>
          <p:cNvSpPr>
            <a:spLocks noGrp="1"/>
          </p:cNvSpPr>
          <p:nvPr>
            <p:ph type="body" sz="quarter" idx="3"/>
          </p:nvPr>
        </p:nvSpPr>
        <p:spPr/>
        <p:txBody>
          <a:bodyPr>
            <a:normAutofit/>
          </a:bodyPr>
          <a:lstStyle/>
          <a:p>
            <a:r>
              <a:rPr lang="en-US" sz="1600" dirty="0">
                <a:solidFill>
                  <a:srgbClr val="3333FF"/>
                </a:solidFill>
                <a:latin typeface="Bookman Old Style" panose="02050604050505020204" pitchFamily="18" charset="0"/>
              </a:rPr>
              <a:t>Annualized performance measures</a:t>
            </a:r>
          </a:p>
        </p:txBody>
      </p:sp>
      <p:graphicFrame>
        <p:nvGraphicFramePr>
          <p:cNvPr id="6" name="Content Placeholder 5"/>
          <p:cNvGraphicFramePr>
            <a:graphicFrameLocks noGrp="1"/>
          </p:cNvGraphicFramePr>
          <p:nvPr>
            <p:ph sz="quarter" idx="4"/>
            <p:extLst>
              <p:ext uri="{D42A27DB-BD31-4B8C-83A1-F6EECF244321}">
                <p14:modId xmlns:p14="http://schemas.microsoft.com/office/powerpoint/2010/main" val="518221460"/>
              </p:ext>
            </p:extLst>
          </p:nvPr>
        </p:nvGraphicFramePr>
        <p:xfrm>
          <a:off x="839788" y="2573283"/>
          <a:ext cx="4923971" cy="2495660"/>
        </p:xfrm>
        <a:graphic>
          <a:graphicData uri="http://schemas.openxmlformats.org/drawingml/2006/table">
            <a:tbl>
              <a:tblPr/>
              <a:tblGrid>
                <a:gridCol w="1684617">
                  <a:extLst>
                    <a:ext uri="{9D8B030D-6E8A-4147-A177-3AD203B41FA5}">
                      <a16:colId xmlns:a16="http://schemas.microsoft.com/office/drawing/2014/main" val="458616237"/>
                    </a:ext>
                  </a:extLst>
                </a:gridCol>
                <a:gridCol w="1619677">
                  <a:extLst>
                    <a:ext uri="{9D8B030D-6E8A-4147-A177-3AD203B41FA5}">
                      <a16:colId xmlns:a16="http://schemas.microsoft.com/office/drawing/2014/main" val="1981554703"/>
                    </a:ext>
                  </a:extLst>
                </a:gridCol>
                <a:gridCol w="1619677">
                  <a:extLst>
                    <a:ext uri="{9D8B030D-6E8A-4147-A177-3AD203B41FA5}">
                      <a16:colId xmlns:a16="http://schemas.microsoft.com/office/drawing/2014/main" val="2463765839"/>
                    </a:ext>
                  </a:extLst>
                </a:gridCol>
              </a:tblGrid>
              <a:tr h="249566">
                <a:tc>
                  <a:txBody>
                    <a:bodyPr/>
                    <a:lstStyle/>
                    <a:p>
                      <a:pPr algn="l" fontAlgn="b"/>
                      <a:r>
                        <a:rPr lang="en-US" sz="1100" b="0" i="0" u="none" strike="noStrike">
                          <a:solidFill>
                            <a:srgbClr val="000000"/>
                          </a:solidFill>
                          <a:effectLst/>
                          <a:latin typeface="Bookman Old Style" panose="02050604050505020204"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Bookman Old Style" panose="02050604050505020204" pitchFamily="18" charset="0"/>
                        </a:rPr>
                        <a:t>OLS Forecasts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Bookman Old Style" panose="02050604050505020204" pitchFamily="18" charset="0"/>
                        </a:rPr>
                        <a:t>Lasso Forecasts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525811"/>
                  </a:ext>
                </a:extLst>
              </a:tr>
              <a:tr h="249566">
                <a:tc>
                  <a:txBody>
                    <a:bodyPr/>
                    <a:lstStyle/>
                    <a:p>
                      <a:pPr algn="l" fontAlgn="b"/>
                      <a:r>
                        <a:rPr lang="en-US" sz="1100" b="0" i="0" u="none" strike="noStrike">
                          <a:solidFill>
                            <a:srgbClr val="000000"/>
                          </a:solidFill>
                          <a:effectLst/>
                          <a:latin typeface="Bookman Old Style" panose="02050604050505020204" pitchFamily="18" charset="0"/>
                        </a:rPr>
                        <a:t>Observations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582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582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2824581"/>
                  </a:ext>
                </a:extLst>
              </a:tr>
              <a:tr h="249566">
                <a:tc>
                  <a:txBody>
                    <a:bodyPr/>
                    <a:lstStyle/>
                    <a:p>
                      <a:pPr algn="l" fontAlgn="b"/>
                      <a:r>
                        <a:rPr lang="en-US" sz="1100" b="0" i="0" u="none" strike="noStrike">
                          <a:solidFill>
                            <a:srgbClr val="000000"/>
                          </a:solidFill>
                          <a:effectLst/>
                          <a:latin typeface="Bookman Old Style" panose="02050604050505020204" pitchFamily="18" charset="0"/>
                        </a:rPr>
                        <a:t>Minimum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-15.00%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-13.80%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647804"/>
                  </a:ext>
                </a:extLst>
              </a:tr>
              <a:tr h="249566">
                <a:tc>
                  <a:txBody>
                    <a:bodyPr/>
                    <a:lstStyle/>
                    <a:p>
                      <a:pPr algn="l" fontAlgn="b"/>
                      <a:r>
                        <a:rPr lang="en-US" sz="1100" b="0" i="0" u="none" strike="noStrike">
                          <a:solidFill>
                            <a:srgbClr val="000000"/>
                          </a:solidFill>
                          <a:effectLst/>
                          <a:latin typeface="Bookman Old Style" panose="02050604050505020204" pitchFamily="18" charset="0"/>
                        </a:rPr>
                        <a:t>Quartile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-1.60%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5979952"/>
                  </a:ext>
                </a:extLst>
              </a:tr>
              <a:tr h="249566">
                <a:tc>
                  <a:txBody>
                    <a:bodyPr/>
                    <a:lstStyle/>
                    <a:p>
                      <a:pPr algn="l" fontAlgn="b"/>
                      <a:r>
                        <a:rPr lang="en-US" sz="1100" b="0" i="0" u="none" strike="noStrike">
                          <a:solidFill>
                            <a:srgbClr val="000000"/>
                          </a:solidFill>
                          <a:effectLst/>
                          <a:latin typeface="Bookman Old Style" panose="02050604050505020204" pitchFamily="18" charset="0"/>
                        </a:rPr>
                        <a:t>Median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0.40%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0.40%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250990"/>
                  </a:ext>
                </a:extLst>
              </a:tr>
              <a:tr h="249566">
                <a:tc>
                  <a:txBody>
                    <a:bodyPr/>
                    <a:lstStyle/>
                    <a:p>
                      <a:pPr algn="l" fontAlgn="b"/>
                      <a:r>
                        <a:rPr lang="en-US" sz="1100" b="0" i="0" u="none" strike="noStrike">
                          <a:solidFill>
                            <a:srgbClr val="000000"/>
                          </a:solidFill>
                          <a:effectLst/>
                          <a:latin typeface="Bookman Old Style" panose="02050604050505020204" pitchFamily="18" charset="0"/>
                        </a:rPr>
                        <a:t>Arithmetic 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0.60%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382998"/>
                  </a:ext>
                </a:extLst>
              </a:tr>
              <a:tr h="249566">
                <a:tc>
                  <a:txBody>
                    <a:bodyPr/>
                    <a:lstStyle/>
                    <a:p>
                      <a:pPr algn="l" fontAlgn="b"/>
                      <a:r>
                        <a:rPr lang="en-US" sz="1100" b="0" i="0" u="none" strike="noStrike">
                          <a:solidFill>
                            <a:srgbClr val="000000"/>
                          </a:solidFill>
                          <a:effectLst/>
                          <a:latin typeface="Bookman Old Style" panose="02050604050505020204" pitchFamily="18" charset="0"/>
                        </a:rPr>
                        <a:t>Geometric 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0.40%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5801674"/>
                  </a:ext>
                </a:extLst>
              </a:tr>
              <a:tr h="249566">
                <a:tc>
                  <a:txBody>
                    <a:bodyPr/>
                    <a:lstStyle/>
                    <a:p>
                      <a:pPr algn="l" fontAlgn="b"/>
                      <a:r>
                        <a:rPr lang="en-US" sz="1100" b="0" i="0" u="none" strike="noStrike">
                          <a:solidFill>
                            <a:srgbClr val="000000"/>
                          </a:solidFill>
                          <a:effectLst/>
                          <a:latin typeface="Bookman Old Style" panose="02050604050505020204" pitchFamily="18" charset="0"/>
                        </a:rPr>
                        <a:t>Quartile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2.20%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0920621"/>
                  </a:ext>
                </a:extLst>
              </a:tr>
              <a:tr h="249566">
                <a:tc>
                  <a:txBody>
                    <a:bodyPr/>
                    <a:lstStyle/>
                    <a:p>
                      <a:pPr algn="l" fontAlgn="b"/>
                      <a:r>
                        <a:rPr lang="en-US" sz="1100" b="0" i="0" u="none" strike="noStrike">
                          <a:solidFill>
                            <a:srgbClr val="000000"/>
                          </a:solidFill>
                          <a:effectLst/>
                          <a:latin typeface="Bookman Old Style" panose="02050604050505020204" pitchFamily="18" charset="0"/>
                        </a:rPr>
                        <a:t>Maximum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23.20%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Bookman Old Style" panose="02050604050505020204" pitchFamily="18" charset="0"/>
                        </a:rPr>
                        <a:t>13.80%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2337179"/>
                  </a:ext>
                </a:extLst>
              </a:tr>
              <a:tr h="249566">
                <a:tc>
                  <a:txBody>
                    <a:bodyPr/>
                    <a:lstStyle/>
                    <a:p>
                      <a:pPr algn="l" fontAlgn="b"/>
                      <a:r>
                        <a:rPr lang="en-US" sz="1100" b="0" i="0" u="none" strike="noStrike">
                          <a:solidFill>
                            <a:srgbClr val="000000"/>
                          </a:solidFill>
                          <a:effectLst/>
                          <a:latin typeface="Bookman Old Style" panose="02050604050505020204" pitchFamily="18" charset="0"/>
                        </a:rPr>
                        <a:t>Stdev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Bookman Old Style" panose="02050604050505020204" pitchFamily="18" charset="0"/>
                        </a:rPr>
                        <a:t>3.40%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Bookman Old Style" panose="02050604050505020204" pitchFamily="18" charset="0"/>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9689004"/>
                  </a:ext>
                </a:extLst>
              </a:tr>
            </a:tbl>
          </a:graphicData>
        </a:graphic>
      </p:graphicFrame>
    </p:spTree>
    <p:extLst>
      <p:ext uri="{BB962C8B-B14F-4D97-AF65-F5344CB8AC3E}">
        <p14:creationId xmlns:p14="http://schemas.microsoft.com/office/powerpoint/2010/main" val="200905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of slow-diffusion of information across industries</a:t>
            </a:r>
          </a:p>
        </p:txBody>
      </p:sp>
      <p:sp>
        <p:nvSpPr>
          <p:cNvPr id="3" name="Content Placeholder 2"/>
          <p:cNvSpPr>
            <a:spLocks noGrp="1"/>
          </p:cNvSpPr>
          <p:nvPr>
            <p:ph idx="1"/>
          </p:nvPr>
        </p:nvSpPr>
        <p:spPr/>
        <p:txBody>
          <a:bodyPr>
            <a:normAutofit/>
          </a:bodyPr>
          <a:lstStyle/>
          <a:p>
            <a:r>
              <a:rPr lang="en-US" dirty="0"/>
              <a:t>Hong, </a:t>
            </a:r>
            <a:r>
              <a:rPr lang="en-US" dirty="0" err="1"/>
              <a:t>Torous</a:t>
            </a:r>
            <a:r>
              <a:rPr lang="en-US" dirty="0"/>
              <a:t>, and </a:t>
            </a:r>
            <a:r>
              <a:rPr lang="en-US" dirty="0" err="1"/>
              <a:t>Valkanov</a:t>
            </a:r>
            <a:r>
              <a:rPr lang="en-US" dirty="0"/>
              <a:t> (2007):</a:t>
            </a:r>
          </a:p>
          <a:p>
            <a:pPr marL="914400" lvl="1" indent="-457200">
              <a:buFont typeface="+mj-lt"/>
              <a:buAutoNum type="arabicPeriod"/>
            </a:pPr>
            <a:r>
              <a:rPr lang="en-US" dirty="0"/>
              <a:t>Investors with limited information-processing capabilities specialize in specific market segments.</a:t>
            </a:r>
            <a:endParaRPr lang="en-US" sz="1400" dirty="0"/>
          </a:p>
          <a:p>
            <a:pPr marL="914400" lvl="1" indent="-457200">
              <a:buFont typeface="+mj-lt"/>
              <a:buAutoNum type="arabicPeriod"/>
            </a:pPr>
            <a:r>
              <a:rPr lang="en-US" dirty="0"/>
              <a:t>When a cash flow shock arises in a particular industry, information-processing limitations prevent investors specializing in other industries from understanding the full implications of the shock. </a:t>
            </a:r>
          </a:p>
          <a:p>
            <a:pPr marL="914400" lvl="1" indent="-457200">
              <a:buFont typeface="+mj-lt"/>
              <a:buAutoNum type="arabicPeriod"/>
            </a:pPr>
            <a:r>
              <a:rPr lang="en-US" dirty="0"/>
              <a:t>Information diffuses gradually across industries</a:t>
            </a:r>
          </a:p>
          <a:p>
            <a:pPr marL="914400" lvl="1" indent="-457200">
              <a:buFont typeface="+mj-lt"/>
              <a:buAutoNum type="arabicPeriod"/>
            </a:pPr>
            <a:r>
              <a:rPr lang="en-US" dirty="0"/>
              <a:t>The resulting delayed adjustment in equity prices gives rise to cross-industry return predictability.</a:t>
            </a:r>
          </a:p>
        </p:txBody>
      </p:sp>
    </p:spTree>
    <p:extLst>
      <p:ext uri="{BB962C8B-B14F-4D97-AF65-F5344CB8AC3E}">
        <p14:creationId xmlns:p14="http://schemas.microsoft.com/office/powerpoint/2010/main" val="322941218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13720" cy="1325563"/>
          </a:xfrm>
        </p:spPr>
        <p:txBody>
          <a:bodyPr/>
          <a:lstStyle/>
          <a:p>
            <a:r>
              <a:rPr lang="en-US" dirty="0"/>
              <a:t>Do style </a:t>
            </a:r>
            <a:r>
              <a:rPr lang="en-US"/>
              <a:t>factors explain </a:t>
            </a:r>
            <a:r>
              <a:rPr lang="en-US" dirty="0"/>
              <a:t>the returns to the strategy?</a:t>
            </a:r>
          </a:p>
        </p:txBody>
      </p:sp>
      <p:pic>
        <p:nvPicPr>
          <p:cNvPr id="7" name="Content Placeholder 6"/>
          <p:cNvPicPr>
            <a:picLocks noGrp="1" noChangeAspect="1"/>
          </p:cNvPicPr>
          <p:nvPr>
            <p:ph idx="1"/>
          </p:nvPr>
        </p:nvPicPr>
        <p:blipFill>
          <a:blip r:embed="rId2"/>
          <a:stretch>
            <a:fillRect/>
          </a:stretch>
        </p:blipFill>
        <p:spPr>
          <a:xfrm>
            <a:off x="838200" y="1825624"/>
            <a:ext cx="5509550" cy="4746625"/>
          </a:xfrm>
          <a:prstGeom prst="rect">
            <a:avLst/>
          </a:prstGeom>
        </p:spPr>
      </p:pic>
      <p:sp>
        <p:nvSpPr>
          <p:cNvPr id="8" name="Rounded Rectangle 7"/>
          <p:cNvSpPr/>
          <p:nvPr/>
        </p:nvSpPr>
        <p:spPr>
          <a:xfrm>
            <a:off x="838200" y="2728913"/>
            <a:ext cx="4676775" cy="1871662"/>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286249" y="4600575"/>
            <a:ext cx="1228725" cy="514350"/>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5514974" y="3328988"/>
            <a:ext cx="1771651" cy="428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00925" y="3071813"/>
            <a:ext cx="4500563" cy="523220"/>
          </a:xfrm>
          <a:prstGeom prst="rect">
            <a:avLst/>
          </a:prstGeom>
          <a:noFill/>
        </p:spPr>
        <p:txBody>
          <a:bodyPr wrap="square" rtlCol="0">
            <a:spAutoFit/>
          </a:bodyPr>
          <a:lstStyle/>
          <a:p>
            <a:r>
              <a:rPr lang="en-US" sz="1400" dirty="0">
                <a:latin typeface="Bookman Old Style" panose="02050604050505020204" pitchFamily="18" charset="0"/>
              </a:rPr>
              <a:t>Traditional style factors don’t explain the anomaly.  Adj. R</a:t>
            </a:r>
            <a:r>
              <a:rPr lang="en-US" sz="1400" baseline="30000" dirty="0">
                <a:latin typeface="Bookman Old Style" panose="02050604050505020204" pitchFamily="18" charset="0"/>
              </a:rPr>
              <a:t>2</a:t>
            </a:r>
            <a:r>
              <a:rPr lang="en-US" sz="1400" dirty="0">
                <a:latin typeface="Bookman Old Style" panose="02050604050505020204" pitchFamily="18" charset="0"/>
              </a:rPr>
              <a:t> is less than 0.05</a:t>
            </a:r>
          </a:p>
        </p:txBody>
      </p:sp>
      <p:cxnSp>
        <p:nvCxnSpPr>
          <p:cNvPr id="13" name="Straight Arrow Connector 12"/>
          <p:cNvCxnSpPr/>
          <p:nvPr/>
        </p:nvCxnSpPr>
        <p:spPr>
          <a:xfrm flipH="1">
            <a:off x="5514975" y="4600575"/>
            <a:ext cx="1885950" cy="270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545517" y="4446686"/>
            <a:ext cx="4500563" cy="307777"/>
          </a:xfrm>
          <a:prstGeom prst="rect">
            <a:avLst/>
          </a:prstGeom>
          <a:noFill/>
        </p:spPr>
        <p:txBody>
          <a:bodyPr wrap="square" rtlCol="0">
            <a:spAutoFit/>
          </a:bodyPr>
          <a:lstStyle/>
          <a:p>
            <a:r>
              <a:rPr lang="en-US" sz="1400" dirty="0">
                <a:latin typeface="Bookman Old Style" panose="02050604050505020204" pitchFamily="18" charset="0"/>
              </a:rPr>
              <a:t>Alpha of 70 bps per month or 8.4% annualized!</a:t>
            </a:r>
          </a:p>
        </p:txBody>
      </p:sp>
    </p:spTree>
    <p:extLst>
      <p:ext uri="{BB962C8B-B14F-4D97-AF65-F5344CB8AC3E}">
        <p14:creationId xmlns:p14="http://schemas.microsoft.com/office/powerpoint/2010/main" val="3603071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Lasso do so much better than OLS?</a:t>
            </a:r>
          </a:p>
        </p:txBody>
      </p:sp>
      <p:sp>
        <p:nvSpPr>
          <p:cNvPr id="3" name="Content Placeholder 2"/>
          <p:cNvSpPr>
            <a:spLocks noGrp="1"/>
          </p:cNvSpPr>
          <p:nvPr>
            <p:ph idx="1"/>
          </p:nvPr>
        </p:nvSpPr>
        <p:spPr/>
        <p:txBody>
          <a:bodyPr>
            <a:noAutofit/>
          </a:bodyPr>
          <a:lstStyle/>
          <a:p>
            <a:r>
              <a:rPr lang="en-US" altLang="en-US" sz="1600" dirty="0"/>
              <a:t>Prediction Accuracy</a:t>
            </a:r>
          </a:p>
          <a:p>
            <a:pPr lvl="1"/>
            <a:r>
              <a:rPr lang="en-US" altLang="en-US" dirty="0"/>
              <a:t>Assume                , and            </a:t>
            </a:r>
          </a:p>
          <a:p>
            <a:pPr lvl="1">
              <a:buNone/>
            </a:pPr>
            <a:r>
              <a:rPr lang="en-US" altLang="en-US" dirty="0"/>
              <a:t>   then the prediction error of the estimate        is:</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a:t>OLS estimates have low bias but large variance (typically)</a:t>
            </a:r>
          </a:p>
          <a:p>
            <a:pPr lvl="1"/>
            <a:r>
              <a:rPr lang="en-US" altLang="en-US" b="1" dirty="0">
                <a:solidFill>
                  <a:srgbClr val="3333FF"/>
                </a:solidFill>
              </a:rPr>
              <a:t>Lasso improves the overall prediction accuracy by sacrificing bias to reduce the variance of the predicted value.</a:t>
            </a:r>
          </a:p>
          <a:p>
            <a:endParaRPr lang="en-US" sz="1600" dirty="0"/>
          </a:p>
        </p:txBody>
      </p:sp>
      <p:graphicFrame>
        <p:nvGraphicFramePr>
          <p:cNvPr id="4" name="Object 4"/>
          <p:cNvGraphicFramePr>
            <a:graphicFrameLocks noChangeAspect="1"/>
          </p:cNvGraphicFramePr>
          <p:nvPr>
            <p:extLst>
              <p:ext uri="{D42A27DB-BD31-4B8C-83A1-F6EECF244321}">
                <p14:modId xmlns:p14="http://schemas.microsoft.com/office/powerpoint/2010/main" val="41280645"/>
              </p:ext>
            </p:extLst>
          </p:nvPr>
        </p:nvGraphicFramePr>
        <p:xfrm>
          <a:off x="3446853" y="3045480"/>
          <a:ext cx="963929" cy="248070"/>
        </p:xfrm>
        <a:graphic>
          <a:graphicData uri="http://schemas.openxmlformats.org/presentationml/2006/ole">
            <mc:AlternateContent xmlns:mc="http://schemas.openxmlformats.org/markup-compatibility/2006">
              <mc:Choice xmlns:v="urn:schemas-microsoft-com:vml" Requires="v">
                <p:oleObj spid="_x0000_s3469" name="Equation" r:id="rId3" imgW="838080" imgH="215640" progId="Equation.DSMT4">
                  <p:embed/>
                </p:oleObj>
              </mc:Choice>
              <mc:Fallback>
                <p:oleObj name="Equation" r:id="rId3" imgW="838080" imgH="215640" progId="Equation.DSMT4">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853" y="3045480"/>
                        <a:ext cx="963929" cy="248070"/>
                      </a:xfrm>
                      <a:prstGeom prst="rect">
                        <a:avLst/>
                      </a:prstGeom>
                      <a:noFill/>
                      <a:ln>
                        <a:noFill/>
                      </a:ln>
                      <a:effectLst/>
                    </p:spPr>
                  </p:pic>
                </p:oleObj>
              </mc:Fallback>
            </mc:AlternateContent>
          </a:graphicData>
        </a:graphic>
      </p:graphicFrame>
      <p:graphicFrame>
        <p:nvGraphicFramePr>
          <p:cNvPr id="5" name="Object 8"/>
          <p:cNvGraphicFramePr>
            <a:graphicFrameLocks noChangeAspect="1"/>
          </p:cNvGraphicFramePr>
          <p:nvPr>
            <p:extLst>
              <p:ext uri="{D42A27DB-BD31-4B8C-83A1-F6EECF244321}">
                <p14:modId xmlns:p14="http://schemas.microsoft.com/office/powerpoint/2010/main" val="2464547244"/>
              </p:ext>
            </p:extLst>
          </p:nvPr>
        </p:nvGraphicFramePr>
        <p:xfrm>
          <a:off x="3364909" y="3886582"/>
          <a:ext cx="4259262" cy="1422399"/>
        </p:xfrm>
        <a:graphic>
          <a:graphicData uri="http://schemas.openxmlformats.org/presentationml/2006/ole">
            <mc:AlternateContent xmlns:mc="http://schemas.openxmlformats.org/markup-compatibility/2006">
              <mc:Choice xmlns:v="urn:schemas-microsoft-com:vml" Requires="v">
                <p:oleObj spid="_x0000_s3470" name="Equation" r:id="rId5" imgW="2603160" imgH="787320" progId="Equation.DSMT4">
                  <p:embed/>
                </p:oleObj>
              </mc:Choice>
              <mc:Fallback>
                <p:oleObj name="Equation" r:id="rId5" imgW="2603160" imgH="787320" progId="Equation.DSMT4">
                  <p:embed/>
                  <p:pic>
                    <p:nvPicPr>
                      <p:cNvPr id="410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4909" y="3886582"/>
                        <a:ext cx="4259262" cy="1422399"/>
                      </a:xfrm>
                      <a:prstGeom prst="rect">
                        <a:avLst/>
                      </a:prstGeom>
                      <a:noFill/>
                      <a:ln>
                        <a:noFill/>
                      </a:ln>
                      <a:effec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846964837"/>
              </p:ext>
            </p:extLst>
          </p:nvPr>
        </p:nvGraphicFramePr>
        <p:xfrm>
          <a:off x="6096000" y="3319488"/>
          <a:ext cx="420140" cy="359775"/>
        </p:xfrm>
        <a:graphic>
          <a:graphicData uri="http://schemas.openxmlformats.org/presentationml/2006/ole">
            <mc:AlternateContent xmlns:mc="http://schemas.openxmlformats.org/markup-compatibility/2006">
              <mc:Choice xmlns:v="urn:schemas-microsoft-com:vml" Requires="v">
                <p:oleObj spid="_x0000_s3471" name="Equation" r:id="rId7" imgW="342720" imgH="241200" progId="Equation.DSMT4">
                  <p:embed/>
                </p:oleObj>
              </mc:Choice>
              <mc:Fallback>
                <p:oleObj name="Equation" r:id="rId7" imgW="342720" imgH="241200" progId="Equation.DSMT4">
                  <p:embed/>
                  <p:pic>
                    <p:nvPicPr>
                      <p:cNvPr id="410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319488"/>
                        <a:ext cx="420140" cy="359775"/>
                      </a:xfrm>
                      <a:prstGeom prst="rect">
                        <a:avLst/>
                      </a:prstGeom>
                      <a:noFill/>
                      <a:ln>
                        <a:noFill/>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736874364"/>
              </p:ext>
            </p:extLst>
          </p:nvPr>
        </p:nvGraphicFramePr>
        <p:xfrm>
          <a:off x="4821535" y="3045480"/>
          <a:ext cx="686238" cy="248070"/>
        </p:xfrm>
        <a:graphic>
          <a:graphicData uri="http://schemas.openxmlformats.org/presentationml/2006/ole">
            <mc:AlternateContent xmlns:mc="http://schemas.openxmlformats.org/markup-compatibility/2006">
              <mc:Choice xmlns:v="urn:schemas-microsoft-com:vml" Requires="v">
                <p:oleObj spid="_x0000_s3472" name="Equation" r:id="rId9" imgW="596880" imgH="215640" progId="Equation.DSMT4">
                  <p:embed/>
                </p:oleObj>
              </mc:Choice>
              <mc:Fallback>
                <p:oleObj name="Equation" r:id="rId9" imgW="596880" imgH="215640" progId="Equation.DSMT4">
                  <p:embed/>
                  <p:pic>
                    <p:nvPicPr>
                      <p:cNvPr id="409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1535" y="3045480"/>
                        <a:ext cx="686238" cy="248070"/>
                      </a:xfrm>
                      <a:prstGeom prst="rect">
                        <a:avLst/>
                      </a:prstGeom>
                      <a:noFill/>
                      <a:ln>
                        <a:noFill/>
                      </a:ln>
                      <a:effec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1540254932"/>
              </p:ext>
            </p:extLst>
          </p:nvPr>
        </p:nvGraphicFramePr>
        <p:xfrm>
          <a:off x="5720140" y="3008639"/>
          <a:ext cx="963929" cy="284911"/>
        </p:xfrm>
        <a:graphic>
          <a:graphicData uri="http://schemas.openxmlformats.org/presentationml/2006/ole">
            <mc:AlternateContent xmlns:mc="http://schemas.openxmlformats.org/markup-compatibility/2006">
              <mc:Choice xmlns:v="urn:schemas-microsoft-com:vml" Requires="v">
                <p:oleObj spid="_x0000_s3473" name="Equation" r:id="rId11" imgW="774360" imgH="228600" progId="Equation.DSMT4">
                  <p:embed/>
                </p:oleObj>
              </mc:Choice>
              <mc:Fallback>
                <p:oleObj name="Equation" r:id="rId11" imgW="774360" imgH="228600" progId="Equation.DSMT4">
                  <p:embed/>
                  <p:pic>
                    <p:nvPicPr>
                      <p:cNvPr id="410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0140" y="3008639"/>
                        <a:ext cx="963929" cy="28491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08665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caveats on the results</a:t>
            </a:r>
          </a:p>
        </p:txBody>
      </p:sp>
      <p:sp>
        <p:nvSpPr>
          <p:cNvPr id="3" name="Content Placeholder 2"/>
          <p:cNvSpPr>
            <a:spLocks noGrp="1"/>
          </p:cNvSpPr>
          <p:nvPr>
            <p:ph idx="1"/>
          </p:nvPr>
        </p:nvSpPr>
        <p:spPr/>
        <p:txBody>
          <a:bodyPr/>
          <a:lstStyle/>
          <a:p>
            <a:r>
              <a:rPr lang="en-US" dirty="0"/>
              <a:t>The results look good, but:</a:t>
            </a:r>
          </a:p>
          <a:p>
            <a:pPr marL="914400" lvl="1" indent="-457200">
              <a:buFont typeface="+mj-lt"/>
              <a:buAutoNum type="arabicPeriod"/>
            </a:pPr>
            <a:r>
              <a:rPr lang="en-US" dirty="0">
                <a:solidFill>
                  <a:srgbClr val="3333FF"/>
                </a:solidFill>
              </a:rPr>
              <a:t>The </a:t>
            </a:r>
            <a:r>
              <a:rPr lang="en-US" dirty="0" err="1">
                <a:solidFill>
                  <a:srgbClr val="3333FF"/>
                </a:solidFill>
              </a:rPr>
              <a:t>Fama</a:t>
            </a:r>
            <a:r>
              <a:rPr lang="en-US" dirty="0">
                <a:solidFill>
                  <a:srgbClr val="3333FF"/>
                </a:solidFill>
              </a:rPr>
              <a:t>-French industry portfolios are not tradeable</a:t>
            </a:r>
          </a:p>
          <a:p>
            <a:pPr lvl="2">
              <a:buFont typeface="Courier New" panose="02070309020205020404" pitchFamily="49" charset="0"/>
              <a:buChar char="o"/>
            </a:pPr>
            <a:r>
              <a:rPr lang="en-US" dirty="0"/>
              <a:t>Could we actually capture these returns?</a:t>
            </a:r>
          </a:p>
          <a:p>
            <a:pPr marL="914400" lvl="1" indent="-457200">
              <a:buFont typeface="+mj-lt"/>
              <a:buAutoNum type="arabicPeriod"/>
            </a:pPr>
            <a:r>
              <a:rPr lang="en-US" dirty="0">
                <a:solidFill>
                  <a:srgbClr val="3333FF"/>
                </a:solidFill>
              </a:rPr>
              <a:t>We haven’t factored in transaction costs</a:t>
            </a:r>
          </a:p>
          <a:p>
            <a:pPr lvl="2">
              <a:buFont typeface="Courier New" panose="02070309020205020404" pitchFamily="49" charset="0"/>
              <a:buChar char="o"/>
            </a:pPr>
            <a:r>
              <a:rPr lang="en-US" dirty="0"/>
              <a:t>Is portfolio turnover high in this strategy?</a:t>
            </a:r>
          </a:p>
          <a:p>
            <a:pPr marL="914400" lvl="1" indent="-457200">
              <a:buFont typeface="+mj-lt"/>
              <a:buAutoNum type="arabicPeriod"/>
            </a:pPr>
            <a:r>
              <a:rPr lang="en-US" dirty="0">
                <a:solidFill>
                  <a:srgbClr val="3333FF"/>
                </a:solidFill>
              </a:rPr>
              <a:t>Machine learning is short on economic theory</a:t>
            </a:r>
          </a:p>
          <a:p>
            <a:pPr lvl="2">
              <a:buFont typeface="Courier New" panose="02070309020205020404" pitchFamily="49" charset="0"/>
              <a:buChar char="o"/>
            </a:pPr>
            <a:r>
              <a:rPr lang="en-US" dirty="0"/>
              <a:t>Why are returns in the construction industry impacted by lagged industry returns in clothing industry?</a:t>
            </a:r>
          </a:p>
        </p:txBody>
      </p:sp>
    </p:spTree>
    <p:extLst>
      <p:ext uri="{BB962C8B-B14F-4D97-AF65-F5344CB8AC3E}">
        <p14:creationId xmlns:p14="http://schemas.microsoft.com/office/powerpoint/2010/main" val="2076486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improve upon these findings?</a:t>
            </a:r>
          </a:p>
        </p:txBody>
      </p:sp>
      <p:sp>
        <p:nvSpPr>
          <p:cNvPr id="3" name="Content Placeholder 2"/>
          <p:cNvSpPr>
            <a:spLocks noGrp="1"/>
          </p:cNvSpPr>
          <p:nvPr>
            <p:ph idx="1"/>
          </p:nvPr>
        </p:nvSpPr>
        <p:spPr/>
        <p:txBody>
          <a:bodyPr>
            <a:normAutofit/>
          </a:bodyPr>
          <a:lstStyle/>
          <a:p>
            <a:r>
              <a:rPr lang="en-US" sz="2400" dirty="0"/>
              <a:t>At least, two types of data could potentially improve the model performance:</a:t>
            </a:r>
          </a:p>
          <a:p>
            <a:pPr lvl="1">
              <a:buFont typeface="Courier New" panose="02070309020205020404" pitchFamily="49" charset="0"/>
              <a:buChar char="o"/>
            </a:pPr>
            <a:r>
              <a:rPr lang="en-US" sz="2000" dirty="0">
                <a:solidFill>
                  <a:srgbClr val="3333FF"/>
                </a:solidFill>
              </a:rPr>
              <a:t>Industry momentum</a:t>
            </a:r>
          </a:p>
          <a:p>
            <a:pPr lvl="1">
              <a:buFont typeface="Courier New" panose="02070309020205020404" pitchFamily="49" charset="0"/>
              <a:buChar char="o"/>
            </a:pPr>
            <a:r>
              <a:rPr lang="en-US" sz="2000" dirty="0">
                <a:solidFill>
                  <a:srgbClr val="3333FF"/>
                </a:solidFill>
              </a:rPr>
              <a:t>Macroeconomic data</a:t>
            </a:r>
          </a:p>
          <a:p>
            <a:pPr lvl="1">
              <a:buFont typeface="Courier New" panose="02070309020205020404" pitchFamily="49" charset="0"/>
              <a:buChar char="o"/>
            </a:pPr>
            <a:endParaRPr lang="en-US" sz="2000" dirty="0"/>
          </a:p>
          <a:p>
            <a:pPr lvl="1">
              <a:buFont typeface="Courier New" panose="02070309020205020404" pitchFamily="49" charset="0"/>
              <a:buChar char="o"/>
            </a:pPr>
            <a:endParaRPr lang="en-US" sz="2000" dirty="0"/>
          </a:p>
        </p:txBody>
      </p:sp>
    </p:spTree>
    <p:extLst>
      <p:ext uri="{BB962C8B-B14F-4D97-AF65-F5344CB8AC3E}">
        <p14:creationId xmlns:p14="http://schemas.microsoft.com/office/powerpoint/2010/main" val="2628659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81508E-6CD6-8544-90E9-25B6ED315824}"/>
              </a:ext>
            </a:extLst>
          </p:cNvPr>
          <p:cNvSpPr>
            <a:spLocks noGrp="1"/>
          </p:cNvSpPr>
          <p:nvPr>
            <p:ph type="title"/>
          </p:nvPr>
        </p:nvSpPr>
        <p:spPr>
          <a:xfrm>
            <a:off x="624444" y="2585811"/>
            <a:ext cx="10515600" cy="1325563"/>
          </a:xfrm>
        </p:spPr>
        <p:txBody>
          <a:bodyPr/>
          <a:lstStyle/>
          <a:p>
            <a:r>
              <a:rPr lang="en-US" dirty="0"/>
              <a:t>Random Forests</a:t>
            </a:r>
          </a:p>
        </p:txBody>
      </p:sp>
    </p:spTree>
    <p:extLst>
      <p:ext uri="{BB962C8B-B14F-4D97-AF65-F5344CB8AC3E}">
        <p14:creationId xmlns:p14="http://schemas.microsoft.com/office/powerpoint/2010/main" val="333184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7217-C3FD-6B41-9564-22C5E0FF01D8}"/>
              </a:ext>
            </a:extLst>
          </p:cNvPr>
          <p:cNvSpPr>
            <a:spLocks noGrp="1"/>
          </p:cNvSpPr>
          <p:nvPr>
            <p:ph type="title"/>
          </p:nvPr>
        </p:nvSpPr>
        <p:spPr/>
        <p:txBody>
          <a:bodyPr/>
          <a:lstStyle/>
          <a:p>
            <a:r>
              <a:rPr lang="en-US" dirty="0"/>
              <a:t>Random Forests</a:t>
            </a:r>
          </a:p>
        </p:txBody>
      </p:sp>
      <p:sp>
        <p:nvSpPr>
          <p:cNvPr id="3" name="Content Placeholder 2">
            <a:extLst>
              <a:ext uri="{FF2B5EF4-FFF2-40B4-BE49-F238E27FC236}">
                <a16:creationId xmlns:a16="http://schemas.microsoft.com/office/drawing/2014/main" id="{20AF6BF9-C95C-2C4C-A5B7-F8478C4E56AB}"/>
              </a:ext>
            </a:extLst>
          </p:cNvPr>
          <p:cNvSpPr>
            <a:spLocks noGrp="1"/>
          </p:cNvSpPr>
          <p:nvPr>
            <p:ph idx="1"/>
          </p:nvPr>
        </p:nvSpPr>
        <p:spPr/>
        <p:txBody>
          <a:bodyPr/>
          <a:lstStyle/>
          <a:p>
            <a:r>
              <a:rPr lang="en-US" dirty="0"/>
              <a:t>Random Forest Regressions are an “ensemble” algorithm that estimates a regression-type relationship between a numerical dependent variable and set of predictors. </a:t>
            </a:r>
          </a:p>
          <a:p>
            <a:endParaRPr lang="en-US" dirty="0"/>
          </a:p>
          <a:p>
            <a:pPr fontAlgn="auto"/>
            <a:r>
              <a:rPr lang="en-US" dirty="0"/>
              <a:t>An ensemble of Regression Trees </a:t>
            </a:r>
          </a:p>
          <a:p>
            <a:pPr lvl="1"/>
            <a:r>
              <a:rPr lang="en-US" dirty="0"/>
              <a:t>Similar to taking the average over large number of randomly selected regression trees </a:t>
            </a:r>
          </a:p>
          <a:p>
            <a:endParaRPr lang="en-US" dirty="0"/>
          </a:p>
        </p:txBody>
      </p:sp>
    </p:spTree>
    <p:extLst>
      <p:ext uri="{BB962C8B-B14F-4D97-AF65-F5344CB8AC3E}">
        <p14:creationId xmlns:p14="http://schemas.microsoft.com/office/powerpoint/2010/main" val="424580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62E1-208E-6442-BE6F-05DADB978730}"/>
              </a:ext>
            </a:extLst>
          </p:cNvPr>
          <p:cNvSpPr>
            <a:spLocks noGrp="1"/>
          </p:cNvSpPr>
          <p:nvPr>
            <p:ph type="title"/>
          </p:nvPr>
        </p:nvSpPr>
        <p:spPr/>
        <p:txBody>
          <a:bodyPr/>
          <a:lstStyle/>
          <a:p>
            <a:r>
              <a:rPr lang="en-US" dirty="0"/>
              <a:t>Regression Tree: Blood Pressure Example </a:t>
            </a:r>
          </a:p>
        </p:txBody>
      </p:sp>
      <p:sp>
        <p:nvSpPr>
          <p:cNvPr id="3" name="Content Placeholder 2">
            <a:extLst>
              <a:ext uri="{FF2B5EF4-FFF2-40B4-BE49-F238E27FC236}">
                <a16:creationId xmlns:a16="http://schemas.microsoft.com/office/drawing/2014/main" id="{AB347CC8-134E-FD42-9376-C53E3EE37E67}"/>
              </a:ext>
            </a:extLst>
          </p:cNvPr>
          <p:cNvSpPr>
            <a:spLocks noGrp="1"/>
          </p:cNvSpPr>
          <p:nvPr>
            <p:ph idx="1"/>
          </p:nvPr>
        </p:nvSpPr>
        <p:spPr/>
        <p:txBody>
          <a:bodyPr>
            <a:normAutofit/>
          </a:bodyPr>
          <a:lstStyle/>
          <a:p>
            <a:r>
              <a:rPr lang="en-US" dirty="0"/>
              <a:t>Regression trees often used in biological and health sciences. </a:t>
            </a:r>
          </a:p>
          <a:p>
            <a:r>
              <a:rPr lang="en-US" dirty="0"/>
              <a:t>As an illustrative example let’s look at predicting blood pressure: </a:t>
            </a:r>
          </a:p>
          <a:p>
            <a:r>
              <a:rPr lang="en-US" dirty="0"/>
              <a:t>Regression: y = X </a:t>
            </a:r>
            <a:r>
              <a:rPr lang="el-GR" dirty="0"/>
              <a:t>β</a:t>
            </a:r>
            <a:br>
              <a:rPr lang="el-GR" dirty="0"/>
            </a:br>
            <a:r>
              <a:rPr lang="en-US" dirty="0"/>
              <a:t>y = systolic blood pressure, X</a:t>
            </a:r>
            <a:r>
              <a:rPr lang="en-US" baseline="-25000" dirty="0"/>
              <a:t>1</a:t>
            </a:r>
            <a:r>
              <a:rPr lang="en-US" dirty="0"/>
              <a:t> = Age, X</a:t>
            </a:r>
            <a:r>
              <a:rPr lang="en-US" baseline="-25000" dirty="0"/>
              <a:t>2</a:t>
            </a:r>
            <a:r>
              <a:rPr lang="en-US" dirty="0"/>
              <a:t> = Weight </a:t>
            </a:r>
          </a:p>
          <a:p>
            <a:r>
              <a:rPr lang="en-US" dirty="0"/>
              <a:t>Whereas linear regression linearly projects dependent variable onto the space spanned by predictors, regression trees iteratively split the data in order to minimize mean squared errors as follows: </a:t>
            </a:r>
          </a:p>
          <a:p>
            <a:endParaRPr lang="en-US" dirty="0"/>
          </a:p>
        </p:txBody>
      </p:sp>
    </p:spTree>
    <p:extLst>
      <p:ext uri="{BB962C8B-B14F-4D97-AF65-F5344CB8AC3E}">
        <p14:creationId xmlns:p14="http://schemas.microsoft.com/office/powerpoint/2010/main" val="3601975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542EA1-5B0E-7D4C-89D7-703C41A17046}"/>
              </a:ext>
            </a:extLst>
          </p:cNvPr>
          <p:cNvPicPr>
            <a:picLocks noChangeAspect="1"/>
          </p:cNvPicPr>
          <p:nvPr/>
        </p:nvPicPr>
        <p:blipFill>
          <a:blip r:embed="rId2"/>
          <a:stretch>
            <a:fillRect/>
          </a:stretch>
        </p:blipFill>
        <p:spPr>
          <a:xfrm>
            <a:off x="1504950" y="571500"/>
            <a:ext cx="9182100" cy="5715000"/>
          </a:xfrm>
          <a:prstGeom prst="rect">
            <a:avLst/>
          </a:prstGeom>
        </p:spPr>
      </p:pic>
      <p:sp>
        <p:nvSpPr>
          <p:cNvPr id="6" name="Frame 5">
            <a:extLst>
              <a:ext uri="{FF2B5EF4-FFF2-40B4-BE49-F238E27FC236}">
                <a16:creationId xmlns:a16="http://schemas.microsoft.com/office/drawing/2014/main" id="{1029ACC5-8248-DA4C-930F-AC906B3B2E95}"/>
              </a:ext>
            </a:extLst>
          </p:cNvPr>
          <p:cNvSpPr/>
          <p:nvPr/>
        </p:nvSpPr>
        <p:spPr>
          <a:xfrm>
            <a:off x="2244437" y="5296395"/>
            <a:ext cx="6365173" cy="72439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9D2DF02C-E641-FD45-94F0-17A52424C682}"/>
              </a:ext>
            </a:extLst>
          </p:cNvPr>
          <p:cNvSpPr/>
          <p:nvPr/>
        </p:nvSpPr>
        <p:spPr>
          <a:xfrm>
            <a:off x="8609610" y="2434442"/>
            <a:ext cx="1213262" cy="66303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AE18575C-C84B-2143-833D-F328DB32CDAB}"/>
              </a:ext>
            </a:extLst>
          </p:cNvPr>
          <p:cNvSpPr txBox="1"/>
          <p:nvPr/>
        </p:nvSpPr>
        <p:spPr>
          <a:xfrm>
            <a:off x="8609610" y="3972866"/>
            <a:ext cx="3538276" cy="923330"/>
          </a:xfrm>
          <a:prstGeom prst="rect">
            <a:avLst/>
          </a:prstGeom>
          <a:noFill/>
        </p:spPr>
        <p:txBody>
          <a:bodyPr wrap="none" rtlCol="0">
            <a:spAutoFit/>
          </a:bodyPr>
          <a:lstStyle/>
          <a:p>
            <a:r>
              <a:rPr lang="en-US" b="1" dirty="0"/>
              <a:t>Terminal nodes or leaves</a:t>
            </a:r>
          </a:p>
          <a:p>
            <a:r>
              <a:rPr lang="en-US" dirty="0"/>
              <a:t>There can be multiple observations </a:t>
            </a:r>
          </a:p>
          <a:p>
            <a:r>
              <a:rPr lang="en-US" dirty="0"/>
              <a:t>in each leaf (if desired)</a:t>
            </a:r>
          </a:p>
        </p:txBody>
      </p:sp>
      <p:cxnSp>
        <p:nvCxnSpPr>
          <p:cNvPr id="10" name="Straight Arrow Connector 9">
            <a:extLst>
              <a:ext uri="{FF2B5EF4-FFF2-40B4-BE49-F238E27FC236}">
                <a16:creationId xmlns:a16="http://schemas.microsoft.com/office/drawing/2014/main" id="{2ED33900-ED5E-8743-AA41-C4E82D8A9961}"/>
              </a:ext>
            </a:extLst>
          </p:cNvPr>
          <p:cNvCxnSpPr>
            <a:cxnSpLocks/>
          </p:cNvCxnSpPr>
          <p:nvPr/>
        </p:nvCxnSpPr>
        <p:spPr>
          <a:xfrm flipV="1">
            <a:off x="9216241" y="3199907"/>
            <a:ext cx="132856" cy="772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721A76F-BC1E-E548-8E7A-6164F9B8FFFF}"/>
              </a:ext>
            </a:extLst>
          </p:cNvPr>
          <p:cNvCxnSpPr>
            <a:cxnSpLocks/>
          </p:cNvCxnSpPr>
          <p:nvPr/>
        </p:nvCxnSpPr>
        <p:spPr>
          <a:xfrm flipH="1">
            <a:off x="8609610" y="4841854"/>
            <a:ext cx="424221" cy="643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0CB6985-970F-AE48-9DB7-942E10F97567}"/>
              </a:ext>
            </a:extLst>
          </p:cNvPr>
          <p:cNvCxnSpPr/>
          <p:nvPr/>
        </p:nvCxnSpPr>
        <p:spPr>
          <a:xfrm>
            <a:off x="3316077" y="2664546"/>
            <a:ext cx="363557" cy="1070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5243E29-157F-5348-AFCC-96EDA7F1D178}"/>
              </a:ext>
            </a:extLst>
          </p:cNvPr>
          <p:cNvCxnSpPr>
            <a:cxnSpLocks/>
          </p:cNvCxnSpPr>
          <p:nvPr/>
        </p:nvCxnSpPr>
        <p:spPr>
          <a:xfrm>
            <a:off x="3446152" y="2617693"/>
            <a:ext cx="2941214" cy="122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FADE455-CC3B-2C40-90AE-656032D446D3}"/>
              </a:ext>
            </a:extLst>
          </p:cNvPr>
          <p:cNvCxnSpPr>
            <a:cxnSpLocks/>
          </p:cNvCxnSpPr>
          <p:nvPr/>
        </p:nvCxnSpPr>
        <p:spPr>
          <a:xfrm>
            <a:off x="3446152" y="2551236"/>
            <a:ext cx="923879" cy="214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A095BB3-B426-4144-8BFA-00B2C216BC0F}"/>
              </a:ext>
            </a:extLst>
          </p:cNvPr>
          <p:cNvCxnSpPr>
            <a:cxnSpLocks/>
          </p:cNvCxnSpPr>
          <p:nvPr/>
        </p:nvCxnSpPr>
        <p:spPr>
          <a:xfrm flipV="1">
            <a:off x="3446152" y="1510661"/>
            <a:ext cx="3219053" cy="1004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D1D76C5-C49F-C74A-B34F-4A0FF8020298}"/>
              </a:ext>
            </a:extLst>
          </p:cNvPr>
          <p:cNvSpPr txBox="1"/>
          <p:nvPr/>
        </p:nvSpPr>
        <p:spPr>
          <a:xfrm>
            <a:off x="1957445" y="2330602"/>
            <a:ext cx="1564724" cy="369332"/>
          </a:xfrm>
          <a:prstGeom prst="rect">
            <a:avLst/>
          </a:prstGeom>
          <a:noFill/>
        </p:spPr>
        <p:txBody>
          <a:bodyPr wrap="none" rtlCol="0">
            <a:spAutoFit/>
          </a:bodyPr>
          <a:lstStyle/>
          <a:p>
            <a:r>
              <a:rPr lang="en-US" b="1" dirty="0"/>
              <a:t>Internal nodes</a:t>
            </a:r>
          </a:p>
        </p:txBody>
      </p:sp>
    </p:spTree>
    <p:extLst>
      <p:ext uri="{BB962C8B-B14F-4D97-AF65-F5344CB8AC3E}">
        <p14:creationId xmlns:p14="http://schemas.microsoft.com/office/powerpoint/2010/main" val="225212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08F0-2978-9349-88D7-DE5C1004979A}"/>
              </a:ext>
            </a:extLst>
          </p:cNvPr>
          <p:cNvSpPr>
            <a:spLocks noGrp="1"/>
          </p:cNvSpPr>
          <p:nvPr>
            <p:ph type="title"/>
          </p:nvPr>
        </p:nvSpPr>
        <p:spPr/>
        <p:txBody>
          <a:bodyPr/>
          <a:lstStyle/>
          <a:p>
            <a:r>
              <a:rPr lang="en-US" dirty="0"/>
              <a:t>Regression Tree</a:t>
            </a:r>
          </a:p>
        </p:txBody>
      </p:sp>
      <p:sp>
        <p:nvSpPr>
          <p:cNvPr id="3" name="Content Placeholder 2">
            <a:extLst>
              <a:ext uri="{FF2B5EF4-FFF2-40B4-BE49-F238E27FC236}">
                <a16:creationId xmlns:a16="http://schemas.microsoft.com/office/drawing/2014/main" id="{B7164AA6-41F7-704E-8F5D-008FF6478D4F}"/>
              </a:ext>
            </a:extLst>
          </p:cNvPr>
          <p:cNvSpPr>
            <a:spLocks noGrp="1"/>
          </p:cNvSpPr>
          <p:nvPr>
            <p:ph idx="1"/>
          </p:nvPr>
        </p:nvSpPr>
        <p:spPr/>
        <p:txBody>
          <a:bodyPr>
            <a:normAutofit lnSpcReduction="10000"/>
          </a:bodyPr>
          <a:lstStyle/>
          <a:p>
            <a:r>
              <a:rPr lang="en-US" dirty="0"/>
              <a:t>Starting with the set of data (“the trunk”), search over all explanatory variables and split values to determine which (variable, value) combination minimizes mean squared error the most.</a:t>
            </a:r>
          </a:p>
          <a:p>
            <a:pPr lvl="1"/>
            <a:r>
              <a:rPr lang="en-US" dirty="0"/>
              <a:t>Error: the difference between fitted values (average within each partitioned group) and actual dependent variable values</a:t>
            </a:r>
          </a:p>
          <a:p>
            <a:r>
              <a:rPr lang="en-US" dirty="0"/>
              <a:t>Once this optimal partition has been accomplished, the next iteration searches over all branches and chooses the single partition from among the entire set of branches to split just one of these branches in such a way that reduces the overall sum of squared errors the most. </a:t>
            </a:r>
          </a:p>
          <a:p>
            <a:r>
              <a:rPr lang="en-US" dirty="0"/>
              <a:t>This process is repeated until the desired number of leaves is attained. </a:t>
            </a:r>
          </a:p>
          <a:p>
            <a:endParaRPr lang="en-US" dirty="0"/>
          </a:p>
          <a:p>
            <a:endParaRPr lang="en-US" dirty="0"/>
          </a:p>
        </p:txBody>
      </p:sp>
    </p:spTree>
    <p:extLst>
      <p:ext uri="{BB962C8B-B14F-4D97-AF65-F5344CB8AC3E}">
        <p14:creationId xmlns:p14="http://schemas.microsoft.com/office/powerpoint/2010/main" val="109735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6530-0E11-C945-945B-9D1C5D77EC83}"/>
              </a:ext>
            </a:extLst>
          </p:cNvPr>
          <p:cNvSpPr>
            <a:spLocks noGrp="1"/>
          </p:cNvSpPr>
          <p:nvPr>
            <p:ph type="title"/>
          </p:nvPr>
        </p:nvSpPr>
        <p:spPr/>
        <p:txBody>
          <a:bodyPr/>
          <a:lstStyle/>
          <a:p>
            <a:r>
              <a:rPr lang="en-US" dirty="0"/>
              <a:t>Random Decision Forests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449FFD-3FE9-914B-83AF-2142C90361E1}"/>
                  </a:ext>
                </a:extLst>
              </p:cNvPr>
              <p:cNvSpPr>
                <a:spLocks noGrp="1"/>
              </p:cNvSpPr>
              <p:nvPr>
                <p:ph idx="1"/>
              </p:nvPr>
            </p:nvSpPr>
            <p:spPr>
              <a:xfrm>
                <a:off x="838200" y="2405270"/>
                <a:ext cx="10515600" cy="4233035"/>
              </a:xfrm>
            </p:spPr>
            <p:txBody>
              <a:bodyPr>
                <a:normAutofit/>
              </a:bodyPr>
              <a:lstStyle/>
              <a:p>
                <a:r>
                  <a:rPr lang="en-US" dirty="0"/>
                  <a:t>A regression tree tends to “over-fit” the data</a:t>
                </a:r>
              </a:p>
              <a:p>
                <a:pPr lvl="1"/>
                <a:r>
                  <a:rPr lang="en-US" dirty="0"/>
                  <a:t>Poor performance out-of-sample</a:t>
                </a:r>
              </a:p>
              <a:p>
                <a:pPr lvl="1"/>
                <a:r>
                  <a:rPr lang="en-US" dirty="0"/>
                  <a:t>Low bias, high variance</a:t>
                </a:r>
              </a:p>
              <a:p>
                <a:endParaRPr lang="en-US" dirty="0"/>
              </a:p>
              <a:p>
                <a:r>
                  <a:rPr lang="en-US" dirty="0"/>
                  <a:t>Random decision forests:</a:t>
                </a:r>
              </a:p>
              <a:p>
                <a:pPr lvl="1"/>
                <a:r>
                  <a:rPr lang="en-US" dirty="0"/>
                  <a:t>1. Bagging: select random samples of the training data (usually with replacement) and fit a decision tree </a:t>
                </a:r>
              </a:p>
              <a:p>
                <a:pPr lvl="2"/>
                <a:r>
                  <a:rPr lang="en-US" dirty="0"/>
                  <a:t>With </a:t>
                </a:r>
                <a:r>
                  <a:rPr lang="en-US" dirty="0" err="1"/>
                  <a:t>sklearn</a:t>
                </a:r>
                <a:r>
                  <a:rPr lang="en-US" dirty="0"/>
                  <a:t> the sub-sample size is the same as the original sample size</a:t>
                </a:r>
              </a:p>
              <a:p>
                <a:pPr lvl="1"/>
                <a:r>
                  <a:rPr lang="en-US" dirty="0"/>
                  <a:t>2. At each split on the tree select a random subset of candidate features (sometimes called “feature bagging”)</a:t>
                </a:r>
              </a:p>
              <a:p>
                <a:pPr lvl="2"/>
                <a:r>
                  <a:rPr lang="en-US" dirty="0"/>
                  <a:t>Typically, with p features, randomly select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𝑝</m:t>
                        </m:r>
                      </m:e>
                    </m:rad>
                  </m:oMath>
                </a14:m>
                <a:endParaRPr lang="en-US" dirty="0"/>
              </a:p>
              <a:p>
                <a:pPr lvl="1"/>
                <a:r>
                  <a:rPr lang="en-US" dirty="0"/>
                  <a:t>3. We now have a “forest” of trees and can average over them to calculate predicted values</a:t>
                </a:r>
              </a:p>
              <a:p>
                <a:pPr lvl="1"/>
                <a:r>
                  <a:rPr lang="en-US" dirty="0"/>
                  <a:t>This reduces variance at the expense of a small increase in bias</a:t>
                </a:r>
              </a:p>
              <a:p>
                <a:pPr lvl="1"/>
                <a:endParaRPr lang="en-US" dirty="0"/>
              </a:p>
              <a:p>
                <a:pPr lvl="2"/>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18449FFD-3FE9-914B-83AF-2142C90361E1}"/>
                  </a:ext>
                </a:extLst>
              </p:cNvPr>
              <p:cNvSpPr>
                <a:spLocks noGrp="1" noRot="1" noChangeAspect="1" noMove="1" noResize="1" noEditPoints="1" noAdjustHandles="1" noChangeArrowheads="1" noChangeShapeType="1" noTextEdit="1"/>
              </p:cNvSpPr>
              <p:nvPr>
                <p:ph idx="1"/>
              </p:nvPr>
            </p:nvSpPr>
            <p:spPr>
              <a:xfrm>
                <a:off x="838200" y="2405270"/>
                <a:ext cx="10515600" cy="4233035"/>
              </a:xfrm>
              <a:blipFill>
                <a:blip r:embed="rId2"/>
                <a:stretch>
                  <a:fillRect l="-483" t="-599"/>
                </a:stretch>
              </a:blipFill>
            </p:spPr>
            <p:txBody>
              <a:bodyPr/>
              <a:lstStyle/>
              <a:p>
                <a:r>
                  <a:rPr lang="en-US">
                    <a:noFill/>
                  </a:rPr>
                  <a:t> </a:t>
                </a:r>
              </a:p>
            </p:txBody>
          </p:sp>
        </mc:Fallback>
      </mc:AlternateContent>
    </p:spTree>
    <p:extLst>
      <p:ext uri="{BB962C8B-B14F-4D97-AF65-F5344CB8AC3E}">
        <p14:creationId xmlns:p14="http://schemas.microsoft.com/office/powerpoint/2010/main" val="416563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Gradual diffusion of information might give rise to profitable trading opportunities</a:t>
            </a:r>
          </a:p>
        </p:txBody>
      </p:sp>
      <p:cxnSp>
        <p:nvCxnSpPr>
          <p:cNvPr id="5" name="Straight Arrow Connector 4"/>
          <p:cNvCxnSpPr/>
          <p:nvPr/>
        </p:nvCxnSpPr>
        <p:spPr>
          <a:xfrm flipV="1">
            <a:off x="1828402" y="2431939"/>
            <a:ext cx="14514" cy="30189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828402" y="5450910"/>
            <a:ext cx="74748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38002" y="4500225"/>
            <a:ext cx="3236686" cy="435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674688" y="3172167"/>
            <a:ext cx="14514" cy="1393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689202" y="3172167"/>
            <a:ext cx="25109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2525088" y="3195756"/>
            <a:ext cx="5907314" cy="1501124"/>
          </a:xfrm>
          <a:custGeom>
            <a:avLst/>
            <a:gdLst>
              <a:gd name="connsiteX0" fmla="*/ 0 w 5907314"/>
              <a:gd name="connsiteY0" fmla="*/ 1456868 h 1501124"/>
              <a:gd name="connsiteX1" fmla="*/ 58057 w 5907314"/>
              <a:gd name="connsiteY1" fmla="*/ 1384297 h 1501124"/>
              <a:gd name="connsiteX2" fmla="*/ 116114 w 5907314"/>
              <a:gd name="connsiteY2" fmla="*/ 1297211 h 1501124"/>
              <a:gd name="connsiteX3" fmla="*/ 217714 w 5907314"/>
              <a:gd name="connsiteY3" fmla="*/ 1268183 h 1501124"/>
              <a:gd name="connsiteX4" fmla="*/ 580571 w 5907314"/>
              <a:gd name="connsiteY4" fmla="*/ 1268183 h 1501124"/>
              <a:gd name="connsiteX5" fmla="*/ 595086 w 5907314"/>
              <a:gd name="connsiteY5" fmla="*/ 1224640 h 1501124"/>
              <a:gd name="connsiteX6" fmla="*/ 624114 w 5907314"/>
              <a:gd name="connsiteY6" fmla="*/ 1181097 h 1501124"/>
              <a:gd name="connsiteX7" fmla="*/ 667657 w 5907314"/>
              <a:gd name="connsiteY7" fmla="*/ 1094011 h 1501124"/>
              <a:gd name="connsiteX8" fmla="*/ 711200 w 5907314"/>
              <a:gd name="connsiteY8" fmla="*/ 1079497 h 1501124"/>
              <a:gd name="connsiteX9" fmla="*/ 827314 w 5907314"/>
              <a:gd name="connsiteY9" fmla="*/ 1094011 h 1501124"/>
              <a:gd name="connsiteX10" fmla="*/ 870857 w 5907314"/>
              <a:gd name="connsiteY10" fmla="*/ 1108525 h 1501124"/>
              <a:gd name="connsiteX11" fmla="*/ 899886 w 5907314"/>
              <a:gd name="connsiteY11" fmla="*/ 1152068 h 1501124"/>
              <a:gd name="connsiteX12" fmla="*/ 914400 w 5907314"/>
              <a:gd name="connsiteY12" fmla="*/ 1195611 h 1501124"/>
              <a:gd name="connsiteX13" fmla="*/ 957943 w 5907314"/>
              <a:gd name="connsiteY13" fmla="*/ 1210125 h 1501124"/>
              <a:gd name="connsiteX14" fmla="*/ 1088571 w 5907314"/>
              <a:gd name="connsiteY14" fmla="*/ 1239154 h 1501124"/>
              <a:gd name="connsiteX15" fmla="*/ 1103086 w 5907314"/>
              <a:gd name="connsiteY15" fmla="*/ 1282697 h 1501124"/>
              <a:gd name="connsiteX16" fmla="*/ 1146628 w 5907314"/>
              <a:gd name="connsiteY16" fmla="*/ 1297211 h 1501124"/>
              <a:gd name="connsiteX17" fmla="*/ 1190171 w 5907314"/>
              <a:gd name="connsiteY17" fmla="*/ 1326240 h 1501124"/>
              <a:gd name="connsiteX18" fmla="*/ 1204686 w 5907314"/>
              <a:gd name="connsiteY18" fmla="*/ 1369783 h 1501124"/>
              <a:gd name="connsiteX19" fmla="*/ 1335314 w 5907314"/>
              <a:gd name="connsiteY19" fmla="*/ 1427840 h 1501124"/>
              <a:gd name="connsiteX20" fmla="*/ 1524000 w 5907314"/>
              <a:gd name="connsiteY20" fmla="*/ 1398811 h 1501124"/>
              <a:gd name="connsiteX21" fmla="*/ 1596571 w 5907314"/>
              <a:gd name="connsiteY21" fmla="*/ 1311725 h 1501124"/>
              <a:gd name="connsiteX22" fmla="*/ 1625600 w 5907314"/>
              <a:gd name="connsiteY22" fmla="*/ 1253668 h 1501124"/>
              <a:gd name="connsiteX23" fmla="*/ 1654628 w 5907314"/>
              <a:gd name="connsiteY23" fmla="*/ 1210125 h 1501124"/>
              <a:gd name="connsiteX24" fmla="*/ 1698171 w 5907314"/>
              <a:gd name="connsiteY24" fmla="*/ 1123040 h 1501124"/>
              <a:gd name="connsiteX25" fmla="*/ 1741714 w 5907314"/>
              <a:gd name="connsiteY25" fmla="*/ 1108525 h 1501124"/>
              <a:gd name="connsiteX26" fmla="*/ 1785257 w 5907314"/>
              <a:gd name="connsiteY26" fmla="*/ 1152068 h 1501124"/>
              <a:gd name="connsiteX27" fmla="*/ 1799771 w 5907314"/>
              <a:gd name="connsiteY27" fmla="*/ 1195611 h 1501124"/>
              <a:gd name="connsiteX28" fmla="*/ 1843314 w 5907314"/>
              <a:gd name="connsiteY28" fmla="*/ 1224640 h 1501124"/>
              <a:gd name="connsiteX29" fmla="*/ 1915886 w 5907314"/>
              <a:gd name="connsiteY29" fmla="*/ 1210125 h 1501124"/>
              <a:gd name="connsiteX30" fmla="*/ 1930400 w 5907314"/>
              <a:gd name="connsiteY30" fmla="*/ 1166583 h 1501124"/>
              <a:gd name="connsiteX31" fmla="*/ 1973943 w 5907314"/>
              <a:gd name="connsiteY31" fmla="*/ 1137554 h 1501124"/>
              <a:gd name="connsiteX32" fmla="*/ 2206171 w 5907314"/>
              <a:gd name="connsiteY32" fmla="*/ 1152068 h 1501124"/>
              <a:gd name="connsiteX33" fmla="*/ 2264228 w 5907314"/>
              <a:gd name="connsiteY33" fmla="*/ 1224640 h 1501124"/>
              <a:gd name="connsiteX34" fmla="*/ 2307771 w 5907314"/>
              <a:gd name="connsiteY34" fmla="*/ 1268183 h 1501124"/>
              <a:gd name="connsiteX35" fmla="*/ 2380343 w 5907314"/>
              <a:gd name="connsiteY35" fmla="*/ 1398811 h 1501124"/>
              <a:gd name="connsiteX36" fmla="*/ 2452914 w 5907314"/>
              <a:gd name="connsiteY36" fmla="*/ 1500411 h 1501124"/>
              <a:gd name="connsiteX37" fmla="*/ 2627086 w 5907314"/>
              <a:gd name="connsiteY37" fmla="*/ 1485897 h 1501124"/>
              <a:gd name="connsiteX38" fmla="*/ 2656114 w 5907314"/>
              <a:gd name="connsiteY38" fmla="*/ 1398811 h 1501124"/>
              <a:gd name="connsiteX39" fmla="*/ 2757714 w 5907314"/>
              <a:gd name="connsiteY39" fmla="*/ 1297211 h 1501124"/>
              <a:gd name="connsiteX40" fmla="*/ 3135086 w 5907314"/>
              <a:gd name="connsiteY40" fmla="*/ 1268183 h 1501124"/>
              <a:gd name="connsiteX41" fmla="*/ 3149600 w 5907314"/>
              <a:gd name="connsiteY41" fmla="*/ 1224640 h 1501124"/>
              <a:gd name="connsiteX42" fmla="*/ 3178628 w 5907314"/>
              <a:gd name="connsiteY42" fmla="*/ 905325 h 1501124"/>
              <a:gd name="connsiteX43" fmla="*/ 3193143 w 5907314"/>
              <a:gd name="connsiteY43" fmla="*/ 760183 h 1501124"/>
              <a:gd name="connsiteX44" fmla="*/ 3672114 w 5907314"/>
              <a:gd name="connsiteY44" fmla="*/ 745668 h 1501124"/>
              <a:gd name="connsiteX45" fmla="*/ 3846286 w 5907314"/>
              <a:gd name="connsiteY45" fmla="*/ 673097 h 1501124"/>
              <a:gd name="connsiteX46" fmla="*/ 3889828 w 5907314"/>
              <a:gd name="connsiteY46" fmla="*/ 658583 h 1501124"/>
              <a:gd name="connsiteX47" fmla="*/ 3933371 w 5907314"/>
              <a:gd name="connsiteY47" fmla="*/ 644068 h 1501124"/>
              <a:gd name="connsiteX48" fmla="*/ 4034971 w 5907314"/>
              <a:gd name="connsiteY48" fmla="*/ 615040 h 1501124"/>
              <a:gd name="connsiteX49" fmla="*/ 4093028 w 5907314"/>
              <a:gd name="connsiteY49" fmla="*/ 586011 h 1501124"/>
              <a:gd name="connsiteX50" fmla="*/ 4107543 w 5907314"/>
              <a:gd name="connsiteY50" fmla="*/ 542468 h 1501124"/>
              <a:gd name="connsiteX51" fmla="*/ 4194628 w 5907314"/>
              <a:gd name="connsiteY51" fmla="*/ 513440 h 1501124"/>
              <a:gd name="connsiteX52" fmla="*/ 4223657 w 5907314"/>
              <a:gd name="connsiteY52" fmla="*/ 469897 h 1501124"/>
              <a:gd name="connsiteX53" fmla="*/ 4310743 w 5907314"/>
              <a:gd name="connsiteY53" fmla="*/ 455383 h 1501124"/>
              <a:gd name="connsiteX54" fmla="*/ 4499428 w 5907314"/>
              <a:gd name="connsiteY54" fmla="*/ 440868 h 1501124"/>
              <a:gd name="connsiteX55" fmla="*/ 4717143 w 5907314"/>
              <a:gd name="connsiteY55" fmla="*/ 411840 h 1501124"/>
              <a:gd name="connsiteX56" fmla="*/ 4818743 w 5907314"/>
              <a:gd name="connsiteY56" fmla="*/ 310240 h 1501124"/>
              <a:gd name="connsiteX57" fmla="*/ 4862286 w 5907314"/>
              <a:gd name="connsiteY57" fmla="*/ 281211 h 1501124"/>
              <a:gd name="connsiteX58" fmla="*/ 4992914 w 5907314"/>
              <a:gd name="connsiteY58" fmla="*/ 295725 h 1501124"/>
              <a:gd name="connsiteX59" fmla="*/ 5036457 w 5907314"/>
              <a:gd name="connsiteY59" fmla="*/ 324754 h 1501124"/>
              <a:gd name="connsiteX60" fmla="*/ 5080000 w 5907314"/>
              <a:gd name="connsiteY60" fmla="*/ 339268 h 1501124"/>
              <a:gd name="connsiteX61" fmla="*/ 5239657 w 5907314"/>
              <a:gd name="connsiteY61" fmla="*/ 324754 h 1501124"/>
              <a:gd name="connsiteX62" fmla="*/ 5268686 w 5907314"/>
              <a:gd name="connsiteY62" fmla="*/ 237668 h 1501124"/>
              <a:gd name="connsiteX63" fmla="*/ 5312228 w 5907314"/>
              <a:gd name="connsiteY63" fmla="*/ 208640 h 1501124"/>
              <a:gd name="connsiteX64" fmla="*/ 5355771 w 5907314"/>
              <a:gd name="connsiteY64" fmla="*/ 194125 h 1501124"/>
              <a:gd name="connsiteX65" fmla="*/ 5486400 w 5907314"/>
              <a:gd name="connsiteY65" fmla="*/ 150583 h 1501124"/>
              <a:gd name="connsiteX66" fmla="*/ 5588000 w 5907314"/>
              <a:gd name="connsiteY66" fmla="*/ 121554 h 1501124"/>
              <a:gd name="connsiteX67" fmla="*/ 5689600 w 5907314"/>
              <a:gd name="connsiteY67" fmla="*/ 107040 h 1501124"/>
              <a:gd name="connsiteX68" fmla="*/ 5776686 w 5907314"/>
              <a:gd name="connsiteY68" fmla="*/ 48983 h 1501124"/>
              <a:gd name="connsiteX69" fmla="*/ 5791200 w 5907314"/>
              <a:gd name="connsiteY69" fmla="*/ 5440 h 1501124"/>
              <a:gd name="connsiteX70" fmla="*/ 5907314 w 5907314"/>
              <a:gd name="connsiteY70" fmla="*/ 5440 h 150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907314" h="1501124">
                <a:moveTo>
                  <a:pt x="0" y="1456868"/>
                </a:moveTo>
                <a:cubicBezTo>
                  <a:pt x="19352" y="1432678"/>
                  <a:pt x="39836" y="1409351"/>
                  <a:pt x="58057" y="1384297"/>
                </a:cubicBezTo>
                <a:cubicBezTo>
                  <a:pt x="78577" y="1356082"/>
                  <a:pt x="82268" y="1305672"/>
                  <a:pt x="116114" y="1297211"/>
                </a:cubicBezTo>
                <a:cubicBezTo>
                  <a:pt x="189014" y="1278986"/>
                  <a:pt x="155247" y="1289005"/>
                  <a:pt x="217714" y="1268183"/>
                </a:cubicBezTo>
                <a:cubicBezTo>
                  <a:pt x="263974" y="1271074"/>
                  <a:pt x="502601" y="1299371"/>
                  <a:pt x="580571" y="1268183"/>
                </a:cubicBezTo>
                <a:cubicBezTo>
                  <a:pt x="594776" y="1262501"/>
                  <a:pt x="588244" y="1238324"/>
                  <a:pt x="595086" y="1224640"/>
                </a:cubicBezTo>
                <a:cubicBezTo>
                  <a:pt x="602887" y="1209038"/>
                  <a:pt x="616313" y="1196699"/>
                  <a:pt x="624114" y="1181097"/>
                </a:cubicBezTo>
                <a:cubicBezTo>
                  <a:pt x="641643" y="1146038"/>
                  <a:pt x="632993" y="1121742"/>
                  <a:pt x="667657" y="1094011"/>
                </a:cubicBezTo>
                <a:cubicBezTo>
                  <a:pt x="679604" y="1084454"/>
                  <a:pt x="696686" y="1084335"/>
                  <a:pt x="711200" y="1079497"/>
                </a:cubicBezTo>
                <a:cubicBezTo>
                  <a:pt x="749905" y="1084335"/>
                  <a:pt x="788937" y="1087034"/>
                  <a:pt x="827314" y="1094011"/>
                </a:cubicBezTo>
                <a:cubicBezTo>
                  <a:pt x="842367" y="1096748"/>
                  <a:pt x="858910" y="1098968"/>
                  <a:pt x="870857" y="1108525"/>
                </a:cubicBezTo>
                <a:cubicBezTo>
                  <a:pt x="884479" y="1119422"/>
                  <a:pt x="890210" y="1137554"/>
                  <a:pt x="899886" y="1152068"/>
                </a:cubicBezTo>
                <a:cubicBezTo>
                  <a:pt x="904724" y="1166582"/>
                  <a:pt x="903582" y="1184793"/>
                  <a:pt x="914400" y="1195611"/>
                </a:cubicBezTo>
                <a:cubicBezTo>
                  <a:pt x="925218" y="1206429"/>
                  <a:pt x="943232" y="1205922"/>
                  <a:pt x="957943" y="1210125"/>
                </a:cubicBezTo>
                <a:cubicBezTo>
                  <a:pt x="1005781" y="1223793"/>
                  <a:pt x="1038674" y="1229175"/>
                  <a:pt x="1088571" y="1239154"/>
                </a:cubicBezTo>
                <a:cubicBezTo>
                  <a:pt x="1093409" y="1253668"/>
                  <a:pt x="1092268" y="1271879"/>
                  <a:pt x="1103086" y="1282697"/>
                </a:cubicBezTo>
                <a:cubicBezTo>
                  <a:pt x="1113904" y="1293515"/>
                  <a:pt x="1132944" y="1290369"/>
                  <a:pt x="1146628" y="1297211"/>
                </a:cubicBezTo>
                <a:cubicBezTo>
                  <a:pt x="1162230" y="1305012"/>
                  <a:pt x="1175657" y="1316564"/>
                  <a:pt x="1190171" y="1326240"/>
                </a:cubicBezTo>
                <a:cubicBezTo>
                  <a:pt x="1195009" y="1340754"/>
                  <a:pt x="1194891" y="1358030"/>
                  <a:pt x="1204686" y="1369783"/>
                </a:cubicBezTo>
                <a:cubicBezTo>
                  <a:pt x="1247471" y="1421125"/>
                  <a:pt x="1274723" y="1415721"/>
                  <a:pt x="1335314" y="1427840"/>
                </a:cubicBezTo>
                <a:cubicBezTo>
                  <a:pt x="1398209" y="1418164"/>
                  <a:pt x="1463261" y="1417792"/>
                  <a:pt x="1524000" y="1398811"/>
                </a:cubicBezTo>
                <a:cubicBezTo>
                  <a:pt x="1544884" y="1392285"/>
                  <a:pt x="1585896" y="1330407"/>
                  <a:pt x="1596571" y="1311725"/>
                </a:cubicBezTo>
                <a:cubicBezTo>
                  <a:pt x="1607306" y="1292939"/>
                  <a:pt x="1614865" y="1272454"/>
                  <a:pt x="1625600" y="1253668"/>
                </a:cubicBezTo>
                <a:cubicBezTo>
                  <a:pt x="1634255" y="1238522"/>
                  <a:pt x="1646827" y="1225727"/>
                  <a:pt x="1654628" y="1210125"/>
                </a:cubicBezTo>
                <a:cubicBezTo>
                  <a:pt x="1672156" y="1175069"/>
                  <a:pt x="1663511" y="1150769"/>
                  <a:pt x="1698171" y="1123040"/>
                </a:cubicBezTo>
                <a:cubicBezTo>
                  <a:pt x="1710118" y="1113482"/>
                  <a:pt x="1727200" y="1113363"/>
                  <a:pt x="1741714" y="1108525"/>
                </a:cubicBezTo>
                <a:cubicBezTo>
                  <a:pt x="1756228" y="1123039"/>
                  <a:pt x="1773871" y="1134989"/>
                  <a:pt x="1785257" y="1152068"/>
                </a:cubicBezTo>
                <a:cubicBezTo>
                  <a:pt x="1793744" y="1164798"/>
                  <a:pt x="1790214" y="1183664"/>
                  <a:pt x="1799771" y="1195611"/>
                </a:cubicBezTo>
                <a:cubicBezTo>
                  <a:pt x="1810668" y="1209233"/>
                  <a:pt x="1828800" y="1214964"/>
                  <a:pt x="1843314" y="1224640"/>
                </a:cubicBezTo>
                <a:cubicBezTo>
                  <a:pt x="1867505" y="1219802"/>
                  <a:pt x="1895359" y="1223809"/>
                  <a:pt x="1915886" y="1210125"/>
                </a:cubicBezTo>
                <a:cubicBezTo>
                  <a:pt x="1928616" y="1201639"/>
                  <a:pt x="1920843" y="1178530"/>
                  <a:pt x="1930400" y="1166583"/>
                </a:cubicBezTo>
                <a:cubicBezTo>
                  <a:pt x="1941297" y="1152961"/>
                  <a:pt x="1959429" y="1147230"/>
                  <a:pt x="1973943" y="1137554"/>
                </a:cubicBezTo>
                <a:cubicBezTo>
                  <a:pt x="2051352" y="1142392"/>
                  <a:pt x="2129560" y="1139971"/>
                  <a:pt x="2206171" y="1152068"/>
                </a:cubicBezTo>
                <a:cubicBezTo>
                  <a:pt x="2266637" y="1161615"/>
                  <a:pt x="2240520" y="1189078"/>
                  <a:pt x="2264228" y="1224640"/>
                </a:cubicBezTo>
                <a:cubicBezTo>
                  <a:pt x="2275614" y="1241719"/>
                  <a:pt x="2293257" y="1253669"/>
                  <a:pt x="2307771" y="1268183"/>
                </a:cubicBezTo>
                <a:cubicBezTo>
                  <a:pt x="2343291" y="1374741"/>
                  <a:pt x="2315164" y="1333632"/>
                  <a:pt x="2380343" y="1398811"/>
                </a:cubicBezTo>
                <a:cubicBezTo>
                  <a:pt x="2414209" y="1500411"/>
                  <a:pt x="2380342" y="1476221"/>
                  <a:pt x="2452914" y="1500411"/>
                </a:cubicBezTo>
                <a:cubicBezTo>
                  <a:pt x="2510971" y="1495573"/>
                  <a:pt x="2574978" y="1511951"/>
                  <a:pt x="2627086" y="1485897"/>
                </a:cubicBezTo>
                <a:cubicBezTo>
                  <a:pt x="2654454" y="1472213"/>
                  <a:pt x="2646438" y="1427840"/>
                  <a:pt x="2656114" y="1398811"/>
                </a:cubicBezTo>
                <a:cubicBezTo>
                  <a:pt x="2676189" y="1338585"/>
                  <a:pt x="2670375" y="1326323"/>
                  <a:pt x="2757714" y="1297211"/>
                </a:cubicBezTo>
                <a:cubicBezTo>
                  <a:pt x="2906923" y="1247476"/>
                  <a:pt x="2785972" y="1283362"/>
                  <a:pt x="3135086" y="1268183"/>
                </a:cubicBezTo>
                <a:cubicBezTo>
                  <a:pt x="3139924" y="1253669"/>
                  <a:pt x="3145889" y="1239483"/>
                  <a:pt x="3149600" y="1224640"/>
                </a:cubicBezTo>
                <a:cubicBezTo>
                  <a:pt x="3178804" y="1107821"/>
                  <a:pt x="3167567" y="1054652"/>
                  <a:pt x="3178628" y="905325"/>
                </a:cubicBezTo>
                <a:cubicBezTo>
                  <a:pt x="3182220" y="856836"/>
                  <a:pt x="3146882" y="775150"/>
                  <a:pt x="3193143" y="760183"/>
                </a:cubicBezTo>
                <a:cubicBezTo>
                  <a:pt x="3345118" y="711015"/>
                  <a:pt x="3512457" y="750506"/>
                  <a:pt x="3672114" y="745668"/>
                </a:cubicBezTo>
                <a:cubicBezTo>
                  <a:pt x="3753847" y="691181"/>
                  <a:pt x="3699108" y="722156"/>
                  <a:pt x="3846286" y="673097"/>
                </a:cubicBezTo>
                <a:lnTo>
                  <a:pt x="3889828" y="658583"/>
                </a:lnTo>
                <a:cubicBezTo>
                  <a:pt x="3904342" y="653745"/>
                  <a:pt x="3918528" y="647779"/>
                  <a:pt x="3933371" y="644068"/>
                </a:cubicBezTo>
                <a:cubicBezTo>
                  <a:pt x="3962829" y="636704"/>
                  <a:pt x="4005822" y="627533"/>
                  <a:pt x="4034971" y="615040"/>
                </a:cubicBezTo>
                <a:cubicBezTo>
                  <a:pt x="4054858" y="606517"/>
                  <a:pt x="4073676" y="595687"/>
                  <a:pt x="4093028" y="586011"/>
                </a:cubicBezTo>
                <a:cubicBezTo>
                  <a:pt x="4097866" y="571497"/>
                  <a:pt x="4095093" y="551361"/>
                  <a:pt x="4107543" y="542468"/>
                </a:cubicBezTo>
                <a:cubicBezTo>
                  <a:pt x="4132442" y="524683"/>
                  <a:pt x="4194628" y="513440"/>
                  <a:pt x="4194628" y="513440"/>
                </a:cubicBezTo>
                <a:cubicBezTo>
                  <a:pt x="4204304" y="498926"/>
                  <a:pt x="4208054" y="477698"/>
                  <a:pt x="4223657" y="469897"/>
                </a:cubicBezTo>
                <a:cubicBezTo>
                  <a:pt x="4249979" y="456736"/>
                  <a:pt x="4281476" y="458464"/>
                  <a:pt x="4310743" y="455383"/>
                </a:cubicBezTo>
                <a:cubicBezTo>
                  <a:pt x="4373477" y="448779"/>
                  <a:pt x="4436706" y="447588"/>
                  <a:pt x="4499428" y="440868"/>
                </a:cubicBezTo>
                <a:cubicBezTo>
                  <a:pt x="4572225" y="433068"/>
                  <a:pt x="4644571" y="421516"/>
                  <a:pt x="4717143" y="411840"/>
                </a:cubicBezTo>
                <a:cubicBezTo>
                  <a:pt x="4783687" y="312024"/>
                  <a:pt x="4742102" y="335786"/>
                  <a:pt x="4818743" y="310240"/>
                </a:cubicBezTo>
                <a:cubicBezTo>
                  <a:pt x="4833257" y="300564"/>
                  <a:pt x="4844902" y="282660"/>
                  <a:pt x="4862286" y="281211"/>
                </a:cubicBezTo>
                <a:cubicBezTo>
                  <a:pt x="4905945" y="277573"/>
                  <a:pt x="4950411" y="285099"/>
                  <a:pt x="4992914" y="295725"/>
                </a:cubicBezTo>
                <a:cubicBezTo>
                  <a:pt x="5009837" y="299956"/>
                  <a:pt x="5020855" y="316953"/>
                  <a:pt x="5036457" y="324754"/>
                </a:cubicBezTo>
                <a:cubicBezTo>
                  <a:pt x="5050141" y="331596"/>
                  <a:pt x="5065486" y="334430"/>
                  <a:pt x="5080000" y="339268"/>
                </a:cubicBezTo>
                <a:lnTo>
                  <a:pt x="5239657" y="324754"/>
                </a:lnTo>
                <a:cubicBezTo>
                  <a:pt x="5266598" y="310247"/>
                  <a:pt x="5243226" y="254641"/>
                  <a:pt x="5268686" y="237668"/>
                </a:cubicBezTo>
                <a:cubicBezTo>
                  <a:pt x="5283200" y="227992"/>
                  <a:pt x="5296626" y="216441"/>
                  <a:pt x="5312228" y="208640"/>
                </a:cubicBezTo>
                <a:cubicBezTo>
                  <a:pt x="5325912" y="201798"/>
                  <a:pt x="5341446" y="199497"/>
                  <a:pt x="5355771" y="194125"/>
                </a:cubicBezTo>
                <a:cubicBezTo>
                  <a:pt x="5515911" y="134073"/>
                  <a:pt x="5350202" y="189497"/>
                  <a:pt x="5486400" y="150583"/>
                </a:cubicBezTo>
                <a:cubicBezTo>
                  <a:pt x="5540813" y="135036"/>
                  <a:pt x="5525601" y="132899"/>
                  <a:pt x="5588000" y="121554"/>
                </a:cubicBezTo>
                <a:cubicBezTo>
                  <a:pt x="5621659" y="115434"/>
                  <a:pt x="5655733" y="111878"/>
                  <a:pt x="5689600" y="107040"/>
                </a:cubicBezTo>
                <a:cubicBezTo>
                  <a:pt x="5735249" y="91823"/>
                  <a:pt x="5745623" y="95577"/>
                  <a:pt x="5776686" y="48983"/>
                </a:cubicBezTo>
                <a:cubicBezTo>
                  <a:pt x="5785173" y="36253"/>
                  <a:pt x="5776686" y="10278"/>
                  <a:pt x="5791200" y="5440"/>
                </a:cubicBezTo>
                <a:cubicBezTo>
                  <a:pt x="5827918" y="-6800"/>
                  <a:pt x="5868609" y="5440"/>
                  <a:pt x="5907314" y="5440"/>
                </a:cubicBezTo>
              </a:path>
            </a:pathLst>
          </a:custGeom>
          <a:no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4056345" y="3195756"/>
            <a:ext cx="1632857" cy="36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31602" y="2867140"/>
            <a:ext cx="2024743" cy="738664"/>
          </a:xfrm>
          <a:prstGeom prst="rect">
            <a:avLst/>
          </a:prstGeom>
          <a:noFill/>
        </p:spPr>
        <p:txBody>
          <a:bodyPr wrap="square" rtlCol="0">
            <a:spAutoFit/>
          </a:bodyPr>
          <a:lstStyle/>
          <a:p>
            <a:pPr algn="r"/>
            <a:r>
              <a:rPr lang="en-US" sz="1400" dirty="0">
                <a:latin typeface="Bookman Old Style" panose="02050604050505020204" pitchFamily="18" charset="0"/>
              </a:rPr>
              <a:t>Efficient markets response to new positive information</a:t>
            </a:r>
          </a:p>
        </p:txBody>
      </p:sp>
      <p:cxnSp>
        <p:nvCxnSpPr>
          <p:cNvPr id="29" name="Straight Arrow Connector 28"/>
          <p:cNvCxnSpPr>
            <a:endCxn id="18" idx="55"/>
          </p:cNvCxnSpPr>
          <p:nvPr/>
        </p:nvCxnSpPr>
        <p:spPr>
          <a:xfrm flipH="1" flipV="1">
            <a:off x="7242231" y="3607596"/>
            <a:ext cx="1465943" cy="1089284"/>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53316" y="4500225"/>
            <a:ext cx="2728686" cy="646331"/>
          </a:xfrm>
          <a:prstGeom prst="rect">
            <a:avLst/>
          </a:prstGeom>
          <a:noFill/>
        </p:spPr>
        <p:txBody>
          <a:bodyPr wrap="square" rtlCol="0">
            <a:spAutoFit/>
          </a:bodyPr>
          <a:lstStyle/>
          <a:p>
            <a:r>
              <a:rPr lang="en-US" dirty="0"/>
              <a:t>Delayed reaction to new information</a:t>
            </a:r>
          </a:p>
        </p:txBody>
      </p:sp>
      <p:sp>
        <p:nvSpPr>
          <p:cNvPr id="37" name="TextBox 36"/>
          <p:cNvSpPr txBox="1"/>
          <p:nvPr/>
        </p:nvSpPr>
        <p:spPr>
          <a:xfrm>
            <a:off x="5217487" y="6147931"/>
            <a:ext cx="6429829" cy="369332"/>
          </a:xfrm>
          <a:prstGeom prst="rect">
            <a:avLst/>
          </a:prstGeom>
          <a:noFill/>
        </p:spPr>
        <p:txBody>
          <a:bodyPr wrap="square" rtlCol="0">
            <a:spAutoFit/>
          </a:bodyPr>
          <a:lstStyle/>
          <a:p>
            <a:r>
              <a:rPr lang="en-US" dirty="0">
                <a:latin typeface="Bookman Old Style" panose="02050604050505020204" pitchFamily="18" charset="0"/>
              </a:rPr>
              <a:t>Time</a:t>
            </a:r>
          </a:p>
        </p:txBody>
      </p:sp>
      <p:sp>
        <p:nvSpPr>
          <p:cNvPr id="38" name="TextBox 37"/>
          <p:cNvSpPr txBox="1"/>
          <p:nvPr/>
        </p:nvSpPr>
        <p:spPr>
          <a:xfrm>
            <a:off x="1244762" y="3236472"/>
            <a:ext cx="461665" cy="1316941"/>
          </a:xfrm>
          <a:prstGeom prst="rect">
            <a:avLst/>
          </a:prstGeom>
          <a:noFill/>
        </p:spPr>
        <p:txBody>
          <a:bodyPr vert="vert270" wrap="square" rtlCol="0">
            <a:spAutoFit/>
          </a:bodyPr>
          <a:lstStyle/>
          <a:p>
            <a:r>
              <a:rPr lang="en-US" dirty="0"/>
              <a:t>Stock Price</a:t>
            </a:r>
          </a:p>
        </p:txBody>
      </p:sp>
      <p:cxnSp>
        <p:nvCxnSpPr>
          <p:cNvPr id="43" name="Straight Connector 42"/>
          <p:cNvCxnSpPr>
            <a:stCxn id="18" idx="40"/>
          </p:cNvCxnSpPr>
          <p:nvPr/>
        </p:nvCxnSpPr>
        <p:spPr>
          <a:xfrm>
            <a:off x="5660174" y="4463939"/>
            <a:ext cx="14514" cy="1146628"/>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565830" y="5646853"/>
            <a:ext cx="326572" cy="369332"/>
          </a:xfrm>
          <a:prstGeom prst="rect">
            <a:avLst/>
          </a:prstGeom>
          <a:noFill/>
        </p:spPr>
        <p:txBody>
          <a:bodyPr wrap="square" rtlCol="0">
            <a:spAutoFit/>
          </a:bodyPr>
          <a:lstStyle/>
          <a:p>
            <a:r>
              <a:rPr lang="en-US" dirty="0">
                <a:latin typeface="Bookman Old Style" panose="02050604050505020204" pitchFamily="18" charset="0"/>
              </a:rPr>
              <a:t>0</a:t>
            </a:r>
          </a:p>
        </p:txBody>
      </p:sp>
      <p:cxnSp>
        <p:nvCxnSpPr>
          <p:cNvPr id="48" name="Straight Arrow Connector 47"/>
          <p:cNvCxnSpPr/>
          <p:nvPr/>
        </p:nvCxnSpPr>
        <p:spPr>
          <a:xfrm flipV="1">
            <a:off x="3918459" y="5037253"/>
            <a:ext cx="1647371" cy="978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574403" y="5886321"/>
            <a:ext cx="2344056" cy="523220"/>
          </a:xfrm>
          <a:prstGeom prst="rect">
            <a:avLst/>
          </a:prstGeom>
          <a:noFill/>
        </p:spPr>
        <p:txBody>
          <a:bodyPr wrap="square" rtlCol="0">
            <a:spAutoFit/>
          </a:bodyPr>
          <a:lstStyle/>
          <a:p>
            <a:r>
              <a:rPr lang="en-US" sz="1400" dirty="0">
                <a:latin typeface="Bookman Old Style" panose="02050604050505020204" pitchFamily="18" charset="0"/>
              </a:rPr>
              <a:t>Positive cash flow shock occurs at time 0</a:t>
            </a:r>
          </a:p>
        </p:txBody>
      </p:sp>
    </p:spTree>
    <p:extLst>
      <p:ext uri="{BB962C8B-B14F-4D97-AF65-F5344CB8AC3E}">
        <p14:creationId xmlns:p14="http://schemas.microsoft.com/office/powerpoint/2010/main" val="84349389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BF99-CFB9-9641-A761-7C8E53A36ADC}"/>
              </a:ext>
            </a:extLst>
          </p:cNvPr>
          <p:cNvSpPr>
            <a:spLocks noGrp="1"/>
          </p:cNvSpPr>
          <p:nvPr>
            <p:ph type="title"/>
          </p:nvPr>
        </p:nvSpPr>
        <p:spPr/>
        <p:txBody>
          <a:bodyPr/>
          <a:lstStyle/>
          <a:p>
            <a:r>
              <a:rPr lang="en-US" dirty="0"/>
              <a:t>Making Predictions</a:t>
            </a:r>
          </a:p>
        </p:txBody>
      </p:sp>
      <p:sp>
        <p:nvSpPr>
          <p:cNvPr id="3" name="Content Placeholder 2">
            <a:extLst>
              <a:ext uri="{FF2B5EF4-FFF2-40B4-BE49-F238E27FC236}">
                <a16:creationId xmlns:a16="http://schemas.microsoft.com/office/drawing/2014/main" id="{C7E85454-C4D7-5040-9FB7-49FCCF40891B}"/>
              </a:ext>
            </a:extLst>
          </p:cNvPr>
          <p:cNvSpPr>
            <a:spLocks noGrp="1"/>
          </p:cNvSpPr>
          <p:nvPr>
            <p:ph idx="1"/>
          </p:nvPr>
        </p:nvSpPr>
        <p:spPr/>
        <p:txBody>
          <a:bodyPr/>
          <a:lstStyle/>
          <a:p>
            <a:r>
              <a:rPr lang="en-US" dirty="0"/>
              <a:t>How do we make a prediction     for an observation    ?</a:t>
            </a:r>
          </a:p>
          <a:p>
            <a:pPr lvl="1"/>
            <a:r>
              <a:rPr lang="en-US" dirty="0"/>
              <a:t>1. For each tree, we find the relevant leaf given the features of </a:t>
            </a:r>
          </a:p>
          <a:p>
            <a:pPr lvl="2"/>
            <a:r>
              <a:rPr lang="en-US" dirty="0"/>
              <a:t>Each leaf is the set of observations that “survived” or “failed” the same splits</a:t>
            </a:r>
          </a:p>
          <a:p>
            <a:pPr lvl="1"/>
            <a:r>
              <a:rPr lang="en-US" dirty="0"/>
              <a:t>2. Calculate the average y value for observations in that leaf</a:t>
            </a:r>
          </a:p>
          <a:p>
            <a:pPr lvl="1"/>
            <a:r>
              <a:rPr lang="en-US" dirty="0"/>
              <a:t>3. Average these values across trees to get the predicted	</a:t>
            </a:r>
          </a:p>
        </p:txBody>
      </p:sp>
      <p:pic>
        <p:nvPicPr>
          <p:cNvPr id="5" name="Picture 4">
            <a:extLst>
              <a:ext uri="{FF2B5EF4-FFF2-40B4-BE49-F238E27FC236}">
                <a16:creationId xmlns:a16="http://schemas.microsoft.com/office/drawing/2014/main" id="{DE1FF4DA-ADFE-DF49-8333-BD519FF7CBD1}"/>
              </a:ext>
            </a:extLst>
          </p:cNvPr>
          <p:cNvPicPr>
            <a:picLocks noChangeAspect="1"/>
          </p:cNvPicPr>
          <p:nvPr/>
        </p:nvPicPr>
        <p:blipFill>
          <a:blip r:embed="rId2"/>
          <a:stretch>
            <a:fillRect/>
          </a:stretch>
        </p:blipFill>
        <p:spPr>
          <a:xfrm>
            <a:off x="5387837" y="2634665"/>
            <a:ext cx="247650" cy="302683"/>
          </a:xfrm>
          <a:prstGeom prst="rect">
            <a:avLst/>
          </a:prstGeom>
        </p:spPr>
      </p:pic>
      <p:pic>
        <p:nvPicPr>
          <p:cNvPr id="6" name="Picture 5">
            <a:extLst>
              <a:ext uri="{FF2B5EF4-FFF2-40B4-BE49-F238E27FC236}">
                <a16:creationId xmlns:a16="http://schemas.microsoft.com/office/drawing/2014/main" id="{2B7F3E05-545F-1141-BD96-F5685CB49EA3}"/>
              </a:ext>
            </a:extLst>
          </p:cNvPr>
          <p:cNvPicPr>
            <a:picLocks noChangeAspect="1"/>
          </p:cNvPicPr>
          <p:nvPr/>
        </p:nvPicPr>
        <p:blipFill>
          <a:blip r:embed="rId3"/>
          <a:stretch>
            <a:fillRect/>
          </a:stretch>
        </p:blipFill>
        <p:spPr>
          <a:xfrm>
            <a:off x="7410623" y="2726196"/>
            <a:ext cx="247650" cy="187872"/>
          </a:xfrm>
          <a:prstGeom prst="rect">
            <a:avLst/>
          </a:prstGeom>
        </p:spPr>
      </p:pic>
      <p:pic>
        <p:nvPicPr>
          <p:cNvPr id="7" name="Picture 6">
            <a:extLst>
              <a:ext uri="{FF2B5EF4-FFF2-40B4-BE49-F238E27FC236}">
                <a16:creationId xmlns:a16="http://schemas.microsoft.com/office/drawing/2014/main" id="{61CB44DB-B02E-4B4D-9C24-3595EF037043}"/>
              </a:ext>
            </a:extLst>
          </p:cNvPr>
          <p:cNvPicPr>
            <a:picLocks noChangeAspect="1"/>
          </p:cNvPicPr>
          <p:nvPr/>
        </p:nvPicPr>
        <p:blipFill>
          <a:blip r:embed="rId4"/>
          <a:stretch>
            <a:fillRect/>
          </a:stretch>
        </p:blipFill>
        <p:spPr>
          <a:xfrm>
            <a:off x="7944127" y="3119230"/>
            <a:ext cx="264215" cy="200439"/>
          </a:xfrm>
          <a:prstGeom prst="rect">
            <a:avLst/>
          </a:prstGeom>
        </p:spPr>
      </p:pic>
      <p:pic>
        <p:nvPicPr>
          <p:cNvPr id="8" name="Picture 7">
            <a:extLst>
              <a:ext uri="{FF2B5EF4-FFF2-40B4-BE49-F238E27FC236}">
                <a16:creationId xmlns:a16="http://schemas.microsoft.com/office/drawing/2014/main" id="{91C1673B-7809-D94F-B0DF-033533353490}"/>
              </a:ext>
            </a:extLst>
          </p:cNvPr>
          <p:cNvPicPr>
            <a:picLocks noChangeAspect="1"/>
          </p:cNvPicPr>
          <p:nvPr/>
        </p:nvPicPr>
        <p:blipFill>
          <a:blip r:embed="rId2"/>
          <a:stretch>
            <a:fillRect/>
          </a:stretch>
        </p:blipFill>
        <p:spPr>
          <a:xfrm>
            <a:off x="7748934" y="3801713"/>
            <a:ext cx="195193" cy="238569"/>
          </a:xfrm>
          <a:prstGeom prst="rect">
            <a:avLst/>
          </a:prstGeom>
        </p:spPr>
      </p:pic>
    </p:spTree>
    <p:extLst>
      <p:ext uri="{BB962C8B-B14F-4D97-AF65-F5344CB8AC3E}">
        <p14:creationId xmlns:p14="http://schemas.microsoft.com/office/powerpoint/2010/main" val="326815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a:t>Rapach</a:t>
            </a:r>
            <a:r>
              <a:rPr lang="en-US" dirty="0"/>
              <a:t> et al. (2018)  “Cross-Industry Return Predictability: A Machine Learning Approach”</a:t>
            </a:r>
          </a:p>
        </p:txBody>
      </p:sp>
      <p:sp>
        <p:nvSpPr>
          <p:cNvPr id="5" name="Content Placeholder 4"/>
          <p:cNvSpPr>
            <a:spLocks noGrp="1"/>
          </p:cNvSpPr>
          <p:nvPr>
            <p:ph sz="half" idx="1"/>
          </p:nvPr>
        </p:nvSpPr>
        <p:spPr>
          <a:xfrm>
            <a:off x="838200" y="2580361"/>
            <a:ext cx="10515600" cy="3596601"/>
          </a:xfrm>
        </p:spPr>
        <p:txBody>
          <a:bodyPr>
            <a:normAutofit/>
          </a:bodyPr>
          <a:lstStyle/>
          <a:p>
            <a:r>
              <a:rPr lang="en-US" sz="2000" dirty="0">
                <a:latin typeface="Bookman Old Style" panose="02050604050505020204" pitchFamily="18" charset="0"/>
              </a:rPr>
              <a:t>Use machine learning techniques to identify undervalued/overvalued industries</a:t>
            </a:r>
          </a:p>
          <a:p>
            <a:endParaRPr lang="en-US" sz="2000" dirty="0">
              <a:latin typeface="Bookman Old Style" panose="02050604050505020204" pitchFamily="18" charset="0"/>
            </a:endParaRPr>
          </a:p>
          <a:p>
            <a:r>
              <a:rPr lang="en-US" sz="2000" dirty="0">
                <a:latin typeface="Bookman Old Style" panose="02050604050505020204" pitchFamily="18" charset="0"/>
              </a:rPr>
              <a:t>The long/short trading strategy generates returns of over 8.4% per year with very little volatility!</a:t>
            </a:r>
          </a:p>
          <a:p>
            <a:endParaRPr lang="en-US" sz="2000" dirty="0">
              <a:latin typeface="Bookman Old Style" panose="02050604050505020204" pitchFamily="18" charset="0"/>
            </a:endParaRPr>
          </a:p>
        </p:txBody>
      </p:sp>
    </p:spTree>
    <p:extLst>
      <p:ext uri="{BB962C8B-B14F-4D97-AF65-F5344CB8AC3E}">
        <p14:creationId xmlns:p14="http://schemas.microsoft.com/office/powerpoint/2010/main" val="179062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regression framework</a:t>
            </a:r>
          </a:p>
        </p:txBody>
      </p:sp>
      <mc:AlternateContent xmlns:mc="http://schemas.openxmlformats.org/markup-compatibility/2006" xmlns:a14="http://schemas.microsoft.com/office/drawing/2010/main">
        <mc:Choice Requires="a14">
          <p:sp>
            <p:nvSpPr>
              <p:cNvPr id="8" name="Content Placeholder 7"/>
              <p:cNvSpPr>
                <a:spLocks noGrp="1"/>
              </p:cNvSpPr>
              <p:nvPr>
                <p:ph sz="half" idx="1"/>
              </p:nvPr>
            </p:nvSpPr>
            <p:spPr>
              <a:xfrm>
                <a:off x="1055914" y="2398939"/>
                <a:ext cx="5711371" cy="4351338"/>
              </a:xfrm>
            </p:spPr>
            <p:txBody>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𝜄</m:t>
                        </m:r>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r>
                      <a:rPr lang="en-US" sz="2400" b="0" i="1" smtClean="0">
                        <a:latin typeface="Cambria Math" panose="02040503050406030204" pitchFamily="18" charset="0"/>
                      </a:rPr>
                      <m:t>𝑋</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𝑏</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m:rPr>
                        <m:nor/>
                      </m:rPr>
                      <a:rPr lang="en-US" sz="2400" b="0" i="0" smtClean="0">
                        <a:latin typeface="Bookman Old Style" panose="02050604050505020204" pitchFamily="18" charset="0"/>
                      </a:rPr>
                      <m:t>for</m:t>
                    </m:r>
                  </m:oMath>
                </a14:m>
                <a:r>
                  <a:rPr lang="en-US" sz="2400" dirty="0">
                    <a:latin typeface="Bookman Old Style" panose="02050604050505020204" pitchFamily="18" charset="0"/>
                  </a:rPr>
                  <a:t> i=1,.., N</a:t>
                </a:r>
              </a:p>
              <a:p>
                <a:pPr marL="0" indent="0">
                  <a:buNone/>
                </a:pPr>
                <a:endParaRPr lang="en-US" sz="1800" dirty="0">
                  <a:latin typeface="Bookman Old Style" panose="02050604050505020204" pitchFamily="18" charset="0"/>
                </a:endParaRPr>
              </a:p>
              <a:p>
                <a:pPr marL="0" indent="0">
                  <a:buNone/>
                </a:pPr>
                <a:r>
                  <a:rPr lang="en-US" sz="1800" dirty="0">
                    <a:latin typeface="Bookman Old Style" panose="02050604050505020204" pitchFamily="18" charset="0"/>
                  </a:rPr>
                  <a:t>where</a:t>
                </a:r>
              </a:p>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sub>
                              </m:sSub>
                            </m:e>
                          </m:d>
                        </m:e>
                        <m:sup>
                          <m:r>
                            <a:rPr lang="en-US" b="0" i="1" smtClean="0">
                              <a:latin typeface="Cambria Math" panose="02040503050406030204" pitchFamily="18" charset="0"/>
                            </a:rPr>
                            <m:t>′</m:t>
                          </m:r>
                        </m:sup>
                      </m:sSup>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e>
                      </m:d>
                    </m:oMath>
                  </m:oMathPara>
                </a14:m>
                <a:endParaRPr lang="en-US" dirty="0"/>
              </a:p>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r>
                                    <a:rPr lang="en-US" b="0" i="1" smtClean="0">
                                      <a:latin typeface="Cambria Math" panose="02040503050406030204" pitchFamily="18" charset="0"/>
                                    </a:rPr>
                                    <m:t>,0</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−1</m:t>
                                  </m:r>
                                </m:sub>
                              </m:sSub>
                            </m:e>
                          </m:d>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𝑁</m:t>
                      </m:r>
                    </m:oMath>
                  </m:oMathPara>
                </a14:m>
                <a:endParaRPr lang="en-US" dirty="0"/>
              </a:p>
              <a:p>
                <a:pPr marL="0" indent="0">
                  <a:buNone/>
                </a:pPr>
                <a14:m>
                  <m:oMathPara xmlns:m="http://schemas.openxmlformats.org/officeDocument/2006/math">
                    <m:oMathParaPr>
                      <m:jc m:val="left"/>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sub>
                                <m:sup>
                                  <m:r>
                                    <a:rPr lang="en-US" i="1">
                                      <a:latin typeface="Cambria Math" panose="02040503050406030204" pitchFamily="18" charset="0"/>
                                    </a:rPr>
                                    <m:t>∗</m:t>
                                  </m:r>
                                </m:sup>
                              </m:sSubSup>
                            </m:e>
                          </m:d>
                        </m:e>
                        <m:sup>
                          <m:r>
                            <a:rPr lang="en-US" i="1">
                              <a:latin typeface="Cambria Math" panose="02040503050406030204" pitchFamily="18" charset="0"/>
                            </a:rPr>
                            <m:t>′</m:t>
                          </m:r>
                        </m:sup>
                      </m:sSup>
                    </m:oMath>
                  </m:oMathPara>
                </a14:m>
                <a:endParaRPr lang="en-US" dirty="0"/>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𝑇</m:t>
                                  </m:r>
                                </m:sub>
                              </m:sSub>
                            </m:e>
                          </m:d>
                        </m:e>
                        <m:sup>
                          <m:r>
                            <a:rPr lang="en-US" i="1">
                              <a:latin typeface="Cambria Math" panose="02040503050406030204" pitchFamily="18" charset="0"/>
                            </a:rPr>
                            <m:t>′</m:t>
                          </m:r>
                        </m:sup>
                      </m:sSup>
                    </m:oMath>
                  </m:oMathPara>
                </a14:m>
                <a:endParaRPr lang="en-US" dirty="0"/>
              </a:p>
              <a:p>
                <a:pPr marL="0" indent="0">
                  <a:buNone/>
                </a:pPr>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sz="half" idx="1"/>
              </p:nvPr>
            </p:nvSpPr>
            <p:spPr>
              <a:xfrm>
                <a:off x="1055914" y="2398939"/>
                <a:ext cx="5711371" cy="4351338"/>
              </a:xfrm>
              <a:blipFill>
                <a:blip r:embed="rId2"/>
                <a:stretch>
                  <a:fillRect l="-889" t="-1458"/>
                </a:stretch>
              </a:blipFill>
            </p:spPr>
            <p:txBody>
              <a:bodyPr/>
              <a:lstStyle/>
              <a:p>
                <a:r>
                  <a:rPr lang="en-US">
                    <a:noFill/>
                  </a:rPr>
                  <a:t> </a:t>
                </a:r>
              </a:p>
            </p:txBody>
          </p:sp>
        </mc:Fallback>
      </mc:AlternateContent>
      <p:sp>
        <p:nvSpPr>
          <p:cNvPr id="6" name="Rounded Rectangle 5"/>
          <p:cNvSpPr/>
          <p:nvPr/>
        </p:nvSpPr>
        <p:spPr>
          <a:xfrm>
            <a:off x="2628701" y="2428793"/>
            <a:ext cx="309931" cy="40389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55913" y="2433897"/>
            <a:ext cx="415077" cy="40389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470990" y="2837793"/>
            <a:ext cx="4094923" cy="1475790"/>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53341" y="4236591"/>
            <a:ext cx="3896139" cy="369332"/>
          </a:xfrm>
          <a:prstGeom prst="rect">
            <a:avLst/>
          </a:prstGeom>
          <a:noFill/>
        </p:spPr>
        <p:txBody>
          <a:bodyPr wrap="square" rtlCol="0">
            <a:spAutoFit/>
          </a:bodyPr>
          <a:lstStyle/>
          <a:p>
            <a:r>
              <a:rPr lang="en-US" dirty="0">
                <a:solidFill>
                  <a:srgbClr val="3333FF"/>
                </a:solidFill>
                <a:latin typeface="Bookman Old Style" panose="02050604050505020204" pitchFamily="18" charset="0"/>
              </a:rPr>
              <a:t>Industry returns</a:t>
            </a:r>
          </a:p>
        </p:txBody>
      </p:sp>
      <p:cxnSp>
        <p:nvCxnSpPr>
          <p:cNvPr id="15" name="Straight Arrow Connector 14"/>
          <p:cNvCxnSpPr>
            <a:cxnSpLocks/>
          </p:cNvCxnSpPr>
          <p:nvPr/>
        </p:nvCxnSpPr>
        <p:spPr>
          <a:xfrm flipH="1" flipV="1">
            <a:off x="2938632" y="2862543"/>
            <a:ext cx="4503753" cy="1033596"/>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01410" y="3711473"/>
            <a:ext cx="3896139" cy="369332"/>
          </a:xfrm>
          <a:prstGeom prst="rect">
            <a:avLst/>
          </a:prstGeom>
          <a:noFill/>
        </p:spPr>
        <p:txBody>
          <a:bodyPr wrap="square" rtlCol="0">
            <a:spAutoFit/>
          </a:bodyPr>
          <a:lstStyle/>
          <a:p>
            <a:r>
              <a:rPr lang="en-US" dirty="0">
                <a:solidFill>
                  <a:srgbClr val="3333FF"/>
                </a:solidFill>
                <a:latin typeface="Bookman Old Style" panose="02050604050505020204" pitchFamily="18" charset="0"/>
              </a:rPr>
              <a:t>Lagged industry returns</a:t>
            </a:r>
          </a:p>
        </p:txBody>
      </p:sp>
      <p:sp>
        <p:nvSpPr>
          <p:cNvPr id="13" name="Rectangle 12">
            <a:extLst>
              <a:ext uri="{FF2B5EF4-FFF2-40B4-BE49-F238E27FC236}">
                <a16:creationId xmlns:a16="http://schemas.microsoft.com/office/drawing/2014/main" id="{13230EE5-8370-BE40-A06A-0197527EA127}"/>
              </a:ext>
            </a:extLst>
          </p:cNvPr>
          <p:cNvSpPr/>
          <p:nvPr/>
        </p:nvSpPr>
        <p:spPr>
          <a:xfrm>
            <a:off x="958720" y="5454200"/>
            <a:ext cx="10515600" cy="1200329"/>
          </a:xfrm>
          <a:prstGeom prst="rect">
            <a:avLst/>
          </a:prstGeom>
        </p:spPr>
        <p:txBody>
          <a:bodyPr wrap="square">
            <a:spAutoFit/>
          </a:bodyPr>
          <a:lstStyle/>
          <a:p>
            <a:pPr marL="285750" indent="-285750">
              <a:buFont typeface="Arial" panose="020B0604020202020204" pitchFamily="34" charset="0"/>
              <a:buChar char="•"/>
            </a:pPr>
            <a:r>
              <a:rPr lang="en-US" dirty="0" err="1">
                <a:latin typeface="Bookman Old Style" panose="02050604050505020204" pitchFamily="18" charset="0"/>
              </a:rPr>
              <a:t>r</a:t>
            </a:r>
            <a:r>
              <a:rPr lang="en-US" sz="1050" dirty="0" err="1">
                <a:latin typeface="Bookman Old Style" panose="02050604050505020204" pitchFamily="18" charset="0"/>
              </a:rPr>
              <a:t>i,t</a:t>
            </a:r>
            <a:r>
              <a:rPr lang="en-US" sz="1050" dirty="0">
                <a:latin typeface="Bookman Old Style" panose="02050604050505020204" pitchFamily="18" charset="0"/>
              </a:rPr>
              <a:t> </a:t>
            </a:r>
            <a:r>
              <a:rPr lang="en-US" dirty="0">
                <a:latin typeface="Bookman Old Style" panose="02050604050505020204" pitchFamily="18" charset="0"/>
              </a:rPr>
              <a:t>is the month-t return on industry portfolio i in excess of the one-month T-bill return</a:t>
            </a:r>
          </a:p>
          <a:p>
            <a:pPr marL="285750" indent="-285750">
              <a:buFont typeface="Arial" panose="020B0604020202020204" pitchFamily="34" charset="0"/>
              <a:buChar char="•"/>
            </a:pPr>
            <a:r>
              <a:rPr lang="en-US" dirty="0">
                <a:latin typeface="Bookman Old Style" panose="02050604050505020204" pitchFamily="18" charset="0"/>
                <a:sym typeface="Symbol" panose="05050102010706020507" pitchFamily="18" charset="2"/>
              </a:rPr>
              <a:t></a:t>
            </a:r>
            <a:r>
              <a:rPr lang="en-US" baseline="-25000" dirty="0">
                <a:latin typeface="Bookman Old Style" panose="02050604050505020204" pitchFamily="18" charset="0"/>
              </a:rPr>
              <a:t>T</a:t>
            </a:r>
            <a:r>
              <a:rPr lang="en-US" sz="1600" dirty="0">
                <a:latin typeface="Bookman Old Style" panose="02050604050505020204" pitchFamily="18" charset="0"/>
              </a:rPr>
              <a:t>   </a:t>
            </a:r>
            <a:r>
              <a:rPr lang="en-US" dirty="0">
                <a:latin typeface="Bookman Old Style" panose="02050604050505020204" pitchFamily="18" charset="0"/>
              </a:rPr>
              <a:t>is a T-vector of ones, </a:t>
            </a:r>
          </a:p>
          <a:p>
            <a:pPr marL="285750" indent="-285750">
              <a:buFont typeface="Arial" panose="020B0604020202020204" pitchFamily="34" charset="0"/>
              <a:buChar char="•"/>
            </a:pPr>
            <a:r>
              <a:rPr lang="en-US" dirty="0">
                <a:latin typeface="Bookman Old Style" panose="02050604050505020204" pitchFamily="18" charset="0"/>
              </a:rPr>
              <a:t>T is the usable number of monthly observations, </a:t>
            </a:r>
          </a:p>
          <a:p>
            <a:pPr marL="285750" indent="-285750">
              <a:buFont typeface="Arial" panose="020B0604020202020204" pitchFamily="34" charset="0"/>
              <a:buChar char="•"/>
            </a:pPr>
            <a:r>
              <a:rPr lang="en-US" dirty="0">
                <a:latin typeface="Bookman Old Style" panose="02050604050505020204" pitchFamily="18" charset="0"/>
              </a:rPr>
              <a:t>N is the number of industry portfolios, and </a:t>
            </a:r>
            <a:r>
              <a:rPr lang="en-US" dirty="0">
                <a:latin typeface="Bookman Old Style" panose="02050604050505020204" pitchFamily="18" charset="0"/>
                <a:sym typeface="Symbol" panose="05050102010706020507" pitchFamily="18" charset="2"/>
              </a:rPr>
              <a:t></a:t>
            </a:r>
            <a:r>
              <a:rPr lang="en-US" sz="1050" dirty="0" err="1">
                <a:latin typeface="Bookman Old Style" panose="02050604050505020204" pitchFamily="18" charset="0"/>
              </a:rPr>
              <a:t>i,t</a:t>
            </a:r>
            <a:r>
              <a:rPr lang="en-US" sz="1050" dirty="0">
                <a:latin typeface="Bookman Old Style" panose="02050604050505020204" pitchFamily="18" charset="0"/>
              </a:rPr>
              <a:t> </a:t>
            </a:r>
            <a:r>
              <a:rPr lang="en-US" dirty="0">
                <a:latin typeface="Bookman Old Style" panose="02050604050505020204" pitchFamily="18" charset="0"/>
              </a:rPr>
              <a:t>is a zero-mean disturbance term.</a:t>
            </a:r>
          </a:p>
        </p:txBody>
      </p:sp>
    </p:spTree>
    <p:extLst>
      <p:ext uri="{BB962C8B-B14F-4D97-AF65-F5344CB8AC3E}">
        <p14:creationId xmlns:p14="http://schemas.microsoft.com/office/powerpoint/2010/main" val="65095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via Ordinary Least Squares (OLS)</a:t>
            </a:r>
          </a:p>
        </p:txBody>
      </p:sp>
      <p:sp>
        <p:nvSpPr>
          <p:cNvPr id="3" name="Content Placeholder 2"/>
          <p:cNvSpPr>
            <a:spLocks noGrp="1"/>
          </p:cNvSpPr>
          <p:nvPr>
            <p:ph idx="1"/>
          </p:nvPr>
        </p:nvSpPr>
        <p:spPr/>
        <p:txBody>
          <a:bodyPr>
            <a:normAutofit/>
          </a:bodyPr>
          <a:lstStyle/>
          <a:p>
            <a:r>
              <a:rPr lang="en-US" dirty="0"/>
              <a:t>We can estimate the predictive regression via OLS</a:t>
            </a:r>
          </a:p>
          <a:p>
            <a:endParaRPr lang="en-US" dirty="0"/>
          </a:p>
          <a:p>
            <a:r>
              <a:rPr lang="en-US" dirty="0"/>
              <a:t>There are 30 lagged industry returns, so </a:t>
            </a:r>
            <a:r>
              <a:rPr lang="en-US" dirty="0">
                <a:solidFill>
                  <a:srgbClr val="3333FF"/>
                </a:solidFill>
              </a:rPr>
              <a:t>overfitting is a real concern</a:t>
            </a:r>
          </a:p>
          <a:p>
            <a:pPr lvl="1">
              <a:buFont typeface="Courier New" panose="02070309020205020404" pitchFamily="49" charset="0"/>
              <a:buChar char="o"/>
            </a:pPr>
            <a:r>
              <a:rPr lang="en-US" dirty="0"/>
              <a:t>We may also want to add some additional independent variables</a:t>
            </a:r>
          </a:p>
          <a:p>
            <a:endParaRPr lang="en-US" dirty="0"/>
          </a:p>
          <a:p>
            <a:r>
              <a:rPr lang="en-US" dirty="0"/>
              <a:t>An </a:t>
            </a:r>
            <a:r>
              <a:rPr lang="en-US" dirty="0" err="1">
                <a:solidFill>
                  <a:srgbClr val="3333FF"/>
                </a:solidFill>
              </a:rPr>
              <a:t>overfit</a:t>
            </a:r>
            <a:r>
              <a:rPr lang="en-US" dirty="0">
                <a:solidFill>
                  <a:srgbClr val="3333FF"/>
                </a:solidFill>
              </a:rPr>
              <a:t> regression </a:t>
            </a:r>
            <a:r>
              <a:rPr lang="en-US" dirty="0"/>
              <a:t>model is too complex for the data </a:t>
            </a:r>
          </a:p>
          <a:p>
            <a:pPr lvl="1"/>
            <a:r>
              <a:rPr lang="en-US" dirty="0" err="1"/>
              <a:t>Overfitted</a:t>
            </a:r>
            <a:r>
              <a:rPr lang="en-US" dirty="0"/>
              <a:t> models describe noise instead of any underlying relationship.</a:t>
            </a:r>
          </a:p>
          <a:p>
            <a:pPr lvl="1"/>
            <a:r>
              <a:rPr lang="en-US" dirty="0"/>
              <a:t>They generally have </a:t>
            </a:r>
            <a:r>
              <a:rPr lang="en-US" dirty="0">
                <a:solidFill>
                  <a:srgbClr val="3333FF"/>
                </a:solidFill>
              </a:rPr>
              <a:t>poor</a:t>
            </a:r>
            <a:r>
              <a:rPr lang="en-US" dirty="0"/>
              <a:t> predictive performance on </a:t>
            </a:r>
            <a:r>
              <a:rPr lang="en-US" dirty="0">
                <a:solidFill>
                  <a:srgbClr val="3333FF"/>
                </a:solidFill>
              </a:rPr>
              <a:t>test data</a:t>
            </a:r>
            <a:r>
              <a:rPr lang="en-US" dirty="0"/>
              <a:t>.</a:t>
            </a:r>
          </a:p>
        </p:txBody>
      </p:sp>
    </p:spTree>
    <p:extLst>
      <p:ext uri="{BB962C8B-B14F-4D97-AF65-F5344CB8AC3E}">
        <p14:creationId xmlns:p14="http://schemas.microsoft.com/office/powerpoint/2010/main" val="138956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Overfitting/</a:t>
            </a:r>
            <a:r>
              <a:rPr lang="en-US" dirty="0" err="1"/>
              <a:t>underfitting</a:t>
            </a:r>
            <a:r>
              <a:rPr lang="en-US" dirty="0"/>
              <a:t> illustrative example in R</a:t>
            </a:r>
          </a:p>
        </p:txBody>
      </p:sp>
      <p:sp>
        <p:nvSpPr>
          <p:cNvPr id="12" name="Content Placeholder 11"/>
          <p:cNvSpPr>
            <a:spLocks noGrp="1"/>
          </p:cNvSpPr>
          <p:nvPr>
            <p:ph idx="1"/>
          </p:nvPr>
        </p:nvSpPr>
        <p:spPr>
          <a:xfrm>
            <a:off x="838200" y="1652344"/>
            <a:ext cx="10515600" cy="5029810"/>
          </a:xfrm>
        </p:spPr>
        <p:txBody>
          <a:bodyPr>
            <a:normAutofit lnSpcReduction="10000"/>
          </a:bodyPr>
          <a:lstStyle/>
          <a:p>
            <a:r>
              <a:rPr lang="en-US" sz="1800" dirty="0"/>
              <a:t>Consider a 3</a:t>
            </a:r>
            <a:r>
              <a:rPr lang="en-US" sz="1800" baseline="30000" dirty="0"/>
              <a:t>rd</a:t>
            </a:r>
            <a:r>
              <a:rPr lang="en-US" sz="1800" dirty="0"/>
              <a:t> degree polynomial of the form: </a:t>
            </a:r>
          </a:p>
          <a:p>
            <a:pPr marL="0" indent="0" algn="ctr">
              <a:buNone/>
            </a:pPr>
            <a:r>
              <a:rPr lang="es-ES" sz="1800" dirty="0"/>
              <a:t>y = 3*x</a:t>
            </a:r>
            <a:r>
              <a:rPr lang="es-ES" sz="1800" baseline="30000" dirty="0"/>
              <a:t>3</a:t>
            </a:r>
            <a:r>
              <a:rPr lang="es-ES" sz="1800" dirty="0"/>
              <a:t> + 5*x</a:t>
            </a:r>
            <a:r>
              <a:rPr lang="es-ES" sz="1800" baseline="30000" dirty="0"/>
              <a:t>2</a:t>
            </a:r>
            <a:r>
              <a:rPr lang="es-ES" sz="1800" dirty="0"/>
              <a:t> + 0.5*x + 20 + </a:t>
            </a:r>
            <a:r>
              <a:rPr lang="es-ES" sz="1800" dirty="0" err="1"/>
              <a:t>random</a:t>
            </a:r>
            <a:r>
              <a:rPr lang="es-ES" sz="1800" dirty="0"/>
              <a:t> </a:t>
            </a:r>
            <a:r>
              <a:rPr lang="es-ES" sz="1800" dirty="0" err="1"/>
              <a:t>noise</a:t>
            </a:r>
            <a:endParaRPr lang="es-ES" sz="1800" dirty="0"/>
          </a:p>
          <a:p>
            <a:pPr marL="0" indent="0">
              <a:buNone/>
            </a:pPr>
            <a:endParaRPr lang="en-US" sz="1800" dirty="0"/>
          </a:p>
          <a:p>
            <a:r>
              <a:rPr lang="en-US" sz="1800" dirty="0"/>
              <a:t>Let’s fit various polynomial models to this data</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*Adapted from an R-bloggers post from 5/3/2014</a:t>
            </a:r>
          </a:p>
        </p:txBody>
      </p:sp>
      <p:pic>
        <p:nvPicPr>
          <p:cNvPr id="14" name="Picture 13"/>
          <p:cNvPicPr>
            <a:picLocks noChangeAspect="1"/>
          </p:cNvPicPr>
          <p:nvPr/>
        </p:nvPicPr>
        <p:blipFill>
          <a:blip r:embed="rId2"/>
          <a:stretch>
            <a:fillRect/>
          </a:stretch>
        </p:blipFill>
        <p:spPr>
          <a:xfrm>
            <a:off x="1277930" y="3147646"/>
            <a:ext cx="3583850" cy="2863361"/>
          </a:xfrm>
          <a:prstGeom prst="rect">
            <a:avLst/>
          </a:prstGeom>
        </p:spPr>
      </p:pic>
      <p:sp>
        <p:nvSpPr>
          <p:cNvPr id="15" name="Right Brace 14"/>
          <p:cNvSpPr/>
          <p:nvPr/>
        </p:nvSpPr>
        <p:spPr>
          <a:xfrm>
            <a:off x="5398477" y="3042138"/>
            <a:ext cx="422031" cy="2708031"/>
          </a:xfrm>
          <a:prstGeom prst="rightBrace">
            <a:avLst>
              <a:gd name="adj1" fmla="val 33333"/>
              <a:gd name="adj2" fmla="val 50000"/>
            </a:avLst>
          </a:prstGeom>
          <a:ln>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5955438" y="4167249"/>
            <a:ext cx="5838092" cy="523220"/>
          </a:xfrm>
          <a:prstGeom prst="rect">
            <a:avLst/>
          </a:prstGeom>
          <a:noFill/>
        </p:spPr>
        <p:txBody>
          <a:bodyPr wrap="square" rtlCol="0">
            <a:spAutoFit/>
          </a:bodyPr>
          <a:lstStyle/>
          <a:p>
            <a:r>
              <a:rPr lang="en-US" sz="1400" dirty="0">
                <a:solidFill>
                  <a:srgbClr val="3333FF"/>
                </a:solidFill>
                <a:latin typeface="Bookman Old Style" panose="02050604050505020204" pitchFamily="18" charset="0"/>
              </a:rPr>
              <a:t>Notice that the model fit improves as we consider higher order polynomials</a:t>
            </a:r>
          </a:p>
        </p:txBody>
      </p:sp>
    </p:spTree>
    <p:extLst>
      <p:ext uri="{BB962C8B-B14F-4D97-AF65-F5344CB8AC3E}">
        <p14:creationId xmlns:p14="http://schemas.microsoft.com/office/powerpoint/2010/main" val="253479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training versus test sets</a:t>
            </a:r>
          </a:p>
        </p:txBody>
      </p:sp>
      <p:pic>
        <p:nvPicPr>
          <p:cNvPr id="6" name="Content Placeholder 5"/>
          <p:cNvPicPr>
            <a:picLocks noGrp="1" noChangeAspect="1"/>
          </p:cNvPicPr>
          <p:nvPr>
            <p:ph sz="half" idx="1"/>
          </p:nvPr>
        </p:nvPicPr>
        <p:blipFill>
          <a:blip r:embed="rId2"/>
          <a:stretch>
            <a:fillRect/>
          </a:stretch>
        </p:blipFill>
        <p:spPr>
          <a:xfrm>
            <a:off x="1773725" y="2638425"/>
            <a:ext cx="3886812" cy="3101975"/>
          </a:xfrm>
          <a:prstGeom prst="rect">
            <a:avLst/>
          </a:prstGeom>
        </p:spPr>
      </p:pic>
      <p:cxnSp>
        <p:nvCxnSpPr>
          <p:cNvPr id="10" name="Straight Arrow Connector 9"/>
          <p:cNvCxnSpPr/>
          <p:nvPr/>
        </p:nvCxnSpPr>
        <p:spPr>
          <a:xfrm flipH="1">
            <a:off x="5416062" y="3534508"/>
            <a:ext cx="2426676" cy="1477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503985" y="2497015"/>
            <a:ext cx="2321169" cy="1019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584938" y="4730262"/>
            <a:ext cx="4554416" cy="1339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39354" y="6069579"/>
            <a:ext cx="4484077" cy="646331"/>
          </a:xfrm>
          <a:prstGeom prst="rect">
            <a:avLst/>
          </a:prstGeom>
          <a:noFill/>
        </p:spPr>
        <p:txBody>
          <a:bodyPr wrap="square" rtlCol="0">
            <a:spAutoFit/>
          </a:bodyPr>
          <a:lstStyle/>
          <a:p>
            <a:r>
              <a:rPr lang="en-US" dirty="0"/>
              <a:t>Not surprisingly the best model in the test set is the 3</a:t>
            </a:r>
            <a:r>
              <a:rPr lang="en-US" baseline="30000" dirty="0"/>
              <a:t>rd</a:t>
            </a:r>
            <a:r>
              <a:rPr lang="en-US" dirty="0"/>
              <a:t> degree polynomial</a:t>
            </a:r>
          </a:p>
        </p:txBody>
      </p:sp>
      <p:sp>
        <p:nvSpPr>
          <p:cNvPr id="17" name="TextBox 16"/>
          <p:cNvSpPr txBox="1"/>
          <p:nvPr/>
        </p:nvSpPr>
        <p:spPr>
          <a:xfrm>
            <a:off x="7842738" y="2672862"/>
            <a:ext cx="3833447" cy="923330"/>
          </a:xfrm>
          <a:prstGeom prst="rect">
            <a:avLst/>
          </a:prstGeom>
          <a:noFill/>
        </p:spPr>
        <p:txBody>
          <a:bodyPr wrap="square" rtlCol="0">
            <a:spAutoFit/>
          </a:bodyPr>
          <a:lstStyle/>
          <a:p>
            <a:r>
              <a:rPr lang="en-US"/>
              <a:t>Lower MAE </a:t>
            </a:r>
            <a:r>
              <a:rPr lang="en-US" dirty="0"/>
              <a:t>in the training set with the 12</a:t>
            </a:r>
            <a:r>
              <a:rPr lang="en-US" baseline="30000" dirty="0"/>
              <a:t>th</a:t>
            </a:r>
            <a:r>
              <a:rPr lang="en-US" dirty="0"/>
              <a:t> degree polynomial, but much higher error in the test set</a:t>
            </a:r>
          </a:p>
        </p:txBody>
      </p:sp>
    </p:spTree>
    <p:extLst>
      <p:ext uri="{BB962C8B-B14F-4D97-AF65-F5344CB8AC3E}">
        <p14:creationId xmlns:p14="http://schemas.microsoft.com/office/powerpoint/2010/main" val="423352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Lasso</a:t>
            </a:r>
          </a:p>
        </p:txBody>
      </p:sp>
      <p:sp>
        <p:nvSpPr>
          <p:cNvPr id="3" name="Content Placeholder 2"/>
          <p:cNvSpPr>
            <a:spLocks noGrp="1"/>
          </p:cNvSpPr>
          <p:nvPr>
            <p:ph idx="1"/>
          </p:nvPr>
        </p:nvSpPr>
        <p:spPr/>
        <p:txBody>
          <a:bodyPr/>
          <a:lstStyle/>
          <a:p>
            <a:r>
              <a:rPr lang="en-US" dirty="0"/>
              <a:t>Least Absolute Selection and Shrinkage Operator</a:t>
            </a:r>
          </a:p>
          <a:p>
            <a:endParaRPr 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1152889031"/>
              </p:ext>
            </p:extLst>
          </p:nvPr>
        </p:nvGraphicFramePr>
        <p:xfrm>
          <a:off x="3745567" y="3168183"/>
          <a:ext cx="5257800" cy="1290638"/>
        </p:xfrm>
        <a:graphic>
          <a:graphicData uri="http://schemas.openxmlformats.org/presentationml/2006/ole">
            <mc:AlternateContent xmlns:mc="http://schemas.openxmlformats.org/markup-compatibility/2006">
              <mc:Choice xmlns:v="urn:schemas-microsoft-com:vml" Requires="v">
                <p:oleObj spid="_x0000_s4254" name="Equation" r:id="rId3" imgW="2895480" imgH="711000" progId="Equation.DSMT4">
                  <p:embed/>
                </p:oleObj>
              </mc:Choice>
              <mc:Fallback>
                <p:oleObj name="Equation" r:id="rId3" imgW="2895480" imgH="711000" progId="Equation.DSMT4">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5567" y="3168183"/>
                        <a:ext cx="5257800"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1639082779"/>
              </p:ext>
            </p:extLst>
          </p:nvPr>
        </p:nvGraphicFramePr>
        <p:xfrm>
          <a:off x="2684022" y="3286425"/>
          <a:ext cx="981394" cy="527077"/>
        </p:xfrm>
        <a:graphic>
          <a:graphicData uri="http://schemas.openxmlformats.org/presentationml/2006/ole">
            <mc:AlternateContent xmlns:mc="http://schemas.openxmlformats.org/markup-compatibility/2006">
              <mc:Choice xmlns:v="urn:schemas-microsoft-com:vml" Requires="v">
                <p:oleObj spid="_x0000_s4255" name="Equation" r:id="rId5" imgW="419040" imgH="241200" progId="Equation.DSMT4">
                  <p:embed/>
                </p:oleObj>
              </mc:Choice>
              <mc:Fallback>
                <p:oleObj name="Equation" r:id="rId5" imgW="419040" imgH="241200" progId="Equation.DSMT4">
                  <p:embed/>
                  <p:pic>
                    <p:nvPicPr>
                      <p:cNvPr id="102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4022" y="3286425"/>
                        <a:ext cx="981394" cy="527077"/>
                      </a:xfrm>
                      <a:prstGeom prst="rect">
                        <a:avLst/>
                      </a:prstGeom>
                      <a:noFill/>
                      <a:ln>
                        <a:noFill/>
                      </a:ln>
                      <a:effectLst/>
                    </p:spPr>
                  </p:pic>
                </p:oleObj>
              </mc:Fallback>
            </mc:AlternateContent>
          </a:graphicData>
        </a:graphic>
      </p:graphicFrame>
      <p:sp>
        <p:nvSpPr>
          <p:cNvPr id="6" name="Left Brace 5"/>
          <p:cNvSpPr/>
          <p:nvPr/>
        </p:nvSpPr>
        <p:spPr>
          <a:xfrm rot="16200000">
            <a:off x="5382554" y="4200551"/>
            <a:ext cx="491604" cy="13056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6200000">
            <a:off x="6861887" y="4576294"/>
            <a:ext cx="491605" cy="554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286647" y="5247944"/>
            <a:ext cx="1087820" cy="400110"/>
          </a:xfrm>
          <a:prstGeom prst="rect">
            <a:avLst/>
          </a:prstGeom>
          <a:noFill/>
        </p:spPr>
        <p:txBody>
          <a:bodyPr wrap="square" rtlCol="0">
            <a:spAutoFit/>
          </a:bodyPr>
          <a:lstStyle/>
          <a:p>
            <a:r>
              <a:rPr lang="en-US" sz="2000" dirty="0">
                <a:latin typeface="Bookman Old Style" panose="02050604050505020204" pitchFamily="18" charset="0"/>
              </a:rPr>
              <a:t>Loss</a:t>
            </a:r>
          </a:p>
        </p:txBody>
      </p:sp>
      <p:sp>
        <p:nvSpPr>
          <p:cNvPr id="9" name="TextBox 8"/>
          <p:cNvSpPr txBox="1"/>
          <p:nvPr/>
        </p:nvSpPr>
        <p:spPr>
          <a:xfrm>
            <a:off x="6726155" y="5263333"/>
            <a:ext cx="2172765" cy="369332"/>
          </a:xfrm>
          <a:prstGeom prst="rect">
            <a:avLst/>
          </a:prstGeom>
          <a:noFill/>
        </p:spPr>
        <p:txBody>
          <a:bodyPr wrap="square" rtlCol="0">
            <a:spAutoFit/>
          </a:bodyPr>
          <a:lstStyle/>
          <a:p>
            <a:r>
              <a:rPr lang="en-US" dirty="0">
                <a:latin typeface="Bookman Old Style" panose="02050604050505020204" pitchFamily="18" charset="0"/>
              </a:rPr>
              <a:t>Penalty</a:t>
            </a:r>
          </a:p>
        </p:txBody>
      </p:sp>
    </p:spTree>
    <p:extLst>
      <p:ext uri="{BB962C8B-B14F-4D97-AF65-F5344CB8AC3E}">
        <p14:creationId xmlns:p14="http://schemas.microsoft.com/office/powerpoint/2010/main" val="20858892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
  <TotalTime>15003</TotalTime>
  <Words>2049</Words>
  <Application>Microsoft Macintosh PowerPoint</Application>
  <PresentationFormat>Widescreen</PresentationFormat>
  <Paragraphs>459</Paragraphs>
  <Slides>30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Bookman Old Style</vt:lpstr>
      <vt:lpstr>Cambria Math</vt:lpstr>
      <vt:lpstr>Corbel</vt:lpstr>
      <vt:lpstr>Courier New</vt:lpstr>
      <vt:lpstr>Gill Sans MT</vt:lpstr>
      <vt:lpstr>Parcel</vt:lpstr>
      <vt:lpstr>Equation</vt:lpstr>
      <vt:lpstr>Case study:  Predicting industry returns using machine learning</vt:lpstr>
      <vt:lpstr>Evidence of slow-diffusion of information across industries</vt:lpstr>
      <vt:lpstr>Gradual diffusion of information might give rise to profitable trading opportunities</vt:lpstr>
      <vt:lpstr>Rapach et al. (2018)  “Cross-Industry Return Predictability: A Machine Learning Approach”</vt:lpstr>
      <vt:lpstr>Predictive regression framework</vt:lpstr>
      <vt:lpstr>Estimation via Ordinary Least Squares (OLS)</vt:lpstr>
      <vt:lpstr>Overfitting/underfitting illustrative example in R</vt:lpstr>
      <vt:lpstr>Overfitting: training versus test sets</vt:lpstr>
      <vt:lpstr>The Lasso</vt:lpstr>
      <vt:lpstr>Lasso, continued</vt:lpstr>
      <vt:lpstr>Lasso OLS</vt:lpstr>
      <vt:lpstr>Data description</vt:lpstr>
      <vt:lpstr>Data snapshot</vt:lpstr>
      <vt:lpstr>LassoOLS</vt:lpstr>
      <vt:lpstr>Estimating the model: Time-series cross validation</vt:lpstr>
      <vt:lpstr>Graphical depiction of the estimation strategy</vt:lpstr>
      <vt:lpstr>The industry trading strategy</vt:lpstr>
      <vt:lpstr>Trading strategy performance: OLS vs. Lasso Forecasts</vt:lpstr>
      <vt:lpstr>Trading strategy descriptive statistics</vt:lpstr>
      <vt:lpstr>Do style factors explain the returns to the strategy?</vt:lpstr>
      <vt:lpstr>Why does Lasso do so much better than OLS?</vt:lpstr>
      <vt:lpstr>A few caveats on the results</vt:lpstr>
      <vt:lpstr>Can we improve upon these findings?</vt:lpstr>
      <vt:lpstr>Random Forests</vt:lpstr>
      <vt:lpstr>Random Forests</vt:lpstr>
      <vt:lpstr>Regression Tree: Blood Pressure Example </vt:lpstr>
      <vt:lpstr>PowerPoint Presentation</vt:lpstr>
      <vt:lpstr>Regression Tree</vt:lpstr>
      <vt:lpstr>Random Decision Forests</vt:lpstr>
      <vt:lpstr>Making Predictions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Clarke, Jonathan E</dc:creator>
  <cp:lastModifiedBy>Weagley, Daniel R</cp:lastModifiedBy>
  <cp:revision>211</cp:revision>
  <dcterms:created xsi:type="dcterms:W3CDTF">2018-08-23T19:36:01Z</dcterms:created>
  <dcterms:modified xsi:type="dcterms:W3CDTF">2021-11-15T21:01:00Z</dcterms:modified>
</cp:coreProperties>
</file>