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E92229-36F2-4CA8-A22D-3FFA1A65DD08}">
  <a:tblStyle styleId="{A5E92229-36F2-4CA8-A22D-3FFA1A65DD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499d64b8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499d64b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3a3d182a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3a3d182a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3a3d182a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3a3d182a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499d64b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499d64b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3c65967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3c6596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3a3d18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3a3d18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3a3d182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3a3d182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3a3d182a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3a3d182a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3a3d182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3a3d182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3a3d182a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3a3d182a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3a3d182a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3a3d182a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55" name="Google Shape;55;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SISTEMAS OPERATIVOS 1</a:t>
            </a:r>
            <a:endParaRPr>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s" sz="3200">
                <a:solidFill>
                  <a:schemeClr val="dk2"/>
                </a:solidFill>
                <a:latin typeface="Arial"/>
                <a:ea typeface="Arial"/>
                <a:cs typeface="Arial"/>
                <a:sym typeface="Arial"/>
              </a:rPr>
              <a:t>UCA </a:t>
            </a:r>
            <a:endParaRPr sz="5600">
              <a:latin typeface="Arial"/>
              <a:ea typeface="Arial"/>
              <a:cs typeface="Arial"/>
              <a:sym typeface="Aria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s"/>
              <a:t>PRÁCTICA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C</a:t>
            </a:r>
            <a:r>
              <a:rPr lang="es"/>
              <a:t>oncurrencia</a:t>
            </a:r>
            <a:r>
              <a:rPr lang="es"/>
              <a:t> </a:t>
            </a:r>
            <a:r>
              <a:rPr lang="es"/>
              <a:t>-  Guia para realizar </a:t>
            </a:r>
            <a:r>
              <a:rPr lang="es"/>
              <a:t>solucion</a:t>
            </a:r>
            <a:r>
              <a:rPr lang="es"/>
              <a:t> ejercicios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06.04.Ejercicios-Enunciado</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37902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Ayuda</a:t>
            </a:r>
            <a:endParaRPr/>
          </a:p>
          <a:p>
            <a:pPr indent="0" lvl="0" marL="0" rtl="0" algn="l">
              <a:spcBef>
                <a:spcPts val="1200"/>
              </a:spcBef>
              <a:spcAft>
                <a:spcPts val="0"/>
              </a:spcAft>
              <a:buNone/>
            </a:pPr>
            <a:r>
              <a:rPr b="1" lang="es"/>
              <a:t>Clase Estación:</a:t>
            </a:r>
            <a:r>
              <a:rPr lang="es"/>
              <a:t> Crea una clase Estación que herede de threading.Thread. Cada estación (objeto) tendrá un </a:t>
            </a:r>
            <a:r>
              <a:rPr b="1" lang="es"/>
              <a:t>Event</a:t>
            </a:r>
            <a:r>
              <a:rPr lang="es"/>
              <a:t> para esperar y otro para señalizar cuando complete su tarea.</a:t>
            </a:r>
            <a:endParaRPr/>
          </a:p>
          <a:p>
            <a:pPr indent="0" lvl="0" marL="0" rtl="0" algn="l">
              <a:spcBef>
                <a:spcPts val="1200"/>
              </a:spcBef>
              <a:spcAft>
                <a:spcPts val="0"/>
              </a:spcAft>
              <a:buNone/>
            </a:pPr>
            <a:r>
              <a:rPr b="1" lang="es"/>
              <a:t>Inicialización y Ejecución</a:t>
            </a:r>
            <a:r>
              <a:rPr lang="es"/>
              <a:t>: Asegúrate de que cada estación espere a que la anterior señalice su finalización antes de empezar. Utiliza el método wait() para esperar el evento y set() para señalizar la finalización.</a:t>
            </a:r>
            <a:endParaRPr/>
          </a:p>
          <a:p>
            <a:pPr indent="0" lvl="0" marL="0" rtl="0" algn="l">
              <a:spcBef>
                <a:spcPts val="1200"/>
              </a:spcBef>
              <a:spcAft>
                <a:spcPts val="1200"/>
              </a:spcAft>
              <a:buNone/>
            </a:pPr>
            <a:r>
              <a:rPr b="1" lang="es"/>
              <a:t>Cadena de Dependencia:</a:t>
            </a:r>
            <a:r>
              <a:rPr lang="es"/>
              <a:t> Configura los eventos de tal manera que la estación 1 deba finalizar antes de que la estación 2 pueda comenzar, y así sucesivamente.</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24" name="Google Shape;124;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Ejemplo de Salida Esperada</a:t>
            </a:r>
            <a:endParaRPr/>
          </a:p>
          <a:p>
            <a:pPr indent="0" lvl="0" marL="0" rtl="0" algn="l">
              <a:spcBef>
                <a:spcPts val="1200"/>
              </a:spcBef>
              <a:spcAft>
                <a:spcPts val="1200"/>
              </a:spcAft>
              <a:buNone/>
            </a:pPr>
            <a:r>
              <a:t/>
            </a:r>
            <a:endParaRPr/>
          </a:p>
        </p:txBody>
      </p:sp>
      <p:graphicFrame>
        <p:nvGraphicFramePr>
          <p:cNvPr id="125" name="Google Shape;125;p22"/>
          <p:cNvGraphicFramePr/>
          <p:nvPr/>
        </p:nvGraphicFramePr>
        <p:xfrm>
          <a:off x="4157450" y="1705825"/>
          <a:ext cx="3000000" cy="3000000"/>
        </p:xfrm>
        <a:graphic>
          <a:graphicData uri="http://schemas.openxmlformats.org/drawingml/2006/table">
            <a:tbl>
              <a:tblPr>
                <a:noFill/>
                <a:tableStyleId>{A5E92229-36F2-4CA8-A22D-3FFA1A65DD08}</a:tableStyleId>
              </a:tblPr>
              <a:tblGrid>
                <a:gridCol w="4986550"/>
              </a:tblGrid>
              <a:tr h="1783775">
                <a:tc>
                  <a:txBody>
                    <a:bodyPr/>
                    <a:lstStyle/>
                    <a:p>
                      <a:pPr indent="0" lvl="0" marL="0" rtl="0" algn="l">
                        <a:spcBef>
                          <a:spcPts val="0"/>
                        </a:spcBef>
                        <a:spcAft>
                          <a:spcPts val="0"/>
                        </a:spcAft>
                        <a:buNone/>
                      </a:pPr>
                      <a:r>
                        <a:rPr lang="es" sz="1200">
                          <a:latin typeface="Courier"/>
                          <a:ea typeface="Courier"/>
                          <a:cs typeface="Courier"/>
                          <a:sym typeface="Courier"/>
                        </a:rPr>
                        <a:t>Estación 1 está trabajando...</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1 ha completado su tarea.</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2 </a:t>
                      </a:r>
                      <a:r>
                        <a:rPr lang="es" sz="1100">
                          <a:latin typeface="Courier"/>
                          <a:ea typeface="Courier"/>
                          <a:cs typeface="Courier"/>
                          <a:sym typeface="Courier"/>
                        </a:rPr>
                        <a:t>está esperando la finalización de la estaci</a:t>
                      </a:r>
                      <a:r>
                        <a:rPr lang="es" sz="1200">
                          <a:latin typeface="Courier"/>
                          <a:ea typeface="Courier"/>
                          <a:cs typeface="Courier"/>
                          <a:sym typeface="Courier"/>
                        </a:rPr>
                        <a:t>ón anterior.</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2 está trabajando...</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2 ha completado su tarea.</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3 </a:t>
                      </a:r>
                      <a:r>
                        <a:rPr lang="es" sz="1100">
                          <a:latin typeface="Courier"/>
                          <a:ea typeface="Courier"/>
                          <a:cs typeface="Courier"/>
                          <a:sym typeface="Courier"/>
                        </a:rPr>
                        <a:t>está esperando la finalización de la estación </a:t>
                      </a:r>
                      <a:r>
                        <a:rPr lang="es" sz="1200">
                          <a:latin typeface="Courier"/>
                          <a:ea typeface="Courier"/>
                          <a:cs typeface="Courier"/>
                          <a:sym typeface="Courier"/>
                        </a:rPr>
                        <a:t>anterior.</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3 está trabajando...</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Estación 3 ha completado su tarea.</a:t>
                      </a:r>
                      <a:endParaRPr sz="1200">
                        <a:latin typeface="Courier"/>
                        <a:ea typeface="Courier"/>
                        <a:cs typeface="Courier"/>
                        <a:sym typeface="Courier"/>
                      </a:endParaRPr>
                    </a:p>
                    <a:p>
                      <a:pPr indent="0" lvl="0" marL="0" rtl="0" algn="l">
                        <a:spcBef>
                          <a:spcPts val="0"/>
                        </a:spcBef>
                        <a:spcAft>
                          <a:spcPts val="0"/>
                        </a:spcAft>
                        <a:buNone/>
                      </a:pPr>
                      <a:r>
                        <a:rPr lang="es" sz="1200">
                          <a:latin typeface="Courier"/>
                          <a:ea typeface="Courier"/>
                          <a:cs typeface="Courier"/>
                          <a:sym typeface="Courier"/>
                        </a:rPr>
                        <a:t>Proceso de manufactura completado.</a:t>
                      </a:r>
                      <a:endParaRPr sz="1200">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txBody>
                  <a:tcPr marT="91425" marB="91425" marR="91425" marL="91425">
                    <a:solidFill>
                      <a:srgbClr val="F3F3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FIN</a:t>
            </a:r>
            <a:endParaRPr/>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666666"/>
              </a:solidFill>
            </a:endParaRPr>
          </a:p>
          <a:p>
            <a:pPr indent="0" lvl="0" marL="0" rtl="0" algn="l">
              <a:spcBef>
                <a:spcPts val="600"/>
              </a:spcBef>
              <a:spcAft>
                <a:spcPts val="600"/>
              </a:spcAft>
              <a:buClr>
                <a:schemeClr val="dk1"/>
              </a:buClr>
              <a:buSzPts val="1100"/>
              <a:buFont typeface="Arial"/>
              <a:buNone/>
            </a:pPr>
            <a:r>
              <a:t/>
            </a:r>
            <a:endParaRPr>
              <a:solidFill>
                <a:srgbClr val="666666"/>
              </a:solidFill>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64" name="Google Shape;64;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06.03 Ejercicio - Guía de solución</a:t>
            </a:r>
            <a:endParaRPr sz="1700"/>
          </a:p>
          <a:p>
            <a:pPr indent="0" lvl="0" marL="0" rtl="0" algn="l">
              <a:spcBef>
                <a:spcPts val="1200"/>
              </a:spcBef>
              <a:spcAft>
                <a:spcPts val="0"/>
              </a:spcAft>
              <a:buClr>
                <a:schemeClr val="dk1"/>
              </a:buClr>
              <a:buSzPts val="1100"/>
              <a:buFont typeface="Arial"/>
              <a:buNone/>
            </a:pPr>
            <a:r>
              <a:rPr lang="es" sz="1700"/>
              <a:t>06.04 Ejercicio - Guía de solución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Recordando definiciones</a:t>
            </a:r>
            <a:endParaRPr/>
          </a:p>
        </p:txBody>
      </p:sp>
      <p:sp>
        <p:nvSpPr>
          <p:cNvPr id="70" name="Google Shape;70;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 sz="1800"/>
              <a:t>Semaphore </a:t>
            </a:r>
            <a:r>
              <a:rPr lang="es" sz="1800"/>
              <a:t>(Semáforo): Un </a:t>
            </a:r>
            <a:r>
              <a:rPr b="1" lang="es" sz="1800"/>
              <a:t>Semaphore </a:t>
            </a:r>
            <a:r>
              <a:rPr lang="es" sz="1800"/>
              <a:t>permite controlar el acceso a un recurso compartido para un número limitado de hilos. </a:t>
            </a:r>
            <a:endParaRPr sz="1800"/>
          </a:p>
          <a:p>
            <a:pPr indent="0" lvl="0" marL="0" rtl="0" algn="l">
              <a:spcBef>
                <a:spcPts val="1200"/>
              </a:spcBef>
              <a:spcAft>
                <a:spcPts val="1200"/>
              </a:spcAft>
              <a:buClr>
                <a:schemeClr val="dk1"/>
              </a:buClr>
              <a:buSzPct val="61111"/>
              <a:buFont typeface="Arial"/>
              <a:buNone/>
            </a:pPr>
            <a:r>
              <a:rPr b="1" lang="es" sz="1800"/>
              <a:t>Condition </a:t>
            </a:r>
            <a:r>
              <a:rPr lang="es" sz="1800"/>
              <a:t>(Condición): Un </a:t>
            </a:r>
            <a:r>
              <a:rPr b="1" lang="es" sz="1800"/>
              <a:t>Condition </a:t>
            </a:r>
            <a:r>
              <a:rPr lang="es" sz="1800"/>
              <a:t>se utiliza para que un hilo espere a que se cumpla una condición específica. Un hilo que tiene el Condition puede notificar a otros hilos que algo ha cambiado, permitiéndoles continuar. Las condiciones son útiles cuando necesitas que un hilo espere por algún evento antes de continuar.</a:t>
            </a:r>
            <a:endParaRPr/>
          </a:p>
        </p:txBody>
      </p:sp>
      <p:sp>
        <p:nvSpPr>
          <p:cNvPr id="71" name="Google Shape;71;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1800"/>
              <a:t>Barrier </a:t>
            </a:r>
            <a:r>
              <a:rPr lang="es" sz="1800"/>
              <a:t>(Barrera): Una </a:t>
            </a:r>
            <a:r>
              <a:rPr b="1" lang="es" sz="1800"/>
              <a:t>Barrier </a:t>
            </a:r>
            <a:r>
              <a:rPr lang="es" sz="1800"/>
              <a:t>permite que un grupo de subprocesos espere hasta que todos los subprocesos hayan alcanzado un punto particular antes de continuar. Es útil cuando quieres que un conjunto de hilos sincronicen sus estados antes de proceder.</a:t>
            </a:r>
            <a:endParaRPr sz="1800"/>
          </a:p>
          <a:p>
            <a:pPr indent="0" lvl="0" marL="0" rtl="0" algn="l">
              <a:spcBef>
                <a:spcPts val="1200"/>
              </a:spcBef>
              <a:spcAft>
                <a:spcPts val="0"/>
              </a:spcAft>
              <a:buNone/>
            </a:pPr>
            <a:r>
              <a:t/>
            </a:r>
            <a:endParaRPr sz="1800"/>
          </a:p>
          <a:p>
            <a:pPr indent="0" lvl="0" marL="0" rtl="0" algn="l">
              <a:spcBef>
                <a:spcPts val="1200"/>
              </a:spcBef>
              <a:spcAft>
                <a:spcPts val="1200"/>
              </a:spcAft>
              <a:buClr>
                <a:schemeClr val="dk1"/>
              </a:buClr>
              <a:buSzPct val="61111"/>
              <a:buFont typeface="Arial"/>
              <a:buNone/>
            </a:pPr>
            <a:r>
              <a:rPr b="1" lang="es" sz="1800"/>
              <a:t>Event </a:t>
            </a:r>
            <a:r>
              <a:rPr lang="es" sz="1800"/>
              <a:t>(Evento): Un </a:t>
            </a:r>
            <a:r>
              <a:rPr b="1" lang="es" sz="1800"/>
              <a:t>Event </a:t>
            </a:r>
            <a:r>
              <a:rPr lang="es" sz="1800"/>
              <a:t>es un mecanismo de sincronización que permite a uno o varios hilos esperar hasta que otro hilo señale que algo ha ocurrido lo que determinará su continuación en la ejecución.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800"/>
              <a:t>Ejercicios</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06.03.Ejercicios-Enunciado</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s"/>
              <a:t>Imagina que estás organizando una carrera en la que varios </a:t>
            </a:r>
            <a:r>
              <a:rPr lang="es">
                <a:highlight>
                  <a:srgbClr val="FFE599"/>
                </a:highlight>
              </a:rPr>
              <a:t>corredores</a:t>
            </a:r>
            <a:r>
              <a:rPr lang="es"/>
              <a:t> (hilos) deben </a:t>
            </a:r>
            <a:r>
              <a:rPr lang="es">
                <a:highlight>
                  <a:srgbClr val="F4CCCC"/>
                </a:highlight>
              </a:rPr>
              <a:t>esperar en la línea de partida hasta que todos estén listos antes de comenzar a correr </a:t>
            </a:r>
            <a:r>
              <a:rPr lang="es" u="sng">
                <a:highlight>
                  <a:srgbClr val="F4CCCC"/>
                </a:highlight>
              </a:rPr>
              <a:t>simultáneamente</a:t>
            </a:r>
            <a:r>
              <a:rPr lang="es"/>
              <a:t>. Implementa este escenario en Python usando hilos y </a:t>
            </a:r>
            <a:r>
              <a:rPr lang="es">
                <a:highlight>
                  <a:srgbClr val="F4CCCC"/>
                </a:highlight>
              </a:rPr>
              <a:t>una barrera (Barrier) para sincronizar</a:t>
            </a:r>
            <a:r>
              <a:rPr lang="es"/>
              <a:t> el inicio de la carrera.</a:t>
            </a:r>
            <a:endParaRPr/>
          </a:p>
          <a:p>
            <a:pPr indent="0" lvl="0" marL="0" rtl="0" algn="l">
              <a:spcBef>
                <a:spcPts val="1200"/>
              </a:spcBef>
              <a:spcAft>
                <a:spcPts val="0"/>
              </a:spcAft>
              <a:buNone/>
            </a:pPr>
            <a:r>
              <a:rPr lang="es"/>
              <a:t>Cada corredor (objeto) debería anunciar que está listo, esperar a los demás, y luego, tras la señal de inicio, correr (</a:t>
            </a:r>
            <a:r>
              <a:rPr i="1" lang="es"/>
              <a:t>simulado con un sleep aleatorio</a:t>
            </a:r>
            <a:r>
              <a:rPr lang="es"/>
              <a:t>) hasta la meta.</a:t>
            </a:r>
            <a:endParaRPr/>
          </a:p>
          <a:p>
            <a:pPr indent="0" lvl="0" marL="0" rtl="0" algn="l">
              <a:spcBef>
                <a:spcPts val="1200"/>
              </a:spcBef>
              <a:spcAft>
                <a:spcPts val="0"/>
              </a:spcAft>
              <a:buClr>
                <a:schemeClr val="dk1"/>
              </a:buClr>
              <a:buSzPts val="1100"/>
              <a:buFont typeface="Arial"/>
              <a:buNone/>
            </a:pPr>
            <a:r>
              <a:rPr lang="es">
                <a:highlight>
                  <a:srgbClr val="FFE599"/>
                </a:highlight>
              </a:rPr>
              <a:t>Clases</a:t>
            </a:r>
            <a:r>
              <a:rPr lang="es"/>
              <a:t>, </a:t>
            </a:r>
            <a:endParaRPr/>
          </a:p>
          <a:p>
            <a:pPr indent="0" lvl="0" marL="0" rtl="0" algn="l">
              <a:spcBef>
                <a:spcPts val="1200"/>
              </a:spcBef>
              <a:spcAft>
                <a:spcPts val="1200"/>
              </a:spcAft>
              <a:buClr>
                <a:schemeClr val="dk1"/>
              </a:buClr>
              <a:buSzPts val="1100"/>
              <a:buFont typeface="Arial"/>
              <a:buNone/>
            </a:pPr>
            <a:r>
              <a:rPr lang="es">
                <a:highlight>
                  <a:srgbClr val="F4CCCC"/>
                </a:highlight>
              </a:rPr>
              <a:t>concurrencia</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85" name="Google Shape;85;p17"/>
          <p:cNvPicPr preferRelativeResize="0"/>
          <p:nvPr/>
        </p:nvPicPr>
        <p:blipFill>
          <a:blip r:embed="rId3">
            <a:alphaModFix/>
          </a:blip>
          <a:stretch>
            <a:fillRect/>
          </a:stretch>
        </p:blipFill>
        <p:spPr>
          <a:xfrm>
            <a:off x="3127350" y="3237575"/>
            <a:ext cx="4992497" cy="182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06.03.Ejercicios-Enunciado</a:t>
            </a:r>
            <a:endParaRPr/>
          </a:p>
          <a:p>
            <a:pPr indent="0" lvl="0" marL="0" rtl="0" algn="l">
              <a:spcBef>
                <a:spcPts val="0"/>
              </a:spcBef>
              <a:spcAft>
                <a:spcPts val="0"/>
              </a:spcAft>
              <a:buClr>
                <a:schemeClr val="dk1"/>
              </a:buClr>
              <a:buSzPct val="39285"/>
              <a:buFont typeface="Arial"/>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Requisitos:</a:t>
            </a:r>
            <a:endParaRPr/>
          </a:p>
          <a:p>
            <a:pPr indent="0" lvl="0" marL="0" rtl="0" algn="l">
              <a:spcBef>
                <a:spcPts val="1200"/>
              </a:spcBef>
              <a:spcAft>
                <a:spcPts val="0"/>
              </a:spcAft>
              <a:buNone/>
            </a:pPr>
            <a:r>
              <a:rPr lang="es"/>
              <a:t>Crea una clase </a:t>
            </a:r>
            <a:r>
              <a:rPr b="1" lang="es"/>
              <a:t>Runner</a:t>
            </a:r>
            <a:r>
              <a:rPr lang="es"/>
              <a:t> que extienda threading.Thread.</a:t>
            </a:r>
            <a:endParaRPr/>
          </a:p>
          <a:p>
            <a:pPr indent="0" lvl="0" marL="0" rtl="0" algn="l">
              <a:spcBef>
                <a:spcPts val="1200"/>
              </a:spcBef>
              <a:spcAft>
                <a:spcPts val="0"/>
              </a:spcAft>
              <a:buNone/>
            </a:pPr>
            <a:r>
              <a:rPr lang="es"/>
              <a:t>Cada corredor (objeto de Runner) debe esperar en la </a:t>
            </a:r>
            <a:r>
              <a:rPr b="1" lang="es"/>
              <a:t>barrera</a:t>
            </a:r>
            <a:r>
              <a:rPr lang="es"/>
              <a:t> hasta que todos los corredores estén listos para empezar a correr al mismo tiempo.</a:t>
            </a:r>
            <a:endParaRPr/>
          </a:p>
          <a:p>
            <a:pPr indent="0" lvl="0" marL="0" rtl="0" algn="l">
              <a:spcBef>
                <a:spcPts val="1200"/>
              </a:spcBef>
              <a:spcAft>
                <a:spcPts val="0"/>
              </a:spcAft>
              <a:buNone/>
            </a:pPr>
            <a:r>
              <a:rPr lang="es"/>
              <a:t>Después de cruzar la línea de meta, cada corredor</a:t>
            </a:r>
            <a:r>
              <a:rPr lang="es"/>
              <a:t> (objeto) </a:t>
            </a:r>
            <a:r>
              <a:rPr lang="es"/>
              <a:t>debe imprimir un mensaje indicando que ha terminado la carrera.</a:t>
            </a:r>
            <a:endParaRPr/>
          </a:p>
          <a:p>
            <a:pPr indent="0" lvl="0" marL="0" rtl="0" algn="l">
              <a:spcBef>
                <a:spcPts val="1200"/>
              </a:spcBef>
              <a:spcAft>
                <a:spcPts val="1200"/>
              </a:spcAft>
              <a:buNone/>
            </a:pPr>
            <a:r>
              <a:rPr lang="es"/>
              <a:t>El número de corredores debe ser configurable.</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06.03.Ejercicios-Enunciado</a:t>
            </a:r>
            <a:endParaRPr/>
          </a:p>
          <a:p>
            <a:pPr indent="0" lvl="0" marL="0" rtl="0" algn="l">
              <a:spcBef>
                <a:spcPts val="0"/>
              </a:spcBef>
              <a:spcAft>
                <a:spcPts val="0"/>
              </a:spcAft>
              <a:buClr>
                <a:schemeClr val="dk1"/>
              </a:buClr>
              <a:buSzPct val="39285"/>
              <a:buFont typeface="Arial"/>
              <a:buNone/>
            </a:pPr>
            <a:r>
              <a:t/>
            </a:r>
            <a:endParaRPr/>
          </a:p>
        </p:txBody>
      </p:sp>
      <p:sp>
        <p:nvSpPr>
          <p:cNvPr id="98" name="Google Shape;98;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Ayuda:</a:t>
            </a:r>
            <a:endParaRPr/>
          </a:p>
          <a:p>
            <a:pPr indent="0" lvl="0" marL="0" rtl="0" algn="l">
              <a:spcBef>
                <a:spcPts val="1200"/>
              </a:spcBef>
              <a:spcAft>
                <a:spcPts val="0"/>
              </a:spcAft>
              <a:buNone/>
            </a:pPr>
            <a:r>
              <a:rPr b="1" lang="es"/>
              <a:t>Barrier</a:t>
            </a:r>
            <a:r>
              <a:rPr lang="es"/>
              <a:t>: Utiliza Barrier (barrera) para sincronizar la partida de todos los corredores. Barrier permite que un grupo de hilos espere hasta que todos hayan alcanzado el mismo punto antes de continuar.</a:t>
            </a:r>
            <a:endParaRPr/>
          </a:p>
          <a:p>
            <a:pPr indent="0" lvl="0" marL="0" rtl="0" algn="l">
              <a:spcBef>
                <a:spcPts val="1200"/>
              </a:spcBef>
              <a:spcAft>
                <a:spcPts val="1200"/>
              </a:spcAft>
              <a:buNone/>
            </a:pPr>
            <a:r>
              <a:rPr b="1" lang="es"/>
              <a:t>Simulación de Carrera</a:t>
            </a:r>
            <a:r>
              <a:rPr lang="es"/>
              <a:t>: Puede usar time.sleep() con un valor aleatorio para simular el tiempo que tarda cada corredor en llegar a la meta.</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00" name="Google Shape;100;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Ejemplo de Salida Esperada</a:t>
            </a:r>
            <a:endParaRPr/>
          </a:p>
          <a:p>
            <a:pPr indent="0" lvl="0" marL="0" rtl="0" algn="l">
              <a:spcBef>
                <a:spcPts val="1200"/>
              </a:spcBef>
              <a:spcAft>
                <a:spcPts val="1200"/>
              </a:spcAft>
              <a:buNone/>
            </a:pPr>
            <a:r>
              <a:t/>
            </a:r>
            <a:endParaRPr/>
          </a:p>
        </p:txBody>
      </p:sp>
      <p:graphicFrame>
        <p:nvGraphicFramePr>
          <p:cNvPr id="101" name="Google Shape;101;p19"/>
          <p:cNvGraphicFramePr/>
          <p:nvPr/>
        </p:nvGraphicFramePr>
        <p:xfrm>
          <a:off x="4707700" y="1705825"/>
          <a:ext cx="3000000" cy="3000000"/>
        </p:xfrm>
        <a:graphic>
          <a:graphicData uri="http://schemas.openxmlformats.org/drawingml/2006/table">
            <a:tbl>
              <a:tblPr>
                <a:noFill/>
                <a:tableStyleId>{A5E92229-36F2-4CA8-A22D-3FFA1A65DD08}</a:tableStyleId>
              </a:tblPr>
              <a:tblGrid>
                <a:gridCol w="4313450"/>
              </a:tblGrid>
              <a:tr h="1783775">
                <a:tc>
                  <a:txBody>
                    <a:bodyPr/>
                    <a:lstStyle/>
                    <a:p>
                      <a:pPr indent="0" lvl="0" marL="0" rtl="0" algn="l">
                        <a:spcBef>
                          <a:spcPts val="0"/>
                        </a:spcBef>
                        <a:spcAft>
                          <a:spcPts val="0"/>
                        </a:spcAft>
                        <a:buNone/>
                      </a:pPr>
                      <a:r>
                        <a:rPr lang="es">
                          <a:latin typeface="Courier"/>
                          <a:ea typeface="Courier"/>
                          <a:cs typeface="Courier"/>
                          <a:sym typeface="Courier"/>
                        </a:rPr>
                        <a:t>Corredor 1 está listo</a:t>
                      </a:r>
                      <a:endParaRPr>
                        <a:latin typeface="Courier"/>
                        <a:ea typeface="Courier"/>
                        <a:cs typeface="Courier"/>
                        <a:sym typeface="Courier"/>
                      </a:endParaRPr>
                    </a:p>
                    <a:p>
                      <a:pPr indent="0" lvl="0" marL="0" rtl="0" algn="l">
                        <a:spcBef>
                          <a:spcPts val="0"/>
                        </a:spcBef>
                        <a:spcAft>
                          <a:spcPts val="0"/>
                        </a:spcAft>
                        <a:buNone/>
                      </a:pPr>
                      <a:r>
                        <a:rPr lang="es">
                          <a:latin typeface="Courier"/>
                          <a:ea typeface="Courier"/>
                          <a:cs typeface="Courier"/>
                          <a:sym typeface="Courier"/>
                        </a:rPr>
                        <a:t>Corredor 2 está listo</a:t>
                      </a:r>
                      <a:endParaRPr>
                        <a:latin typeface="Courier"/>
                        <a:ea typeface="Courier"/>
                        <a:cs typeface="Courier"/>
                        <a:sym typeface="Courier"/>
                      </a:endParaRPr>
                    </a:p>
                    <a:p>
                      <a:pPr indent="0" lvl="0" marL="0" rtl="0" algn="l">
                        <a:spcBef>
                          <a:spcPts val="0"/>
                        </a:spcBef>
                        <a:spcAft>
                          <a:spcPts val="0"/>
                        </a:spcAft>
                        <a:buNone/>
                      </a:pPr>
                      <a:r>
                        <a:rPr lang="es">
                          <a:latin typeface="Courier"/>
                          <a:ea typeface="Courier"/>
                          <a:cs typeface="Courier"/>
                          <a:sym typeface="Courier"/>
                        </a:rPr>
                        <a:t>Corredor 3 está listo</a:t>
                      </a:r>
                      <a:endParaRPr>
                        <a:latin typeface="Courier"/>
                        <a:ea typeface="Courier"/>
                        <a:cs typeface="Courier"/>
                        <a:sym typeface="Courier"/>
                      </a:endParaRPr>
                    </a:p>
                    <a:p>
                      <a:pPr indent="0" lvl="0" marL="0" rtl="0" algn="l">
                        <a:spcBef>
                          <a:spcPts val="0"/>
                        </a:spcBef>
                        <a:spcAft>
                          <a:spcPts val="0"/>
                        </a:spcAft>
                        <a:buNone/>
                      </a:pPr>
                      <a:r>
                        <a:rPr lang="es">
                          <a:latin typeface="Courier"/>
                          <a:ea typeface="Courier"/>
                          <a:cs typeface="Courier"/>
                          <a:sym typeface="Courier"/>
                        </a:rPr>
                        <a:t>¡Todos los corredores han partido!</a:t>
                      </a:r>
                      <a:endParaRPr>
                        <a:latin typeface="Courier"/>
                        <a:ea typeface="Courier"/>
                        <a:cs typeface="Courier"/>
                        <a:sym typeface="Courier"/>
                      </a:endParaRPr>
                    </a:p>
                    <a:p>
                      <a:pPr indent="0" lvl="0" marL="0" rtl="0" algn="l">
                        <a:spcBef>
                          <a:spcPts val="0"/>
                        </a:spcBef>
                        <a:spcAft>
                          <a:spcPts val="0"/>
                        </a:spcAft>
                        <a:buNone/>
                      </a:pPr>
                      <a:r>
                        <a:rPr lang="es">
                          <a:latin typeface="Courier"/>
                          <a:ea typeface="Courier"/>
                          <a:cs typeface="Courier"/>
                          <a:sym typeface="Courier"/>
                        </a:rPr>
                        <a:t>Corredor 1 ha terminado la carrera</a:t>
                      </a:r>
                      <a:endParaRPr>
                        <a:latin typeface="Courier"/>
                        <a:ea typeface="Courier"/>
                        <a:cs typeface="Courier"/>
                        <a:sym typeface="Courier"/>
                      </a:endParaRPr>
                    </a:p>
                    <a:p>
                      <a:pPr indent="0" lvl="0" marL="0" rtl="0" algn="l">
                        <a:spcBef>
                          <a:spcPts val="0"/>
                        </a:spcBef>
                        <a:spcAft>
                          <a:spcPts val="0"/>
                        </a:spcAft>
                        <a:buNone/>
                      </a:pPr>
                      <a:r>
                        <a:rPr lang="es">
                          <a:latin typeface="Courier"/>
                          <a:ea typeface="Courier"/>
                          <a:cs typeface="Courier"/>
                          <a:sym typeface="Courier"/>
                        </a:rPr>
                        <a:t>Corredor 3 ha terminado la carrera</a:t>
                      </a:r>
                      <a:endParaRPr>
                        <a:latin typeface="Courier"/>
                        <a:ea typeface="Courier"/>
                        <a:cs typeface="Courier"/>
                        <a:sym typeface="Courier"/>
                      </a:endParaRPr>
                    </a:p>
                    <a:p>
                      <a:pPr indent="0" lvl="0" marL="0" rtl="0" algn="l">
                        <a:spcBef>
                          <a:spcPts val="0"/>
                        </a:spcBef>
                        <a:spcAft>
                          <a:spcPts val="0"/>
                        </a:spcAft>
                        <a:buNone/>
                      </a:pPr>
                      <a:r>
                        <a:rPr lang="es">
                          <a:latin typeface="Courier"/>
                          <a:ea typeface="Courier"/>
                          <a:cs typeface="Courier"/>
                          <a:sym typeface="Courier"/>
                        </a:rPr>
                        <a:t>Corredor 2 ha terminado la carrera</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txBody>
                  <a:tcPr marT="91425" marB="91425" marR="91425" marL="91425">
                    <a:solidFill>
                      <a:srgbClr val="F3F3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06.04.Ejercicios-Enunciado</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t>Imagina que estás desarrollando un sistema para coordinar varias </a:t>
            </a:r>
            <a:r>
              <a:rPr lang="es">
                <a:highlight>
                  <a:srgbClr val="FFE599"/>
                </a:highlight>
              </a:rPr>
              <a:t>estaciones</a:t>
            </a:r>
            <a:r>
              <a:rPr lang="es"/>
              <a:t> de trabajo en una línea de ensamblaje. Cada estación (objeto) </a:t>
            </a:r>
            <a:r>
              <a:rPr lang="es">
                <a:highlight>
                  <a:srgbClr val="F4CCCC"/>
                </a:highlight>
              </a:rPr>
              <a:t>debe completar una tarea antes de que la siguiente estación pueda comenzar su proceso</a:t>
            </a:r>
            <a:r>
              <a:rPr lang="es"/>
              <a:t>. Utiliza </a:t>
            </a:r>
            <a:r>
              <a:rPr lang="es">
                <a:highlight>
                  <a:srgbClr val="F4CCCC"/>
                </a:highlight>
              </a:rPr>
              <a:t>Event para controlar el flujo de operaciones entre las estaciones</a:t>
            </a:r>
            <a:r>
              <a:rPr lang="es"/>
              <a: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s">
                <a:highlight>
                  <a:srgbClr val="FFE599"/>
                </a:highlight>
              </a:rPr>
              <a:t>Clases</a:t>
            </a:r>
            <a:r>
              <a:rPr lang="es"/>
              <a:t>, </a:t>
            </a:r>
            <a:endParaRPr/>
          </a:p>
          <a:p>
            <a:pPr indent="0" lvl="0" marL="0" rtl="0" algn="l">
              <a:spcBef>
                <a:spcPts val="1200"/>
              </a:spcBef>
              <a:spcAft>
                <a:spcPts val="1200"/>
              </a:spcAft>
              <a:buClr>
                <a:schemeClr val="dk1"/>
              </a:buClr>
              <a:buSzPts val="1100"/>
              <a:buFont typeface="Arial"/>
              <a:buNone/>
            </a:pPr>
            <a:r>
              <a:rPr lang="es">
                <a:highlight>
                  <a:srgbClr val="F4CCCC"/>
                </a:highlight>
              </a:rPr>
              <a:t>concurrencia</a:t>
            </a:r>
            <a:endParaRPr/>
          </a:p>
        </p:txBody>
      </p:sp>
      <p:pic>
        <p:nvPicPr>
          <p:cNvPr id="109" name="Google Shape;109;p20"/>
          <p:cNvPicPr preferRelativeResize="0"/>
          <p:nvPr/>
        </p:nvPicPr>
        <p:blipFill>
          <a:blip r:embed="rId3">
            <a:alphaModFix/>
          </a:blip>
          <a:stretch>
            <a:fillRect/>
          </a:stretch>
        </p:blipFill>
        <p:spPr>
          <a:xfrm>
            <a:off x="3199263" y="2584650"/>
            <a:ext cx="4486275" cy="22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06.04.Ejercicios-Enunciado</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Requisitos</a:t>
            </a:r>
            <a:endParaRPr/>
          </a:p>
          <a:p>
            <a:pPr indent="-342900" lvl="0" marL="457200" rtl="0" algn="l">
              <a:spcBef>
                <a:spcPts val="1200"/>
              </a:spcBef>
              <a:spcAft>
                <a:spcPts val="0"/>
              </a:spcAft>
              <a:buSzPts val="1800"/>
              <a:buChar char="●"/>
            </a:pPr>
            <a:r>
              <a:rPr b="1" lang="es"/>
              <a:t>Implementación de Clases</a:t>
            </a:r>
            <a:r>
              <a:rPr lang="es"/>
              <a:t>: Deberá crear una clase ‘Estacion’ para representar cada estación de trabajo.</a:t>
            </a:r>
            <a:endParaRPr/>
          </a:p>
          <a:p>
            <a:pPr indent="-342900" lvl="0" marL="457200" rtl="0" algn="l">
              <a:spcBef>
                <a:spcPts val="0"/>
              </a:spcBef>
              <a:spcAft>
                <a:spcPts val="0"/>
              </a:spcAft>
              <a:buSzPts val="1800"/>
              <a:buChar char="●"/>
            </a:pPr>
            <a:r>
              <a:rPr b="1" lang="es"/>
              <a:t>Uso de Event</a:t>
            </a:r>
            <a:r>
              <a:rPr lang="es"/>
              <a:t>: Utiliza objetos Event para asegurar que una estación no comience su tarea hasta que la anterior haya señalizado su finalización.</a:t>
            </a:r>
            <a:endParaRPr/>
          </a:p>
          <a:p>
            <a:pPr indent="-342900" lvl="0" marL="457200" rtl="0" algn="l">
              <a:spcBef>
                <a:spcPts val="0"/>
              </a:spcBef>
              <a:spcAft>
                <a:spcPts val="0"/>
              </a:spcAft>
              <a:buSzPts val="1800"/>
              <a:buChar char="●"/>
            </a:pPr>
            <a:r>
              <a:rPr lang="es"/>
              <a:t>Multi-threading: Implementa cada estación como un hilo independiente que debe esperar un evento antes de proceder.</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