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4" r:id="rId9"/>
    <p:sldId id="269" r:id="rId10"/>
    <p:sldId id="270" r:id="rId11"/>
    <p:sldId id="272" r:id="rId12"/>
    <p:sldId id="271" r:id="rId13"/>
    <p:sldId id="265" r:id="rId14"/>
    <p:sldId id="275" r:id="rId15"/>
    <p:sldId id="268" r:id="rId16"/>
    <p:sldId id="262" r:id="rId17"/>
    <p:sldId id="267" r:id="rId18"/>
    <p:sldId id="263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6913F4-E290-452C-B025-0E59F93FCA0A}" type="datetimeFigureOut">
              <a:rPr lang="en-SG" smtClean="0"/>
              <a:t>23/10/2017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DA28B13-D4B2-4CD8-B184-2F7F98C7D8E2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41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13F4-E290-452C-B025-0E59F93FCA0A}" type="datetimeFigureOut">
              <a:rPr lang="en-SG" smtClean="0"/>
              <a:t>23/10/2017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8B13-D4B2-4CD8-B184-2F7F98C7D8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257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13F4-E290-452C-B025-0E59F93FCA0A}" type="datetimeFigureOut">
              <a:rPr lang="en-SG" smtClean="0"/>
              <a:t>23/10/2017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8B13-D4B2-4CD8-B184-2F7F98C7D8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895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13F4-E290-452C-B025-0E59F93FCA0A}" type="datetimeFigureOut">
              <a:rPr lang="en-SG" smtClean="0"/>
              <a:t>23/10/2017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8B13-D4B2-4CD8-B184-2F7F98C7D8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747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13F4-E290-452C-B025-0E59F93FCA0A}" type="datetimeFigureOut">
              <a:rPr lang="en-SG" smtClean="0"/>
              <a:t>23/10/2017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8B13-D4B2-4CD8-B184-2F7F98C7D8E2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91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13F4-E290-452C-B025-0E59F93FCA0A}" type="datetimeFigureOut">
              <a:rPr lang="en-SG" smtClean="0"/>
              <a:t>23/10/2017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8B13-D4B2-4CD8-B184-2F7F98C7D8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802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13F4-E290-452C-B025-0E59F93FCA0A}" type="datetimeFigureOut">
              <a:rPr lang="en-SG" smtClean="0"/>
              <a:t>23/10/2017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8B13-D4B2-4CD8-B184-2F7F98C7D8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112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13F4-E290-452C-B025-0E59F93FCA0A}" type="datetimeFigureOut">
              <a:rPr lang="en-SG" smtClean="0"/>
              <a:t>23/10/2017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8B13-D4B2-4CD8-B184-2F7F98C7D8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826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13F4-E290-452C-B025-0E59F93FCA0A}" type="datetimeFigureOut">
              <a:rPr lang="en-SG" smtClean="0"/>
              <a:t>23/10/2017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8B13-D4B2-4CD8-B184-2F7F98C7D8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64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13F4-E290-452C-B025-0E59F93FCA0A}" type="datetimeFigureOut">
              <a:rPr lang="en-SG" smtClean="0"/>
              <a:t>23/10/2017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8B13-D4B2-4CD8-B184-2F7F98C7D8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077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13F4-E290-452C-B025-0E59F93FCA0A}" type="datetimeFigureOut">
              <a:rPr lang="en-SG" smtClean="0"/>
              <a:t>23/10/2017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8B13-D4B2-4CD8-B184-2F7F98C7D8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46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F46913F4-E290-452C-B025-0E59F93FCA0A}" type="datetimeFigureOut">
              <a:rPr lang="en-SG" smtClean="0"/>
              <a:t>23/10/2017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0DA28B13-D4B2-4CD8-B184-2F7F98C7D8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9454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4C6C-ADD3-4DE9-A7BA-2DC73C1C8E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Project Demo &amp; Progress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24AD7-2A2A-4E8B-B004-3167720467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SG" sz="2700" dirty="0"/>
              <a:t>G7T8 – 888</a:t>
            </a:r>
          </a:p>
          <a:p>
            <a:r>
              <a:rPr lang="en-SG" sz="2700" b="1" dirty="0"/>
              <a:t>Project Manager: </a:t>
            </a:r>
            <a:r>
              <a:rPr lang="en-SG" sz="2700" dirty="0"/>
              <a:t>Hani ‘Aiman</a:t>
            </a:r>
          </a:p>
          <a:p>
            <a:r>
              <a:rPr lang="en-SG" sz="2700" b="1" dirty="0"/>
              <a:t>Group Members: </a:t>
            </a:r>
            <a:r>
              <a:rPr lang="en-SG" sz="2700" dirty="0"/>
              <a:t>Andy, Daniel, Hong Yuan, Xu Ying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058604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D015-89B0-4BDE-B8AC-6A5B5830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SG" sz="4800" b="1" dirty="0"/>
              <a:t>Critical Path – Iteration 4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896EF74-1DC1-4780-BBB6-2541E8E84F71}"/>
              </a:ext>
            </a:extLst>
          </p:cNvPr>
          <p:cNvGrpSpPr/>
          <p:nvPr/>
        </p:nvGrpSpPr>
        <p:grpSpPr>
          <a:xfrm>
            <a:off x="187599" y="6114538"/>
            <a:ext cx="8797340" cy="554609"/>
            <a:chOff x="187599" y="6114538"/>
            <a:chExt cx="8797340" cy="55460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5BF99DE-075E-41DD-82C7-329790CC0D04}"/>
                </a:ext>
              </a:extLst>
            </p:cNvPr>
            <p:cNvSpPr/>
            <p:nvPr/>
          </p:nvSpPr>
          <p:spPr>
            <a:xfrm>
              <a:off x="187599" y="6114538"/>
              <a:ext cx="1753200" cy="54864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accent1"/>
                  </a:solidFill>
                </a:rPr>
                <a:t>Functionalities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23CF103-9523-4D46-9D75-21E83DDB74EC}"/>
                </a:ext>
              </a:extLst>
            </p:cNvPr>
            <p:cNvSpPr/>
            <p:nvPr/>
          </p:nvSpPr>
          <p:spPr>
            <a:xfrm>
              <a:off x="1948634" y="6119723"/>
              <a:ext cx="1753200" cy="5486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bg1"/>
                  </a:solidFill>
                </a:rPr>
                <a:t>Schedule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41E855B-F7C2-4408-8FCC-37FCCABF3213}"/>
                </a:ext>
              </a:extLst>
            </p:cNvPr>
            <p:cNvSpPr/>
            <p:nvPr/>
          </p:nvSpPr>
          <p:spPr>
            <a:xfrm>
              <a:off x="3709669" y="6114538"/>
              <a:ext cx="1753200" cy="548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accent1"/>
                  </a:solidFill>
                </a:rPr>
                <a:t>Metrics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05F8E3E-7DE6-4F44-AF12-46EA11A23B2A}"/>
                </a:ext>
              </a:extLst>
            </p:cNvPr>
            <p:cNvSpPr/>
            <p:nvPr/>
          </p:nvSpPr>
          <p:spPr>
            <a:xfrm>
              <a:off x="5470704" y="6114538"/>
              <a:ext cx="1753200" cy="548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accent1"/>
                  </a:solidFill>
                </a:rPr>
                <a:t>Pair Programming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81962AC-35A9-4EDE-A7A7-9EB1D3A467F7}"/>
                </a:ext>
              </a:extLst>
            </p:cNvPr>
            <p:cNvSpPr/>
            <p:nvPr/>
          </p:nvSpPr>
          <p:spPr>
            <a:xfrm>
              <a:off x="7231739" y="6120507"/>
              <a:ext cx="1753200" cy="548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accent1"/>
                  </a:solidFill>
                </a:rPr>
                <a:t>Lessons Learnt</a:t>
              </a:r>
            </a:p>
          </p:txBody>
        </p:sp>
      </p:grpSp>
      <p:sp>
        <p:nvSpPr>
          <p:cNvPr id="10" name="Shape 560">
            <a:extLst>
              <a:ext uri="{FF2B5EF4-FFF2-40B4-BE49-F238E27FC236}">
                <a16:creationId xmlns:a16="http://schemas.microsoft.com/office/drawing/2014/main" id="{8629063D-D237-45DF-9E12-FFAE4C0F3F7D}"/>
              </a:ext>
            </a:extLst>
          </p:cNvPr>
          <p:cNvSpPr/>
          <p:nvPr/>
        </p:nvSpPr>
        <p:spPr>
          <a:xfrm>
            <a:off x="820807" y="1871007"/>
            <a:ext cx="1850195" cy="889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JSON &amp; web services</a:t>
            </a:r>
          </a:p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(3 days)</a:t>
            </a:r>
          </a:p>
        </p:txBody>
      </p:sp>
      <p:sp>
        <p:nvSpPr>
          <p:cNvPr id="14" name="Shape 560">
            <a:extLst>
              <a:ext uri="{FF2B5EF4-FFF2-40B4-BE49-F238E27FC236}">
                <a16:creationId xmlns:a16="http://schemas.microsoft.com/office/drawing/2014/main" id="{3E7E9258-F250-4569-8C0F-A3C96EAAB35C}"/>
              </a:ext>
            </a:extLst>
          </p:cNvPr>
          <p:cNvSpPr/>
          <p:nvPr/>
        </p:nvSpPr>
        <p:spPr>
          <a:xfrm>
            <a:off x="3521259" y="2760207"/>
            <a:ext cx="1941610" cy="889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Improve UI &amp; functionalities</a:t>
            </a:r>
          </a:p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(2 days)</a:t>
            </a:r>
          </a:p>
        </p:txBody>
      </p:sp>
      <p:sp>
        <p:nvSpPr>
          <p:cNvPr id="15" name="Shape 560">
            <a:extLst>
              <a:ext uri="{FF2B5EF4-FFF2-40B4-BE49-F238E27FC236}">
                <a16:creationId xmlns:a16="http://schemas.microsoft.com/office/drawing/2014/main" id="{B12A2AFE-2663-4C4B-9FE1-2040664CAA65}"/>
              </a:ext>
            </a:extLst>
          </p:cNvPr>
          <p:cNvSpPr/>
          <p:nvPr/>
        </p:nvSpPr>
        <p:spPr>
          <a:xfrm>
            <a:off x="754817" y="4274360"/>
            <a:ext cx="2999028" cy="889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Automatic Group Identification functionality</a:t>
            </a:r>
          </a:p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(3 day)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DF08B68-54D9-4139-BACB-2BFD9A563192}"/>
              </a:ext>
            </a:extLst>
          </p:cNvPr>
          <p:cNvCxnSpPr>
            <a:cxnSpLocks/>
            <a:endCxn id="10" idx="1"/>
          </p:cNvCxnSpPr>
          <p:nvPr/>
        </p:nvCxnSpPr>
        <p:spPr>
          <a:xfrm rot="5400000" flipH="1" flipV="1">
            <a:off x="273996" y="2525874"/>
            <a:ext cx="757078" cy="336544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32BDCD1-3340-46EE-873A-726125B45693}"/>
              </a:ext>
            </a:extLst>
          </p:cNvPr>
          <p:cNvCxnSpPr>
            <a:cxnSpLocks/>
            <a:endCxn id="15" idx="1"/>
          </p:cNvCxnSpPr>
          <p:nvPr/>
        </p:nvCxnSpPr>
        <p:spPr>
          <a:xfrm rot="16200000" flipH="1">
            <a:off x="-279146" y="3684997"/>
            <a:ext cx="1797372" cy="270554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500E69-9F77-4E23-9C0A-3707E2917FA8}"/>
              </a:ext>
            </a:extLst>
          </p:cNvPr>
          <p:cNvCxnSpPr>
            <a:cxnSpLocks/>
          </p:cNvCxnSpPr>
          <p:nvPr/>
        </p:nvCxnSpPr>
        <p:spPr>
          <a:xfrm>
            <a:off x="187599" y="3366188"/>
            <a:ext cx="296663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BDA7B9C-577A-457A-B870-E84F9AAD867D}"/>
              </a:ext>
            </a:extLst>
          </p:cNvPr>
          <p:cNvCxnSpPr>
            <a:cxnSpLocks/>
            <a:stCxn id="15" idx="3"/>
            <a:endCxn id="14" idx="2"/>
          </p:cNvCxnSpPr>
          <p:nvPr/>
        </p:nvCxnSpPr>
        <p:spPr>
          <a:xfrm flipV="1">
            <a:off x="3753845" y="3649407"/>
            <a:ext cx="738219" cy="1069553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C8469FF-03AB-4F3F-AF9D-858C703DAF3C}"/>
              </a:ext>
            </a:extLst>
          </p:cNvPr>
          <p:cNvCxnSpPr>
            <a:cxnSpLocks/>
            <a:stCxn id="10" idx="3"/>
            <a:endCxn id="14" idx="0"/>
          </p:cNvCxnSpPr>
          <p:nvPr/>
        </p:nvCxnSpPr>
        <p:spPr>
          <a:xfrm>
            <a:off x="2671002" y="2315607"/>
            <a:ext cx="1821062" cy="444600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hape 560">
            <a:extLst>
              <a:ext uri="{FF2B5EF4-FFF2-40B4-BE49-F238E27FC236}">
                <a16:creationId xmlns:a16="http://schemas.microsoft.com/office/drawing/2014/main" id="{85F13379-9151-49AA-9502-76D0350414B7}"/>
              </a:ext>
            </a:extLst>
          </p:cNvPr>
          <p:cNvSpPr/>
          <p:nvPr/>
        </p:nvSpPr>
        <p:spPr>
          <a:xfrm>
            <a:off x="5988738" y="2760207"/>
            <a:ext cx="2195017" cy="889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Debug &amp; Testing of UI &amp; functionalities</a:t>
            </a:r>
          </a:p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(4 days)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9952F64-E658-4EC6-8E33-BA1B759B2742}"/>
              </a:ext>
            </a:extLst>
          </p:cNvPr>
          <p:cNvCxnSpPr>
            <a:stCxn id="14" idx="3"/>
            <a:endCxn id="50" idx="1"/>
          </p:cNvCxnSpPr>
          <p:nvPr/>
        </p:nvCxnSpPr>
        <p:spPr>
          <a:xfrm>
            <a:off x="5462869" y="3204807"/>
            <a:ext cx="52586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AC1B91B-7BA8-49DC-947B-1745808921B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8183755" y="3204807"/>
            <a:ext cx="801184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01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D015-89B0-4BDE-B8AC-6A5B5830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SG" sz="4800" b="1" dirty="0"/>
              <a:t>Critical Path – Iteration 5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896EF74-1DC1-4780-BBB6-2541E8E84F71}"/>
              </a:ext>
            </a:extLst>
          </p:cNvPr>
          <p:cNvGrpSpPr/>
          <p:nvPr/>
        </p:nvGrpSpPr>
        <p:grpSpPr>
          <a:xfrm>
            <a:off x="187599" y="6114538"/>
            <a:ext cx="8797340" cy="554609"/>
            <a:chOff x="187599" y="6114538"/>
            <a:chExt cx="8797340" cy="55460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5BF99DE-075E-41DD-82C7-329790CC0D04}"/>
                </a:ext>
              </a:extLst>
            </p:cNvPr>
            <p:cNvSpPr/>
            <p:nvPr/>
          </p:nvSpPr>
          <p:spPr>
            <a:xfrm>
              <a:off x="187599" y="6114538"/>
              <a:ext cx="1753200" cy="54864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accent1"/>
                  </a:solidFill>
                </a:rPr>
                <a:t>Functionalities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23CF103-9523-4D46-9D75-21E83DDB74EC}"/>
                </a:ext>
              </a:extLst>
            </p:cNvPr>
            <p:cNvSpPr/>
            <p:nvPr/>
          </p:nvSpPr>
          <p:spPr>
            <a:xfrm>
              <a:off x="1948634" y="6119723"/>
              <a:ext cx="1753200" cy="5486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bg1"/>
                  </a:solidFill>
                </a:rPr>
                <a:t>Schedule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41E855B-F7C2-4408-8FCC-37FCCABF3213}"/>
                </a:ext>
              </a:extLst>
            </p:cNvPr>
            <p:cNvSpPr/>
            <p:nvPr/>
          </p:nvSpPr>
          <p:spPr>
            <a:xfrm>
              <a:off x="3709669" y="6114538"/>
              <a:ext cx="1753200" cy="548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accent1"/>
                  </a:solidFill>
                </a:rPr>
                <a:t>Metrics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05F8E3E-7DE6-4F44-AF12-46EA11A23B2A}"/>
                </a:ext>
              </a:extLst>
            </p:cNvPr>
            <p:cNvSpPr/>
            <p:nvPr/>
          </p:nvSpPr>
          <p:spPr>
            <a:xfrm>
              <a:off x="5470704" y="6114538"/>
              <a:ext cx="1753200" cy="548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accent1"/>
                  </a:solidFill>
                </a:rPr>
                <a:t>Pair Programming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81962AC-35A9-4EDE-A7A7-9EB1D3A467F7}"/>
                </a:ext>
              </a:extLst>
            </p:cNvPr>
            <p:cNvSpPr/>
            <p:nvPr/>
          </p:nvSpPr>
          <p:spPr>
            <a:xfrm>
              <a:off x="7231739" y="6120507"/>
              <a:ext cx="1753200" cy="548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accent1"/>
                  </a:solidFill>
                </a:rPr>
                <a:t>Lessons Learnt</a:t>
              </a:r>
            </a:p>
          </p:txBody>
        </p:sp>
      </p:grpSp>
      <p:sp>
        <p:nvSpPr>
          <p:cNvPr id="22" name="Shape 559">
            <a:extLst>
              <a:ext uri="{FF2B5EF4-FFF2-40B4-BE49-F238E27FC236}">
                <a16:creationId xmlns:a16="http://schemas.microsoft.com/office/drawing/2014/main" id="{F562E596-3A9D-4B83-BA18-92117AF35C7B}"/>
              </a:ext>
            </a:extLst>
          </p:cNvPr>
          <p:cNvSpPr/>
          <p:nvPr/>
        </p:nvSpPr>
        <p:spPr>
          <a:xfrm>
            <a:off x="693221" y="2916255"/>
            <a:ext cx="1746000" cy="89217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UAT Presentation Preparation</a:t>
            </a:r>
          </a:p>
        </p:txBody>
      </p:sp>
      <p:sp>
        <p:nvSpPr>
          <p:cNvPr id="23" name="Shape 560">
            <a:extLst>
              <a:ext uri="{FF2B5EF4-FFF2-40B4-BE49-F238E27FC236}">
                <a16:creationId xmlns:a16="http://schemas.microsoft.com/office/drawing/2014/main" id="{18278486-1BE1-4597-97CE-9C72AB8FCADE}"/>
              </a:ext>
            </a:extLst>
          </p:cNvPr>
          <p:cNvSpPr/>
          <p:nvPr/>
        </p:nvSpPr>
        <p:spPr>
          <a:xfrm>
            <a:off x="3215334" y="2916255"/>
            <a:ext cx="1746000" cy="89217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Debug &amp; Test functionalities</a:t>
            </a:r>
          </a:p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(4 days)</a:t>
            </a:r>
          </a:p>
        </p:txBody>
      </p:sp>
      <p:cxnSp>
        <p:nvCxnSpPr>
          <p:cNvPr id="24" name="Shape 562">
            <a:extLst>
              <a:ext uri="{FF2B5EF4-FFF2-40B4-BE49-F238E27FC236}">
                <a16:creationId xmlns:a16="http://schemas.microsoft.com/office/drawing/2014/main" id="{7BFF05EE-D12B-4A65-83EE-957EF3A981B2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2439221" y="3362343"/>
            <a:ext cx="776113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5" name="Shape 560">
            <a:extLst>
              <a:ext uri="{FF2B5EF4-FFF2-40B4-BE49-F238E27FC236}">
                <a16:creationId xmlns:a16="http://schemas.microsoft.com/office/drawing/2014/main" id="{305E4744-9C87-4DD7-85CB-85BB90EC1890}"/>
              </a:ext>
            </a:extLst>
          </p:cNvPr>
          <p:cNvSpPr/>
          <p:nvPr/>
        </p:nvSpPr>
        <p:spPr>
          <a:xfrm>
            <a:off x="5871613" y="2916255"/>
            <a:ext cx="1746626" cy="892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UAT Presentation</a:t>
            </a:r>
          </a:p>
        </p:txBody>
      </p:sp>
      <p:cxnSp>
        <p:nvCxnSpPr>
          <p:cNvPr id="26" name="Shape 565">
            <a:extLst>
              <a:ext uri="{FF2B5EF4-FFF2-40B4-BE49-F238E27FC236}">
                <a16:creationId xmlns:a16="http://schemas.microsoft.com/office/drawing/2014/main" id="{D9D4BB6B-2F00-49D8-98D1-18514AC3CAD8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4961334" y="3362343"/>
            <a:ext cx="910279" cy="312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8" name="Shape 564">
            <a:extLst>
              <a:ext uri="{FF2B5EF4-FFF2-40B4-BE49-F238E27FC236}">
                <a16:creationId xmlns:a16="http://schemas.microsoft.com/office/drawing/2014/main" id="{BE1B3CAA-281B-4137-AF34-3827FCB5A294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7618239" y="3362343"/>
            <a:ext cx="910279" cy="312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587711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D015-89B0-4BDE-B8AC-6A5B5830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SG" sz="4800" b="1" dirty="0"/>
              <a:t>Critical Path – Iteration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896EF74-1DC1-4780-BBB6-2541E8E84F71}"/>
              </a:ext>
            </a:extLst>
          </p:cNvPr>
          <p:cNvGrpSpPr/>
          <p:nvPr/>
        </p:nvGrpSpPr>
        <p:grpSpPr>
          <a:xfrm>
            <a:off x="187599" y="6114538"/>
            <a:ext cx="8797340" cy="554609"/>
            <a:chOff x="187599" y="6114538"/>
            <a:chExt cx="8797340" cy="55460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5BF99DE-075E-41DD-82C7-329790CC0D04}"/>
                </a:ext>
              </a:extLst>
            </p:cNvPr>
            <p:cNvSpPr/>
            <p:nvPr/>
          </p:nvSpPr>
          <p:spPr>
            <a:xfrm>
              <a:off x="187599" y="6114538"/>
              <a:ext cx="1753200" cy="54864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accent1"/>
                  </a:solidFill>
                </a:rPr>
                <a:t>Functionalities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23CF103-9523-4D46-9D75-21E83DDB74EC}"/>
                </a:ext>
              </a:extLst>
            </p:cNvPr>
            <p:cNvSpPr/>
            <p:nvPr/>
          </p:nvSpPr>
          <p:spPr>
            <a:xfrm>
              <a:off x="1948634" y="6119723"/>
              <a:ext cx="1753200" cy="5486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bg1"/>
                  </a:solidFill>
                </a:rPr>
                <a:t>Schedule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41E855B-F7C2-4408-8FCC-37FCCABF3213}"/>
                </a:ext>
              </a:extLst>
            </p:cNvPr>
            <p:cNvSpPr/>
            <p:nvPr/>
          </p:nvSpPr>
          <p:spPr>
            <a:xfrm>
              <a:off x="3709669" y="6114538"/>
              <a:ext cx="1753200" cy="548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accent1"/>
                  </a:solidFill>
                </a:rPr>
                <a:t>Metrics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05F8E3E-7DE6-4F44-AF12-46EA11A23B2A}"/>
                </a:ext>
              </a:extLst>
            </p:cNvPr>
            <p:cNvSpPr/>
            <p:nvPr/>
          </p:nvSpPr>
          <p:spPr>
            <a:xfrm>
              <a:off x="5470704" y="6114538"/>
              <a:ext cx="1753200" cy="548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accent1"/>
                  </a:solidFill>
                </a:rPr>
                <a:t>Pair Programming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81962AC-35A9-4EDE-A7A7-9EB1D3A467F7}"/>
                </a:ext>
              </a:extLst>
            </p:cNvPr>
            <p:cNvSpPr/>
            <p:nvPr/>
          </p:nvSpPr>
          <p:spPr>
            <a:xfrm>
              <a:off x="7231739" y="6120507"/>
              <a:ext cx="1753200" cy="548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accent1"/>
                  </a:solidFill>
                </a:rPr>
                <a:t>Lessons Learnt</a:t>
              </a:r>
            </a:p>
          </p:txBody>
        </p:sp>
      </p:grpSp>
      <p:sp>
        <p:nvSpPr>
          <p:cNvPr id="9" name="Shape 559">
            <a:extLst>
              <a:ext uri="{FF2B5EF4-FFF2-40B4-BE49-F238E27FC236}">
                <a16:creationId xmlns:a16="http://schemas.microsoft.com/office/drawing/2014/main" id="{CE03A012-55D0-49B7-B17E-F26920013045}"/>
              </a:ext>
            </a:extLst>
          </p:cNvPr>
          <p:cNvSpPr/>
          <p:nvPr/>
        </p:nvSpPr>
        <p:spPr>
          <a:xfrm>
            <a:off x="523538" y="2916255"/>
            <a:ext cx="1746000" cy="89217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Final Presentation Preparation</a:t>
            </a:r>
          </a:p>
        </p:txBody>
      </p:sp>
      <p:sp>
        <p:nvSpPr>
          <p:cNvPr id="13" name="Shape 560">
            <a:extLst>
              <a:ext uri="{FF2B5EF4-FFF2-40B4-BE49-F238E27FC236}">
                <a16:creationId xmlns:a16="http://schemas.microsoft.com/office/drawing/2014/main" id="{39AAA771-C34B-4ECD-BA96-94BC6E6B3FB1}"/>
              </a:ext>
            </a:extLst>
          </p:cNvPr>
          <p:cNvSpPr/>
          <p:nvPr/>
        </p:nvSpPr>
        <p:spPr>
          <a:xfrm>
            <a:off x="3045651" y="2916255"/>
            <a:ext cx="1746000" cy="89217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Finalize Project</a:t>
            </a:r>
          </a:p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(4 days)</a:t>
            </a:r>
          </a:p>
        </p:txBody>
      </p:sp>
      <p:cxnSp>
        <p:nvCxnSpPr>
          <p:cNvPr id="14" name="Shape 562">
            <a:extLst>
              <a:ext uri="{FF2B5EF4-FFF2-40B4-BE49-F238E27FC236}">
                <a16:creationId xmlns:a16="http://schemas.microsoft.com/office/drawing/2014/main" id="{565FF3C3-FD13-4859-B9DF-D938578FF326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2269538" y="3362343"/>
            <a:ext cx="776113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" name="Shape 560">
            <a:extLst>
              <a:ext uri="{FF2B5EF4-FFF2-40B4-BE49-F238E27FC236}">
                <a16:creationId xmlns:a16="http://schemas.microsoft.com/office/drawing/2014/main" id="{7FD6B289-97FE-4377-877A-46ABB26CB0F6}"/>
              </a:ext>
            </a:extLst>
          </p:cNvPr>
          <p:cNvSpPr/>
          <p:nvPr/>
        </p:nvSpPr>
        <p:spPr>
          <a:xfrm>
            <a:off x="5701930" y="2916255"/>
            <a:ext cx="1746626" cy="892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Final Presentation</a:t>
            </a:r>
          </a:p>
        </p:txBody>
      </p:sp>
      <p:cxnSp>
        <p:nvCxnSpPr>
          <p:cNvPr id="19" name="Shape 565">
            <a:extLst>
              <a:ext uri="{FF2B5EF4-FFF2-40B4-BE49-F238E27FC236}">
                <a16:creationId xmlns:a16="http://schemas.microsoft.com/office/drawing/2014/main" id="{FB49D854-1742-43E3-BEFD-3AA8AC5E1256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4791651" y="3362343"/>
            <a:ext cx="910279" cy="312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4" name="Shape 563">
            <a:extLst>
              <a:ext uri="{FF2B5EF4-FFF2-40B4-BE49-F238E27FC236}">
                <a16:creationId xmlns:a16="http://schemas.microsoft.com/office/drawing/2014/main" id="{6ACD382F-7D33-4BD4-AC4E-4E609DE74C16}"/>
              </a:ext>
            </a:extLst>
          </p:cNvPr>
          <p:cNvSpPr/>
          <p:nvPr/>
        </p:nvSpPr>
        <p:spPr>
          <a:xfrm>
            <a:off x="8358835" y="3233980"/>
            <a:ext cx="248175" cy="256725"/>
          </a:xfrm>
          <a:prstGeom prst="flowChartConnector">
            <a:avLst/>
          </a:prstGeom>
          <a:solidFill>
            <a:schemeClr val="accent2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69" tIns="68569" rIns="68569" bIns="68569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050"/>
          </a:p>
        </p:txBody>
      </p:sp>
      <p:cxnSp>
        <p:nvCxnSpPr>
          <p:cNvPr id="35" name="Shape 564">
            <a:extLst>
              <a:ext uri="{FF2B5EF4-FFF2-40B4-BE49-F238E27FC236}">
                <a16:creationId xmlns:a16="http://schemas.microsoft.com/office/drawing/2014/main" id="{494B9797-1E3B-481D-9BEB-56DAAF7CD968}"/>
              </a:ext>
            </a:extLst>
          </p:cNvPr>
          <p:cNvCxnSpPr>
            <a:cxnSpLocks/>
            <a:stCxn id="17" idx="3"/>
            <a:endCxn id="34" idx="2"/>
          </p:cNvCxnSpPr>
          <p:nvPr/>
        </p:nvCxnSpPr>
        <p:spPr>
          <a:xfrm flipV="1">
            <a:off x="7448556" y="3362343"/>
            <a:ext cx="910279" cy="312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4199556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D015-89B0-4BDE-B8AC-6A5B5830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SG" sz="4800" b="1" dirty="0"/>
              <a:t>Task Metrics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E09E70-1974-44CF-9626-AC16025C3EF4}"/>
              </a:ext>
            </a:extLst>
          </p:cNvPr>
          <p:cNvGrpSpPr/>
          <p:nvPr/>
        </p:nvGrpSpPr>
        <p:grpSpPr>
          <a:xfrm>
            <a:off x="187599" y="6114538"/>
            <a:ext cx="8797340" cy="554609"/>
            <a:chOff x="187599" y="6114538"/>
            <a:chExt cx="8797340" cy="55460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2E6500-5BEA-46AA-ABDD-9B23F425BB15}"/>
                </a:ext>
              </a:extLst>
            </p:cNvPr>
            <p:cNvSpPr/>
            <p:nvPr/>
          </p:nvSpPr>
          <p:spPr>
            <a:xfrm>
              <a:off x="187599" y="6114538"/>
              <a:ext cx="1753200" cy="54864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accent1"/>
                  </a:solidFill>
                </a:rPr>
                <a:t>Functionalities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D09D59-344F-44EF-AD0F-1FA35B15C832}"/>
                </a:ext>
              </a:extLst>
            </p:cNvPr>
            <p:cNvSpPr/>
            <p:nvPr/>
          </p:nvSpPr>
          <p:spPr>
            <a:xfrm>
              <a:off x="1948634" y="6119723"/>
              <a:ext cx="1753200" cy="548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accent1"/>
                  </a:solidFill>
                </a:rPr>
                <a:t>Schedule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A1CCEE-E97C-4C6C-A2CF-57F3C80DC419}"/>
                </a:ext>
              </a:extLst>
            </p:cNvPr>
            <p:cNvSpPr/>
            <p:nvPr/>
          </p:nvSpPr>
          <p:spPr>
            <a:xfrm>
              <a:off x="3709669" y="6114538"/>
              <a:ext cx="1753200" cy="5486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bg1"/>
                  </a:solidFill>
                </a:rPr>
                <a:t>Metrics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16206A-3344-497E-82A9-9B2793087307}"/>
                </a:ext>
              </a:extLst>
            </p:cNvPr>
            <p:cNvSpPr/>
            <p:nvPr/>
          </p:nvSpPr>
          <p:spPr>
            <a:xfrm>
              <a:off x="5470704" y="6114538"/>
              <a:ext cx="1753200" cy="548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accent1"/>
                  </a:solidFill>
                </a:rPr>
                <a:t>Pair Programming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4C9E53-27E0-4250-A321-89A5918B1258}"/>
                </a:ext>
              </a:extLst>
            </p:cNvPr>
            <p:cNvSpPr/>
            <p:nvPr/>
          </p:nvSpPr>
          <p:spPr>
            <a:xfrm>
              <a:off x="7231739" y="6120507"/>
              <a:ext cx="1753200" cy="548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accent1"/>
                  </a:solidFill>
                </a:rPr>
                <a:t>Lessons Learnt</a:t>
              </a:r>
            </a:p>
          </p:txBody>
        </p:sp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DC03AB0-7CC8-46CB-B8B8-688E97E1D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389057"/>
              </p:ext>
            </p:extLst>
          </p:nvPr>
        </p:nvGraphicFramePr>
        <p:xfrm>
          <a:off x="991487" y="1965960"/>
          <a:ext cx="7189564" cy="309675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94118">
                  <a:extLst>
                    <a:ext uri="{9D8B030D-6E8A-4147-A177-3AD203B41FA5}">
                      <a16:colId xmlns:a16="http://schemas.microsoft.com/office/drawing/2014/main" val="4173927021"/>
                    </a:ext>
                  </a:extLst>
                </a:gridCol>
                <a:gridCol w="1998482">
                  <a:extLst>
                    <a:ext uri="{9D8B030D-6E8A-4147-A177-3AD203B41FA5}">
                      <a16:colId xmlns:a16="http://schemas.microsoft.com/office/drawing/2014/main" val="986690850"/>
                    </a:ext>
                  </a:extLst>
                </a:gridCol>
                <a:gridCol w="1998482">
                  <a:extLst>
                    <a:ext uri="{9D8B030D-6E8A-4147-A177-3AD203B41FA5}">
                      <a16:colId xmlns:a16="http://schemas.microsoft.com/office/drawing/2014/main" val="517196082"/>
                    </a:ext>
                  </a:extLst>
                </a:gridCol>
                <a:gridCol w="1998482">
                  <a:extLst>
                    <a:ext uri="{9D8B030D-6E8A-4147-A177-3AD203B41FA5}">
                      <a16:colId xmlns:a16="http://schemas.microsoft.com/office/drawing/2014/main" val="60201916"/>
                    </a:ext>
                  </a:extLst>
                </a:gridCol>
              </a:tblGrid>
              <a:tr h="694181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Iteration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Planned 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Completed 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Task Metrics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9470626"/>
                  </a:ext>
                </a:extLst>
              </a:tr>
              <a:tr h="6006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24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9050" marR="19050" marT="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24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9050" marR="1905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24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9050" marR="1905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24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9050" marR="1905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89288133"/>
                  </a:ext>
                </a:extLst>
              </a:tr>
              <a:tr h="6006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24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9050" marR="19050" marT="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2400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</a:p>
                  </a:txBody>
                  <a:tcPr marL="19050" marR="1905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2400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</a:p>
                  </a:txBody>
                  <a:tcPr marL="19050" marR="1905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24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9050" marR="1905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84902005"/>
                  </a:ext>
                </a:extLst>
              </a:tr>
              <a:tr h="6006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24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19050" marR="19050" marT="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2400">
                          <a:solidFill>
                            <a:srgbClr val="000000"/>
                          </a:solidFill>
                          <a:effectLst/>
                        </a:rPr>
                        <a:t>48</a:t>
                      </a:r>
                    </a:p>
                  </a:txBody>
                  <a:tcPr marL="19050" marR="1905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2400">
                          <a:solidFill>
                            <a:srgbClr val="000000"/>
                          </a:solidFill>
                          <a:effectLst/>
                        </a:rPr>
                        <a:t>48</a:t>
                      </a:r>
                    </a:p>
                  </a:txBody>
                  <a:tcPr marL="19050" marR="1905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2400" b="1" dirty="0">
                          <a:solidFill>
                            <a:srgbClr val="000000"/>
                          </a:solidFill>
                          <a:effectLst/>
                        </a:rPr>
                        <a:t>0.84210</a:t>
                      </a:r>
                    </a:p>
                  </a:txBody>
                  <a:tcPr marL="19050" marR="1905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20076827"/>
                  </a:ext>
                </a:extLst>
              </a:tr>
              <a:tr h="6006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24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9050" marR="19050" marT="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2400"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</a:p>
                  </a:txBody>
                  <a:tcPr marL="19050" marR="1905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24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19050" marR="1905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SG" sz="2400" dirty="0">
                          <a:solidFill>
                            <a:srgbClr val="000000"/>
                          </a:solidFill>
                          <a:effectLst/>
                        </a:rPr>
                        <a:t>0.6061</a:t>
                      </a:r>
                    </a:p>
                  </a:txBody>
                  <a:tcPr marL="19050" marR="1905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76383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073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D015-89B0-4BDE-B8AC-6A5B5830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SG" b="1" dirty="0"/>
              <a:t>Task Metrics: Mitigation Plan for Iteration 3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E09E70-1974-44CF-9626-AC16025C3EF4}"/>
              </a:ext>
            </a:extLst>
          </p:cNvPr>
          <p:cNvGrpSpPr/>
          <p:nvPr/>
        </p:nvGrpSpPr>
        <p:grpSpPr>
          <a:xfrm>
            <a:off x="187599" y="6114538"/>
            <a:ext cx="8797340" cy="554609"/>
            <a:chOff x="187599" y="6114538"/>
            <a:chExt cx="8797340" cy="55460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2E6500-5BEA-46AA-ABDD-9B23F425BB15}"/>
                </a:ext>
              </a:extLst>
            </p:cNvPr>
            <p:cNvSpPr/>
            <p:nvPr/>
          </p:nvSpPr>
          <p:spPr>
            <a:xfrm>
              <a:off x="187599" y="6114538"/>
              <a:ext cx="1753200" cy="54864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accent1"/>
                  </a:solidFill>
                </a:rPr>
                <a:t>Functionalities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D09D59-344F-44EF-AD0F-1FA35B15C832}"/>
                </a:ext>
              </a:extLst>
            </p:cNvPr>
            <p:cNvSpPr/>
            <p:nvPr/>
          </p:nvSpPr>
          <p:spPr>
            <a:xfrm>
              <a:off x="1948634" y="6119723"/>
              <a:ext cx="1753200" cy="548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accent1"/>
                  </a:solidFill>
                </a:rPr>
                <a:t>Schedule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A1CCEE-E97C-4C6C-A2CF-57F3C80DC419}"/>
                </a:ext>
              </a:extLst>
            </p:cNvPr>
            <p:cNvSpPr/>
            <p:nvPr/>
          </p:nvSpPr>
          <p:spPr>
            <a:xfrm>
              <a:off x="3709669" y="6114538"/>
              <a:ext cx="1753200" cy="5486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bg1"/>
                  </a:solidFill>
                </a:rPr>
                <a:t>Metrics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16206A-3344-497E-82A9-9B2793087307}"/>
                </a:ext>
              </a:extLst>
            </p:cNvPr>
            <p:cNvSpPr/>
            <p:nvPr/>
          </p:nvSpPr>
          <p:spPr>
            <a:xfrm>
              <a:off x="5470704" y="6114538"/>
              <a:ext cx="1753200" cy="548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accent1"/>
                  </a:solidFill>
                </a:rPr>
                <a:t>Pair Programming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4C9E53-27E0-4250-A321-89A5918B1258}"/>
                </a:ext>
              </a:extLst>
            </p:cNvPr>
            <p:cNvSpPr/>
            <p:nvPr/>
          </p:nvSpPr>
          <p:spPr>
            <a:xfrm>
              <a:off x="7231739" y="6120507"/>
              <a:ext cx="1753200" cy="548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accent1"/>
                  </a:solidFill>
                </a:rPr>
                <a:t>Lessons Learnt</a:t>
              </a: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725B2FE-09C5-4DA7-834B-B93ADE14697A}"/>
              </a:ext>
            </a:extLst>
          </p:cNvPr>
          <p:cNvSpPr/>
          <p:nvPr/>
        </p:nvSpPr>
        <p:spPr>
          <a:xfrm>
            <a:off x="554808" y="2871302"/>
            <a:ext cx="8044068" cy="18232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>
                <a:solidFill>
                  <a:schemeClr val="accent2"/>
                </a:solidFill>
              </a:rPr>
              <a:t>Our team re-estimated the tasks for the future iterations. We deducted 2 days from our buffer days.</a:t>
            </a:r>
          </a:p>
        </p:txBody>
      </p:sp>
    </p:spTree>
    <p:extLst>
      <p:ext uri="{BB962C8B-B14F-4D97-AF65-F5344CB8AC3E}">
        <p14:creationId xmlns:p14="http://schemas.microsoft.com/office/powerpoint/2010/main" val="600707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D015-89B0-4BDE-B8AC-6A5B5830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SG" sz="4800" b="1" dirty="0"/>
              <a:t>Bug Metrics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E09E70-1974-44CF-9626-AC16025C3EF4}"/>
              </a:ext>
            </a:extLst>
          </p:cNvPr>
          <p:cNvGrpSpPr/>
          <p:nvPr/>
        </p:nvGrpSpPr>
        <p:grpSpPr>
          <a:xfrm>
            <a:off x="187599" y="6114538"/>
            <a:ext cx="8797340" cy="554609"/>
            <a:chOff x="187599" y="6114538"/>
            <a:chExt cx="8797340" cy="55460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2E6500-5BEA-46AA-ABDD-9B23F425BB15}"/>
                </a:ext>
              </a:extLst>
            </p:cNvPr>
            <p:cNvSpPr/>
            <p:nvPr/>
          </p:nvSpPr>
          <p:spPr>
            <a:xfrm>
              <a:off x="187599" y="6114538"/>
              <a:ext cx="1753200" cy="54864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accent1"/>
                  </a:solidFill>
                </a:rPr>
                <a:t>Functionalities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D09D59-344F-44EF-AD0F-1FA35B15C832}"/>
                </a:ext>
              </a:extLst>
            </p:cNvPr>
            <p:cNvSpPr/>
            <p:nvPr/>
          </p:nvSpPr>
          <p:spPr>
            <a:xfrm>
              <a:off x="1948634" y="6119723"/>
              <a:ext cx="1753200" cy="548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accent1"/>
                  </a:solidFill>
                </a:rPr>
                <a:t>Schedule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A1CCEE-E97C-4C6C-A2CF-57F3C80DC419}"/>
                </a:ext>
              </a:extLst>
            </p:cNvPr>
            <p:cNvSpPr/>
            <p:nvPr/>
          </p:nvSpPr>
          <p:spPr>
            <a:xfrm>
              <a:off x="3709669" y="6114538"/>
              <a:ext cx="1753200" cy="5486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bg1"/>
                  </a:solidFill>
                </a:rPr>
                <a:t>Metrics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16206A-3344-497E-82A9-9B2793087307}"/>
                </a:ext>
              </a:extLst>
            </p:cNvPr>
            <p:cNvSpPr/>
            <p:nvPr/>
          </p:nvSpPr>
          <p:spPr>
            <a:xfrm>
              <a:off x="5470704" y="6114538"/>
              <a:ext cx="1753200" cy="548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accent1"/>
                  </a:solidFill>
                </a:rPr>
                <a:t>Pair Programming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4C9E53-27E0-4250-A321-89A5918B1258}"/>
                </a:ext>
              </a:extLst>
            </p:cNvPr>
            <p:cNvSpPr/>
            <p:nvPr/>
          </p:nvSpPr>
          <p:spPr>
            <a:xfrm>
              <a:off x="7231739" y="6120507"/>
              <a:ext cx="1753200" cy="548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accent1"/>
                  </a:solidFill>
                </a:rPr>
                <a:t>Lessons Learnt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A7905A4-976A-4646-A356-DDC420AB77E6}"/>
              </a:ext>
            </a:extLst>
          </p:cNvPr>
          <p:cNvSpPr txBox="1"/>
          <p:nvPr/>
        </p:nvSpPr>
        <p:spPr>
          <a:xfrm>
            <a:off x="857250" y="1965960"/>
            <a:ext cx="740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Current bug metric score:</a:t>
            </a:r>
          </a:p>
        </p:txBody>
      </p:sp>
      <p:pic>
        <p:nvPicPr>
          <p:cNvPr id="1026" name="Picture 2" descr="Image result for 0 PNG">
            <a:extLst>
              <a:ext uri="{FF2B5EF4-FFF2-40B4-BE49-F238E27FC236}">
                <a16:creationId xmlns:a16="http://schemas.microsoft.com/office/drawing/2014/main" id="{A76BC148-E9CF-468C-BE4C-A334D284A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69" y="1704663"/>
            <a:ext cx="3662313" cy="366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51C75F-0A3A-4F40-95F5-7BC6C8FC7960}"/>
              </a:ext>
            </a:extLst>
          </p:cNvPr>
          <p:cNvSpPr txBox="1"/>
          <p:nvPr/>
        </p:nvSpPr>
        <p:spPr>
          <a:xfrm>
            <a:off x="857250" y="4107646"/>
            <a:ext cx="3912713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i="1" dirty="0">
                <a:solidFill>
                  <a:schemeClr val="accent1">
                    <a:lumMod val="50000"/>
                  </a:schemeClr>
                </a:solidFill>
              </a:rPr>
              <a:t>We have solved all the bugs found in testing, using our planned debugging time in the iteration</a:t>
            </a:r>
          </a:p>
        </p:txBody>
      </p:sp>
    </p:spTree>
    <p:extLst>
      <p:ext uri="{BB962C8B-B14F-4D97-AF65-F5344CB8AC3E}">
        <p14:creationId xmlns:p14="http://schemas.microsoft.com/office/powerpoint/2010/main" val="254793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D015-89B0-4BDE-B8AC-6A5B5830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SG" sz="4800" b="1" dirty="0"/>
              <a:t>Pair Programming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DF152D1-BCD7-4AA4-811F-AC807CAF5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205234"/>
              </p:ext>
            </p:extLst>
          </p:nvPr>
        </p:nvGraphicFramePr>
        <p:xfrm>
          <a:off x="546883" y="2173349"/>
          <a:ext cx="8078772" cy="25850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34514">
                  <a:extLst>
                    <a:ext uri="{9D8B030D-6E8A-4147-A177-3AD203B41FA5}">
                      <a16:colId xmlns:a16="http://schemas.microsoft.com/office/drawing/2014/main" val="3475927248"/>
                    </a:ext>
                  </a:extLst>
                </a:gridCol>
                <a:gridCol w="1996994">
                  <a:extLst>
                    <a:ext uri="{9D8B030D-6E8A-4147-A177-3AD203B41FA5}">
                      <a16:colId xmlns:a16="http://schemas.microsoft.com/office/drawing/2014/main" val="2519068579"/>
                    </a:ext>
                  </a:extLst>
                </a:gridCol>
                <a:gridCol w="1283046">
                  <a:extLst>
                    <a:ext uri="{9D8B030D-6E8A-4147-A177-3AD203B41FA5}">
                      <a16:colId xmlns:a16="http://schemas.microsoft.com/office/drawing/2014/main" val="3888193390"/>
                    </a:ext>
                  </a:extLst>
                </a:gridCol>
                <a:gridCol w="1782109">
                  <a:extLst>
                    <a:ext uri="{9D8B030D-6E8A-4147-A177-3AD203B41FA5}">
                      <a16:colId xmlns:a16="http://schemas.microsoft.com/office/drawing/2014/main" val="3388333303"/>
                    </a:ext>
                  </a:extLst>
                </a:gridCol>
                <a:gridCol w="1782109">
                  <a:extLst>
                    <a:ext uri="{9D8B030D-6E8A-4147-A177-3AD203B41FA5}">
                      <a16:colId xmlns:a16="http://schemas.microsoft.com/office/drawing/2014/main" val="4268206617"/>
                    </a:ext>
                  </a:extLst>
                </a:gridCol>
              </a:tblGrid>
              <a:tr h="779216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Iteration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Milestone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Project Manager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Pair Programmer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Pair Programmer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34588303"/>
                  </a:ext>
                </a:extLst>
              </a:tr>
              <a:tr h="902900"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Project Demo &amp; Progress Update </a:t>
                      </a:r>
                      <a:endParaRPr lang="en-SG" sz="2000" b="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Hani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Daniel</a:t>
                      </a:r>
                    </a:p>
                    <a:p>
                      <a:r>
                        <a:rPr lang="en-SG" sz="2000" dirty="0"/>
                        <a:t>Xu Ying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Andy</a:t>
                      </a:r>
                    </a:p>
                    <a:p>
                      <a:r>
                        <a:rPr lang="en-SG" sz="2000" dirty="0"/>
                        <a:t>Hong Yuan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38807122"/>
                  </a:ext>
                </a:extLst>
              </a:tr>
              <a:tr h="902900"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/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UAT</a:t>
                      </a:r>
                      <a:endParaRPr lang="en-SG" sz="2000" b="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Hong Yuan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Daniel</a:t>
                      </a:r>
                    </a:p>
                    <a:p>
                      <a:r>
                        <a:rPr lang="en-SG" sz="2000" dirty="0"/>
                        <a:t>Hani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Andy</a:t>
                      </a:r>
                    </a:p>
                    <a:p>
                      <a:r>
                        <a:rPr lang="en-SG" sz="2000" dirty="0"/>
                        <a:t>Xu Ying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2280413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FF24C3B6-64CB-446B-8D8B-A45AABCAED07}"/>
              </a:ext>
            </a:extLst>
          </p:cNvPr>
          <p:cNvGrpSpPr/>
          <p:nvPr/>
        </p:nvGrpSpPr>
        <p:grpSpPr>
          <a:xfrm>
            <a:off x="187599" y="6114538"/>
            <a:ext cx="8797340" cy="554609"/>
            <a:chOff x="187599" y="6114538"/>
            <a:chExt cx="8797340" cy="55460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8671A9A-5C47-470B-9AED-F26E7262905C}"/>
                </a:ext>
              </a:extLst>
            </p:cNvPr>
            <p:cNvSpPr/>
            <p:nvPr/>
          </p:nvSpPr>
          <p:spPr>
            <a:xfrm>
              <a:off x="187599" y="6114538"/>
              <a:ext cx="1753200" cy="54864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accent1"/>
                  </a:solidFill>
                </a:rPr>
                <a:t>Functionalities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542FDE8-FA63-4167-897A-DA7AF8F2B0FC}"/>
                </a:ext>
              </a:extLst>
            </p:cNvPr>
            <p:cNvSpPr/>
            <p:nvPr/>
          </p:nvSpPr>
          <p:spPr>
            <a:xfrm>
              <a:off x="1948634" y="6119723"/>
              <a:ext cx="1753200" cy="548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accent1"/>
                  </a:solidFill>
                </a:rPr>
                <a:t>Schedule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9039C13-A319-4D1D-B24C-EC98DDD8FC38}"/>
                </a:ext>
              </a:extLst>
            </p:cNvPr>
            <p:cNvSpPr/>
            <p:nvPr/>
          </p:nvSpPr>
          <p:spPr>
            <a:xfrm>
              <a:off x="3709669" y="6114538"/>
              <a:ext cx="1753200" cy="548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accent1"/>
                  </a:solidFill>
                </a:rPr>
                <a:t>Metrics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D7B54EF-191D-4BCC-A819-2B995A9AB0A0}"/>
                </a:ext>
              </a:extLst>
            </p:cNvPr>
            <p:cNvSpPr/>
            <p:nvPr/>
          </p:nvSpPr>
          <p:spPr>
            <a:xfrm>
              <a:off x="5470704" y="6114538"/>
              <a:ext cx="1753200" cy="5486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bg1"/>
                  </a:solidFill>
                </a:rPr>
                <a:t>Pair Programming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91907F7-03B1-4D07-BB9F-AB9EEADD2C7E}"/>
                </a:ext>
              </a:extLst>
            </p:cNvPr>
            <p:cNvSpPr/>
            <p:nvPr/>
          </p:nvSpPr>
          <p:spPr>
            <a:xfrm>
              <a:off x="7231739" y="6120507"/>
              <a:ext cx="1753200" cy="548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accent1"/>
                  </a:solidFill>
                </a:rPr>
                <a:t>Lessons Learnt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8509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D015-89B0-4BDE-B8AC-6A5B5830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SG" sz="4800" b="1" dirty="0"/>
              <a:t>Pair Programming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5043306-8645-4DF6-B6E9-C50BB67B0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525298"/>
              </p:ext>
            </p:extLst>
          </p:nvPr>
        </p:nvGraphicFramePr>
        <p:xfrm>
          <a:off x="507044" y="1677791"/>
          <a:ext cx="8107052" cy="353984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954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5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2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3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69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002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Iteration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30436" marR="30436" marT="30436" marB="30436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Functionalities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30436" marR="30436" marT="30436" marB="30436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Tasks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30436" marR="30436" marT="30436" marB="30436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Andy</a:t>
                      </a:r>
                      <a:endParaRPr lang="en-US" sz="1600" b="1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30436" marR="30436" marT="30436" marB="30436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Daniel</a:t>
                      </a:r>
                      <a:endParaRPr lang="en-US" sz="1600" b="1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30436" marR="30436" marT="30436" marB="30436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Hani</a:t>
                      </a:r>
                      <a:endParaRPr lang="en-US" sz="1600" b="1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30436" marR="30436" marT="30436" marB="30436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Hong Yuan</a:t>
                      </a:r>
                      <a:endParaRPr lang="en-US" sz="1600" b="1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30436" marR="30436" marT="30436" marB="30436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Xu Ying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30436" marR="30436" marT="30436" marB="30436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01">
                <a:tc rowSpan="5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400" b="1" u="none" strike="noStrike" dirty="0">
                          <a:effectLst/>
                        </a:rPr>
                        <a:t>3</a:t>
                      </a:r>
                      <a:endParaRPr lang="uk-UA" sz="2400" b="1" dirty="0">
                        <a:effectLst/>
                        <a:latin typeface="+mj-lt"/>
                      </a:endParaRPr>
                    </a:p>
                  </a:txBody>
                  <a:tcPr marL="30436" marR="30436" marT="30436" marB="30436" anchor="ctr"/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Heatmap</a:t>
                      </a:r>
                      <a:r>
                        <a:rPr lang="sk-SK" sz="1600" dirty="0">
                          <a:effectLst/>
                        </a:rPr>
                        <a:t> </a:t>
                      </a:r>
                      <a:endParaRPr lang="sk-SK" sz="1600" b="1" dirty="0">
                        <a:effectLst/>
                        <a:latin typeface="+mj-lt"/>
                      </a:endParaRPr>
                    </a:p>
                  </a:txBody>
                  <a:tcPr marL="30436" marR="30436" marT="30436" marB="30436"/>
                </a:tc>
                <a:tc hMerge="1">
                  <a:txBody>
                    <a:bodyPr/>
                    <a:lstStyle/>
                    <a:p>
                      <a:pPr fontAlgn="t"/>
                      <a:endParaRPr lang="sk-SK" sz="1600" b="1" dirty="0">
                        <a:effectLst/>
                        <a:latin typeface="+mj-lt"/>
                      </a:endParaRPr>
                    </a:p>
                  </a:txBody>
                  <a:tcPr marL="30436" marR="30436" marT="30436" marB="30436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✔</a:t>
                      </a:r>
                      <a:endParaRPr lang="en-US" sz="1600" b="1" dirty="0">
                        <a:effectLst/>
                        <a:latin typeface="+mj-lt"/>
                      </a:endParaRPr>
                    </a:p>
                  </a:txBody>
                  <a:tcPr marL="30436" marR="30436" marT="30436" marB="3043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600" dirty="0">
                          <a:effectLst/>
                        </a:rPr>
                        <a:t> </a:t>
                      </a:r>
                      <a:endParaRPr lang="sk-SK" sz="1600" b="1" dirty="0">
                        <a:effectLst/>
                        <a:latin typeface="+mj-lt"/>
                      </a:endParaRPr>
                    </a:p>
                  </a:txBody>
                  <a:tcPr marL="30436" marR="30436" marT="30436" marB="30436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✔</a:t>
                      </a:r>
                      <a:endParaRPr lang="en-US" sz="1600" b="1" dirty="0">
                        <a:effectLst/>
                        <a:latin typeface="+mj-lt"/>
                      </a:endParaRPr>
                    </a:p>
                  </a:txBody>
                  <a:tcPr marL="30436" marR="30436" marT="30436" marB="3043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600">
                          <a:effectLst/>
                        </a:rPr>
                        <a:t> </a:t>
                      </a:r>
                      <a:endParaRPr lang="sk-SK" sz="1600" b="1">
                        <a:effectLst/>
                        <a:latin typeface="+mj-lt"/>
                      </a:endParaRPr>
                    </a:p>
                  </a:txBody>
                  <a:tcPr marL="30436" marR="30436" marT="30436" marB="3043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600" dirty="0">
                          <a:effectLst/>
                        </a:rPr>
                        <a:t> </a:t>
                      </a:r>
                      <a:endParaRPr lang="sk-SK" sz="1600" b="1" dirty="0">
                        <a:effectLst/>
                        <a:latin typeface="+mj-lt"/>
                      </a:endParaRPr>
                    </a:p>
                  </a:txBody>
                  <a:tcPr marL="30436" marR="30436" marT="30436" marB="3043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2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Bootstrap</a:t>
                      </a:r>
                      <a:endParaRPr lang="en-US" sz="1600" b="1" dirty="0">
                        <a:effectLst/>
                        <a:latin typeface="+mj-lt"/>
                      </a:endParaRPr>
                    </a:p>
                  </a:txBody>
                  <a:tcPr marL="30436" marR="30436" marT="30436" marB="3043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Upload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30436" marR="30436" marT="30436" marB="3043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600">
                          <a:effectLst/>
                        </a:rPr>
                        <a:t> </a:t>
                      </a:r>
                      <a:endParaRPr lang="sk-SK" sz="1600" b="1">
                        <a:effectLst/>
                        <a:latin typeface="+mj-lt"/>
                      </a:endParaRPr>
                    </a:p>
                  </a:txBody>
                  <a:tcPr marL="30436" marR="30436" marT="30436" marB="30436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✔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30436" marR="30436" marT="30436" marB="3043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600" dirty="0">
                          <a:effectLst/>
                        </a:rPr>
                        <a:t> </a:t>
                      </a:r>
                      <a:endParaRPr lang="sk-SK" sz="1600" b="1" dirty="0">
                        <a:effectLst/>
                        <a:latin typeface="+mj-lt"/>
                      </a:endParaRPr>
                    </a:p>
                  </a:txBody>
                  <a:tcPr marL="30436" marR="30436" marT="30436" marB="30436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✔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30436" marR="30436" marT="30436" marB="3043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600" dirty="0">
                          <a:effectLst/>
                        </a:rPr>
                        <a:t> </a:t>
                      </a:r>
                      <a:endParaRPr lang="sk-SK" sz="1600" b="1" dirty="0">
                        <a:effectLst/>
                        <a:latin typeface="+mj-lt"/>
                      </a:endParaRPr>
                    </a:p>
                  </a:txBody>
                  <a:tcPr marL="30436" marR="30436" marT="30436" marB="3043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2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Delete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30436" marR="30436" marT="30436" marB="30436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+mj-lt"/>
                      </a:endParaRPr>
                    </a:p>
                  </a:txBody>
                  <a:tcPr marL="30436" marR="30436" marT="30436" marB="30436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</a:rPr>
                        <a:t>✔</a:t>
                      </a:r>
                      <a:r>
                        <a:rPr lang="sk-SK" sz="1600" dirty="0">
                          <a:effectLst/>
                        </a:rPr>
                        <a:t> </a:t>
                      </a:r>
                      <a:endParaRPr lang="sk-SK" sz="1600" b="1" dirty="0">
                        <a:effectLst/>
                        <a:latin typeface="+mj-lt"/>
                      </a:endParaRPr>
                    </a:p>
                  </a:txBody>
                  <a:tcPr marL="30436" marR="30436" marT="30436" marB="30436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+mj-lt"/>
                      </a:endParaRPr>
                    </a:p>
                  </a:txBody>
                  <a:tcPr marL="30436" marR="30436" marT="30436" marB="30436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</a:rPr>
                        <a:t>✔</a:t>
                      </a:r>
                      <a:r>
                        <a:rPr lang="sk-SK" sz="1600" dirty="0">
                          <a:effectLst/>
                        </a:rPr>
                        <a:t> </a:t>
                      </a:r>
                      <a:endParaRPr lang="sk-SK" sz="1600" b="1" dirty="0">
                        <a:effectLst/>
                        <a:latin typeface="+mj-lt"/>
                      </a:endParaRPr>
                    </a:p>
                  </a:txBody>
                  <a:tcPr marL="30436" marR="30436" marT="30436" marB="3043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600" dirty="0">
                          <a:effectLst/>
                        </a:rPr>
                        <a:t> </a:t>
                      </a:r>
                      <a:endParaRPr lang="sk-SK" sz="1600" b="1" dirty="0">
                        <a:effectLst/>
                        <a:latin typeface="+mj-lt"/>
                      </a:endParaRPr>
                    </a:p>
                  </a:txBody>
                  <a:tcPr marL="30436" marR="30436" marT="30436" marB="3043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Basic Location Report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30436" marR="30436" marT="30436" marB="3043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Top-K companion</a:t>
                      </a:r>
                      <a:endParaRPr lang="en-US" sz="1600" b="1" dirty="0">
                        <a:effectLst/>
                        <a:latin typeface="+mj-lt"/>
                      </a:endParaRPr>
                    </a:p>
                  </a:txBody>
                  <a:tcPr marL="30436" marR="30436" marT="30436" marB="30436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dirty="0">
                          <a:effectLst/>
                        </a:rPr>
                        <a:t> </a:t>
                      </a:r>
                      <a:r>
                        <a:rPr lang="en-US" sz="1600" u="none" strike="noStrike" dirty="0">
                          <a:effectLst/>
                        </a:rPr>
                        <a:t>✔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436" marR="30436" marT="30436" marB="30436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+mj-lt"/>
                      </a:endParaRPr>
                    </a:p>
                  </a:txBody>
                  <a:tcPr marL="30436" marR="30436" marT="30436" marB="3043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k-SK" sz="1600" dirty="0">
                          <a:effectLst/>
                        </a:rPr>
                        <a:t> </a:t>
                      </a:r>
                      <a:r>
                        <a:rPr lang="en-US" sz="1600" u="none" strike="noStrike" dirty="0">
                          <a:effectLst/>
                        </a:rPr>
                        <a:t>✔</a:t>
                      </a:r>
                      <a:endParaRPr lang="sk-SK" sz="1600" b="1" dirty="0">
                        <a:effectLst/>
                        <a:latin typeface="+mj-lt"/>
                      </a:endParaRPr>
                    </a:p>
                  </a:txBody>
                  <a:tcPr marL="30436" marR="30436" marT="30436" marB="30436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600" dirty="0">
                          <a:effectLst/>
                        </a:rPr>
                      </a:br>
                      <a:endParaRPr lang="en-US" sz="1600" b="1" dirty="0">
                        <a:effectLst/>
                        <a:latin typeface="+mj-lt"/>
                      </a:endParaRPr>
                    </a:p>
                  </a:txBody>
                  <a:tcPr marL="30436" marR="30436" marT="30436" marB="3043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600">
                          <a:effectLst/>
                        </a:rPr>
                        <a:t> </a:t>
                      </a:r>
                      <a:endParaRPr lang="sk-SK" sz="1600" b="1">
                        <a:effectLst/>
                        <a:latin typeface="+mj-lt"/>
                      </a:endParaRPr>
                    </a:p>
                  </a:txBody>
                  <a:tcPr marL="30436" marR="30436" marT="30436" marB="3043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Top-K next place</a:t>
                      </a:r>
                      <a:endParaRPr lang="en-US" sz="1600" b="1" dirty="0">
                        <a:effectLst/>
                        <a:latin typeface="+mj-lt"/>
                      </a:endParaRPr>
                    </a:p>
                  </a:txBody>
                  <a:tcPr marL="30436" marR="30436" marT="30436" marB="30436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✔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30436" marR="30436" marT="30436" marB="3043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600">
                          <a:effectLst/>
                        </a:rPr>
                        <a:t> </a:t>
                      </a:r>
                      <a:endParaRPr lang="sk-SK" sz="1600" b="1">
                        <a:effectLst/>
                        <a:latin typeface="+mj-lt"/>
                      </a:endParaRPr>
                    </a:p>
                  </a:txBody>
                  <a:tcPr marL="30436" marR="30436" marT="30436" marB="30436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✔</a:t>
                      </a:r>
                      <a:endParaRPr lang="en-US" sz="1600" b="1" dirty="0">
                        <a:effectLst/>
                        <a:latin typeface="+mj-lt"/>
                      </a:endParaRPr>
                    </a:p>
                  </a:txBody>
                  <a:tcPr marL="30436" marR="30436" marT="30436" marB="3043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600">
                          <a:effectLst/>
                        </a:rPr>
                        <a:t> </a:t>
                      </a:r>
                      <a:endParaRPr lang="sk-SK" sz="1600" b="1">
                        <a:effectLst/>
                        <a:latin typeface="+mj-lt"/>
                      </a:endParaRPr>
                    </a:p>
                  </a:txBody>
                  <a:tcPr marL="30436" marR="30436" marT="30436" marB="3043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600">
                          <a:effectLst/>
                        </a:rPr>
                        <a:t> </a:t>
                      </a:r>
                      <a:endParaRPr lang="sk-SK" sz="1600" b="1">
                        <a:effectLst/>
                        <a:latin typeface="+mj-lt"/>
                      </a:endParaRPr>
                    </a:p>
                  </a:txBody>
                  <a:tcPr marL="30436" marR="30436" marT="30436" marB="30436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0025"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400" b="1" u="none" strike="noStrike" dirty="0">
                          <a:effectLst/>
                          <a:latin typeface="+mj-lt"/>
                        </a:rPr>
                        <a:t>4</a:t>
                      </a:r>
                      <a:endParaRPr lang="uk-UA" sz="2400" b="1" dirty="0">
                        <a:effectLst/>
                        <a:latin typeface="+mj-lt"/>
                      </a:endParaRPr>
                    </a:p>
                  </a:txBody>
                  <a:tcPr marL="30436" marR="30436" marT="30436" marB="30436" anchor="ctr"/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JSON &amp; Web services</a:t>
                      </a:r>
                      <a:r>
                        <a:rPr lang="sk-SK" sz="1600" dirty="0">
                          <a:effectLst/>
                        </a:rPr>
                        <a:t> </a:t>
                      </a:r>
                      <a:endParaRPr lang="sk-SK" sz="1600" b="1" dirty="0">
                        <a:effectLst/>
                        <a:latin typeface="+mj-lt"/>
                      </a:endParaRPr>
                    </a:p>
                  </a:txBody>
                  <a:tcPr marL="30436" marR="30436" marT="30436" marB="30436"/>
                </a:tc>
                <a:tc hMerge="1">
                  <a:txBody>
                    <a:bodyPr/>
                    <a:lstStyle/>
                    <a:p>
                      <a:pPr fontAlgn="t"/>
                      <a:endParaRPr lang="sk-SK" sz="1600" b="1" dirty="0">
                        <a:effectLst/>
                        <a:latin typeface="+mj-lt"/>
                      </a:endParaRPr>
                    </a:p>
                  </a:txBody>
                  <a:tcPr marL="30436" marR="30436" marT="30436" marB="30436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✔</a:t>
                      </a:r>
                      <a:endParaRPr lang="en-US" sz="1600" b="1" dirty="0">
                        <a:effectLst/>
                        <a:latin typeface="+mj-lt"/>
                      </a:endParaRPr>
                    </a:p>
                  </a:txBody>
                  <a:tcPr marL="30436" marR="30436" marT="30436" marB="3043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600" dirty="0">
                          <a:effectLst/>
                        </a:rPr>
                        <a:t> </a:t>
                      </a:r>
                      <a:endParaRPr lang="sk-SK" sz="1600" b="1" dirty="0">
                        <a:effectLst/>
                        <a:latin typeface="+mj-lt"/>
                      </a:endParaRPr>
                    </a:p>
                  </a:txBody>
                  <a:tcPr marL="30436" marR="30436" marT="30436" marB="3043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600" dirty="0">
                          <a:effectLst/>
                        </a:rPr>
                        <a:t> </a:t>
                      </a:r>
                      <a:endParaRPr lang="sk-SK" sz="1600" b="1" dirty="0">
                        <a:effectLst/>
                        <a:latin typeface="+mj-lt"/>
                      </a:endParaRPr>
                    </a:p>
                  </a:txBody>
                  <a:tcPr marL="30436" marR="30436" marT="30436" marB="30436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✔</a:t>
                      </a:r>
                      <a:endParaRPr lang="en-US" sz="1600" b="1" dirty="0">
                        <a:effectLst/>
                        <a:latin typeface="+mj-lt"/>
                      </a:endParaRPr>
                    </a:p>
                  </a:txBody>
                  <a:tcPr marL="30436" marR="30436" marT="30436" marB="3043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600" dirty="0">
                          <a:effectLst/>
                        </a:rPr>
                        <a:t> </a:t>
                      </a:r>
                      <a:endParaRPr lang="sk-SK" sz="1600" b="1" dirty="0">
                        <a:effectLst/>
                        <a:latin typeface="+mj-lt"/>
                      </a:endParaRPr>
                    </a:p>
                  </a:txBody>
                  <a:tcPr marL="30436" marR="30436" marT="30436" marB="30436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9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Automatic group identification</a:t>
                      </a:r>
                      <a:endParaRPr lang="en-US" sz="1600" b="1" dirty="0">
                        <a:effectLst/>
                        <a:latin typeface="+mj-lt"/>
                      </a:endParaRPr>
                    </a:p>
                  </a:txBody>
                  <a:tcPr marL="30436" marR="30436" marT="30436" marB="30436"/>
                </a:tc>
                <a:tc hMerge="1">
                  <a:txBody>
                    <a:bodyPr/>
                    <a:lstStyle/>
                    <a:p>
                      <a:pPr fontAlgn="t"/>
                      <a:endParaRPr lang="sk-SK" sz="1600" b="1" dirty="0">
                        <a:effectLst/>
                        <a:latin typeface="+mj-lt"/>
                      </a:endParaRPr>
                    </a:p>
                  </a:txBody>
                  <a:tcPr marL="30436" marR="30436" marT="30436" marB="3043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600">
                          <a:effectLst/>
                        </a:rPr>
                        <a:t> </a:t>
                      </a:r>
                      <a:endParaRPr lang="sk-SK" sz="1600" b="1">
                        <a:effectLst/>
                        <a:latin typeface="+mj-lt"/>
                      </a:endParaRPr>
                    </a:p>
                  </a:txBody>
                  <a:tcPr marL="30436" marR="30436" marT="30436" marB="30436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✔</a:t>
                      </a:r>
                      <a:endParaRPr lang="en-US" sz="1600" b="1">
                        <a:effectLst/>
                        <a:latin typeface="+mj-lt"/>
                      </a:endParaRPr>
                    </a:p>
                  </a:txBody>
                  <a:tcPr marL="30436" marR="30436" marT="30436" marB="3043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600">
                          <a:effectLst/>
                        </a:rPr>
                        <a:t> </a:t>
                      </a:r>
                      <a:endParaRPr lang="sk-SK" sz="1600" b="1">
                        <a:effectLst/>
                        <a:latin typeface="+mj-lt"/>
                      </a:endParaRPr>
                    </a:p>
                  </a:txBody>
                  <a:tcPr marL="30436" marR="30436" marT="30436" marB="3043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600">
                          <a:effectLst/>
                        </a:rPr>
                        <a:t> </a:t>
                      </a:r>
                      <a:endParaRPr lang="sk-SK" sz="1600" b="1">
                        <a:effectLst/>
                        <a:latin typeface="+mj-lt"/>
                      </a:endParaRPr>
                    </a:p>
                  </a:txBody>
                  <a:tcPr marL="30436" marR="30436" marT="30436" marB="30436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✔</a:t>
                      </a:r>
                      <a:endParaRPr lang="en-US" sz="1600" b="1" dirty="0">
                        <a:effectLst/>
                        <a:latin typeface="+mj-lt"/>
                      </a:endParaRPr>
                    </a:p>
                  </a:txBody>
                  <a:tcPr marL="30436" marR="30436" marT="30436" marB="30436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CADA0B10-8115-43A7-B64F-90C85BF75FCA}"/>
              </a:ext>
            </a:extLst>
          </p:cNvPr>
          <p:cNvGrpSpPr/>
          <p:nvPr/>
        </p:nvGrpSpPr>
        <p:grpSpPr>
          <a:xfrm>
            <a:off x="187599" y="6114538"/>
            <a:ext cx="8797340" cy="554609"/>
            <a:chOff x="187599" y="6114538"/>
            <a:chExt cx="8797340" cy="55460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66750D-5D2D-4B49-9E3D-D9BCB9F357B7}"/>
                </a:ext>
              </a:extLst>
            </p:cNvPr>
            <p:cNvSpPr/>
            <p:nvPr/>
          </p:nvSpPr>
          <p:spPr>
            <a:xfrm>
              <a:off x="187599" y="6114538"/>
              <a:ext cx="1753200" cy="54864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accent1"/>
                  </a:solidFill>
                </a:rPr>
                <a:t>Functionalities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7056592-08EB-4CBB-9DC5-EE389D4874F9}"/>
                </a:ext>
              </a:extLst>
            </p:cNvPr>
            <p:cNvSpPr/>
            <p:nvPr/>
          </p:nvSpPr>
          <p:spPr>
            <a:xfrm>
              <a:off x="1948634" y="6119723"/>
              <a:ext cx="1753200" cy="548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accent1"/>
                  </a:solidFill>
                </a:rPr>
                <a:t>Schedule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B9F5840-5276-470F-8993-D743E4C14ECC}"/>
                </a:ext>
              </a:extLst>
            </p:cNvPr>
            <p:cNvSpPr/>
            <p:nvPr/>
          </p:nvSpPr>
          <p:spPr>
            <a:xfrm>
              <a:off x="3709669" y="6114538"/>
              <a:ext cx="1753200" cy="548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accent1"/>
                  </a:solidFill>
                </a:rPr>
                <a:t>Metrics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F2A991D-41E8-4728-BCED-CE245DBA7546}"/>
                </a:ext>
              </a:extLst>
            </p:cNvPr>
            <p:cNvSpPr/>
            <p:nvPr/>
          </p:nvSpPr>
          <p:spPr>
            <a:xfrm>
              <a:off x="5470704" y="6114538"/>
              <a:ext cx="1753200" cy="5486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bg1"/>
                  </a:solidFill>
                </a:rPr>
                <a:t>Pair Programming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67021FA-E6A0-439D-A22F-72513185D44E}"/>
                </a:ext>
              </a:extLst>
            </p:cNvPr>
            <p:cNvSpPr/>
            <p:nvPr/>
          </p:nvSpPr>
          <p:spPr>
            <a:xfrm>
              <a:off x="7231739" y="6120507"/>
              <a:ext cx="1753200" cy="548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accent1"/>
                  </a:solidFill>
                </a:rPr>
                <a:t>Lessons Learnt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29A2E1C-55C6-49CC-A3C1-5A36EEB34A02}"/>
              </a:ext>
            </a:extLst>
          </p:cNvPr>
          <p:cNvSpPr txBox="1"/>
          <p:nvPr/>
        </p:nvSpPr>
        <p:spPr>
          <a:xfrm>
            <a:off x="1445011" y="5339936"/>
            <a:ext cx="6231118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i="1" dirty="0">
                <a:solidFill>
                  <a:schemeClr val="accent1">
                    <a:lumMod val="50000"/>
                  </a:schemeClr>
                </a:solidFill>
              </a:rPr>
              <a:t>Note:</a:t>
            </a:r>
            <a:r>
              <a:rPr lang="en-SG" dirty="0">
                <a:solidFill>
                  <a:schemeClr val="accent1">
                    <a:lumMod val="50000"/>
                  </a:schemeClr>
                </a:solidFill>
              </a:rPr>
              <a:t> Iteration 5 Pair Programming timings are used for debugging and testing</a:t>
            </a:r>
            <a:endParaRPr lang="en-SG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14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D015-89B0-4BDE-B8AC-6A5B5830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SG" sz="4800" b="1" dirty="0"/>
              <a:t>Lessons Learnt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5CC251-0D7C-414F-957C-765D4D1BA78B}"/>
              </a:ext>
            </a:extLst>
          </p:cNvPr>
          <p:cNvGrpSpPr/>
          <p:nvPr/>
        </p:nvGrpSpPr>
        <p:grpSpPr>
          <a:xfrm>
            <a:off x="187599" y="6114538"/>
            <a:ext cx="8797340" cy="554609"/>
            <a:chOff x="187599" y="6114538"/>
            <a:chExt cx="8797340" cy="55460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E03DA6-0B91-42BD-8711-E8515E7C5017}"/>
                </a:ext>
              </a:extLst>
            </p:cNvPr>
            <p:cNvSpPr/>
            <p:nvPr/>
          </p:nvSpPr>
          <p:spPr>
            <a:xfrm>
              <a:off x="187599" y="6114538"/>
              <a:ext cx="1753200" cy="54864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accent1"/>
                  </a:solidFill>
                </a:rPr>
                <a:t>Functionalities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FFCD6B-8C28-45CB-BD9E-5A42CCCFA46D}"/>
                </a:ext>
              </a:extLst>
            </p:cNvPr>
            <p:cNvSpPr/>
            <p:nvPr/>
          </p:nvSpPr>
          <p:spPr>
            <a:xfrm>
              <a:off x="1948634" y="6119723"/>
              <a:ext cx="1753200" cy="548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accent1"/>
                  </a:solidFill>
                </a:rPr>
                <a:t>Schedule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CCB2761-D072-493A-ABEA-472DF9681E0B}"/>
                </a:ext>
              </a:extLst>
            </p:cNvPr>
            <p:cNvSpPr/>
            <p:nvPr/>
          </p:nvSpPr>
          <p:spPr>
            <a:xfrm>
              <a:off x="3709669" y="6114538"/>
              <a:ext cx="1753200" cy="548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accent1"/>
                  </a:solidFill>
                </a:rPr>
                <a:t>Metrics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F4256B-056E-4CDC-881D-5A5A9B99C07A}"/>
                </a:ext>
              </a:extLst>
            </p:cNvPr>
            <p:cNvSpPr/>
            <p:nvPr/>
          </p:nvSpPr>
          <p:spPr>
            <a:xfrm>
              <a:off x="5470704" y="6114538"/>
              <a:ext cx="1753200" cy="548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accent1"/>
                  </a:solidFill>
                </a:rPr>
                <a:t>Pair Programming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5FDC76-80A3-4600-93CB-D5C2C3F6F67A}"/>
                </a:ext>
              </a:extLst>
            </p:cNvPr>
            <p:cNvSpPr/>
            <p:nvPr/>
          </p:nvSpPr>
          <p:spPr>
            <a:xfrm>
              <a:off x="7231739" y="6120507"/>
              <a:ext cx="1753200" cy="5486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bg1"/>
                  </a:solidFill>
                </a:rPr>
                <a:t>Lessons Learnt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F866D76-F68B-4329-8070-6DC84A12B723}"/>
              </a:ext>
            </a:extLst>
          </p:cNvPr>
          <p:cNvSpPr txBox="1"/>
          <p:nvPr/>
        </p:nvSpPr>
        <p:spPr>
          <a:xfrm>
            <a:off x="857249" y="1791091"/>
            <a:ext cx="75043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Bug metrics and test cases should be as </a:t>
            </a:r>
            <a:r>
              <a:rPr lang="en-SG" sz="2400" b="1" dirty="0"/>
              <a:t>detailed</a:t>
            </a:r>
            <a:r>
              <a:rPr lang="en-SG" sz="2400" dirty="0"/>
              <a:t> and </a:t>
            </a:r>
            <a:r>
              <a:rPr lang="en-SG" sz="2400" b="1" dirty="0"/>
              <a:t>specific</a:t>
            </a:r>
            <a:r>
              <a:rPr lang="en-SG" sz="2400" dirty="0"/>
              <a:t> as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Indicate additional tasks as </a:t>
            </a:r>
            <a:r>
              <a:rPr lang="en-SG" sz="2400" b="1" dirty="0"/>
              <a:t>unplanned task</a:t>
            </a:r>
            <a:r>
              <a:rPr lang="en-SG" sz="2400" dirty="0"/>
              <a:t> during a current iteration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More paired programming hours should be allocated to each pair programming, depending on the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Team reflection and sharing is needed for each iteration to continue improving project management as a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618068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3B2A-68D2-4E62-B41E-FD9D72B61F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E563F-6D8A-415F-AF3B-14D464206C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sz="3200" b="1" dirty="0"/>
              <a:t>Question &amp; Answer</a:t>
            </a:r>
          </a:p>
        </p:txBody>
      </p:sp>
    </p:spTree>
    <p:extLst>
      <p:ext uri="{BB962C8B-B14F-4D97-AF65-F5344CB8AC3E}">
        <p14:creationId xmlns:p14="http://schemas.microsoft.com/office/powerpoint/2010/main" val="403744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2EDE-9D1E-4A0A-BCBB-2F066376A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SG" sz="4800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27556-6E25-48C0-8341-EC66012D6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3200" dirty="0"/>
              <a:t>Functionalities</a:t>
            </a:r>
          </a:p>
          <a:p>
            <a:r>
              <a:rPr lang="en-SG" sz="3200" dirty="0"/>
              <a:t>Schedule: Where are we now?</a:t>
            </a:r>
          </a:p>
          <a:p>
            <a:r>
              <a:rPr lang="en-SG" sz="3200" dirty="0"/>
              <a:t>Metrics</a:t>
            </a:r>
          </a:p>
          <a:p>
            <a:r>
              <a:rPr lang="en-SG" sz="3200" dirty="0"/>
              <a:t>Pair Programming</a:t>
            </a:r>
          </a:p>
          <a:p>
            <a:r>
              <a:rPr lang="en-SG" sz="3200" dirty="0"/>
              <a:t>Lessons Learnt</a:t>
            </a:r>
          </a:p>
          <a:p>
            <a:endParaRPr lang="en-SG" sz="2400" dirty="0"/>
          </a:p>
          <a:p>
            <a:pPr marL="0" indent="0">
              <a:buNone/>
            </a:pP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51889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7876-EA90-49F6-9E4D-3499A0FF2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</p:spPr>
        <p:txBody>
          <a:bodyPr anchor="t">
            <a:normAutofit/>
          </a:bodyPr>
          <a:lstStyle/>
          <a:p>
            <a:r>
              <a:rPr lang="en-SG" sz="4800" b="1" dirty="0"/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CB44-017A-4AA1-AA50-76BEB8706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1586059"/>
            <a:ext cx="7404653" cy="4038600"/>
          </a:xfrm>
        </p:spPr>
        <p:txBody>
          <a:bodyPr anchor="ctr">
            <a:normAutofit/>
          </a:bodyPr>
          <a:lstStyle/>
          <a:p>
            <a:pPr marL="34290" indent="0" algn="ctr">
              <a:buNone/>
            </a:pPr>
            <a:r>
              <a:rPr lang="en-SG" sz="3600" dirty="0"/>
              <a:t>We are </a:t>
            </a:r>
            <a:r>
              <a:rPr lang="en-SG" sz="4400" b="1" dirty="0">
                <a:solidFill>
                  <a:srgbClr val="FF0000"/>
                </a:solidFill>
              </a:rPr>
              <a:t>not</a:t>
            </a:r>
            <a:r>
              <a:rPr lang="en-SG" sz="3600" dirty="0"/>
              <a:t> planning to drop or add any functionalities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CAF29EA-0E4D-4A5A-8FF2-FF5574DFDD47}"/>
              </a:ext>
            </a:extLst>
          </p:cNvPr>
          <p:cNvGrpSpPr/>
          <p:nvPr/>
        </p:nvGrpSpPr>
        <p:grpSpPr>
          <a:xfrm>
            <a:off x="187599" y="6114538"/>
            <a:ext cx="8797340" cy="554609"/>
            <a:chOff x="187599" y="6114538"/>
            <a:chExt cx="8797340" cy="5546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815AB8-AC86-4096-AA2C-6819B277D316}"/>
                </a:ext>
              </a:extLst>
            </p:cNvPr>
            <p:cNvSpPr/>
            <p:nvPr/>
          </p:nvSpPr>
          <p:spPr>
            <a:xfrm>
              <a:off x="187599" y="6114538"/>
              <a:ext cx="1753200" cy="5486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/>
                <a:t>Functionalities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84F4DCB-BEF2-4078-9465-FA73265D38EF}"/>
                </a:ext>
              </a:extLst>
            </p:cNvPr>
            <p:cNvSpPr/>
            <p:nvPr/>
          </p:nvSpPr>
          <p:spPr>
            <a:xfrm>
              <a:off x="1948634" y="6119723"/>
              <a:ext cx="1753200" cy="548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accent1"/>
                  </a:solidFill>
                </a:rPr>
                <a:t>Schedule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922D844-F65E-4AA1-920F-EACB6F62A28D}"/>
                </a:ext>
              </a:extLst>
            </p:cNvPr>
            <p:cNvSpPr/>
            <p:nvPr/>
          </p:nvSpPr>
          <p:spPr>
            <a:xfrm>
              <a:off x="3709669" y="6114538"/>
              <a:ext cx="1753200" cy="548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accent1"/>
                  </a:solidFill>
                </a:rPr>
                <a:t>Metrics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3BD3127-C6F8-4846-85A0-1C8D56AB0677}"/>
                </a:ext>
              </a:extLst>
            </p:cNvPr>
            <p:cNvSpPr/>
            <p:nvPr/>
          </p:nvSpPr>
          <p:spPr>
            <a:xfrm>
              <a:off x="5470704" y="6114538"/>
              <a:ext cx="1753200" cy="548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accent1"/>
                  </a:solidFill>
                </a:rPr>
                <a:t>Pair Programming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96D65D-4920-44AE-AA4E-AC73C7795752}"/>
                </a:ext>
              </a:extLst>
            </p:cNvPr>
            <p:cNvSpPr/>
            <p:nvPr/>
          </p:nvSpPr>
          <p:spPr>
            <a:xfrm>
              <a:off x="7231739" y="6120507"/>
              <a:ext cx="1753200" cy="548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accent1"/>
                  </a:solidFill>
                </a:rPr>
                <a:t>Lessons Learnt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66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D015-89B0-4BDE-B8AC-6A5B5830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SG" sz="4800" b="1" dirty="0"/>
              <a:t>Schedule: Where are we now?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EC70C1-3BE9-4845-9395-6ECAADCA3070}"/>
              </a:ext>
            </a:extLst>
          </p:cNvPr>
          <p:cNvGrpSpPr/>
          <p:nvPr/>
        </p:nvGrpSpPr>
        <p:grpSpPr>
          <a:xfrm>
            <a:off x="521550" y="1862267"/>
            <a:ext cx="8078040" cy="613086"/>
            <a:chOff x="255525" y="1782215"/>
            <a:chExt cx="8078040" cy="6130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A7B62E-11EF-4F0E-838A-1AAC02C8D213}"/>
                </a:ext>
              </a:extLst>
            </p:cNvPr>
            <p:cNvSpPr/>
            <p:nvPr/>
          </p:nvSpPr>
          <p:spPr>
            <a:xfrm>
              <a:off x="255525" y="1782215"/>
              <a:ext cx="1342800" cy="6124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b="1" dirty="0"/>
                <a:t>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E3D4098-CAF0-4200-9FC3-3CB650EDBAD3}"/>
                </a:ext>
              </a:extLst>
            </p:cNvPr>
            <p:cNvSpPr/>
            <p:nvPr/>
          </p:nvSpPr>
          <p:spPr>
            <a:xfrm>
              <a:off x="1607742" y="1782812"/>
              <a:ext cx="1342800" cy="6124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b="1" dirty="0"/>
                <a:t>4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0C98235-0F1E-461A-8DCB-3E70D990C00D}"/>
                </a:ext>
              </a:extLst>
            </p:cNvPr>
            <p:cNvSpPr/>
            <p:nvPr/>
          </p:nvSpPr>
          <p:spPr>
            <a:xfrm>
              <a:off x="2959959" y="1782215"/>
              <a:ext cx="1342800" cy="6124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b="1" dirty="0"/>
                <a:t>5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2825B55-E136-4F5F-B00F-76775DF8E501}"/>
                </a:ext>
              </a:extLst>
            </p:cNvPr>
            <p:cNvSpPr/>
            <p:nvPr/>
          </p:nvSpPr>
          <p:spPr>
            <a:xfrm>
              <a:off x="4302759" y="1782215"/>
              <a:ext cx="1342800" cy="6124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b="1" dirty="0"/>
                <a:t>6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8132FCB-2019-4E91-A413-4710FB8A3DF8}"/>
                </a:ext>
              </a:extLst>
            </p:cNvPr>
            <p:cNvSpPr/>
            <p:nvPr/>
          </p:nvSpPr>
          <p:spPr>
            <a:xfrm>
              <a:off x="5645559" y="1782215"/>
              <a:ext cx="1342800" cy="6124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b="1" dirty="0"/>
                <a:t>7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15AA66E-7823-4C96-B452-3D5BCD073360}"/>
                </a:ext>
              </a:extLst>
            </p:cNvPr>
            <p:cNvSpPr/>
            <p:nvPr/>
          </p:nvSpPr>
          <p:spPr>
            <a:xfrm>
              <a:off x="6990765" y="1782215"/>
              <a:ext cx="1342800" cy="6124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b="1" dirty="0"/>
                <a:t>8</a:t>
              </a:r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38C5B18-C25E-4816-AAA3-8187182D02F7}"/>
              </a:ext>
            </a:extLst>
          </p:cNvPr>
          <p:cNvSpPr/>
          <p:nvPr/>
        </p:nvSpPr>
        <p:spPr>
          <a:xfrm>
            <a:off x="521550" y="2742097"/>
            <a:ext cx="2695017" cy="71643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Iteration 1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7C567CD-10B0-4C2D-80E3-10EE2260E394}"/>
              </a:ext>
            </a:extLst>
          </p:cNvPr>
          <p:cNvSpPr/>
          <p:nvPr/>
        </p:nvSpPr>
        <p:spPr>
          <a:xfrm>
            <a:off x="3227636" y="2742096"/>
            <a:ext cx="2695017" cy="71643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Iteration 2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6366026-431D-4343-B03C-78E74BEE5D80}"/>
              </a:ext>
            </a:extLst>
          </p:cNvPr>
          <p:cNvSpPr/>
          <p:nvPr/>
        </p:nvSpPr>
        <p:spPr>
          <a:xfrm>
            <a:off x="5933722" y="2742096"/>
            <a:ext cx="2695017" cy="71643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Iteration 3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066F69F7-F5AD-496B-9F8F-96DCD5544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235830"/>
              </p:ext>
            </p:extLst>
          </p:nvPr>
        </p:nvGraphicFramePr>
        <p:xfrm>
          <a:off x="521549" y="3619577"/>
          <a:ext cx="2695017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695017">
                  <a:extLst>
                    <a:ext uri="{9D8B030D-6E8A-4147-A177-3AD203B41FA5}">
                      <a16:colId xmlns:a16="http://schemas.microsoft.com/office/drawing/2014/main" val="3562662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PM: Andy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49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Log-in GUI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26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User GUI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1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Admin GUI pager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825905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6B2297BE-50C8-4717-9561-02E0D4358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320002"/>
              </p:ext>
            </p:extLst>
          </p:nvPr>
        </p:nvGraphicFramePr>
        <p:xfrm>
          <a:off x="3218209" y="3619577"/>
          <a:ext cx="2695017" cy="16916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695017">
                  <a:extLst>
                    <a:ext uri="{9D8B030D-6E8A-4147-A177-3AD203B41FA5}">
                      <a16:colId xmlns:a16="http://schemas.microsoft.com/office/drawing/2014/main" val="3562662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PM: Daniel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49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Log-in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26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Location GUI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1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Breakdown &amp; Top-K report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825905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06744C3C-255F-4421-8A41-770D64E5E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803031"/>
              </p:ext>
            </p:extLst>
          </p:nvPr>
        </p:nvGraphicFramePr>
        <p:xfrm>
          <a:off x="5913226" y="3619577"/>
          <a:ext cx="2695017" cy="22707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695017">
                  <a:extLst>
                    <a:ext uri="{9D8B030D-6E8A-4147-A177-3AD203B41FA5}">
                      <a16:colId xmlns:a16="http://schemas.microsoft.com/office/drawing/2014/main" val="3562662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PM: Xu Ying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49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Heatmap GUI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42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Bootstrap GUI &amp;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26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Top-K companion &amp; Top-K next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1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Automatic group identification GUI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825905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C2CCE57A-8D84-45BF-B319-21E9CEFA9367}"/>
              </a:ext>
            </a:extLst>
          </p:cNvPr>
          <p:cNvGrpSpPr/>
          <p:nvPr/>
        </p:nvGrpSpPr>
        <p:grpSpPr>
          <a:xfrm>
            <a:off x="187599" y="6114538"/>
            <a:ext cx="8797340" cy="554609"/>
            <a:chOff x="187599" y="6114538"/>
            <a:chExt cx="8797340" cy="55460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39725F3-4356-4A10-9438-975B0D241ACB}"/>
                </a:ext>
              </a:extLst>
            </p:cNvPr>
            <p:cNvSpPr/>
            <p:nvPr/>
          </p:nvSpPr>
          <p:spPr>
            <a:xfrm>
              <a:off x="187599" y="6114538"/>
              <a:ext cx="1753200" cy="54864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accent1"/>
                  </a:solidFill>
                </a:rPr>
                <a:t>Functionalities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2BDA66-0345-4D5B-B388-4B0C613963C1}"/>
                </a:ext>
              </a:extLst>
            </p:cNvPr>
            <p:cNvSpPr/>
            <p:nvPr/>
          </p:nvSpPr>
          <p:spPr>
            <a:xfrm>
              <a:off x="1948634" y="6119723"/>
              <a:ext cx="1753200" cy="5486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bg1"/>
                  </a:solidFill>
                </a:rPr>
                <a:t>Schedule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6DB07F5-9745-45D7-A028-F5E01FD882ED}"/>
                </a:ext>
              </a:extLst>
            </p:cNvPr>
            <p:cNvSpPr/>
            <p:nvPr/>
          </p:nvSpPr>
          <p:spPr>
            <a:xfrm>
              <a:off x="3709669" y="6114538"/>
              <a:ext cx="1753200" cy="548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accent1"/>
                  </a:solidFill>
                </a:rPr>
                <a:t>Metrics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C6E6D5E-6D68-487F-AFD0-73DF5C6E7627}"/>
                </a:ext>
              </a:extLst>
            </p:cNvPr>
            <p:cNvSpPr/>
            <p:nvPr/>
          </p:nvSpPr>
          <p:spPr>
            <a:xfrm>
              <a:off x="5470704" y="6114538"/>
              <a:ext cx="1753200" cy="548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accent1"/>
                  </a:solidFill>
                </a:rPr>
                <a:t>Pair Programming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15FADBA-0569-4764-B214-85B0ACBF2003}"/>
                </a:ext>
              </a:extLst>
            </p:cNvPr>
            <p:cNvSpPr/>
            <p:nvPr/>
          </p:nvSpPr>
          <p:spPr>
            <a:xfrm>
              <a:off x="7231739" y="6120507"/>
              <a:ext cx="1753200" cy="548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accent1"/>
                  </a:solidFill>
                </a:rPr>
                <a:t>Lessons Learnt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3438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D015-89B0-4BDE-B8AC-6A5B5830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SG" sz="4800" b="1" dirty="0"/>
              <a:t>Schedule: Where are we now?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EC70C1-3BE9-4845-9395-6ECAADCA3070}"/>
              </a:ext>
            </a:extLst>
          </p:cNvPr>
          <p:cNvGrpSpPr/>
          <p:nvPr/>
        </p:nvGrpSpPr>
        <p:grpSpPr>
          <a:xfrm>
            <a:off x="521550" y="1862267"/>
            <a:ext cx="8078040" cy="613086"/>
            <a:chOff x="255525" y="1782215"/>
            <a:chExt cx="8078040" cy="6130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A7B62E-11EF-4F0E-838A-1AAC02C8D213}"/>
                </a:ext>
              </a:extLst>
            </p:cNvPr>
            <p:cNvSpPr/>
            <p:nvPr/>
          </p:nvSpPr>
          <p:spPr>
            <a:xfrm>
              <a:off x="255525" y="1782215"/>
              <a:ext cx="1342800" cy="61248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b="1" dirty="0"/>
                <a:t>9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E3D4098-CAF0-4200-9FC3-3CB650EDBAD3}"/>
                </a:ext>
              </a:extLst>
            </p:cNvPr>
            <p:cNvSpPr/>
            <p:nvPr/>
          </p:nvSpPr>
          <p:spPr>
            <a:xfrm>
              <a:off x="1607742" y="1782812"/>
              <a:ext cx="1342800" cy="61248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b="1" dirty="0"/>
                <a:t>10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0C98235-0F1E-461A-8DCB-3E70D990C00D}"/>
                </a:ext>
              </a:extLst>
            </p:cNvPr>
            <p:cNvSpPr/>
            <p:nvPr/>
          </p:nvSpPr>
          <p:spPr>
            <a:xfrm>
              <a:off x="2959959" y="1782215"/>
              <a:ext cx="1342800" cy="6124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b="1" dirty="0"/>
                <a:t>11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2825B55-E136-4F5F-B00F-76775DF8E501}"/>
                </a:ext>
              </a:extLst>
            </p:cNvPr>
            <p:cNvSpPr/>
            <p:nvPr/>
          </p:nvSpPr>
          <p:spPr>
            <a:xfrm>
              <a:off x="4302759" y="1782215"/>
              <a:ext cx="1342800" cy="6124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b="1" dirty="0"/>
                <a:t>12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8132FCB-2019-4E91-A413-4710FB8A3DF8}"/>
                </a:ext>
              </a:extLst>
            </p:cNvPr>
            <p:cNvSpPr/>
            <p:nvPr/>
          </p:nvSpPr>
          <p:spPr>
            <a:xfrm>
              <a:off x="5645559" y="1782215"/>
              <a:ext cx="1342800" cy="6124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b="1" dirty="0"/>
                <a:t>13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15AA66E-7823-4C96-B452-3D5BCD073360}"/>
                </a:ext>
              </a:extLst>
            </p:cNvPr>
            <p:cNvSpPr/>
            <p:nvPr/>
          </p:nvSpPr>
          <p:spPr>
            <a:xfrm>
              <a:off x="6990765" y="1782215"/>
              <a:ext cx="1342800" cy="6124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b="1" dirty="0"/>
                <a:t>14</a:t>
              </a:r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38C5B18-C25E-4816-AAA3-8187182D02F7}"/>
              </a:ext>
            </a:extLst>
          </p:cNvPr>
          <p:cNvSpPr/>
          <p:nvPr/>
        </p:nvSpPr>
        <p:spPr>
          <a:xfrm>
            <a:off x="521550" y="2742097"/>
            <a:ext cx="2695017" cy="71643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Iteration 4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7C567CD-10B0-4C2D-80E3-10EE2260E394}"/>
              </a:ext>
            </a:extLst>
          </p:cNvPr>
          <p:cNvSpPr/>
          <p:nvPr/>
        </p:nvSpPr>
        <p:spPr>
          <a:xfrm>
            <a:off x="3227636" y="2742096"/>
            <a:ext cx="2695017" cy="71643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Iteration 5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6366026-431D-4343-B03C-78E74BEE5D80}"/>
              </a:ext>
            </a:extLst>
          </p:cNvPr>
          <p:cNvSpPr/>
          <p:nvPr/>
        </p:nvSpPr>
        <p:spPr>
          <a:xfrm>
            <a:off x="5933722" y="2742096"/>
            <a:ext cx="2695017" cy="71643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Iteration 6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066F69F7-F5AD-496B-9F8F-96DCD5544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760949"/>
              </p:ext>
            </p:extLst>
          </p:nvPr>
        </p:nvGraphicFramePr>
        <p:xfrm>
          <a:off x="521549" y="3619577"/>
          <a:ext cx="2695017" cy="16916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695017">
                  <a:extLst>
                    <a:ext uri="{9D8B030D-6E8A-4147-A177-3AD203B41FA5}">
                      <a16:colId xmlns:a16="http://schemas.microsoft.com/office/drawing/2014/main" val="3562662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PM: Hani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49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JSON &amp; web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26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Automatic group identification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1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Improve UI &amp; debug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825905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6B2297BE-50C8-4717-9561-02E0D4358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370826"/>
              </p:ext>
            </p:extLst>
          </p:nvPr>
        </p:nvGraphicFramePr>
        <p:xfrm>
          <a:off x="3227636" y="3619577"/>
          <a:ext cx="2695017" cy="741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695017">
                  <a:extLst>
                    <a:ext uri="{9D8B030D-6E8A-4147-A177-3AD203B41FA5}">
                      <a16:colId xmlns:a16="http://schemas.microsoft.com/office/drawing/2014/main" val="3562662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PM: Hong Yuan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49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Improve 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268770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06744C3C-255F-4421-8A41-770D64E5E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583434"/>
              </p:ext>
            </p:extLst>
          </p:nvPr>
        </p:nvGraphicFramePr>
        <p:xfrm>
          <a:off x="5922653" y="3619577"/>
          <a:ext cx="2695017" cy="741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695017">
                  <a:extLst>
                    <a:ext uri="{9D8B030D-6E8A-4147-A177-3AD203B41FA5}">
                      <a16:colId xmlns:a16="http://schemas.microsoft.com/office/drawing/2014/main" val="3562662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PM: Andy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49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Finalize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427729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CFF9E71E-EF4C-44E4-8705-7CD20712B824}"/>
              </a:ext>
            </a:extLst>
          </p:cNvPr>
          <p:cNvGrpSpPr/>
          <p:nvPr/>
        </p:nvGrpSpPr>
        <p:grpSpPr>
          <a:xfrm>
            <a:off x="187599" y="6114538"/>
            <a:ext cx="8797340" cy="554609"/>
            <a:chOff x="187599" y="6114538"/>
            <a:chExt cx="8797340" cy="55460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786430C-7FA4-4A56-B5F0-0DCD8B97E032}"/>
                </a:ext>
              </a:extLst>
            </p:cNvPr>
            <p:cNvSpPr/>
            <p:nvPr/>
          </p:nvSpPr>
          <p:spPr>
            <a:xfrm>
              <a:off x="187599" y="6114538"/>
              <a:ext cx="1753200" cy="54864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accent1"/>
                  </a:solidFill>
                </a:rPr>
                <a:t>Functionalities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0108F16-7FD0-4BB9-AF9B-BA5A78D729AA}"/>
                </a:ext>
              </a:extLst>
            </p:cNvPr>
            <p:cNvSpPr/>
            <p:nvPr/>
          </p:nvSpPr>
          <p:spPr>
            <a:xfrm>
              <a:off x="1948634" y="6119723"/>
              <a:ext cx="1753200" cy="5486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bg1"/>
                  </a:solidFill>
                </a:rPr>
                <a:t>Schedule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353C74D-77D3-4E73-AFAD-2FF1F6FBC4A4}"/>
                </a:ext>
              </a:extLst>
            </p:cNvPr>
            <p:cNvSpPr/>
            <p:nvPr/>
          </p:nvSpPr>
          <p:spPr>
            <a:xfrm>
              <a:off x="3709669" y="6114538"/>
              <a:ext cx="1753200" cy="548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accent1"/>
                  </a:solidFill>
                </a:rPr>
                <a:t>Metrics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2570EEB-59FF-4438-A730-B761CAEBCCBC}"/>
                </a:ext>
              </a:extLst>
            </p:cNvPr>
            <p:cNvSpPr/>
            <p:nvPr/>
          </p:nvSpPr>
          <p:spPr>
            <a:xfrm>
              <a:off x="5470704" y="6114538"/>
              <a:ext cx="1753200" cy="548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accent1"/>
                  </a:solidFill>
                </a:rPr>
                <a:t>Pair Programming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240625E-2D42-415A-8B4E-E9F2F3BB7C25}"/>
                </a:ext>
              </a:extLst>
            </p:cNvPr>
            <p:cNvSpPr/>
            <p:nvPr/>
          </p:nvSpPr>
          <p:spPr>
            <a:xfrm>
              <a:off x="7231739" y="6120507"/>
              <a:ext cx="1753200" cy="548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accent1"/>
                  </a:solidFill>
                </a:rPr>
                <a:t>Lessons Learnt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7133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D015-89B0-4BDE-B8AC-6A5B5830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SG" sz="4800" b="1" dirty="0"/>
              <a:t>Milestone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38C5B18-C25E-4816-AAA3-8187182D02F7}"/>
              </a:ext>
            </a:extLst>
          </p:cNvPr>
          <p:cNvSpPr/>
          <p:nvPr/>
        </p:nvSpPr>
        <p:spPr>
          <a:xfrm>
            <a:off x="521551" y="3213438"/>
            <a:ext cx="2030272" cy="71643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Iteration 3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066F69F7-F5AD-496B-9F8F-96DCD5544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908994"/>
              </p:ext>
            </p:extLst>
          </p:nvPr>
        </p:nvGraphicFramePr>
        <p:xfrm>
          <a:off x="521550" y="4081491"/>
          <a:ext cx="2020846" cy="741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20846">
                  <a:extLst>
                    <a:ext uri="{9D8B030D-6E8A-4147-A177-3AD203B41FA5}">
                      <a16:colId xmlns:a16="http://schemas.microsoft.com/office/drawing/2014/main" val="3562662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PM: Xu Ying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49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PM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268770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6B2297BE-50C8-4717-9561-02E0D4358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553502"/>
              </p:ext>
            </p:extLst>
          </p:nvPr>
        </p:nvGraphicFramePr>
        <p:xfrm>
          <a:off x="2542396" y="4077980"/>
          <a:ext cx="2058080" cy="9499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58080">
                  <a:extLst>
                    <a:ext uri="{9D8B030D-6E8A-4147-A177-3AD203B41FA5}">
                      <a16:colId xmlns:a16="http://schemas.microsoft.com/office/drawing/2014/main" val="3562662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PM: Hani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49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Project Demo &amp; 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268770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06744C3C-255F-4421-8A41-770D64E5E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483861"/>
              </p:ext>
            </p:extLst>
          </p:nvPr>
        </p:nvGraphicFramePr>
        <p:xfrm>
          <a:off x="4589000" y="4077980"/>
          <a:ext cx="2016000" cy="741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16000">
                  <a:extLst>
                    <a:ext uri="{9D8B030D-6E8A-4147-A177-3AD203B41FA5}">
                      <a16:colId xmlns:a16="http://schemas.microsoft.com/office/drawing/2014/main" val="3562662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PM: Hong Yuan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49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UAT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427729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6952EB15-4748-4D7E-BAAF-74A02503C3D9}"/>
              </a:ext>
            </a:extLst>
          </p:cNvPr>
          <p:cNvGrpSpPr/>
          <p:nvPr/>
        </p:nvGrpSpPr>
        <p:grpSpPr>
          <a:xfrm>
            <a:off x="521550" y="2333605"/>
            <a:ext cx="8105271" cy="614833"/>
            <a:chOff x="521550" y="1862264"/>
            <a:chExt cx="8105271" cy="61483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A7B62E-11EF-4F0E-838A-1AAC02C8D213}"/>
                </a:ext>
              </a:extLst>
            </p:cNvPr>
            <p:cNvSpPr/>
            <p:nvPr/>
          </p:nvSpPr>
          <p:spPr>
            <a:xfrm>
              <a:off x="521550" y="1862267"/>
              <a:ext cx="1008000" cy="6124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b="1" dirty="0"/>
                <a:t>7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E3D4098-CAF0-4200-9FC3-3CB650EDBAD3}"/>
                </a:ext>
              </a:extLst>
            </p:cNvPr>
            <p:cNvSpPr/>
            <p:nvPr/>
          </p:nvSpPr>
          <p:spPr>
            <a:xfrm>
              <a:off x="1534395" y="1862864"/>
              <a:ext cx="1008000" cy="6124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b="1" dirty="0"/>
                <a:t>8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0C98235-0F1E-461A-8DCB-3E70D990C00D}"/>
                </a:ext>
              </a:extLst>
            </p:cNvPr>
            <p:cNvSpPr/>
            <p:nvPr/>
          </p:nvSpPr>
          <p:spPr>
            <a:xfrm>
              <a:off x="2553934" y="1862266"/>
              <a:ext cx="1008000" cy="61248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b="1" dirty="0"/>
                <a:t>9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2825B55-E136-4F5F-B00F-76775DF8E501}"/>
                </a:ext>
              </a:extLst>
            </p:cNvPr>
            <p:cNvSpPr/>
            <p:nvPr/>
          </p:nvSpPr>
          <p:spPr>
            <a:xfrm>
              <a:off x="3573503" y="1862266"/>
              <a:ext cx="1008000" cy="61248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b="1" dirty="0"/>
                <a:t>10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8132FCB-2019-4E91-A413-4710FB8A3DF8}"/>
                </a:ext>
              </a:extLst>
            </p:cNvPr>
            <p:cNvSpPr/>
            <p:nvPr/>
          </p:nvSpPr>
          <p:spPr>
            <a:xfrm>
              <a:off x="4588999" y="1864608"/>
              <a:ext cx="1008000" cy="6124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b="1" dirty="0"/>
                <a:t>11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15AA66E-7823-4C96-B452-3D5BCD073360}"/>
                </a:ext>
              </a:extLst>
            </p:cNvPr>
            <p:cNvSpPr/>
            <p:nvPr/>
          </p:nvSpPr>
          <p:spPr>
            <a:xfrm>
              <a:off x="5596999" y="1862266"/>
              <a:ext cx="1008000" cy="6124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b="1" dirty="0"/>
                <a:t>12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582379-B60F-4965-8B0E-B6ED0E909959}"/>
                </a:ext>
              </a:extLst>
            </p:cNvPr>
            <p:cNvSpPr/>
            <p:nvPr/>
          </p:nvSpPr>
          <p:spPr>
            <a:xfrm>
              <a:off x="7618821" y="1862264"/>
              <a:ext cx="1008000" cy="6124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b="1" dirty="0"/>
                <a:t>14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6558CE4-C616-4401-A88F-A07CCAC834BE}"/>
                </a:ext>
              </a:extLst>
            </p:cNvPr>
            <p:cNvSpPr/>
            <p:nvPr/>
          </p:nvSpPr>
          <p:spPr>
            <a:xfrm>
              <a:off x="6609253" y="1862265"/>
              <a:ext cx="1008000" cy="6124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b="1" dirty="0"/>
                <a:t>13</a:t>
              </a:r>
            </a:p>
          </p:txBody>
        </p: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D543CFC-CD5B-49EB-B09B-73571152F43A}"/>
              </a:ext>
            </a:extLst>
          </p:cNvPr>
          <p:cNvSpPr/>
          <p:nvPr/>
        </p:nvSpPr>
        <p:spPr>
          <a:xfrm>
            <a:off x="2563361" y="3213437"/>
            <a:ext cx="2030272" cy="71643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Iteration 4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E6A350AC-A381-46AC-BA94-E5756467D67E}"/>
              </a:ext>
            </a:extLst>
          </p:cNvPr>
          <p:cNvSpPr/>
          <p:nvPr/>
        </p:nvSpPr>
        <p:spPr>
          <a:xfrm>
            <a:off x="4600475" y="3223905"/>
            <a:ext cx="2030272" cy="71643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Iteration 5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1B16ECA3-9AF3-4336-8A19-246816A51CD3}"/>
              </a:ext>
            </a:extLst>
          </p:cNvPr>
          <p:cNvSpPr/>
          <p:nvPr/>
        </p:nvSpPr>
        <p:spPr>
          <a:xfrm>
            <a:off x="6637589" y="3213437"/>
            <a:ext cx="2030272" cy="716437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Iteration 6</a:t>
            </a:r>
          </a:p>
        </p:txBody>
      </p:sp>
      <p:pic>
        <p:nvPicPr>
          <p:cNvPr id="1026" name="Picture 2" descr="Image result for star image png">
            <a:extLst>
              <a:ext uri="{FF2B5EF4-FFF2-40B4-BE49-F238E27FC236}">
                <a16:creationId xmlns:a16="http://schemas.microsoft.com/office/drawing/2014/main" id="{B49D610B-200F-4D27-BD43-8F2D8E3A9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62282">
            <a:off x="437372" y="2236173"/>
            <a:ext cx="497360" cy="47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Image result for star image png">
            <a:extLst>
              <a:ext uri="{FF2B5EF4-FFF2-40B4-BE49-F238E27FC236}">
                <a16:creationId xmlns:a16="http://schemas.microsoft.com/office/drawing/2014/main" id="{7225A794-15D8-47C4-8940-8258DAD46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62282">
            <a:off x="3494720" y="2174262"/>
            <a:ext cx="497360" cy="47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Image result for star image png">
            <a:extLst>
              <a:ext uri="{FF2B5EF4-FFF2-40B4-BE49-F238E27FC236}">
                <a16:creationId xmlns:a16="http://schemas.microsoft.com/office/drawing/2014/main" id="{BAE4B5C1-40B2-4A9C-A819-5FFD965D9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62282">
            <a:off x="5435183" y="2174262"/>
            <a:ext cx="497360" cy="47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Image result for star image png">
            <a:extLst>
              <a:ext uri="{FF2B5EF4-FFF2-40B4-BE49-F238E27FC236}">
                <a16:creationId xmlns:a16="http://schemas.microsoft.com/office/drawing/2014/main" id="{B2B5F7EF-84A4-4BF2-BD69-DAA985E28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62282">
            <a:off x="7404045" y="2080824"/>
            <a:ext cx="497360" cy="47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CD1A759B-9BA5-4B5C-90F1-562677762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041714"/>
              </p:ext>
            </p:extLst>
          </p:nvPr>
        </p:nvGraphicFramePr>
        <p:xfrm>
          <a:off x="6609253" y="4077980"/>
          <a:ext cx="2016000" cy="741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16000">
                  <a:extLst>
                    <a:ext uri="{9D8B030D-6E8A-4147-A177-3AD203B41FA5}">
                      <a16:colId xmlns:a16="http://schemas.microsoft.com/office/drawing/2014/main" val="3562662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PM: Andy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49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Final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427729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E896EF74-1DC1-4780-BBB6-2541E8E84F71}"/>
              </a:ext>
            </a:extLst>
          </p:cNvPr>
          <p:cNvGrpSpPr/>
          <p:nvPr/>
        </p:nvGrpSpPr>
        <p:grpSpPr>
          <a:xfrm>
            <a:off x="187599" y="6114538"/>
            <a:ext cx="8797340" cy="554609"/>
            <a:chOff x="187599" y="6114538"/>
            <a:chExt cx="8797340" cy="55460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5BF99DE-075E-41DD-82C7-329790CC0D04}"/>
                </a:ext>
              </a:extLst>
            </p:cNvPr>
            <p:cNvSpPr/>
            <p:nvPr/>
          </p:nvSpPr>
          <p:spPr>
            <a:xfrm>
              <a:off x="187599" y="6114538"/>
              <a:ext cx="1753200" cy="54864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accent1"/>
                  </a:solidFill>
                </a:rPr>
                <a:t>Functionalities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23CF103-9523-4D46-9D75-21E83DDB74EC}"/>
                </a:ext>
              </a:extLst>
            </p:cNvPr>
            <p:cNvSpPr/>
            <p:nvPr/>
          </p:nvSpPr>
          <p:spPr>
            <a:xfrm>
              <a:off x="1948634" y="6119723"/>
              <a:ext cx="1753200" cy="5486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bg1"/>
                  </a:solidFill>
                </a:rPr>
                <a:t>Schedule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41E855B-F7C2-4408-8FCC-37FCCABF3213}"/>
                </a:ext>
              </a:extLst>
            </p:cNvPr>
            <p:cNvSpPr/>
            <p:nvPr/>
          </p:nvSpPr>
          <p:spPr>
            <a:xfrm>
              <a:off x="3709669" y="6114538"/>
              <a:ext cx="1753200" cy="548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accent1"/>
                  </a:solidFill>
                </a:rPr>
                <a:t>Metrics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05F8E3E-7DE6-4F44-AF12-46EA11A23B2A}"/>
                </a:ext>
              </a:extLst>
            </p:cNvPr>
            <p:cNvSpPr/>
            <p:nvPr/>
          </p:nvSpPr>
          <p:spPr>
            <a:xfrm>
              <a:off x="5470704" y="6114538"/>
              <a:ext cx="1753200" cy="548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accent1"/>
                  </a:solidFill>
                </a:rPr>
                <a:t>Pair Programming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81962AC-35A9-4EDE-A7A7-9EB1D3A467F7}"/>
                </a:ext>
              </a:extLst>
            </p:cNvPr>
            <p:cNvSpPr/>
            <p:nvPr/>
          </p:nvSpPr>
          <p:spPr>
            <a:xfrm>
              <a:off x="7231739" y="6120507"/>
              <a:ext cx="1753200" cy="548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accent1"/>
                  </a:solidFill>
                </a:rPr>
                <a:t>Lessons Learnt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8089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D015-89B0-4BDE-B8AC-6A5B58309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</p:spPr>
        <p:txBody>
          <a:bodyPr anchor="t">
            <a:normAutofit/>
          </a:bodyPr>
          <a:lstStyle/>
          <a:p>
            <a:r>
              <a:rPr lang="en-SG" sz="4800" b="1" dirty="0"/>
              <a:t>Critical Path – Iteration 1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896EF74-1DC1-4780-BBB6-2541E8E84F71}"/>
              </a:ext>
            </a:extLst>
          </p:cNvPr>
          <p:cNvGrpSpPr/>
          <p:nvPr/>
        </p:nvGrpSpPr>
        <p:grpSpPr>
          <a:xfrm>
            <a:off x="187599" y="6114538"/>
            <a:ext cx="8797340" cy="554609"/>
            <a:chOff x="187599" y="6114538"/>
            <a:chExt cx="8797340" cy="55460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5BF99DE-075E-41DD-82C7-329790CC0D04}"/>
                </a:ext>
              </a:extLst>
            </p:cNvPr>
            <p:cNvSpPr/>
            <p:nvPr/>
          </p:nvSpPr>
          <p:spPr>
            <a:xfrm>
              <a:off x="187599" y="6114538"/>
              <a:ext cx="1753200" cy="54864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accent1"/>
                  </a:solidFill>
                </a:rPr>
                <a:t>Functionalities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23CF103-9523-4D46-9D75-21E83DDB74EC}"/>
                </a:ext>
              </a:extLst>
            </p:cNvPr>
            <p:cNvSpPr/>
            <p:nvPr/>
          </p:nvSpPr>
          <p:spPr>
            <a:xfrm>
              <a:off x="1948634" y="6119723"/>
              <a:ext cx="1753200" cy="5486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bg1"/>
                  </a:solidFill>
                </a:rPr>
                <a:t>Schedule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41E855B-F7C2-4408-8FCC-37FCCABF3213}"/>
                </a:ext>
              </a:extLst>
            </p:cNvPr>
            <p:cNvSpPr/>
            <p:nvPr/>
          </p:nvSpPr>
          <p:spPr>
            <a:xfrm>
              <a:off x="3709669" y="6114538"/>
              <a:ext cx="1753200" cy="548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accent1"/>
                  </a:solidFill>
                </a:rPr>
                <a:t>Metrics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05F8E3E-7DE6-4F44-AF12-46EA11A23B2A}"/>
                </a:ext>
              </a:extLst>
            </p:cNvPr>
            <p:cNvSpPr/>
            <p:nvPr/>
          </p:nvSpPr>
          <p:spPr>
            <a:xfrm>
              <a:off x="5470704" y="6114538"/>
              <a:ext cx="1753200" cy="548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accent1"/>
                  </a:solidFill>
                </a:rPr>
                <a:t>Pair Programming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81962AC-35A9-4EDE-A7A7-9EB1D3A467F7}"/>
                </a:ext>
              </a:extLst>
            </p:cNvPr>
            <p:cNvSpPr/>
            <p:nvPr/>
          </p:nvSpPr>
          <p:spPr>
            <a:xfrm>
              <a:off x="7231739" y="6120507"/>
              <a:ext cx="1753200" cy="548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accent1"/>
                  </a:solidFill>
                </a:rPr>
                <a:t>Lessons Learnt</a:t>
              </a:r>
            </a:p>
          </p:txBody>
        </p:sp>
      </p:grpSp>
      <p:sp>
        <p:nvSpPr>
          <p:cNvPr id="17" name="Shape 558">
            <a:extLst>
              <a:ext uri="{FF2B5EF4-FFF2-40B4-BE49-F238E27FC236}">
                <a16:creationId xmlns:a16="http://schemas.microsoft.com/office/drawing/2014/main" id="{7A29AE90-0982-44AB-B029-DBE2DE86CF1C}"/>
              </a:ext>
            </a:extLst>
          </p:cNvPr>
          <p:cNvSpPr/>
          <p:nvPr/>
        </p:nvSpPr>
        <p:spPr>
          <a:xfrm>
            <a:off x="3090416" y="2821985"/>
            <a:ext cx="1734147" cy="103342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Diagram designing </a:t>
            </a:r>
            <a:br>
              <a:rPr lang="en-GB" dirty="0"/>
            </a:br>
            <a:r>
              <a:rPr lang="en-GB" dirty="0"/>
              <a:t>(2 days)</a:t>
            </a:r>
          </a:p>
        </p:txBody>
      </p:sp>
      <p:sp>
        <p:nvSpPr>
          <p:cNvPr id="18" name="Shape 559">
            <a:extLst>
              <a:ext uri="{FF2B5EF4-FFF2-40B4-BE49-F238E27FC236}">
                <a16:creationId xmlns:a16="http://schemas.microsoft.com/office/drawing/2014/main" id="{7915766C-38C1-45D4-886B-053AE7692E8C}"/>
              </a:ext>
            </a:extLst>
          </p:cNvPr>
          <p:cNvSpPr/>
          <p:nvPr/>
        </p:nvSpPr>
        <p:spPr>
          <a:xfrm>
            <a:off x="943054" y="2821985"/>
            <a:ext cx="1751135" cy="10334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Project analysis &amp; planning</a:t>
            </a:r>
          </a:p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(1 day)</a:t>
            </a:r>
          </a:p>
        </p:txBody>
      </p:sp>
      <p:sp>
        <p:nvSpPr>
          <p:cNvPr id="19" name="Shape 560">
            <a:extLst>
              <a:ext uri="{FF2B5EF4-FFF2-40B4-BE49-F238E27FC236}">
                <a16:creationId xmlns:a16="http://schemas.microsoft.com/office/drawing/2014/main" id="{FB10FA3C-8FF5-47F7-A954-D56816AF102A}"/>
              </a:ext>
            </a:extLst>
          </p:cNvPr>
          <p:cNvSpPr/>
          <p:nvPr/>
        </p:nvSpPr>
        <p:spPr>
          <a:xfrm>
            <a:off x="5132745" y="1821151"/>
            <a:ext cx="1913641" cy="108116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Login &amp; User Page GUI </a:t>
            </a:r>
          </a:p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(2 days)</a:t>
            </a:r>
          </a:p>
        </p:txBody>
      </p:sp>
      <p:cxnSp>
        <p:nvCxnSpPr>
          <p:cNvPr id="20" name="Shape 561">
            <a:extLst>
              <a:ext uri="{FF2B5EF4-FFF2-40B4-BE49-F238E27FC236}">
                <a16:creationId xmlns:a16="http://schemas.microsoft.com/office/drawing/2014/main" id="{53CB846F-5030-43E9-B1C8-F6BBF5624B2B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2694189" y="3338698"/>
            <a:ext cx="396227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" name="Shape 563">
            <a:extLst>
              <a:ext uri="{FF2B5EF4-FFF2-40B4-BE49-F238E27FC236}">
                <a16:creationId xmlns:a16="http://schemas.microsoft.com/office/drawing/2014/main" id="{733A6420-FA3B-4650-AA20-AF46BBA49DD7}"/>
              </a:ext>
            </a:extLst>
          </p:cNvPr>
          <p:cNvSpPr/>
          <p:nvPr/>
        </p:nvSpPr>
        <p:spPr>
          <a:xfrm>
            <a:off x="294067" y="3222790"/>
            <a:ext cx="248175" cy="256725"/>
          </a:xfrm>
          <a:prstGeom prst="flowChartConnector">
            <a:avLst/>
          </a:prstGeom>
          <a:solidFill>
            <a:schemeClr val="accent2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69" tIns="68569" rIns="68569" bIns="68569" anchor="ctr" anchorCtr="0">
            <a:noAutofit/>
          </a:bodyPr>
          <a:lstStyle/>
          <a:p>
            <a:pPr>
              <a:buClr>
                <a:srgbClr val="000000"/>
              </a:buClr>
            </a:pPr>
            <a:endParaRPr sz="1050"/>
          </a:p>
        </p:txBody>
      </p:sp>
      <p:cxnSp>
        <p:nvCxnSpPr>
          <p:cNvPr id="23" name="Shape 564">
            <a:extLst>
              <a:ext uri="{FF2B5EF4-FFF2-40B4-BE49-F238E27FC236}">
                <a16:creationId xmlns:a16="http://schemas.microsoft.com/office/drawing/2014/main" id="{368D1E9F-25E8-4FB4-8A7C-16B610AE7134}"/>
              </a:ext>
            </a:extLst>
          </p:cNvPr>
          <p:cNvCxnSpPr>
            <a:cxnSpLocks/>
            <a:stCxn id="22" idx="6"/>
            <a:endCxn id="18" idx="1"/>
          </p:cNvCxnSpPr>
          <p:nvPr/>
        </p:nvCxnSpPr>
        <p:spPr>
          <a:xfrm flipV="1">
            <a:off x="542242" y="3338698"/>
            <a:ext cx="400812" cy="12455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1" name="Shape 560">
            <a:extLst>
              <a:ext uri="{FF2B5EF4-FFF2-40B4-BE49-F238E27FC236}">
                <a16:creationId xmlns:a16="http://schemas.microsoft.com/office/drawing/2014/main" id="{E8F17333-3474-4882-BBC8-8256C636F429}"/>
              </a:ext>
            </a:extLst>
          </p:cNvPr>
          <p:cNvSpPr/>
          <p:nvPr/>
        </p:nvSpPr>
        <p:spPr>
          <a:xfrm>
            <a:off x="5220790" y="3872037"/>
            <a:ext cx="1913641" cy="108116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Admin Page GUI </a:t>
            </a:r>
          </a:p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(2 days)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BC4B29A-1987-48D5-ACCE-BF793C1BF0C1}"/>
              </a:ext>
            </a:extLst>
          </p:cNvPr>
          <p:cNvCxnSpPr>
            <a:cxnSpLocks/>
            <a:stCxn id="17" idx="0"/>
            <a:endCxn id="19" idx="1"/>
          </p:cNvCxnSpPr>
          <p:nvPr/>
        </p:nvCxnSpPr>
        <p:spPr>
          <a:xfrm rot="5400000" flipH="1" flipV="1">
            <a:off x="4314991" y="2004232"/>
            <a:ext cx="460252" cy="1175255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9976FEA-5B89-4DCA-A7E9-320D4A21DBF5}"/>
              </a:ext>
            </a:extLst>
          </p:cNvPr>
          <p:cNvCxnSpPr>
            <a:cxnSpLocks/>
            <a:stCxn id="17" idx="2"/>
            <a:endCxn id="41" idx="1"/>
          </p:cNvCxnSpPr>
          <p:nvPr/>
        </p:nvCxnSpPr>
        <p:spPr>
          <a:xfrm rot="16200000" flipH="1">
            <a:off x="4310536" y="3502365"/>
            <a:ext cx="557208" cy="1263300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C545A15-0801-48FB-B261-CE4E09FA54AF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7046386" y="2361733"/>
            <a:ext cx="1938553" cy="86105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9504E42-F22E-41DF-B294-B80B86C7438C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7134431" y="3222790"/>
            <a:ext cx="878601" cy="1189829"/>
          </a:xfrm>
          <a:prstGeom prst="bentConnector2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233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D015-89B0-4BDE-B8AC-6A5B5830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SG" sz="4800" b="1" dirty="0"/>
              <a:t>Critical Path – Iteration 2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896EF74-1DC1-4780-BBB6-2541E8E84F71}"/>
              </a:ext>
            </a:extLst>
          </p:cNvPr>
          <p:cNvGrpSpPr/>
          <p:nvPr/>
        </p:nvGrpSpPr>
        <p:grpSpPr>
          <a:xfrm>
            <a:off x="187599" y="6114538"/>
            <a:ext cx="8797340" cy="554609"/>
            <a:chOff x="187599" y="6114538"/>
            <a:chExt cx="8797340" cy="55460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5BF99DE-075E-41DD-82C7-329790CC0D04}"/>
                </a:ext>
              </a:extLst>
            </p:cNvPr>
            <p:cNvSpPr/>
            <p:nvPr/>
          </p:nvSpPr>
          <p:spPr>
            <a:xfrm>
              <a:off x="187599" y="6114538"/>
              <a:ext cx="1753200" cy="54864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accent1"/>
                  </a:solidFill>
                </a:rPr>
                <a:t>Functionalities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23CF103-9523-4D46-9D75-21E83DDB74EC}"/>
                </a:ext>
              </a:extLst>
            </p:cNvPr>
            <p:cNvSpPr/>
            <p:nvPr/>
          </p:nvSpPr>
          <p:spPr>
            <a:xfrm>
              <a:off x="1948634" y="6119723"/>
              <a:ext cx="1753200" cy="5486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bg1"/>
                  </a:solidFill>
                </a:rPr>
                <a:t>Schedule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41E855B-F7C2-4408-8FCC-37FCCABF3213}"/>
                </a:ext>
              </a:extLst>
            </p:cNvPr>
            <p:cNvSpPr/>
            <p:nvPr/>
          </p:nvSpPr>
          <p:spPr>
            <a:xfrm>
              <a:off x="3709669" y="6114538"/>
              <a:ext cx="1753200" cy="548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accent1"/>
                  </a:solidFill>
                </a:rPr>
                <a:t>Metrics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05F8E3E-7DE6-4F44-AF12-46EA11A23B2A}"/>
                </a:ext>
              </a:extLst>
            </p:cNvPr>
            <p:cNvSpPr/>
            <p:nvPr/>
          </p:nvSpPr>
          <p:spPr>
            <a:xfrm>
              <a:off x="5470704" y="6114538"/>
              <a:ext cx="1753200" cy="548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accent1"/>
                  </a:solidFill>
                </a:rPr>
                <a:t>Pair Programming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81962AC-35A9-4EDE-A7A7-9EB1D3A467F7}"/>
                </a:ext>
              </a:extLst>
            </p:cNvPr>
            <p:cNvSpPr/>
            <p:nvPr/>
          </p:nvSpPr>
          <p:spPr>
            <a:xfrm>
              <a:off x="7231739" y="6120507"/>
              <a:ext cx="1753200" cy="548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accent1"/>
                  </a:solidFill>
                </a:rPr>
                <a:t>Lessons Learnt</a:t>
              </a:r>
            </a:p>
          </p:txBody>
        </p:sp>
      </p:grpSp>
      <p:sp>
        <p:nvSpPr>
          <p:cNvPr id="26" name="Shape 559">
            <a:extLst>
              <a:ext uri="{FF2B5EF4-FFF2-40B4-BE49-F238E27FC236}">
                <a16:creationId xmlns:a16="http://schemas.microsoft.com/office/drawing/2014/main" id="{AC39FDEA-2A2A-425C-8A93-3D4BE6E2FB59}"/>
              </a:ext>
            </a:extLst>
          </p:cNvPr>
          <p:cNvSpPr/>
          <p:nvPr/>
        </p:nvSpPr>
        <p:spPr>
          <a:xfrm>
            <a:off x="240732" y="3189629"/>
            <a:ext cx="1451354" cy="89217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Database</a:t>
            </a:r>
          </a:p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(1 day)</a:t>
            </a:r>
          </a:p>
        </p:txBody>
      </p:sp>
      <p:sp>
        <p:nvSpPr>
          <p:cNvPr id="27" name="Shape 560">
            <a:extLst>
              <a:ext uri="{FF2B5EF4-FFF2-40B4-BE49-F238E27FC236}">
                <a16:creationId xmlns:a16="http://schemas.microsoft.com/office/drawing/2014/main" id="{DC160BB2-627A-4638-9C41-5C992289A856}"/>
              </a:ext>
            </a:extLst>
          </p:cNvPr>
          <p:cNvSpPr/>
          <p:nvPr/>
        </p:nvSpPr>
        <p:spPr>
          <a:xfrm>
            <a:off x="2157265" y="2122144"/>
            <a:ext cx="1722355" cy="82961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Basic Location Report GUI</a:t>
            </a:r>
          </a:p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(1 day)</a:t>
            </a:r>
          </a:p>
        </p:txBody>
      </p:sp>
      <p:cxnSp>
        <p:nvCxnSpPr>
          <p:cNvPr id="31" name="Shape 565">
            <a:extLst>
              <a:ext uri="{FF2B5EF4-FFF2-40B4-BE49-F238E27FC236}">
                <a16:creationId xmlns:a16="http://schemas.microsoft.com/office/drawing/2014/main" id="{8AB65963-947E-4EA0-AF5E-B624A39EC3BA}"/>
              </a:ext>
            </a:extLst>
          </p:cNvPr>
          <p:cNvCxnSpPr>
            <a:cxnSpLocks/>
            <a:stCxn id="27" idx="3"/>
            <a:endCxn id="41" idx="1"/>
          </p:cNvCxnSpPr>
          <p:nvPr/>
        </p:nvCxnSpPr>
        <p:spPr>
          <a:xfrm>
            <a:off x="3879620" y="2536949"/>
            <a:ext cx="977852" cy="6719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2" name="Shape 560">
            <a:extLst>
              <a:ext uri="{FF2B5EF4-FFF2-40B4-BE49-F238E27FC236}">
                <a16:creationId xmlns:a16="http://schemas.microsoft.com/office/drawing/2014/main" id="{C8F15623-DA3F-4EBF-AA35-D450E6901590}"/>
              </a:ext>
            </a:extLst>
          </p:cNvPr>
          <p:cNvSpPr/>
          <p:nvPr/>
        </p:nvSpPr>
        <p:spPr>
          <a:xfrm>
            <a:off x="2157265" y="4100657"/>
            <a:ext cx="1743381" cy="78534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Login Functionality</a:t>
            </a:r>
          </a:p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(1 day)</a:t>
            </a:r>
          </a:p>
        </p:txBody>
      </p:sp>
      <p:sp>
        <p:nvSpPr>
          <p:cNvPr id="41" name="Shape 560">
            <a:extLst>
              <a:ext uri="{FF2B5EF4-FFF2-40B4-BE49-F238E27FC236}">
                <a16:creationId xmlns:a16="http://schemas.microsoft.com/office/drawing/2014/main" id="{9B9C2D8A-31F9-4BE0-9E90-C46FD49C9083}"/>
              </a:ext>
            </a:extLst>
          </p:cNvPr>
          <p:cNvSpPr/>
          <p:nvPr/>
        </p:nvSpPr>
        <p:spPr>
          <a:xfrm>
            <a:off x="4857472" y="2108466"/>
            <a:ext cx="1826132" cy="87040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Breakdown Functionality</a:t>
            </a:r>
          </a:p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(3 days)</a:t>
            </a:r>
          </a:p>
        </p:txBody>
      </p:sp>
      <p:sp>
        <p:nvSpPr>
          <p:cNvPr id="50" name="Shape 560">
            <a:extLst>
              <a:ext uri="{FF2B5EF4-FFF2-40B4-BE49-F238E27FC236}">
                <a16:creationId xmlns:a16="http://schemas.microsoft.com/office/drawing/2014/main" id="{91282523-95B0-436A-807B-5EABD4F0E41C}"/>
              </a:ext>
            </a:extLst>
          </p:cNvPr>
          <p:cNvSpPr/>
          <p:nvPr/>
        </p:nvSpPr>
        <p:spPr>
          <a:xfrm>
            <a:off x="4634608" y="4039274"/>
            <a:ext cx="2271859" cy="87040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Top-K Popular Place Functionality</a:t>
            </a:r>
          </a:p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(3 days)</a:t>
            </a:r>
          </a:p>
        </p:txBody>
      </p:sp>
      <p:sp>
        <p:nvSpPr>
          <p:cNvPr id="51" name="Shape 560">
            <a:extLst>
              <a:ext uri="{FF2B5EF4-FFF2-40B4-BE49-F238E27FC236}">
                <a16:creationId xmlns:a16="http://schemas.microsoft.com/office/drawing/2014/main" id="{510D6583-759B-48A7-93BE-CA4523EF8CFC}"/>
              </a:ext>
            </a:extLst>
          </p:cNvPr>
          <p:cNvSpPr/>
          <p:nvPr/>
        </p:nvSpPr>
        <p:spPr>
          <a:xfrm>
            <a:off x="6789765" y="3061806"/>
            <a:ext cx="1743381" cy="78534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Integration</a:t>
            </a:r>
          </a:p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(1 day)</a:t>
            </a:r>
          </a:p>
        </p:txBody>
      </p:sp>
      <p:cxnSp>
        <p:nvCxnSpPr>
          <p:cNvPr id="54" name="Shape 565">
            <a:extLst>
              <a:ext uri="{FF2B5EF4-FFF2-40B4-BE49-F238E27FC236}">
                <a16:creationId xmlns:a16="http://schemas.microsoft.com/office/drawing/2014/main" id="{09123D6B-33EE-4817-ACA1-58118B59FD57}"/>
              </a:ext>
            </a:extLst>
          </p:cNvPr>
          <p:cNvCxnSpPr>
            <a:cxnSpLocks/>
            <a:stCxn id="32" idx="3"/>
            <a:endCxn id="50" idx="1"/>
          </p:cNvCxnSpPr>
          <p:nvPr/>
        </p:nvCxnSpPr>
        <p:spPr>
          <a:xfrm flipV="1">
            <a:off x="3900646" y="4474476"/>
            <a:ext cx="733962" cy="18852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2" name="Shape 565">
            <a:extLst>
              <a:ext uri="{FF2B5EF4-FFF2-40B4-BE49-F238E27FC236}">
                <a16:creationId xmlns:a16="http://schemas.microsoft.com/office/drawing/2014/main" id="{74EACEA4-1D40-4AC7-AFD0-6C0884ED0F5C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8533146" y="3454477"/>
            <a:ext cx="385804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ABA70FE-18C9-4BA7-B4A5-3008702CB63F}"/>
              </a:ext>
            </a:extLst>
          </p:cNvPr>
          <p:cNvCxnSpPr>
            <a:cxnSpLocks/>
            <a:stCxn id="26" idx="0"/>
            <a:endCxn id="27" idx="1"/>
          </p:cNvCxnSpPr>
          <p:nvPr/>
        </p:nvCxnSpPr>
        <p:spPr>
          <a:xfrm rot="5400000" flipH="1" flipV="1">
            <a:off x="1235497" y="2267861"/>
            <a:ext cx="652680" cy="1190856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741D0E4-3FD3-4F9C-9B42-D4C67B567A02}"/>
              </a:ext>
            </a:extLst>
          </p:cNvPr>
          <p:cNvCxnSpPr>
            <a:cxnSpLocks/>
            <a:stCxn id="26" idx="2"/>
            <a:endCxn id="32" idx="1"/>
          </p:cNvCxnSpPr>
          <p:nvPr/>
        </p:nvCxnSpPr>
        <p:spPr>
          <a:xfrm rot="16200000" flipH="1">
            <a:off x="1356076" y="3692138"/>
            <a:ext cx="411523" cy="1190856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53CBE2D-2320-47FB-9073-5BDA88FD5180}"/>
              </a:ext>
            </a:extLst>
          </p:cNvPr>
          <p:cNvCxnSpPr>
            <a:cxnSpLocks/>
            <a:stCxn id="50" idx="3"/>
            <a:endCxn id="51" idx="2"/>
          </p:cNvCxnSpPr>
          <p:nvPr/>
        </p:nvCxnSpPr>
        <p:spPr>
          <a:xfrm flipV="1">
            <a:off x="6906467" y="3847148"/>
            <a:ext cx="754989" cy="627328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57C4995-E0A0-48E8-AB94-219A47FB8526}"/>
              </a:ext>
            </a:extLst>
          </p:cNvPr>
          <p:cNvCxnSpPr>
            <a:cxnSpLocks/>
            <a:stCxn id="41" idx="3"/>
            <a:endCxn id="51" idx="0"/>
          </p:cNvCxnSpPr>
          <p:nvPr/>
        </p:nvCxnSpPr>
        <p:spPr>
          <a:xfrm>
            <a:off x="6683604" y="2543668"/>
            <a:ext cx="977852" cy="518138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461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D015-89B0-4BDE-B8AC-6A5B5830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SG" sz="4800" b="1" dirty="0"/>
              <a:t>Critical Path – Iteration 3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896EF74-1DC1-4780-BBB6-2541E8E84F71}"/>
              </a:ext>
            </a:extLst>
          </p:cNvPr>
          <p:cNvGrpSpPr/>
          <p:nvPr/>
        </p:nvGrpSpPr>
        <p:grpSpPr>
          <a:xfrm>
            <a:off x="187599" y="6114538"/>
            <a:ext cx="8797340" cy="554609"/>
            <a:chOff x="187599" y="6114538"/>
            <a:chExt cx="8797340" cy="55460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5BF99DE-075E-41DD-82C7-329790CC0D04}"/>
                </a:ext>
              </a:extLst>
            </p:cNvPr>
            <p:cNvSpPr/>
            <p:nvPr/>
          </p:nvSpPr>
          <p:spPr>
            <a:xfrm>
              <a:off x="187599" y="6114538"/>
              <a:ext cx="1753200" cy="54864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accent1"/>
                  </a:solidFill>
                </a:rPr>
                <a:t>Functionalities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23CF103-9523-4D46-9D75-21E83DDB74EC}"/>
                </a:ext>
              </a:extLst>
            </p:cNvPr>
            <p:cNvSpPr/>
            <p:nvPr/>
          </p:nvSpPr>
          <p:spPr>
            <a:xfrm>
              <a:off x="1948634" y="6119723"/>
              <a:ext cx="1753200" cy="5486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bg1"/>
                  </a:solidFill>
                </a:rPr>
                <a:t>Schedule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41E855B-F7C2-4408-8FCC-37FCCABF3213}"/>
                </a:ext>
              </a:extLst>
            </p:cNvPr>
            <p:cNvSpPr/>
            <p:nvPr/>
          </p:nvSpPr>
          <p:spPr>
            <a:xfrm>
              <a:off x="3709669" y="6114538"/>
              <a:ext cx="1753200" cy="548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accent1"/>
                  </a:solidFill>
                </a:rPr>
                <a:t>Metrics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05F8E3E-7DE6-4F44-AF12-46EA11A23B2A}"/>
                </a:ext>
              </a:extLst>
            </p:cNvPr>
            <p:cNvSpPr/>
            <p:nvPr/>
          </p:nvSpPr>
          <p:spPr>
            <a:xfrm>
              <a:off x="5470704" y="6114538"/>
              <a:ext cx="1753200" cy="548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accent1"/>
                  </a:solidFill>
                </a:rPr>
                <a:t>Pair Programming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81962AC-35A9-4EDE-A7A7-9EB1D3A467F7}"/>
                </a:ext>
              </a:extLst>
            </p:cNvPr>
            <p:cNvSpPr/>
            <p:nvPr/>
          </p:nvSpPr>
          <p:spPr>
            <a:xfrm>
              <a:off x="7231739" y="6120507"/>
              <a:ext cx="1753200" cy="548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550" dirty="0">
                  <a:solidFill>
                    <a:schemeClr val="accent1"/>
                  </a:solidFill>
                </a:rPr>
                <a:t>Lessons Learnt</a:t>
              </a:r>
            </a:p>
          </p:txBody>
        </p:sp>
      </p:grpSp>
      <p:sp>
        <p:nvSpPr>
          <p:cNvPr id="9" name="Shape 559">
            <a:extLst>
              <a:ext uri="{FF2B5EF4-FFF2-40B4-BE49-F238E27FC236}">
                <a16:creationId xmlns:a16="http://schemas.microsoft.com/office/drawing/2014/main" id="{CC04344A-8B67-4FBB-9DC4-191C73D1BE34}"/>
              </a:ext>
            </a:extLst>
          </p:cNvPr>
          <p:cNvSpPr/>
          <p:nvPr/>
        </p:nvSpPr>
        <p:spPr>
          <a:xfrm>
            <a:off x="187599" y="2931282"/>
            <a:ext cx="1257384" cy="889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Diagram designing</a:t>
            </a:r>
          </a:p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(1 day)</a:t>
            </a:r>
          </a:p>
        </p:txBody>
      </p:sp>
      <p:sp>
        <p:nvSpPr>
          <p:cNvPr id="10" name="Shape 560">
            <a:extLst>
              <a:ext uri="{FF2B5EF4-FFF2-40B4-BE49-F238E27FC236}">
                <a16:creationId xmlns:a16="http://schemas.microsoft.com/office/drawing/2014/main" id="{CDFBB055-286C-4ACF-9E97-40BA3D9242C1}"/>
              </a:ext>
            </a:extLst>
          </p:cNvPr>
          <p:cNvSpPr/>
          <p:nvPr/>
        </p:nvSpPr>
        <p:spPr>
          <a:xfrm>
            <a:off x="1193794" y="1729606"/>
            <a:ext cx="1417431" cy="889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Bootstrap GUI</a:t>
            </a:r>
          </a:p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(1 day)</a:t>
            </a:r>
          </a:p>
        </p:txBody>
      </p:sp>
      <p:sp>
        <p:nvSpPr>
          <p:cNvPr id="24" name="Shape 560">
            <a:extLst>
              <a:ext uri="{FF2B5EF4-FFF2-40B4-BE49-F238E27FC236}">
                <a16:creationId xmlns:a16="http://schemas.microsoft.com/office/drawing/2014/main" id="{14AA6F42-6DCD-4576-B018-AB830FB3CD5C}"/>
              </a:ext>
            </a:extLst>
          </p:cNvPr>
          <p:cNvSpPr/>
          <p:nvPr/>
        </p:nvSpPr>
        <p:spPr>
          <a:xfrm>
            <a:off x="2676698" y="4900548"/>
            <a:ext cx="1551977" cy="889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Heatmap Functionality</a:t>
            </a:r>
          </a:p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(2 days)</a:t>
            </a:r>
          </a:p>
        </p:txBody>
      </p:sp>
      <p:sp>
        <p:nvSpPr>
          <p:cNvPr id="25" name="Shape 560">
            <a:extLst>
              <a:ext uri="{FF2B5EF4-FFF2-40B4-BE49-F238E27FC236}">
                <a16:creationId xmlns:a16="http://schemas.microsoft.com/office/drawing/2014/main" id="{132C7713-941E-4260-AC0E-1E8071E60266}"/>
              </a:ext>
            </a:extLst>
          </p:cNvPr>
          <p:cNvSpPr/>
          <p:nvPr/>
        </p:nvSpPr>
        <p:spPr>
          <a:xfrm>
            <a:off x="3004331" y="1724677"/>
            <a:ext cx="1723617" cy="88906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Bootstrap Functionality</a:t>
            </a:r>
          </a:p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(4 days)</a:t>
            </a:r>
          </a:p>
        </p:txBody>
      </p:sp>
      <p:sp>
        <p:nvSpPr>
          <p:cNvPr id="26" name="Shape 560">
            <a:extLst>
              <a:ext uri="{FF2B5EF4-FFF2-40B4-BE49-F238E27FC236}">
                <a16:creationId xmlns:a16="http://schemas.microsoft.com/office/drawing/2014/main" id="{12B1A02F-B404-4E72-A90C-1F740CFF34A4}"/>
              </a:ext>
            </a:extLst>
          </p:cNvPr>
          <p:cNvSpPr/>
          <p:nvPr/>
        </p:nvSpPr>
        <p:spPr>
          <a:xfrm>
            <a:off x="6425141" y="4889760"/>
            <a:ext cx="1941610" cy="889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Top-K Companion Functionality</a:t>
            </a:r>
          </a:p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(1 day)</a:t>
            </a:r>
          </a:p>
        </p:txBody>
      </p:sp>
      <p:sp>
        <p:nvSpPr>
          <p:cNvPr id="28" name="Shape 560">
            <a:extLst>
              <a:ext uri="{FF2B5EF4-FFF2-40B4-BE49-F238E27FC236}">
                <a16:creationId xmlns:a16="http://schemas.microsoft.com/office/drawing/2014/main" id="{9B0C7204-EAAB-4957-88C1-56FDAC0F141C}"/>
              </a:ext>
            </a:extLst>
          </p:cNvPr>
          <p:cNvSpPr/>
          <p:nvPr/>
        </p:nvSpPr>
        <p:spPr>
          <a:xfrm>
            <a:off x="5251535" y="1738797"/>
            <a:ext cx="1941610" cy="889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Automatic Group Identification GUI</a:t>
            </a:r>
          </a:p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(1 day)</a:t>
            </a:r>
          </a:p>
        </p:txBody>
      </p:sp>
      <p:sp>
        <p:nvSpPr>
          <p:cNvPr id="17" name="Shape 560">
            <a:extLst>
              <a:ext uri="{FF2B5EF4-FFF2-40B4-BE49-F238E27FC236}">
                <a16:creationId xmlns:a16="http://schemas.microsoft.com/office/drawing/2014/main" id="{05731E74-CC67-4594-BE4F-96F4744375B3}"/>
              </a:ext>
            </a:extLst>
          </p:cNvPr>
          <p:cNvSpPr/>
          <p:nvPr/>
        </p:nvSpPr>
        <p:spPr>
          <a:xfrm>
            <a:off x="1023774" y="4905957"/>
            <a:ext cx="1417431" cy="889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Heatmap GUI</a:t>
            </a:r>
          </a:p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(1 day)</a:t>
            </a:r>
          </a:p>
        </p:txBody>
      </p:sp>
      <p:sp>
        <p:nvSpPr>
          <p:cNvPr id="18" name="Shape 560">
            <a:extLst>
              <a:ext uri="{FF2B5EF4-FFF2-40B4-BE49-F238E27FC236}">
                <a16:creationId xmlns:a16="http://schemas.microsoft.com/office/drawing/2014/main" id="{1F42D98B-701E-4877-91DB-1412A55664E8}"/>
              </a:ext>
            </a:extLst>
          </p:cNvPr>
          <p:cNvSpPr/>
          <p:nvPr/>
        </p:nvSpPr>
        <p:spPr>
          <a:xfrm>
            <a:off x="4470881" y="4895097"/>
            <a:ext cx="1636723" cy="889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Top-K Next Functionality</a:t>
            </a:r>
          </a:p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(1 day)</a:t>
            </a:r>
          </a:p>
        </p:txBody>
      </p:sp>
      <p:sp>
        <p:nvSpPr>
          <p:cNvPr id="21" name="Shape 560">
            <a:extLst>
              <a:ext uri="{FF2B5EF4-FFF2-40B4-BE49-F238E27FC236}">
                <a16:creationId xmlns:a16="http://schemas.microsoft.com/office/drawing/2014/main" id="{3D04043D-B0DC-4222-A692-95897816B238}"/>
              </a:ext>
            </a:extLst>
          </p:cNvPr>
          <p:cNvSpPr/>
          <p:nvPr/>
        </p:nvSpPr>
        <p:spPr>
          <a:xfrm>
            <a:off x="6278249" y="2789614"/>
            <a:ext cx="2248380" cy="889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GB" sz="1600" dirty="0"/>
              <a:t>Integration &amp; Testing of integration</a:t>
            </a:r>
          </a:p>
          <a:p>
            <a:pPr algn="ctr">
              <a:buClr>
                <a:srgbClr val="000000"/>
              </a:buClr>
              <a:buSzPct val="25000"/>
            </a:pPr>
            <a:r>
              <a:rPr lang="en-GB" sz="1600" dirty="0"/>
              <a:t>(4 days)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E4DDA7B-C61E-4A46-A69B-23967DD67587}"/>
              </a:ext>
            </a:extLst>
          </p:cNvPr>
          <p:cNvCxnSpPr>
            <a:stCxn id="9" idx="0"/>
            <a:endCxn id="10" idx="1"/>
          </p:cNvCxnSpPr>
          <p:nvPr/>
        </p:nvCxnSpPr>
        <p:spPr>
          <a:xfrm rot="5400000" flipH="1" flipV="1">
            <a:off x="626504" y="2363993"/>
            <a:ext cx="757076" cy="377503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5537D83-0D60-4948-9F37-281F233C19E8}"/>
              </a:ext>
            </a:extLst>
          </p:cNvPr>
          <p:cNvCxnSpPr>
            <a:cxnSpLocks/>
            <a:stCxn id="9" idx="2"/>
            <a:endCxn id="17" idx="1"/>
          </p:cNvCxnSpPr>
          <p:nvPr/>
        </p:nvCxnSpPr>
        <p:spPr>
          <a:xfrm rot="16200000" flipH="1">
            <a:off x="154995" y="4481777"/>
            <a:ext cx="1530075" cy="207483"/>
          </a:xfrm>
          <a:prstGeom prst="bentConnector2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E91316B-B2DD-448D-8F66-7E38A8E11258}"/>
              </a:ext>
            </a:extLst>
          </p:cNvPr>
          <p:cNvCxnSpPr>
            <a:cxnSpLocks/>
            <a:stCxn id="28" idx="3"/>
            <a:endCxn id="21" idx="0"/>
          </p:cNvCxnSpPr>
          <p:nvPr/>
        </p:nvCxnSpPr>
        <p:spPr>
          <a:xfrm>
            <a:off x="7193145" y="2183397"/>
            <a:ext cx="209294" cy="606217"/>
          </a:xfrm>
          <a:prstGeom prst="bentConnector2">
            <a:avLst/>
          </a:prstGeom>
          <a:ln w="285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565">
            <a:extLst>
              <a:ext uri="{FF2B5EF4-FFF2-40B4-BE49-F238E27FC236}">
                <a16:creationId xmlns:a16="http://schemas.microsoft.com/office/drawing/2014/main" id="{94C11BD2-01A3-477C-ACE4-E80C5CCFA6E0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 flipV="1">
            <a:off x="2611225" y="2169209"/>
            <a:ext cx="393106" cy="4997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5" name="Shape 565">
            <a:extLst>
              <a:ext uri="{FF2B5EF4-FFF2-40B4-BE49-F238E27FC236}">
                <a16:creationId xmlns:a16="http://schemas.microsoft.com/office/drawing/2014/main" id="{8985784E-87F6-4861-85D2-FCB9C46900B9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>
            <a:off x="4727948" y="2169209"/>
            <a:ext cx="523587" cy="14188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1" name="Shape 565">
            <a:extLst>
              <a:ext uri="{FF2B5EF4-FFF2-40B4-BE49-F238E27FC236}">
                <a16:creationId xmlns:a16="http://schemas.microsoft.com/office/drawing/2014/main" id="{8F6B7A57-B346-43EF-8998-4ADBC8EF7C94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 flipV="1">
            <a:off x="2441205" y="5345148"/>
            <a:ext cx="235493" cy="5409"/>
          </a:xfrm>
          <a:prstGeom prst="straightConnector1">
            <a:avLst/>
          </a:prstGeom>
          <a:noFill/>
          <a:ln w="2857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9" name="Shape 565">
            <a:extLst>
              <a:ext uri="{FF2B5EF4-FFF2-40B4-BE49-F238E27FC236}">
                <a16:creationId xmlns:a16="http://schemas.microsoft.com/office/drawing/2014/main" id="{4E65D61E-E7B7-489D-BF48-3BDD3D9AD060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 flipV="1">
            <a:off x="4228675" y="5339697"/>
            <a:ext cx="242206" cy="5451"/>
          </a:xfrm>
          <a:prstGeom prst="straightConnector1">
            <a:avLst/>
          </a:prstGeom>
          <a:noFill/>
          <a:ln w="2857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0" name="Shape 565">
            <a:extLst>
              <a:ext uri="{FF2B5EF4-FFF2-40B4-BE49-F238E27FC236}">
                <a16:creationId xmlns:a16="http://schemas.microsoft.com/office/drawing/2014/main" id="{8CE25603-7B46-4246-A3B6-B7E9D78979EE}"/>
              </a:ext>
            </a:extLst>
          </p:cNvPr>
          <p:cNvCxnSpPr>
            <a:cxnSpLocks/>
            <a:stCxn id="18" idx="3"/>
            <a:endCxn id="26" idx="1"/>
          </p:cNvCxnSpPr>
          <p:nvPr/>
        </p:nvCxnSpPr>
        <p:spPr>
          <a:xfrm flipV="1">
            <a:off x="6107604" y="5334360"/>
            <a:ext cx="317537" cy="5337"/>
          </a:xfrm>
          <a:prstGeom prst="straightConnector1">
            <a:avLst/>
          </a:prstGeom>
          <a:noFill/>
          <a:ln w="2857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8631943-5515-47AE-B6E5-80C28CA49335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8526629" y="3234214"/>
            <a:ext cx="45831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hape 560">
            <a:extLst>
              <a:ext uri="{FF2B5EF4-FFF2-40B4-BE49-F238E27FC236}">
                <a16:creationId xmlns:a16="http://schemas.microsoft.com/office/drawing/2014/main" id="{8C7DA8CB-C79D-4563-A157-DB7F58BB1878}"/>
              </a:ext>
            </a:extLst>
          </p:cNvPr>
          <p:cNvSpPr/>
          <p:nvPr/>
        </p:nvSpPr>
        <p:spPr>
          <a:xfrm>
            <a:off x="6625979" y="3988462"/>
            <a:ext cx="1539934" cy="657766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Slack</a:t>
            </a:r>
          </a:p>
          <a:p>
            <a:pPr algn="ctr">
              <a:buClr>
                <a:srgbClr val="000000"/>
              </a:buClr>
              <a:buSzPct val="25000"/>
            </a:pPr>
            <a:r>
              <a:rPr lang="en-GB" dirty="0"/>
              <a:t>(1 day)</a:t>
            </a:r>
          </a:p>
        </p:txBody>
      </p:sp>
      <p:cxnSp>
        <p:nvCxnSpPr>
          <p:cNvPr id="51" name="Shape 565">
            <a:extLst>
              <a:ext uri="{FF2B5EF4-FFF2-40B4-BE49-F238E27FC236}">
                <a16:creationId xmlns:a16="http://schemas.microsoft.com/office/drawing/2014/main" id="{47970816-BABD-4CB6-A434-0897E4616311}"/>
              </a:ext>
            </a:extLst>
          </p:cNvPr>
          <p:cNvCxnSpPr>
            <a:cxnSpLocks/>
            <a:stCxn id="26" idx="0"/>
            <a:endCxn id="36" idx="2"/>
          </p:cNvCxnSpPr>
          <p:nvPr/>
        </p:nvCxnSpPr>
        <p:spPr>
          <a:xfrm flipV="1">
            <a:off x="7395946" y="4646228"/>
            <a:ext cx="0" cy="243532"/>
          </a:xfrm>
          <a:prstGeom prst="straightConnector1">
            <a:avLst/>
          </a:prstGeom>
          <a:noFill/>
          <a:ln w="2857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2" name="Shape 565">
            <a:extLst>
              <a:ext uri="{FF2B5EF4-FFF2-40B4-BE49-F238E27FC236}">
                <a16:creationId xmlns:a16="http://schemas.microsoft.com/office/drawing/2014/main" id="{29D4EC5D-9FCE-492E-B085-4B9AD2558A1E}"/>
              </a:ext>
            </a:extLst>
          </p:cNvPr>
          <p:cNvCxnSpPr>
            <a:cxnSpLocks/>
            <a:stCxn id="36" idx="0"/>
            <a:endCxn id="21" idx="2"/>
          </p:cNvCxnSpPr>
          <p:nvPr/>
        </p:nvCxnSpPr>
        <p:spPr>
          <a:xfrm flipV="1">
            <a:off x="7395946" y="3678814"/>
            <a:ext cx="6493" cy="309648"/>
          </a:xfrm>
          <a:prstGeom prst="straightConnector1">
            <a:avLst/>
          </a:prstGeom>
          <a:noFill/>
          <a:ln w="2857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71909856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3464</TotalTime>
  <Words>765</Words>
  <Application>Microsoft Office PowerPoint</Application>
  <PresentationFormat>On-screen Show (4:3)</PresentationFormat>
  <Paragraphs>324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Corbel</vt:lpstr>
      <vt:lpstr>Basis</vt:lpstr>
      <vt:lpstr>Project Demo &amp; Progress Update</vt:lpstr>
      <vt:lpstr>Agenda</vt:lpstr>
      <vt:lpstr>Functionalities</vt:lpstr>
      <vt:lpstr>Schedule: Where are we now?</vt:lpstr>
      <vt:lpstr>Schedule: Where are we now?</vt:lpstr>
      <vt:lpstr>Milestone</vt:lpstr>
      <vt:lpstr>Critical Path – Iteration 1</vt:lpstr>
      <vt:lpstr>Critical Path – Iteration 2</vt:lpstr>
      <vt:lpstr>Critical Path – Iteration 3</vt:lpstr>
      <vt:lpstr>Critical Path – Iteration 4</vt:lpstr>
      <vt:lpstr>Critical Path – Iteration 5</vt:lpstr>
      <vt:lpstr>Critical Path – Iteration 6</vt:lpstr>
      <vt:lpstr>Task Metrics</vt:lpstr>
      <vt:lpstr>Task Metrics: Mitigation Plan for Iteration 3</vt:lpstr>
      <vt:lpstr>Bug Metrics</vt:lpstr>
      <vt:lpstr>Pair Programming</vt:lpstr>
      <vt:lpstr>Pair Programming</vt:lpstr>
      <vt:lpstr>Lessons Learnt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Demo &amp; Progress Update</dc:title>
  <dc:creator>Haniaiman Binte Mohamed ISHAK</dc:creator>
  <cp:lastModifiedBy>Haniaiman Binte Mohamed ISHAK</cp:lastModifiedBy>
  <cp:revision>75</cp:revision>
  <dcterms:created xsi:type="dcterms:W3CDTF">2017-10-13T01:24:21Z</dcterms:created>
  <dcterms:modified xsi:type="dcterms:W3CDTF">2017-10-23T05:37:46Z</dcterms:modified>
</cp:coreProperties>
</file>