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Old Standard TT" panose="020B0604020202020204" charset="0"/>
      <p:regular r:id="rId39"/>
      <p:bold r:id="rId40"/>
      <p:italic r:id="rId41"/>
    </p:embeddedFont>
    <p:embeddedFont>
      <p:font typeface="Corbel" panose="020B0503020204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 ANG YONG KIAT _"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44726894-70C6-4BA1-A42B-C39423219E51}">
  <a:tblStyle styleId="{44726894-70C6-4BA1-A42B-C39423219E51}"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F4E5381-5B99-46E8-A543-7AF9F179E91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11-16T08:45:49.565" idx="1">
    <p:pos x="6000" y="0"/>
    <p:text>need to update after I finish the schedule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11-16T08:29:01.198" idx="2">
    <p:pos x="6000" y="0"/>
    <p:text>Need to update after I finish the schedule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Summarize the main comments you got from week 10 and show us how you improve your project management.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Summarize the main comments you got from week 10 and show us how you improve your project management.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Separate the programming tasks from the non-programming tasks. For programming tasks, show us the task allocation as well as the hours spent by each team member.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Explain why your work allocation was fair. Show us absolute numbers as well as percentages.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Separate the programming tasks from the non-programming tasks. For programming tasks, show us the task allocation as well as the hours spent by each team member.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Separate the programming tasks from the non-programming tasks. For programming tasks, show us the task allocation as well as the hours spent by each team member.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Show us a visual representation of each metric that shows the values of each metric over time.</a:t>
            </a:r>
          </a:p>
          <a:p>
            <a:pPr lvl="0">
              <a:spcBef>
                <a:spcPts val="0"/>
              </a:spcBef>
              <a:buNone/>
            </a:pPr>
            <a:endParaRPr/>
          </a:p>
          <a:p>
            <a:pPr lvl="0">
              <a:spcBef>
                <a:spcPts val="0"/>
              </a:spcBef>
              <a:buNone/>
            </a:pPr>
            <a:r>
              <a:rPr lang="en"/>
              <a:t>For iteration 3 </a:t>
            </a:r>
            <a:r>
              <a:rPr lang="en">
                <a:solidFill>
                  <a:schemeClr val="dk1"/>
                </a:solidFill>
                <a:latin typeface="Calibri"/>
                <a:ea typeface="Calibri"/>
                <a:cs typeface="Calibri"/>
                <a:sym typeface="Calibri"/>
              </a:rPr>
              <a:t>→ </a:t>
            </a:r>
            <a:r>
              <a:rPr lang="en" b="1">
                <a:latin typeface="Calibri"/>
                <a:ea typeface="Calibri"/>
                <a:cs typeface="Calibri"/>
                <a:sym typeface="Calibri"/>
              </a:rPr>
              <a:t>9 holds/incomplete</a:t>
            </a:r>
          </a:p>
          <a:p>
            <a:pPr lvl="0" rtl="0">
              <a:lnSpc>
                <a:spcPct val="115000"/>
              </a:lnSpc>
              <a:spcBef>
                <a:spcPts val="0"/>
              </a:spcBef>
              <a:buNone/>
            </a:pPr>
            <a:r>
              <a:rPr lang="en">
                <a:latin typeface="Calibri"/>
                <a:ea typeface="Calibri"/>
                <a:cs typeface="Calibri"/>
                <a:sym typeface="Calibri"/>
              </a:rPr>
              <a:t>For iteration 4 → </a:t>
            </a:r>
            <a:r>
              <a:rPr lang="en" b="1">
                <a:latin typeface="Calibri"/>
                <a:ea typeface="Calibri"/>
                <a:cs typeface="Calibri"/>
                <a:sym typeface="Calibri"/>
              </a:rPr>
              <a:t>2 incomplete</a:t>
            </a:r>
          </a:p>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Tell us how you used the metrics to fix problems identified.</a:t>
            </a:r>
            <a:br>
              <a:rPr lang="en"/>
            </a:br>
            <a:endParaRPr lang="en"/>
          </a:p>
          <a:p>
            <a:pPr lvl="0" rtl="0">
              <a:spcBef>
                <a:spcPts val="0"/>
              </a:spcBef>
              <a:buNone/>
            </a:pPr>
            <a:r>
              <a:rPr lang="en"/>
              <a:t>Give us examples of concrete follow-on actions you took to fix the most severe problems identified by these metrics.</a:t>
            </a:r>
            <a:br>
              <a:rPr lang="en"/>
            </a:br>
            <a:endParaRPr lang="en"/>
          </a:p>
          <a:p>
            <a:pPr lvl="0" rtl="0">
              <a:spcBef>
                <a:spcPts val="0"/>
              </a:spcBef>
              <a:buNone/>
            </a:pPr>
            <a:r>
              <a:rPr lang="en"/>
              <a:t>What were some of the challenges faced (and how you overcame them) when collecting and using the metrics?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Tell us how you used the metrics to fix problems identified.</a:t>
            </a:r>
            <a:br>
              <a:rPr lang="en"/>
            </a:br>
            <a:endParaRPr lang="en"/>
          </a:p>
          <a:p>
            <a:pPr lvl="0">
              <a:spcBef>
                <a:spcPts val="0"/>
              </a:spcBef>
              <a:buNone/>
            </a:pPr>
            <a:r>
              <a:rPr lang="en"/>
              <a:t>Give us examples of concrete follow-on actions you took to fix the most severe problems identified by these metrics.</a:t>
            </a:r>
            <a:br>
              <a:rPr lang="en"/>
            </a:br>
            <a:endParaRPr lang="en"/>
          </a:p>
          <a:p>
            <a:pPr lvl="0" rtl="0">
              <a:spcBef>
                <a:spcPts val="0"/>
              </a:spcBef>
              <a:buNone/>
            </a:pPr>
            <a:r>
              <a:rPr lang="en"/>
              <a:t>What were some of the challenges faced (and how you overcame them) when collecting and using the metrics?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Tell us how you used the metrics to fix problems identified.</a:t>
            </a:r>
            <a:br>
              <a:rPr lang="en"/>
            </a:br>
            <a:endParaRPr lang="en"/>
          </a:p>
          <a:p>
            <a:pPr lvl="0" rtl="0">
              <a:spcBef>
                <a:spcPts val="0"/>
              </a:spcBef>
              <a:buNone/>
            </a:pPr>
            <a:r>
              <a:rPr lang="en"/>
              <a:t>Give us examples of concrete follow-on actions you took to fix the most severe problems identified by these metrics.</a:t>
            </a:r>
            <a:br>
              <a:rPr lang="en"/>
            </a:br>
            <a:endParaRPr lang="en"/>
          </a:p>
          <a:p>
            <a:pPr lvl="0" rtl="0">
              <a:spcBef>
                <a:spcPts val="0"/>
              </a:spcBef>
              <a:buNone/>
            </a:pPr>
            <a:r>
              <a:rPr lang="en"/>
              <a:t>What were some of the challenges faced (and how you overcame them) when collecting and using the metrics?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Tell us how you used the metrics to fix problems identified.</a:t>
            </a:r>
            <a:br>
              <a:rPr lang="en"/>
            </a:br>
            <a:endParaRPr lang="en"/>
          </a:p>
          <a:p>
            <a:pPr lvl="0" rtl="0">
              <a:spcBef>
                <a:spcPts val="0"/>
              </a:spcBef>
              <a:buNone/>
            </a:pPr>
            <a:r>
              <a:rPr lang="en"/>
              <a:t>Give us examples of concrete follow-on actions you took to fix the most severe problems identified by these metrics.</a:t>
            </a:r>
            <a:br>
              <a:rPr lang="en"/>
            </a:br>
            <a:endParaRPr lang="en"/>
          </a:p>
          <a:p>
            <a:pPr lvl="0" rtl="0">
              <a:spcBef>
                <a:spcPts val="0"/>
              </a:spcBef>
              <a:buNone/>
            </a:pPr>
            <a:r>
              <a:rPr lang="en"/>
              <a:t>What were some of the challenges faced (and how you overcame them) when collecting and using the metrics?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Tell us how you used the metrics to fix problems identified.</a:t>
            </a:r>
            <a:br>
              <a:rPr lang="en"/>
            </a:br>
            <a:endParaRPr lang="en"/>
          </a:p>
          <a:p>
            <a:pPr lvl="0" rtl="0">
              <a:spcBef>
                <a:spcPts val="0"/>
              </a:spcBef>
              <a:buNone/>
            </a:pPr>
            <a:r>
              <a:rPr lang="en"/>
              <a:t>Give us examples of concrete follow-on actions you took to fix the most severe problems identified by these metrics.</a:t>
            </a:r>
            <a:br>
              <a:rPr lang="en"/>
            </a:br>
            <a:endParaRPr lang="en"/>
          </a:p>
          <a:p>
            <a:pPr lvl="0" rtl="0">
              <a:spcBef>
                <a:spcPts val="0"/>
              </a:spcBef>
              <a:buNone/>
            </a:pPr>
            <a:r>
              <a:rPr lang="en"/>
              <a:t>What were some of the challenges faced (and how you overcame them) when collecting and using the metrics?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1" name="Shape 3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7" name="Shape 3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Demonstrate to us that you used GIT consistently, correctly, and evenly (across your entire team). You should use data (in nice graphical forms) from your commit logs, commit histories to substantiate your claims.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Demonstrate to us that you used GIT consistently, correctly, and evenly (across your entire team). You should use data (in nice graphical forms) from your commit logs, commit histories to substantiate your claims.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Provide expected test scores if the manual and automated UAT JSON tests (that were released to you on elearn) are re-run after your final submission.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Shape 3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Provide the IP address of your AWS server.</a:t>
            </a:r>
            <a:br>
              <a:rPr lang="en"/>
            </a:br>
            <a:endParaRPr lang="en"/>
          </a:p>
          <a:p>
            <a:pPr lvl="0">
              <a:spcBef>
                <a:spcPts val="0"/>
              </a:spcBef>
              <a:buNone/>
            </a:pPr>
            <a:r>
              <a:rPr lang="en"/>
              <a:t>Provide your admin password (and also the admin page url if your app has a separate URL for the admin page).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Tell us what are the main takeaways you have gained from doing the project?</a:t>
            </a:r>
            <a:br>
              <a:rPr lang="en"/>
            </a:br>
            <a:endParaRPr lang="en"/>
          </a:p>
          <a:p>
            <a:pPr lvl="0">
              <a:spcBef>
                <a:spcPts val="0"/>
              </a:spcBef>
              <a:buNone/>
            </a:pPr>
            <a:r>
              <a:rPr lang="en"/>
              <a:t>Any team conflicts/issues/problems and how your team resolved it. Be sensitive. This is not a finger-pointing session.</a:t>
            </a:r>
            <a:br>
              <a:rPr lang="en"/>
            </a:br>
            <a:endParaRPr lang="en"/>
          </a:p>
          <a:p>
            <a:pPr lvl="0">
              <a:spcBef>
                <a:spcPts val="0"/>
              </a:spcBef>
              <a:buNone/>
            </a:pPr>
            <a:r>
              <a:rPr lang="en"/>
              <a:t>Something particularly interesting about your team members that you did not know before 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Visual representation of Actual Versus Planned Schedule in 2 or less readable slides. A timeline representation is sufficient here.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Any team conflicts/issues/problems and how your team resolved it. Be sensitive. This is not a finger-pointing session.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solidFill>
                  <a:schemeClr val="dk1"/>
                </a:solidFill>
              </a:rPr>
              <a:t>Something particularly interesting about your team members that </a:t>
            </a:r>
            <a:r>
              <a:rPr lang="en" u="sng">
                <a:solidFill>
                  <a:schemeClr val="dk1"/>
                </a:solidFill>
              </a:rPr>
              <a:t>you did not know before SE</a:t>
            </a:r>
            <a:r>
              <a:rPr lang="en">
                <a:solidFill>
                  <a:schemeClr val="dk1"/>
                </a:solidFill>
              </a:rPr>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Clr>
                <a:schemeClr val="dk1"/>
              </a:buClr>
              <a:buSzPct val="100000"/>
              <a:buFont typeface="Arial"/>
              <a:buNone/>
            </a:pPr>
            <a:r>
              <a:rPr lang="en">
                <a:solidFill>
                  <a:schemeClr val="dk1"/>
                </a:solidFill>
              </a:rPr>
              <a:t>Visual representation of Actual Versus Planned Schedule in 2 or less readable slides. A timeline representation is sufficient here.</a:t>
            </a:r>
          </a:p>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Visual representation of Actual Versus Planned Schedule in 2 or less readable slides. A timeline representation is sufficient here.</a:t>
            </a:r>
          </a:p>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Did you drop any functionalities, implement any additional functionalities, and/or use any frameworks or external libraries? If so what.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Did you drop any functionalities, implement any additional functionalities, and/or use any frameworks or external libraries? If so what.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Did you drop any functionalities, implement any additional functionalities, and/or use any frameworks or external libraries? If so what.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Tell us about the problems you faced tracking your schedule and how you overcame them.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cxnSp>
        <p:nvCxnSpPr>
          <p:cNvPr id="11" name="Shape 11"/>
          <p:cNvCxnSpPr/>
          <p:nvPr/>
        </p:nvCxnSpPr>
        <p:spPr>
          <a:xfrm>
            <a:off x="641934" y="3597500"/>
            <a:ext cx="390300"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wrap="square" lIns="91425" tIns="91425" rIns="91425" bIns="91425" anchor="b" anchorCtr="0"/>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wrap="square" lIns="91425" tIns="91425" rIns="91425" bIns="91425" anchor="t" anchorCtr="0"/>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4" name="Shape 1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wrap="square" lIns="91425" tIns="91425" rIns="91425" bIns="91425" anchor="b"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512700" y="1893300"/>
            <a:ext cx="8118600" cy="1522800"/>
          </a:xfrm>
          <a:prstGeom prst="rect">
            <a:avLst/>
          </a:prstGeom>
        </p:spPr>
        <p:txBody>
          <a:bodyPr wrap="square" lIns="91425" tIns="91425" rIns="91425" bIns="91425" anchor="b" anchorCtr="0"/>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wrap="square" lIns="91425" tIns="91425" rIns="91425" bIns="91425" anchor="ctr" anchorCtr="0"/>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p:spPr>
        <p:txBody>
          <a:bodyPr wrap="square" lIns="91425" tIns="91425" rIns="91425" bIns="91425" anchor="b" anchorCtr="0"/>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a:endParaRPr/>
          </a:p>
        </p:txBody>
      </p:sp>
      <p:sp>
        <p:nvSpPr>
          <p:cNvPr id="43" name="Shape 43"/>
          <p:cNvSpPr txBox="1">
            <a:spLocks noGrp="1"/>
          </p:cNvSpPr>
          <p:nvPr>
            <p:ph type="subTitle" idx="1"/>
          </p:nvPr>
        </p:nvSpPr>
        <p:spPr>
          <a:xfrm>
            <a:off x="265500" y="276900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1"/>
              </a:buClr>
              <a:buSzPct val="100000"/>
              <a:buFont typeface="Old Standard TT"/>
              <a:buChar char="●"/>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13.59.132.127/app/index.jsp"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439775"/>
            <a:ext cx="8520600" cy="2052600"/>
          </a:xfrm>
          <a:prstGeom prst="rect">
            <a:avLst/>
          </a:prstGeom>
        </p:spPr>
        <p:txBody>
          <a:bodyPr wrap="square" lIns="91425" tIns="91425" rIns="91425" bIns="91425" anchor="b" anchorCtr="0">
            <a:noAutofit/>
          </a:bodyPr>
          <a:lstStyle/>
          <a:p>
            <a:pPr lvl="0">
              <a:spcBef>
                <a:spcPts val="0"/>
              </a:spcBef>
              <a:buNone/>
            </a:pPr>
            <a:r>
              <a:rPr lang="en" sz="5000" b="1"/>
              <a:t>Software Engineering</a:t>
            </a:r>
          </a:p>
          <a:p>
            <a:pPr lvl="0">
              <a:spcBef>
                <a:spcPts val="0"/>
              </a:spcBef>
              <a:buNone/>
            </a:pPr>
            <a:endParaRPr b="1"/>
          </a:p>
          <a:p>
            <a:pPr lvl="0">
              <a:spcBef>
                <a:spcPts val="0"/>
              </a:spcBef>
              <a:buNone/>
            </a:pPr>
            <a:r>
              <a:rPr lang="en" b="1"/>
              <a:t>Final Presentation</a:t>
            </a:r>
          </a:p>
        </p:txBody>
      </p:sp>
      <p:sp>
        <p:nvSpPr>
          <p:cNvPr id="60" name="Shape 60"/>
          <p:cNvSpPr txBox="1">
            <a:spLocks noGrp="1"/>
          </p:cNvSpPr>
          <p:nvPr>
            <p:ph type="subTitle" idx="1"/>
          </p:nvPr>
        </p:nvSpPr>
        <p:spPr>
          <a:xfrm>
            <a:off x="311700" y="2605525"/>
            <a:ext cx="8706900" cy="2342100"/>
          </a:xfrm>
          <a:prstGeom prst="rect">
            <a:avLst/>
          </a:prstGeom>
        </p:spPr>
        <p:txBody>
          <a:bodyPr wrap="square" lIns="91425" tIns="91425" rIns="91425" bIns="91425" anchor="t" anchorCtr="0">
            <a:noAutofit/>
          </a:bodyPr>
          <a:lstStyle/>
          <a:p>
            <a:pPr lvl="0">
              <a:spcBef>
                <a:spcPts val="0"/>
              </a:spcBef>
              <a:buNone/>
            </a:pPr>
            <a:r>
              <a:rPr lang="en" sz="3000"/>
              <a:t>G7T8 - ~888~</a:t>
            </a:r>
          </a:p>
          <a:p>
            <a:pPr lvl="0">
              <a:spcBef>
                <a:spcPts val="0"/>
              </a:spcBef>
              <a:buNone/>
            </a:pPr>
            <a:endParaRPr sz="3000"/>
          </a:p>
          <a:p>
            <a:pPr lvl="0">
              <a:spcBef>
                <a:spcPts val="0"/>
              </a:spcBef>
              <a:buNone/>
            </a:pPr>
            <a:endParaRPr sz="3000"/>
          </a:p>
          <a:p>
            <a:pPr lvl="0">
              <a:spcBef>
                <a:spcPts val="0"/>
              </a:spcBef>
              <a:buNone/>
            </a:pPr>
            <a:r>
              <a:rPr lang="en" sz="2600"/>
              <a:t>Project Manager: Andy Ang</a:t>
            </a:r>
          </a:p>
          <a:p>
            <a:pPr lvl="0">
              <a:spcBef>
                <a:spcPts val="0"/>
              </a:spcBef>
              <a:buNone/>
            </a:pPr>
            <a:r>
              <a:rPr lang="en" sz="2600"/>
              <a:t>Members: Daniel Ang, Hani ‘Aiman, Hong Yuan, Xu Ying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Improvement from Progress Update</a:t>
            </a:r>
          </a:p>
        </p:txBody>
      </p:sp>
      <p:sp>
        <p:nvSpPr>
          <p:cNvPr id="247" name="Shape 247"/>
          <p:cNvSpPr txBox="1">
            <a:spLocks noGrp="1"/>
          </p:cNvSpPr>
          <p:nvPr>
            <p:ph type="body" idx="1"/>
          </p:nvPr>
        </p:nvSpPr>
        <p:spPr>
          <a:xfrm>
            <a:off x="311700" y="1171600"/>
            <a:ext cx="8462100" cy="3397200"/>
          </a:xfrm>
          <a:prstGeom prst="rect">
            <a:avLst/>
          </a:prstGeom>
        </p:spPr>
        <p:txBody>
          <a:bodyPr wrap="square" lIns="91425" tIns="91425" rIns="91425" bIns="91425" anchor="t" anchorCtr="0">
            <a:noAutofit/>
          </a:bodyPr>
          <a:lstStyle/>
          <a:p>
            <a:pPr lvl="0" rtl="0">
              <a:spcBef>
                <a:spcPts val="0"/>
              </a:spcBef>
              <a:buNone/>
            </a:pPr>
            <a:r>
              <a:rPr lang="en" sz="2400"/>
              <a:t>We have received two comments from Prof on Week 10:</a:t>
            </a:r>
          </a:p>
          <a:p>
            <a:pPr marL="914400" lvl="0" indent="-381000" rtl="0">
              <a:spcBef>
                <a:spcPts val="0"/>
              </a:spcBef>
              <a:spcAft>
                <a:spcPts val="0"/>
              </a:spcAft>
              <a:buSzPct val="100000"/>
              <a:buAutoNum type="arabicPeriod"/>
            </a:pPr>
            <a:r>
              <a:rPr lang="en" sz="2400" b="1"/>
              <a:t>We should use AWS link for our UAT and Final submission</a:t>
            </a:r>
          </a:p>
          <a:p>
            <a:pPr marL="914400" lvl="0" indent="-381000" rtl="0">
              <a:spcBef>
                <a:spcPts val="0"/>
              </a:spcBef>
              <a:buSzPct val="100000"/>
              <a:buAutoNum type="arabicPeriod" startAt="2"/>
            </a:pPr>
            <a:r>
              <a:rPr lang="en" sz="2400" b="1"/>
              <a:t>Our pair programming hours should be equal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Improvement from Progress Update</a:t>
            </a:r>
          </a:p>
        </p:txBody>
      </p:sp>
      <p:sp>
        <p:nvSpPr>
          <p:cNvPr id="253" name="Shape 253"/>
          <p:cNvSpPr txBox="1">
            <a:spLocks noGrp="1"/>
          </p:cNvSpPr>
          <p:nvPr>
            <p:ph type="body" idx="1"/>
          </p:nvPr>
        </p:nvSpPr>
        <p:spPr>
          <a:xfrm>
            <a:off x="424650" y="1213500"/>
            <a:ext cx="8294700" cy="3397200"/>
          </a:xfrm>
          <a:prstGeom prst="rect">
            <a:avLst/>
          </a:prstGeom>
        </p:spPr>
        <p:txBody>
          <a:bodyPr wrap="square" lIns="91425" tIns="91425" rIns="91425" bIns="91425" anchor="t" anchorCtr="0">
            <a:noAutofit/>
          </a:bodyPr>
          <a:lstStyle/>
          <a:p>
            <a:pPr marL="457200" lvl="0" indent="-381000" rtl="0">
              <a:spcBef>
                <a:spcPts val="0"/>
              </a:spcBef>
              <a:spcAft>
                <a:spcPts val="0"/>
              </a:spcAft>
              <a:buSzPct val="100000"/>
            </a:pPr>
            <a:r>
              <a:rPr lang="en" sz="2400"/>
              <a:t>Based on the comments we added more hours to the member whose pair programming hours is the lowest. </a:t>
            </a:r>
          </a:p>
          <a:p>
            <a:pPr marL="457200" lvl="0" indent="-381000" rtl="0">
              <a:spcBef>
                <a:spcPts val="0"/>
              </a:spcBef>
              <a:buSzPct val="100000"/>
            </a:pPr>
            <a:r>
              <a:rPr lang="en" sz="2400"/>
              <a:t>This is to ensure that everyone will have equal workload in terms of programming and non programming tasks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Breakdown of Work</a:t>
            </a:r>
          </a:p>
        </p:txBody>
      </p:sp>
      <p:pic>
        <p:nvPicPr>
          <p:cNvPr id="259" name="Shape 259"/>
          <p:cNvPicPr preferRelativeResize="0"/>
          <p:nvPr/>
        </p:nvPicPr>
        <p:blipFill rotWithShape="1">
          <a:blip r:embed="rId3">
            <a:alphaModFix/>
          </a:blip>
          <a:srcRect l="1701" t="1566" r="1614" b="2913"/>
          <a:stretch/>
        </p:blipFill>
        <p:spPr>
          <a:xfrm>
            <a:off x="1536625" y="1117175"/>
            <a:ext cx="6076000" cy="360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Breakdown of Work</a:t>
            </a:r>
          </a:p>
        </p:txBody>
      </p:sp>
      <p:pic>
        <p:nvPicPr>
          <p:cNvPr id="265" name="Shape 265"/>
          <p:cNvPicPr preferRelativeResize="0"/>
          <p:nvPr/>
        </p:nvPicPr>
        <p:blipFill rotWithShape="1">
          <a:blip r:embed="rId3">
            <a:alphaModFix/>
          </a:blip>
          <a:srcRect l="648" t="1893" r="1139" b="1478"/>
          <a:stretch/>
        </p:blipFill>
        <p:spPr>
          <a:xfrm>
            <a:off x="1496125" y="1281400"/>
            <a:ext cx="6081325" cy="361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Fair Work Allocation</a:t>
            </a:r>
          </a:p>
        </p:txBody>
      </p:sp>
      <p:sp>
        <p:nvSpPr>
          <p:cNvPr id="271" name="Shape 271"/>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lvl="0" rtl="0">
              <a:spcBef>
                <a:spcPts val="0"/>
              </a:spcBef>
              <a:buNone/>
            </a:pPr>
            <a:r>
              <a:rPr lang="en" sz="2400"/>
              <a:t>Our team has allocated work fairly because:</a:t>
            </a:r>
          </a:p>
          <a:p>
            <a:pPr marL="914400" lvl="0" indent="-381000" rtl="0">
              <a:spcBef>
                <a:spcPts val="0"/>
              </a:spcBef>
              <a:spcAft>
                <a:spcPts val="0"/>
              </a:spcAft>
              <a:buSzPct val="100000"/>
              <a:buChar char="●"/>
            </a:pPr>
            <a:r>
              <a:rPr lang="en" sz="2400"/>
              <a:t>Everyone took the role as Project Manager </a:t>
            </a:r>
          </a:p>
          <a:p>
            <a:pPr marL="914400" lvl="0" indent="-381000" rtl="0">
              <a:spcBef>
                <a:spcPts val="0"/>
              </a:spcBef>
              <a:spcAft>
                <a:spcPts val="0"/>
              </a:spcAft>
              <a:buSzPct val="100000"/>
              <a:buChar char="●"/>
            </a:pPr>
            <a:r>
              <a:rPr lang="en" sz="2400"/>
              <a:t>Generally equal PP &amp; Non-PP hours for everyone</a:t>
            </a:r>
          </a:p>
          <a:p>
            <a:pPr marL="914400" lvl="0" indent="-381000" rtl="0">
              <a:spcBef>
                <a:spcPts val="0"/>
              </a:spcBef>
              <a:buSzPct val="100000"/>
              <a:buChar char="●"/>
            </a:pPr>
            <a:r>
              <a:rPr lang="en" sz="2400"/>
              <a:t>Task allocation are equal in terms of time and difficulty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graphicFrame>
        <p:nvGraphicFramePr>
          <p:cNvPr id="276" name="Shape 276"/>
          <p:cNvGraphicFramePr/>
          <p:nvPr/>
        </p:nvGraphicFramePr>
        <p:xfrm>
          <a:off x="757875" y="1057464"/>
          <a:ext cx="7628225" cy="3565890"/>
        </p:xfrm>
        <a:graphic>
          <a:graphicData uri="http://schemas.openxmlformats.org/drawingml/2006/table">
            <a:tbl>
              <a:tblPr>
                <a:noFill/>
                <a:tableStyleId>{44726894-70C6-4BA1-A42B-C39423219E51}</a:tableStyleId>
              </a:tblPr>
              <a:tblGrid>
                <a:gridCol w="897850">
                  <a:extLst>
                    <a:ext uri="{9D8B030D-6E8A-4147-A177-3AD203B41FA5}">
                      <a16:colId xmlns:a16="http://schemas.microsoft.com/office/drawing/2014/main" val="20000"/>
                    </a:ext>
                  </a:extLst>
                </a:gridCol>
                <a:gridCol w="1947675">
                  <a:extLst>
                    <a:ext uri="{9D8B030D-6E8A-4147-A177-3AD203B41FA5}">
                      <a16:colId xmlns:a16="http://schemas.microsoft.com/office/drawing/2014/main" val="20001"/>
                    </a:ext>
                  </a:extLst>
                </a:gridCol>
                <a:gridCol w="747025">
                  <a:extLst>
                    <a:ext uri="{9D8B030D-6E8A-4147-A177-3AD203B41FA5}">
                      <a16:colId xmlns:a16="http://schemas.microsoft.com/office/drawing/2014/main" val="20002"/>
                    </a:ext>
                  </a:extLst>
                </a:gridCol>
                <a:gridCol w="876050">
                  <a:extLst>
                    <a:ext uri="{9D8B030D-6E8A-4147-A177-3AD203B41FA5}">
                      <a16:colId xmlns:a16="http://schemas.microsoft.com/office/drawing/2014/main" val="20003"/>
                    </a:ext>
                  </a:extLst>
                </a:gridCol>
                <a:gridCol w="876050">
                  <a:extLst>
                    <a:ext uri="{9D8B030D-6E8A-4147-A177-3AD203B41FA5}">
                      <a16:colId xmlns:a16="http://schemas.microsoft.com/office/drawing/2014/main" val="20004"/>
                    </a:ext>
                  </a:extLst>
                </a:gridCol>
                <a:gridCol w="1116500">
                  <a:extLst>
                    <a:ext uri="{9D8B030D-6E8A-4147-A177-3AD203B41FA5}">
                      <a16:colId xmlns:a16="http://schemas.microsoft.com/office/drawing/2014/main" val="20005"/>
                    </a:ext>
                  </a:extLst>
                </a:gridCol>
                <a:gridCol w="1167075">
                  <a:extLst>
                    <a:ext uri="{9D8B030D-6E8A-4147-A177-3AD203B41FA5}">
                      <a16:colId xmlns:a16="http://schemas.microsoft.com/office/drawing/2014/main" val="20006"/>
                    </a:ext>
                  </a:extLst>
                </a:gridCol>
              </a:tblGrid>
              <a:tr h="388650">
                <a:tc>
                  <a:txBody>
                    <a:bodyPr/>
                    <a:lstStyle/>
                    <a:p>
                      <a:pPr lvl="0" algn="ctr" rtl="0">
                        <a:spcBef>
                          <a:spcPts val="0"/>
                        </a:spcBef>
                        <a:buNone/>
                      </a:pPr>
                      <a:r>
                        <a:rPr lang="en" b="1">
                          <a:latin typeface="Old Standard TT"/>
                          <a:ea typeface="Old Standard TT"/>
                          <a:cs typeface="Old Standard TT"/>
                          <a:sym typeface="Old Standard TT"/>
                        </a:rPr>
                        <a:t>Iteration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Function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Andy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Daniel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Hani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Hong Yuan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Xu Ying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extLst>
                  <a:ext uri="{0D108BD9-81ED-4DB2-BD59-A6C34878D82A}">
                    <a16:rowId xmlns:a16="http://schemas.microsoft.com/office/drawing/2014/main" val="10000"/>
                  </a:ext>
                </a:extLst>
              </a:tr>
              <a:tr h="0">
                <a:tc>
                  <a:txBody>
                    <a:bodyPr/>
                    <a:lstStyle/>
                    <a:p>
                      <a:pPr lvl="0" algn="ctr" rtl="0">
                        <a:spcBef>
                          <a:spcPts val="0"/>
                        </a:spcBef>
                        <a:buNone/>
                      </a:pPr>
                      <a:r>
                        <a:rPr lang="en" b="1">
                          <a:latin typeface="Old Standard TT"/>
                          <a:ea typeface="Old Standard TT"/>
                          <a:cs typeface="Old Standard TT"/>
                          <a:sym typeface="Old Standard TT"/>
                        </a:rPr>
                        <a:t>1</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just" rtl="0">
                        <a:spcBef>
                          <a:spcPts val="0"/>
                        </a:spcBef>
                        <a:buNone/>
                      </a:pPr>
                      <a:r>
                        <a:rPr lang="en" b="1">
                          <a:latin typeface="Old Standard TT"/>
                          <a:ea typeface="Old Standard TT"/>
                          <a:cs typeface="Old Standard TT"/>
                          <a:sym typeface="Old Standard TT"/>
                        </a:rPr>
                        <a:t>Login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rowSpan="3">
                  <a:txBody>
                    <a:bodyPr/>
                    <a:lstStyle/>
                    <a:p>
                      <a:pPr lvl="0" algn="ctr" rtl="0">
                        <a:spcBef>
                          <a:spcPts val="0"/>
                        </a:spcBef>
                        <a:buNone/>
                      </a:pPr>
                      <a:r>
                        <a:rPr lang="en" b="1">
                          <a:latin typeface="Old Standard TT"/>
                          <a:ea typeface="Old Standard TT"/>
                          <a:cs typeface="Old Standard TT"/>
                          <a:sym typeface="Old Standard TT"/>
                        </a:rPr>
                        <a:t>2</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just" rtl="0">
                        <a:spcBef>
                          <a:spcPts val="0"/>
                        </a:spcBef>
                        <a:buClr>
                          <a:schemeClr val="dk1"/>
                        </a:buClr>
                        <a:buSzPct val="78571"/>
                        <a:buFont typeface="Arial"/>
                        <a:buNone/>
                      </a:pPr>
                      <a:r>
                        <a:rPr lang="en" b="1">
                          <a:solidFill>
                            <a:schemeClr val="dk1"/>
                          </a:solidFill>
                          <a:latin typeface="Old Standard TT"/>
                          <a:ea typeface="Old Standard TT"/>
                          <a:cs typeface="Old Standard TT"/>
                          <a:sym typeface="Old Standard TT"/>
                        </a:rPr>
                        <a:t>Login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r>
                        <a:rPr lang="en">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vMerge="1">
                  <a:txBody>
                    <a:bodyPr/>
                    <a:lstStyle/>
                    <a:p>
                      <a:endParaRPr lang="en-US"/>
                    </a:p>
                  </a:txBody>
                  <a:tcPr/>
                </a:tc>
                <a:tc>
                  <a:txBody>
                    <a:bodyPr/>
                    <a:lstStyle/>
                    <a:p>
                      <a:pPr lvl="0" algn="just" rtl="0">
                        <a:spcBef>
                          <a:spcPts val="0"/>
                        </a:spcBef>
                        <a:buNone/>
                      </a:pPr>
                      <a:r>
                        <a:rPr lang="en" b="1">
                          <a:latin typeface="Old Standard TT"/>
                          <a:ea typeface="Old Standard TT"/>
                          <a:cs typeface="Old Standard TT"/>
                          <a:sym typeface="Old Standard TT"/>
                        </a:rPr>
                        <a:t>Breakdown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vMerge="1">
                  <a:txBody>
                    <a:bodyPr/>
                    <a:lstStyle/>
                    <a:p>
                      <a:endParaRPr lang="en-US"/>
                    </a:p>
                  </a:txBody>
                  <a:tcPr/>
                </a:tc>
                <a:tc>
                  <a:txBody>
                    <a:bodyPr/>
                    <a:lstStyle/>
                    <a:p>
                      <a:pPr lvl="0" algn="just" rtl="0">
                        <a:spcBef>
                          <a:spcPts val="0"/>
                        </a:spcBef>
                        <a:buClr>
                          <a:schemeClr val="dk1"/>
                        </a:buClr>
                        <a:buSzPct val="78571"/>
                        <a:buFont typeface="Arial"/>
                        <a:buNone/>
                      </a:pPr>
                      <a:r>
                        <a:rPr lang="en" b="1">
                          <a:solidFill>
                            <a:schemeClr val="dk1"/>
                          </a:solidFill>
                          <a:latin typeface="Old Standard TT"/>
                          <a:ea typeface="Old Standard TT"/>
                          <a:cs typeface="Old Standard TT"/>
                          <a:sym typeface="Old Standard TT"/>
                        </a:rPr>
                        <a:t>Top-K Popular Places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rowSpan="4">
                  <a:txBody>
                    <a:bodyPr/>
                    <a:lstStyle/>
                    <a:p>
                      <a:pPr lvl="0" algn="ctr" rtl="0">
                        <a:spcBef>
                          <a:spcPts val="0"/>
                        </a:spcBef>
                        <a:buNone/>
                      </a:pPr>
                      <a:r>
                        <a:rPr lang="en" b="1">
                          <a:latin typeface="Old Standard TT"/>
                          <a:ea typeface="Old Standard TT"/>
                          <a:cs typeface="Old Standard TT"/>
                          <a:sym typeface="Old Standard TT"/>
                        </a:rPr>
                        <a:t>3</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just" rtl="0">
                        <a:spcBef>
                          <a:spcPts val="0"/>
                        </a:spcBef>
                        <a:buNone/>
                      </a:pPr>
                      <a:r>
                        <a:rPr lang="en" b="1">
                          <a:solidFill>
                            <a:schemeClr val="dk1"/>
                          </a:solidFill>
                          <a:latin typeface="Old Standard TT"/>
                          <a:ea typeface="Old Standard TT"/>
                          <a:cs typeface="Old Standard TT"/>
                          <a:sym typeface="Old Standard TT"/>
                        </a:rPr>
                        <a:t>Heatmap</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Clr>
                          <a:schemeClr val="dk1"/>
                        </a:buClr>
                        <a:buSzPct val="78571"/>
                        <a:buFont typeface="Arial"/>
                        <a:buNone/>
                      </a:pPr>
                      <a:r>
                        <a:rPr lang="en">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vMerge="1">
                  <a:txBody>
                    <a:bodyPr/>
                    <a:lstStyle/>
                    <a:p>
                      <a:endParaRPr lang="en-US"/>
                    </a:p>
                  </a:txBody>
                  <a:tcPr/>
                </a:tc>
                <a:tc>
                  <a:txBody>
                    <a:bodyPr/>
                    <a:lstStyle/>
                    <a:p>
                      <a:pPr lvl="0" algn="just" rtl="0">
                        <a:spcBef>
                          <a:spcPts val="0"/>
                        </a:spcBef>
                        <a:buNone/>
                      </a:pPr>
                      <a:r>
                        <a:rPr lang="en" b="1">
                          <a:latin typeface="Old Standard TT"/>
                          <a:ea typeface="Old Standard TT"/>
                          <a:cs typeface="Old Standard TT"/>
                          <a:sym typeface="Old Standard TT"/>
                        </a:rPr>
                        <a:t>Top-K Next Places</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vMerge="1">
                  <a:txBody>
                    <a:bodyPr/>
                    <a:lstStyle/>
                    <a:p>
                      <a:endParaRPr lang="en-US"/>
                    </a:p>
                  </a:txBody>
                  <a:tcPr/>
                </a:tc>
                <a:tc>
                  <a:txBody>
                    <a:bodyPr/>
                    <a:lstStyle/>
                    <a:p>
                      <a:pPr lvl="0" algn="just" rtl="0">
                        <a:spcBef>
                          <a:spcPts val="0"/>
                        </a:spcBef>
                        <a:buNone/>
                      </a:pPr>
                      <a:r>
                        <a:rPr lang="en" b="1">
                          <a:latin typeface="Old Standard TT"/>
                          <a:ea typeface="Old Standard TT"/>
                          <a:cs typeface="Old Standard TT"/>
                          <a:sym typeface="Old Standard TT"/>
                        </a:rPr>
                        <a:t>Top-K Companion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l"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vMerge="1">
                  <a:txBody>
                    <a:bodyPr/>
                    <a:lstStyle/>
                    <a:p>
                      <a:endParaRPr lang="en-US"/>
                    </a:p>
                  </a:txBody>
                  <a:tcPr/>
                </a:tc>
                <a:tc>
                  <a:txBody>
                    <a:bodyPr/>
                    <a:lstStyle/>
                    <a:p>
                      <a:pPr lvl="0" algn="just" rtl="0">
                        <a:spcBef>
                          <a:spcPts val="0"/>
                        </a:spcBef>
                        <a:buNone/>
                      </a:pPr>
                      <a:r>
                        <a:rPr lang="en" b="1">
                          <a:latin typeface="Old Standard TT"/>
                          <a:ea typeface="Old Standard TT"/>
                          <a:cs typeface="Old Standard TT"/>
                          <a:sym typeface="Old Standard TT"/>
                        </a:rPr>
                        <a:t>Bootstrap</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l"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77" name="Shape 277"/>
          <p:cNvSpPr txBox="1">
            <a:spLocks noGrp="1"/>
          </p:cNvSpPr>
          <p:nvPr>
            <p:ph type="title"/>
          </p:nvPr>
        </p:nvSpPr>
        <p:spPr>
          <a:xfrm>
            <a:off x="464100" y="368825"/>
            <a:ext cx="8520600" cy="613200"/>
          </a:xfrm>
          <a:prstGeom prst="rect">
            <a:avLst/>
          </a:prstGeom>
        </p:spPr>
        <p:txBody>
          <a:bodyPr wrap="square" lIns="91425" tIns="91425" rIns="91425" bIns="91425" anchor="t" anchorCtr="0">
            <a:noAutofit/>
          </a:bodyPr>
          <a:lstStyle/>
          <a:p>
            <a:pPr lvl="0">
              <a:spcBef>
                <a:spcPts val="0"/>
              </a:spcBef>
              <a:buClr>
                <a:schemeClr val="dk1"/>
              </a:buClr>
              <a:buSzPct val="36666"/>
              <a:buFont typeface="Arial"/>
              <a:buNone/>
            </a:pPr>
            <a:r>
              <a:rPr lang="en" b="1"/>
              <a:t>Breakdown of Work</a:t>
            </a:r>
          </a:p>
          <a:p>
            <a:pPr lvl="0" rtl="0">
              <a:spcBef>
                <a:spcPts val="0"/>
              </a:spcBef>
              <a:buNone/>
            </a:pP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graphicFrame>
        <p:nvGraphicFramePr>
          <p:cNvPr id="282" name="Shape 282"/>
          <p:cNvGraphicFramePr/>
          <p:nvPr/>
        </p:nvGraphicFramePr>
        <p:xfrm>
          <a:off x="664450" y="1502597"/>
          <a:ext cx="7815075" cy="2603145"/>
        </p:xfrm>
        <a:graphic>
          <a:graphicData uri="http://schemas.openxmlformats.org/drawingml/2006/table">
            <a:tbl>
              <a:tblPr>
                <a:noFill/>
                <a:tableStyleId>{44726894-70C6-4BA1-A42B-C39423219E51}</a:tableStyleId>
              </a:tblPr>
              <a:tblGrid>
                <a:gridCol w="940425">
                  <a:extLst>
                    <a:ext uri="{9D8B030D-6E8A-4147-A177-3AD203B41FA5}">
                      <a16:colId xmlns:a16="http://schemas.microsoft.com/office/drawing/2014/main" val="20000"/>
                    </a:ext>
                  </a:extLst>
                </a:gridCol>
                <a:gridCol w="1212400">
                  <a:extLst>
                    <a:ext uri="{9D8B030D-6E8A-4147-A177-3AD203B41FA5}">
                      <a16:colId xmlns:a16="http://schemas.microsoft.com/office/drawing/2014/main" val="20001"/>
                    </a:ext>
                  </a:extLst>
                </a:gridCol>
                <a:gridCol w="1132450">
                  <a:extLst>
                    <a:ext uri="{9D8B030D-6E8A-4147-A177-3AD203B41FA5}">
                      <a16:colId xmlns:a16="http://schemas.microsoft.com/office/drawing/2014/main" val="20002"/>
                    </a:ext>
                  </a:extLst>
                </a:gridCol>
                <a:gridCol w="1132450">
                  <a:extLst>
                    <a:ext uri="{9D8B030D-6E8A-4147-A177-3AD203B41FA5}">
                      <a16:colId xmlns:a16="http://schemas.microsoft.com/office/drawing/2014/main" val="20003"/>
                    </a:ext>
                  </a:extLst>
                </a:gridCol>
                <a:gridCol w="1132450">
                  <a:extLst>
                    <a:ext uri="{9D8B030D-6E8A-4147-A177-3AD203B41FA5}">
                      <a16:colId xmlns:a16="http://schemas.microsoft.com/office/drawing/2014/main" val="20004"/>
                    </a:ext>
                  </a:extLst>
                </a:gridCol>
                <a:gridCol w="1132450">
                  <a:extLst>
                    <a:ext uri="{9D8B030D-6E8A-4147-A177-3AD203B41FA5}">
                      <a16:colId xmlns:a16="http://schemas.microsoft.com/office/drawing/2014/main" val="20005"/>
                    </a:ext>
                  </a:extLst>
                </a:gridCol>
                <a:gridCol w="1132450">
                  <a:extLst>
                    <a:ext uri="{9D8B030D-6E8A-4147-A177-3AD203B41FA5}">
                      <a16:colId xmlns:a16="http://schemas.microsoft.com/office/drawing/2014/main" val="20006"/>
                    </a:ext>
                  </a:extLst>
                </a:gridCol>
              </a:tblGrid>
              <a:tr h="420900">
                <a:tc>
                  <a:txBody>
                    <a:bodyPr/>
                    <a:lstStyle/>
                    <a:p>
                      <a:pPr lvl="0" algn="ctr" rtl="0">
                        <a:spcBef>
                          <a:spcPts val="0"/>
                        </a:spcBef>
                        <a:buNone/>
                      </a:pPr>
                      <a:r>
                        <a:rPr lang="en" b="1">
                          <a:latin typeface="Old Standard TT"/>
                          <a:ea typeface="Old Standard TT"/>
                          <a:cs typeface="Old Standard TT"/>
                          <a:sym typeface="Old Standard TT"/>
                        </a:rPr>
                        <a:t>Iteration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Function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Andy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Daniel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Hani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Hong Yuan</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lvl="0" algn="ctr" rtl="0">
                        <a:spcBef>
                          <a:spcPts val="0"/>
                        </a:spcBef>
                        <a:buNone/>
                      </a:pPr>
                      <a:r>
                        <a:rPr lang="en" b="1">
                          <a:latin typeface="Old Standard TT"/>
                          <a:ea typeface="Old Standard TT"/>
                          <a:cs typeface="Old Standard TT"/>
                          <a:sym typeface="Old Standard TT"/>
                        </a:rPr>
                        <a:t>Xu Ying</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extLst>
                  <a:ext uri="{0D108BD9-81ED-4DB2-BD59-A6C34878D82A}">
                    <a16:rowId xmlns:a16="http://schemas.microsoft.com/office/drawing/2014/main" val="10000"/>
                  </a:ext>
                </a:extLst>
              </a:tr>
              <a:tr h="524225">
                <a:tc rowSpan="2">
                  <a:txBody>
                    <a:bodyPr/>
                    <a:lstStyle/>
                    <a:p>
                      <a:pPr lvl="0" algn="ctr" rtl="0">
                        <a:spcBef>
                          <a:spcPts val="0"/>
                        </a:spcBef>
                        <a:buNone/>
                      </a:pPr>
                      <a:r>
                        <a:rPr lang="en" b="1">
                          <a:latin typeface="Old Standard TT"/>
                          <a:ea typeface="Old Standard TT"/>
                          <a:cs typeface="Old Standard TT"/>
                          <a:sym typeface="Old Standard TT"/>
                        </a:rPr>
                        <a:t>4</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just" rtl="0">
                        <a:spcBef>
                          <a:spcPts val="0"/>
                        </a:spcBef>
                        <a:buNone/>
                      </a:pPr>
                      <a:r>
                        <a:rPr lang="en" b="1">
                          <a:latin typeface="Old Standard TT"/>
                          <a:ea typeface="Old Standard TT"/>
                          <a:cs typeface="Old Standard TT"/>
                          <a:sym typeface="Old Standard TT"/>
                        </a:rPr>
                        <a:t>AGD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l"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24225">
                <a:tc vMerge="1">
                  <a:txBody>
                    <a:bodyPr/>
                    <a:lstStyle/>
                    <a:p>
                      <a:endParaRPr lang="en-US"/>
                    </a:p>
                  </a:txBody>
                  <a:tcPr/>
                </a:tc>
                <a:tc>
                  <a:txBody>
                    <a:bodyPr/>
                    <a:lstStyle/>
                    <a:p>
                      <a:pPr lvl="0" algn="just" rtl="0">
                        <a:spcBef>
                          <a:spcPts val="0"/>
                        </a:spcBef>
                        <a:buNone/>
                      </a:pPr>
                      <a:r>
                        <a:rPr lang="en" b="1">
                          <a:latin typeface="Old Standard TT"/>
                          <a:ea typeface="Old Standard TT"/>
                          <a:cs typeface="Old Standard TT"/>
                          <a:sym typeface="Old Standard TT"/>
                        </a:rPr>
                        <a:t>JSON</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l"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24225">
                <a:tc rowSpan="2">
                  <a:txBody>
                    <a:bodyPr/>
                    <a:lstStyle/>
                    <a:p>
                      <a:pPr lvl="0" algn="ctr" rtl="0">
                        <a:spcBef>
                          <a:spcPts val="0"/>
                        </a:spcBef>
                        <a:buNone/>
                      </a:pPr>
                      <a:r>
                        <a:rPr lang="en" b="1">
                          <a:latin typeface="Old Standard TT"/>
                          <a:ea typeface="Old Standard TT"/>
                          <a:cs typeface="Old Standard TT"/>
                          <a:sym typeface="Old Standard TT"/>
                        </a:rPr>
                        <a:t>5</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just" rtl="0">
                        <a:spcBef>
                          <a:spcPts val="0"/>
                        </a:spcBef>
                        <a:buClr>
                          <a:schemeClr val="dk1"/>
                        </a:buClr>
                        <a:buSzPct val="78571"/>
                        <a:buFont typeface="Arial"/>
                        <a:buNone/>
                      </a:pPr>
                      <a:r>
                        <a:rPr lang="en" b="1">
                          <a:solidFill>
                            <a:schemeClr val="dk1"/>
                          </a:solidFill>
                          <a:latin typeface="Old Standard TT"/>
                          <a:ea typeface="Old Standard TT"/>
                          <a:cs typeface="Old Standard TT"/>
                          <a:sym typeface="Old Standard TT"/>
                        </a:rPr>
                        <a:t>AGD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l"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24225">
                <a:tc vMerge="1">
                  <a:txBody>
                    <a:bodyPr/>
                    <a:lstStyle/>
                    <a:p>
                      <a:endParaRPr lang="en-US"/>
                    </a:p>
                  </a:txBody>
                  <a:tcPr/>
                </a:tc>
                <a:tc>
                  <a:txBody>
                    <a:bodyPr/>
                    <a:lstStyle/>
                    <a:p>
                      <a:pPr lvl="0" algn="just" rtl="0">
                        <a:spcBef>
                          <a:spcPts val="0"/>
                        </a:spcBef>
                        <a:buNone/>
                      </a:pPr>
                      <a:r>
                        <a:rPr lang="en" b="1">
                          <a:solidFill>
                            <a:schemeClr val="dk1"/>
                          </a:solidFill>
                          <a:latin typeface="Old Standard TT"/>
                          <a:ea typeface="Old Standard TT"/>
                          <a:cs typeface="Old Standard TT"/>
                          <a:sym typeface="Old Standard TT"/>
                        </a:rPr>
                        <a:t>JSON (AGD)</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4"/>
                    </a:solidFill>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l" rtl="0">
                        <a:spcBef>
                          <a:spcPts val="0"/>
                        </a:spcBef>
                        <a:buClr>
                          <a:srgbClr val="000000"/>
                        </a:buClr>
                        <a:buSzPct val="78571"/>
                        <a:buFont typeface="Arial"/>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endParaRPr>
                        <a:latin typeface="Old Standard TT"/>
                        <a:ea typeface="Old Standard TT"/>
                        <a:cs typeface="Old Standard TT"/>
                        <a:sym typeface="Old Standard TT"/>
                      </a:endParaRP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Clr>
                          <a:schemeClr val="dk1"/>
                        </a:buClr>
                        <a:buSzPct val="78571"/>
                        <a:buFont typeface="Arial"/>
                        <a:buNone/>
                      </a:pPr>
                      <a:r>
                        <a:rPr lang="en">
                          <a:solidFill>
                            <a:schemeClr val="dk1"/>
                          </a:solidFill>
                          <a:latin typeface="Old Standard TT"/>
                          <a:ea typeface="Old Standard TT"/>
                          <a:cs typeface="Old Standard TT"/>
                          <a:sym typeface="Old Standard TT"/>
                        </a:rPr>
                        <a:t>Y</a:t>
                      </a:r>
                    </a:p>
                  </a:txBody>
                  <a:tcPr marL="91425" marR="91425" marT="91425" marB="91425"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83" name="Shape 283"/>
          <p:cNvSpPr txBox="1">
            <a:spLocks noGrp="1"/>
          </p:cNvSpPr>
          <p:nvPr>
            <p:ph type="title"/>
          </p:nvPr>
        </p:nvSpPr>
        <p:spPr>
          <a:xfrm>
            <a:off x="464100" y="445025"/>
            <a:ext cx="8520600" cy="613200"/>
          </a:xfrm>
          <a:prstGeom prst="rect">
            <a:avLst/>
          </a:prstGeom>
        </p:spPr>
        <p:txBody>
          <a:bodyPr wrap="square" lIns="91425" tIns="91425" rIns="91425" bIns="91425" anchor="t" anchorCtr="0">
            <a:noAutofit/>
          </a:bodyPr>
          <a:lstStyle/>
          <a:p>
            <a:pPr lvl="0" rtl="0">
              <a:spcBef>
                <a:spcPts val="0"/>
              </a:spcBef>
              <a:buNone/>
            </a:pPr>
            <a:r>
              <a:rPr lang="en" b="1"/>
              <a:t>Breakdown of Work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Task Metric</a:t>
            </a:r>
          </a:p>
        </p:txBody>
      </p:sp>
      <p:sp>
        <p:nvSpPr>
          <p:cNvPr id="289" name="Shape 289"/>
          <p:cNvSpPr txBox="1"/>
          <p:nvPr/>
        </p:nvSpPr>
        <p:spPr>
          <a:xfrm>
            <a:off x="6388300" y="1152300"/>
            <a:ext cx="2520300" cy="3603600"/>
          </a:xfrm>
          <a:prstGeom prst="rect">
            <a:avLst/>
          </a:prstGeom>
          <a:noFill/>
          <a:ln>
            <a:noFill/>
          </a:ln>
        </p:spPr>
        <p:txBody>
          <a:bodyPr wrap="square" lIns="91425" tIns="91425" rIns="91425" bIns="91425" anchor="ctr" anchorCtr="0">
            <a:noAutofit/>
          </a:bodyPr>
          <a:lstStyle/>
          <a:p>
            <a:pPr marL="457200" lvl="0" indent="-342900" rtl="0">
              <a:spcBef>
                <a:spcPts val="0"/>
              </a:spcBef>
              <a:buSzPct val="100000"/>
              <a:buChar char="●"/>
            </a:pPr>
            <a:r>
              <a:rPr lang="en" sz="1800">
                <a:latin typeface="Old Standard TT"/>
                <a:ea typeface="Old Standard TT"/>
                <a:cs typeface="Old Standard TT"/>
                <a:sym typeface="Old Standard TT"/>
              </a:rPr>
              <a:t>There were </a:t>
            </a:r>
            <a:r>
              <a:rPr lang="en" sz="1800" b="1">
                <a:latin typeface="Old Standard TT"/>
                <a:ea typeface="Old Standard TT"/>
                <a:cs typeface="Old Standard TT"/>
                <a:sym typeface="Old Standard TT"/>
              </a:rPr>
              <a:t>9 </a:t>
            </a:r>
            <a:r>
              <a:rPr lang="en" sz="1800">
                <a:latin typeface="Old Standard TT"/>
                <a:ea typeface="Old Standard TT"/>
                <a:cs typeface="Old Standard TT"/>
                <a:sym typeface="Old Standard TT"/>
              </a:rPr>
              <a:t>holds/incomplete tasks during </a:t>
            </a:r>
            <a:r>
              <a:rPr lang="en" sz="1800" i="1">
                <a:latin typeface="Old Standard TT"/>
                <a:ea typeface="Old Standard TT"/>
                <a:cs typeface="Old Standard TT"/>
                <a:sym typeface="Old Standard TT"/>
              </a:rPr>
              <a:t>iteration 3</a:t>
            </a:r>
          </a:p>
          <a:p>
            <a:pPr lvl="0" rtl="0">
              <a:spcBef>
                <a:spcPts val="0"/>
              </a:spcBef>
              <a:buNone/>
            </a:pPr>
            <a:endParaRPr sz="1800">
              <a:latin typeface="Old Standard TT"/>
              <a:ea typeface="Old Standard TT"/>
              <a:cs typeface="Old Standard TT"/>
              <a:sym typeface="Old Standard TT"/>
            </a:endParaRPr>
          </a:p>
          <a:p>
            <a:pPr marL="457200" lvl="0" indent="-342900">
              <a:spcBef>
                <a:spcPts val="0"/>
              </a:spcBef>
              <a:buSzPct val="100000"/>
              <a:buChar char="●"/>
            </a:pPr>
            <a:r>
              <a:rPr lang="en" sz="1800">
                <a:latin typeface="Old Standard TT"/>
                <a:ea typeface="Old Standard TT"/>
                <a:cs typeface="Old Standard TT"/>
                <a:sym typeface="Old Standard TT"/>
              </a:rPr>
              <a:t>There were </a:t>
            </a:r>
            <a:r>
              <a:rPr lang="en" sz="1800" b="1">
                <a:latin typeface="Old Standard TT"/>
                <a:ea typeface="Old Standard TT"/>
                <a:cs typeface="Old Standard TT"/>
                <a:sym typeface="Old Standard TT"/>
              </a:rPr>
              <a:t>2 </a:t>
            </a:r>
            <a:r>
              <a:rPr lang="en" sz="1800">
                <a:latin typeface="Old Standard TT"/>
                <a:ea typeface="Old Standard TT"/>
                <a:cs typeface="Old Standard TT"/>
                <a:sym typeface="Old Standard TT"/>
              </a:rPr>
              <a:t>holds/incomplete tasks during </a:t>
            </a:r>
            <a:r>
              <a:rPr lang="en" sz="1800" i="1">
                <a:latin typeface="Old Standard TT"/>
                <a:ea typeface="Old Standard TT"/>
                <a:cs typeface="Old Standard TT"/>
                <a:sym typeface="Old Standard TT"/>
              </a:rPr>
              <a:t>iteration 4</a:t>
            </a:r>
          </a:p>
        </p:txBody>
      </p:sp>
      <p:pic>
        <p:nvPicPr>
          <p:cNvPr id="290" name="Shape 290"/>
          <p:cNvPicPr preferRelativeResize="0"/>
          <p:nvPr/>
        </p:nvPicPr>
        <p:blipFill rotWithShape="1">
          <a:blip r:embed="rId3">
            <a:alphaModFix/>
          </a:blip>
          <a:srcRect l="1258" t="1659" r="1161" b="2389"/>
          <a:stretch/>
        </p:blipFill>
        <p:spPr>
          <a:xfrm>
            <a:off x="387100" y="1240350"/>
            <a:ext cx="5853150" cy="3401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Task Metric</a:t>
            </a:r>
          </a:p>
        </p:txBody>
      </p:sp>
      <p:sp>
        <p:nvSpPr>
          <p:cNvPr id="296" name="Shape 296"/>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lvl="0" rtl="0">
              <a:lnSpc>
                <a:spcPct val="100000"/>
              </a:lnSpc>
              <a:spcBef>
                <a:spcPts val="0"/>
              </a:spcBef>
              <a:buNone/>
            </a:pPr>
            <a:r>
              <a:rPr lang="en" sz="2400" b="1"/>
              <a:t>Problems in Iteration 3:</a:t>
            </a:r>
          </a:p>
          <a:p>
            <a:pPr marL="914400" lvl="0" indent="-381000" rtl="0">
              <a:lnSpc>
                <a:spcPct val="100000"/>
              </a:lnSpc>
              <a:spcBef>
                <a:spcPts val="0"/>
              </a:spcBef>
              <a:buSzPct val="100000"/>
            </a:pPr>
            <a:r>
              <a:rPr lang="en" sz="2400"/>
              <a:t>We have 9 unplanned tasks since we underestimated the time required to finish the bootstrap, companion and top next K functions</a:t>
            </a:r>
          </a:p>
          <a:p>
            <a:pPr lvl="0" rtl="0">
              <a:lnSpc>
                <a:spcPct val="100000"/>
              </a:lnSpc>
              <a:spcBef>
                <a:spcPts val="0"/>
              </a:spcBef>
              <a:buNone/>
            </a:pPr>
            <a:r>
              <a:rPr lang="en" sz="2400" b="1"/>
              <a:t>Problems in Iteration 4:</a:t>
            </a:r>
          </a:p>
          <a:p>
            <a:pPr marL="914400" lvl="0" indent="-381000" rtl="0">
              <a:lnSpc>
                <a:spcPct val="100000"/>
              </a:lnSpc>
              <a:spcBef>
                <a:spcPts val="0"/>
              </a:spcBef>
              <a:buSzPct val="100000"/>
            </a:pPr>
            <a:r>
              <a:rPr lang="en" sz="2400"/>
              <a:t>We didn’t complete AGD function and had to push to next iteration since we underestimated the time required to finish the AGD function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Task Metric</a:t>
            </a:r>
          </a:p>
        </p:txBody>
      </p:sp>
      <p:sp>
        <p:nvSpPr>
          <p:cNvPr id="302" name="Shape 302"/>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lvl="0" rtl="0">
              <a:lnSpc>
                <a:spcPct val="100000"/>
              </a:lnSpc>
              <a:spcBef>
                <a:spcPts val="0"/>
              </a:spcBef>
              <a:buNone/>
            </a:pPr>
            <a:r>
              <a:rPr lang="en" sz="2400" b="1"/>
              <a:t>Mitigation Action for Iteration 3:</a:t>
            </a:r>
          </a:p>
          <a:p>
            <a:pPr marL="914400" lvl="0" indent="-381000" rtl="0">
              <a:lnSpc>
                <a:spcPct val="100000"/>
              </a:lnSpc>
              <a:spcBef>
                <a:spcPts val="0"/>
              </a:spcBef>
              <a:spcAft>
                <a:spcPts val="0"/>
              </a:spcAft>
              <a:buSzPct val="100000"/>
            </a:pPr>
            <a:r>
              <a:rPr lang="en" sz="2400"/>
              <a:t>Our team re-estimated the tasks for future iterations</a:t>
            </a:r>
          </a:p>
          <a:p>
            <a:pPr marL="914400" lvl="0" indent="-381000" rtl="0">
              <a:lnSpc>
                <a:spcPct val="100000"/>
              </a:lnSpc>
              <a:spcBef>
                <a:spcPts val="0"/>
              </a:spcBef>
              <a:buSzPct val="100000"/>
            </a:pPr>
            <a:r>
              <a:rPr lang="en" sz="2400"/>
              <a:t>We deducted 2 days from our buffer days</a:t>
            </a:r>
          </a:p>
          <a:p>
            <a:pPr lvl="0" rtl="0">
              <a:lnSpc>
                <a:spcPct val="100000"/>
              </a:lnSpc>
              <a:spcBef>
                <a:spcPts val="0"/>
              </a:spcBef>
              <a:buNone/>
            </a:pPr>
            <a:r>
              <a:rPr lang="en" sz="2400" b="1"/>
              <a:t>Mitigation Action for Iteration 4:</a:t>
            </a:r>
          </a:p>
          <a:p>
            <a:pPr marL="914400" lvl="0" indent="-381000" rtl="0">
              <a:lnSpc>
                <a:spcPct val="100000"/>
              </a:lnSpc>
              <a:spcBef>
                <a:spcPts val="0"/>
              </a:spcBef>
              <a:spcAft>
                <a:spcPts val="0"/>
              </a:spcAft>
              <a:buSzPct val="100000"/>
            </a:pPr>
            <a:r>
              <a:rPr lang="en" sz="2400"/>
              <a:t>Estimates were slowly getting on track </a:t>
            </a:r>
          </a:p>
          <a:p>
            <a:pPr marL="914400" lvl="0" indent="-381000" rtl="0">
              <a:lnSpc>
                <a:spcPct val="100000"/>
              </a:lnSpc>
              <a:spcBef>
                <a:spcPts val="0"/>
              </a:spcBef>
              <a:buSzPct val="100000"/>
            </a:pPr>
            <a:r>
              <a:rPr lang="en" sz="2400"/>
              <a:t>We did NOT deduct or add any buffer days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Agenda</a:t>
            </a:r>
          </a:p>
        </p:txBody>
      </p:sp>
      <p:sp>
        <p:nvSpPr>
          <p:cNvPr id="66" name="Shape 66"/>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42900" rtl="0">
              <a:lnSpc>
                <a:spcPct val="150000"/>
              </a:lnSpc>
              <a:spcBef>
                <a:spcPts val="0"/>
              </a:spcBef>
              <a:spcAft>
                <a:spcPts val="0"/>
              </a:spcAft>
              <a:buSzPct val="100000"/>
            </a:pPr>
            <a:r>
              <a:rPr lang="en"/>
              <a:t>Schedule</a:t>
            </a:r>
          </a:p>
          <a:p>
            <a:pPr marL="457200" lvl="0" indent="-342900" rtl="0">
              <a:lnSpc>
                <a:spcPct val="150000"/>
              </a:lnSpc>
              <a:spcBef>
                <a:spcPts val="0"/>
              </a:spcBef>
              <a:spcAft>
                <a:spcPts val="0"/>
              </a:spcAft>
              <a:buSzPct val="100000"/>
            </a:pPr>
            <a:r>
              <a:rPr lang="en"/>
              <a:t>Improvement from Progress Update</a:t>
            </a:r>
          </a:p>
          <a:p>
            <a:pPr marL="457200" lvl="0" indent="-342900" rtl="0">
              <a:lnSpc>
                <a:spcPct val="150000"/>
              </a:lnSpc>
              <a:spcBef>
                <a:spcPts val="0"/>
              </a:spcBef>
              <a:spcAft>
                <a:spcPts val="0"/>
              </a:spcAft>
              <a:buSzPct val="100000"/>
            </a:pPr>
            <a:r>
              <a:rPr lang="en"/>
              <a:t>Breakdown of Work</a:t>
            </a:r>
          </a:p>
          <a:p>
            <a:pPr marL="457200" lvl="0" indent="-342900" rtl="0">
              <a:lnSpc>
                <a:spcPct val="150000"/>
              </a:lnSpc>
              <a:spcBef>
                <a:spcPts val="0"/>
              </a:spcBef>
              <a:spcAft>
                <a:spcPts val="0"/>
              </a:spcAft>
              <a:buSzPct val="100000"/>
            </a:pPr>
            <a:r>
              <a:rPr lang="en"/>
              <a:t>Tasks &amp; Bug Metrics</a:t>
            </a:r>
          </a:p>
          <a:p>
            <a:pPr marL="457200" lvl="0" indent="-342900" rtl="0">
              <a:lnSpc>
                <a:spcPct val="150000"/>
              </a:lnSpc>
              <a:spcBef>
                <a:spcPts val="0"/>
              </a:spcBef>
              <a:spcAft>
                <a:spcPts val="0"/>
              </a:spcAft>
              <a:buSzPct val="100000"/>
            </a:pPr>
            <a:r>
              <a:rPr lang="en"/>
              <a:t>Use of GIT</a:t>
            </a:r>
          </a:p>
          <a:p>
            <a:pPr marL="457200" lvl="0" indent="-342900" rtl="0">
              <a:lnSpc>
                <a:spcPct val="150000"/>
              </a:lnSpc>
              <a:spcBef>
                <a:spcPts val="0"/>
              </a:spcBef>
              <a:spcAft>
                <a:spcPts val="0"/>
              </a:spcAft>
              <a:buSzPct val="100000"/>
            </a:pPr>
            <a:r>
              <a:rPr lang="en"/>
              <a:t>Test Score</a:t>
            </a:r>
          </a:p>
          <a:p>
            <a:pPr marL="457200" lvl="0" indent="-342900" rtl="0">
              <a:lnSpc>
                <a:spcPct val="150000"/>
              </a:lnSpc>
              <a:spcBef>
                <a:spcPts val="0"/>
              </a:spcBef>
              <a:spcAft>
                <a:spcPts val="0"/>
              </a:spcAft>
              <a:buSzPct val="100000"/>
            </a:pPr>
            <a:r>
              <a:rPr lang="en"/>
              <a:t>Server Information</a:t>
            </a:r>
          </a:p>
          <a:p>
            <a:pPr marL="457200" lvl="0" indent="-342900">
              <a:lnSpc>
                <a:spcPct val="150000"/>
              </a:lnSpc>
              <a:spcBef>
                <a:spcPts val="0"/>
              </a:spcBef>
              <a:buSzPct val="100000"/>
            </a:pPr>
            <a:r>
              <a:rPr lang="en"/>
              <a:t>Lesson Learnt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81000" rtl="0">
              <a:spcBef>
                <a:spcPts val="0"/>
              </a:spcBef>
              <a:spcAft>
                <a:spcPts val="0"/>
              </a:spcAft>
              <a:buSzPct val="100000"/>
            </a:pPr>
            <a:r>
              <a:rPr lang="en" sz="2400" b="1"/>
              <a:t>Challenges faced when collecting metric:</a:t>
            </a:r>
          </a:p>
          <a:p>
            <a:pPr marL="914400" lvl="1" indent="-381000" rtl="0">
              <a:spcBef>
                <a:spcPts val="0"/>
              </a:spcBef>
              <a:spcAft>
                <a:spcPts val="0"/>
              </a:spcAft>
              <a:buSzPct val="100000"/>
            </a:pPr>
            <a:r>
              <a:rPr lang="en" sz="2400"/>
              <a:t>Changes made on Planned Task was not reflected</a:t>
            </a:r>
          </a:p>
          <a:p>
            <a:pPr marL="457200" lvl="0" indent="-381000" rtl="0">
              <a:spcBef>
                <a:spcPts val="0"/>
              </a:spcBef>
              <a:spcAft>
                <a:spcPts val="0"/>
              </a:spcAft>
              <a:buSzPct val="100000"/>
            </a:pPr>
            <a:r>
              <a:rPr lang="en" sz="2400" b="1"/>
              <a:t>Actions taken to overcome:</a:t>
            </a:r>
          </a:p>
          <a:p>
            <a:pPr marL="914400" lvl="1" indent="-381000">
              <a:spcBef>
                <a:spcPts val="0"/>
              </a:spcBef>
              <a:buSzPct val="100000"/>
            </a:pPr>
            <a:r>
              <a:rPr lang="en" sz="2400"/>
              <a:t>We manually calculated the metrics based on the formula given</a:t>
            </a:r>
          </a:p>
        </p:txBody>
      </p:sp>
      <p:sp>
        <p:nvSpPr>
          <p:cNvPr id="308" name="Shape 30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Task Metric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Bug Metric</a:t>
            </a:r>
          </a:p>
        </p:txBody>
      </p:sp>
      <p:sp>
        <p:nvSpPr>
          <p:cNvPr id="314" name="Shape 314"/>
          <p:cNvSpPr txBox="1">
            <a:spLocks noGrp="1"/>
          </p:cNvSpPr>
          <p:nvPr>
            <p:ph type="body" idx="1"/>
          </p:nvPr>
        </p:nvSpPr>
        <p:spPr>
          <a:xfrm>
            <a:off x="1194675" y="2265150"/>
            <a:ext cx="3633000" cy="613200"/>
          </a:xfrm>
          <a:prstGeom prst="rect">
            <a:avLst/>
          </a:prstGeom>
        </p:spPr>
        <p:txBody>
          <a:bodyPr wrap="square" lIns="91425" tIns="91425" rIns="91425" bIns="91425" anchor="t" anchorCtr="0">
            <a:noAutofit/>
          </a:bodyPr>
          <a:lstStyle/>
          <a:p>
            <a:pPr lvl="0" rtl="0">
              <a:spcBef>
                <a:spcPts val="0"/>
              </a:spcBef>
              <a:buNone/>
            </a:pPr>
            <a:r>
              <a:rPr lang="en" sz="2400"/>
              <a:t>Current </a:t>
            </a:r>
            <a:r>
              <a:rPr lang="en" sz="2400" b="1" i="1"/>
              <a:t>bug</a:t>
            </a:r>
            <a:r>
              <a:rPr lang="en" sz="2400"/>
              <a:t> metric score:</a:t>
            </a:r>
          </a:p>
        </p:txBody>
      </p:sp>
      <p:pic>
        <p:nvPicPr>
          <p:cNvPr id="315" name="Shape 315"/>
          <p:cNvPicPr preferRelativeResize="0"/>
          <p:nvPr/>
        </p:nvPicPr>
        <p:blipFill>
          <a:blip r:embed="rId3">
            <a:alphaModFix/>
          </a:blip>
          <a:stretch>
            <a:fillRect/>
          </a:stretch>
        </p:blipFill>
        <p:spPr>
          <a:xfrm>
            <a:off x="4827675" y="1111888"/>
            <a:ext cx="2927325" cy="2919725"/>
          </a:xfrm>
          <a:prstGeom prst="rect">
            <a:avLst/>
          </a:prstGeom>
          <a:noFill/>
          <a:ln>
            <a:noFill/>
          </a:ln>
        </p:spPr>
      </p:pic>
      <p:sp>
        <p:nvSpPr>
          <p:cNvPr id="316" name="Shape 316"/>
          <p:cNvSpPr/>
          <p:nvPr/>
        </p:nvSpPr>
        <p:spPr>
          <a:xfrm>
            <a:off x="617400" y="4157050"/>
            <a:ext cx="7909200" cy="7542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rtl="0">
              <a:lnSpc>
                <a:spcPct val="115000"/>
              </a:lnSpc>
              <a:spcBef>
                <a:spcPts val="0"/>
              </a:spcBef>
              <a:buClr>
                <a:schemeClr val="dk1"/>
              </a:buClr>
              <a:buSzPct val="61111"/>
              <a:buFont typeface="Arial"/>
              <a:buNone/>
            </a:pPr>
            <a:r>
              <a:rPr lang="en" sz="1800" i="1">
                <a:solidFill>
                  <a:srgbClr val="FFFFFF"/>
                </a:solidFill>
                <a:latin typeface="Corbel"/>
                <a:ea typeface="Corbel"/>
                <a:cs typeface="Corbel"/>
                <a:sym typeface="Corbel"/>
              </a:rPr>
              <a:t>We have solved all the bugs found in testing, using our planned debugging time in the iteration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Bug Metric</a:t>
            </a:r>
          </a:p>
        </p:txBody>
      </p:sp>
      <p:graphicFrame>
        <p:nvGraphicFramePr>
          <p:cNvPr id="322" name="Shape 322"/>
          <p:cNvGraphicFramePr/>
          <p:nvPr/>
        </p:nvGraphicFramePr>
        <p:xfrm>
          <a:off x="342275" y="1113474"/>
          <a:ext cx="8459450" cy="3841750"/>
        </p:xfrm>
        <a:graphic>
          <a:graphicData uri="http://schemas.openxmlformats.org/drawingml/2006/table">
            <a:tbl>
              <a:tblPr>
                <a:noFill/>
                <a:tableStyleId>{BF4E5381-5B99-46E8-A543-7AF9F179E91D}</a:tableStyleId>
              </a:tblPr>
              <a:tblGrid>
                <a:gridCol w="1057675">
                  <a:extLst>
                    <a:ext uri="{9D8B030D-6E8A-4147-A177-3AD203B41FA5}">
                      <a16:colId xmlns:a16="http://schemas.microsoft.com/office/drawing/2014/main" val="20000"/>
                    </a:ext>
                  </a:extLst>
                </a:gridCol>
                <a:gridCol w="1182975">
                  <a:extLst>
                    <a:ext uri="{9D8B030D-6E8A-4147-A177-3AD203B41FA5}">
                      <a16:colId xmlns:a16="http://schemas.microsoft.com/office/drawing/2014/main" val="20001"/>
                    </a:ext>
                  </a:extLst>
                </a:gridCol>
                <a:gridCol w="6218800">
                  <a:extLst>
                    <a:ext uri="{9D8B030D-6E8A-4147-A177-3AD203B41FA5}">
                      <a16:colId xmlns:a16="http://schemas.microsoft.com/office/drawing/2014/main" val="20002"/>
                    </a:ext>
                  </a:extLst>
                </a:gridCol>
              </a:tblGrid>
              <a:tr h="413050">
                <a:tc>
                  <a:txBody>
                    <a:bodyPr/>
                    <a:lstStyle/>
                    <a:p>
                      <a:pPr lvl="0" algn="ctr" rtl="0">
                        <a:lnSpc>
                          <a:spcPct val="100000"/>
                        </a:lnSpc>
                        <a:spcBef>
                          <a:spcPts val="0"/>
                        </a:spcBef>
                        <a:buNone/>
                      </a:pPr>
                      <a:r>
                        <a:rPr lang="en" b="1">
                          <a:latin typeface="Old Standard TT"/>
                          <a:ea typeface="Old Standard TT"/>
                          <a:cs typeface="Old Standard TT"/>
                          <a:sym typeface="Old Standard TT"/>
                        </a:rPr>
                        <a:t>Iteration</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4"/>
                    </a:solidFill>
                  </a:tcPr>
                </a:tc>
                <a:tc>
                  <a:txBody>
                    <a:bodyPr/>
                    <a:lstStyle/>
                    <a:p>
                      <a:pPr lvl="0" algn="ctr" rtl="0">
                        <a:lnSpc>
                          <a:spcPct val="100000"/>
                        </a:lnSpc>
                        <a:spcBef>
                          <a:spcPts val="0"/>
                        </a:spcBef>
                        <a:buNone/>
                      </a:pPr>
                      <a:r>
                        <a:rPr lang="en" b="1">
                          <a:latin typeface="Old Standard TT"/>
                          <a:ea typeface="Old Standard TT"/>
                          <a:cs typeface="Old Standard TT"/>
                          <a:sym typeface="Old Standard TT"/>
                        </a:rPr>
                        <a:t>Bug Score</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4"/>
                    </a:solidFill>
                  </a:tcPr>
                </a:tc>
                <a:tc>
                  <a:txBody>
                    <a:bodyPr/>
                    <a:lstStyle/>
                    <a:p>
                      <a:pPr lvl="0" algn="ctr" rtl="0">
                        <a:lnSpc>
                          <a:spcPct val="100000"/>
                        </a:lnSpc>
                        <a:spcBef>
                          <a:spcPts val="0"/>
                        </a:spcBef>
                        <a:buNone/>
                      </a:pPr>
                      <a:r>
                        <a:rPr lang="en" b="1">
                          <a:latin typeface="Old Standard TT"/>
                          <a:ea typeface="Old Standard TT"/>
                          <a:cs typeface="Old Standard TT"/>
                          <a:sym typeface="Old Standard TT"/>
                        </a:rPr>
                        <a:t>Mitigation Actions</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4"/>
                    </a:solidFill>
                  </a:tcPr>
                </a:tc>
                <a:extLst>
                  <a:ext uri="{0D108BD9-81ED-4DB2-BD59-A6C34878D82A}">
                    <a16:rowId xmlns:a16="http://schemas.microsoft.com/office/drawing/2014/main" val="10000"/>
                  </a:ext>
                </a:extLst>
              </a:tr>
              <a:tr h="413050">
                <a:tc>
                  <a:txBody>
                    <a:bodyPr/>
                    <a:lstStyle/>
                    <a:p>
                      <a:pPr lvl="0" algn="ctr" rtl="0">
                        <a:lnSpc>
                          <a:spcPct val="100000"/>
                        </a:lnSpc>
                        <a:spcBef>
                          <a:spcPts val="0"/>
                        </a:spcBef>
                        <a:buNone/>
                      </a:pPr>
                      <a:r>
                        <a:rPr lang="en">
                          <a:latin typeface="Old Standard TT"/>
                          <a:ea typeface="Old Standard TT"/>
                          <a:cs typeface="Old Standard TT"/>
                          <a:sym typeface="Old Standard TT"/>
                        </a:rPr>
                        <a:t>1</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lnSpc>
                          <a:spcPct val="100000"/>
                        </a:lnSpc>
                        <a:spcBef>
                          <a:spcPts val="0"/>
                        </a:spcBef>
                        <a:buNone/>
                      </a:pPr>
                      <a:r>
                        <a:rPr lang="en">
                          <a:latin typeface="Old Standard TT"/>
                          <a:ea typeface="Old Standard TT"/>
                          <a:cs typeface="Old Standard TT"/>
                          <a:sym typeface="Old Standard TT"/>
                        </a:rPr>
                        <a:t>1</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00000"/>
                        </a:lnSpc>
                        <a:spcBef>
                          <a:spcPts val="0"/>
                        </a:spcBef>
                        <a:buNone/>
                      </a:pPr>
                      <a:r>
                        <a:rPr lang="en">
                          <a:latin typeface="Old Standard TT"/>
                          <a:ea typeface="Old Standard TT"/>
                          <a:cs typeface="Old Standard TT"/>
                          <a:sym typeface="Old Standard TT"/>
                        </a:rPr>
                        <a:t>Fix during buffer time only.</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0650">
                <a:tc>
                  <a:txBody>
                    <a:bodyPr/>
                    <a:lstStyle/>
                    <a:p>
                      <a:pPr lvl="0" algn="ctr" rtl="0">
                        <a:lnSpc>
                          <a:spcPct val="100000"/>
                        </a:lnSpc>
                        <a:spcBef>
                          <a:spcPts val="0"/>
                        </a:spcBef>
                        <a:buNone/>
                      </a:pPr>
                      <a:r>
                        <a:rPr lang="en">
                          <a:latin typeface="Old Standard TT"/>
                          <a:ea typeface="Old Standard TT"/>
                          <a:cs typeface="Old Standard TT"/>
                          <a:sym typeface="Old Standard TT"/>
                        </a:rPr>
                        <a:t>2</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lnSpc>
                          <a:spcPct val="100000"/>
                        </a:lnSpc>
                        <a:spcBef>
                          <a:spcPts val="0"/>
                        </a:spcBef>
                        <a:buNone/>
                      </a:pPr>
                      <a:r>
                        <a:rPr lang="en">
                          <a:latin typeface="Old Standard TT"/>
                          <a:ea typeface="Old Standard TT"/>
                          <a:cs typeface="Old Standard TT"/>
                          <a:sym typeface="Old Standard TT"/>
                        </a:rPr>
                        <a:t>12</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00000"/>
                        </a:lnSpc>
                        <a:spcBef>
                          <a:spcPts val="0"/>
                        </a:spcBef>
                        <a:buNone/>
                      </a:pPr>
                      <a:r>
                        <a:rPr lang="en">
                          <a:latin typeface="Old Standard TT"/>
                          <a:ea typeface="Old Standard TT"/>
                          <a:cs typeface="Old Standard TT"/>
                          <a:sym typeface="Old Standard TT"/>
                        </a:rPr>
                        <a:t>Stop current development and resolve the bug immediately. Project Manager reschedules the project.</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50650">
                <a:tc>
                  <a:txBody>
                    <a:bodyPr/>
                    <a:lstStyle/>
                    <a:p>
                      <a:pPr lvl="0" algn="ctr" rtl="0">
                        <a:lnSpc>
                          <a:spcPct val="100000"/>
                        </a:lnSpc>
                        <a:spcBef>
                          <a:spcPts val="0"/>
                        </a:spcBef>
                        <a:buNone/>
                      </a:pPr>
                      <a:r>
                        <a:rPr lang="en">
                          <a:latin typeface="Old Standard TT"/>
                          <a:ea typeface="Old Standard TT"/>
                          <a:cs typeface="Old Standard TT"/>
                          <a:sym typeface="Old Standard TT"/>
                        </a:rPr>
                        <a:t>3</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lnSpc>
                          <a:spcPct val="100000"/>
                        </a:lnSpc>
                        <a:spcBef>
                          <a:spcPts val="0"/>
                        </a:spcBef>
                        <a:buNone/>
                      </a:pPr>
                      <a:r>
                        <a:rPr lang="en">
                          <a:latin typeface="Old Standard TT"/>
                          <a:ea typeface="Old Standard TT"/>
                          <a:cs typeface="Old Standard TT"/>
                          <a:sym typeface="Old Standard TT"/>
                        </a:rPr>
                        <a:t>11</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00000"/>
                        </a:lnSpc>
                        <a:spcBef>
                          <a:spcPts val="0"/>
                        </a:spcBef>
                        <a:buNone/>
                      </a:pPr>
                      <a:r>
                        <a:rPr lang="en">
                          <a:latin typeface="Old Standard TT"/>
                          <a:ea typeface="Old Standard TT"/>
                          <a:cs typeface="Old Standard TT"/>
                          <a:sym typeface="Old Standard TT"/>
                        </a:rPr>
                        <a:t>Stop current development and resolve the bug immediately. Project Manager reschedules the project.</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50650">
                <a:tc>
                  <a:txBody>
                    <a:bodyPr/>
                    <a:lstStyle/>
                    <a:p>
                      <a:pPr lvl="0" algn="ctr" rtl="0">
                        <a:lnSpc>
                          <a:spcPct val="100000"/>
                        </a:lnSpc>
                        <a:spcBef>
                          <a:spcPts val="0"/>
                        </a:spcBef>
                        <a:buNone/>
                      </a:pPr>
                      <a:r>
                        <a:rPr lang="en">
                          <a:latin typeface="Old Standard TT"/>
                          <a:ea typeface="Old Standard TT"/>
                          <a:cs typeface="Old Standard TT"/>
                          <a:sym typeface="Old Standard TT"/>
                        </a:rPr>
                        <a:t>4</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lnSpc>
                          <a:spcPct val="100000"/>
                        </a:lnSpc>
                        <a:spcBef>
                          <a:spcPts val="0"/>
                        </a:spcBef>
                        <a:buNone/>
                      </a:pPr>
                      <a:r>
                        <a:rPr lang="en">
                          <a:latin typeface="Old Standard TT"/>
                          <a:ea typeface="Old Standard TT"/>
                          <a:cs typeface="Old Standard TT"/>
                          <a:sym typeface="Old Standard TT"/>
                        </a:rPr>
                        <a:t>11</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00000"/>
                        </a:lnSpc>
                        <a:spcBef>
                          <a:spcPts val="0"/>
                        </a:spcBef>
                        <a:buNone/>
                      </a:pPr>
                      <a:r>
                        <a:rPr lang="en">
                          <a:latin typeface="Old Standard TT"/>
                          <a:ea typeface="Old Standard TT"/>
                          <a:cs typeface="Old Standard TT"/>
                          <a:sym typeface="Old Standard TT"/>
                        </a:rPr>
                        <a:t>Stop current development and resolve the bug immediately. Project Manager reschedules the project.</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50650">
                <a:tc>
                  <a:txBody>
                    <a:bodyPr/>
                    <a:lstStyle/>
                    <a:p>
                      <a:pPr lvl="0" algn="ctr" rtl="0">
                        <a:lnSpc>
                          <a:spcPct val="100000"/>
                        </a:lnSpc>
                        <a:spcBef>
                          <a:spcPts val="0"/>
                        </a:spcBef>
                        <a:buNone/>
                      </a:pPr>
                      <a:r>
                        <a:rPr lang="en">
                          <a:latin typeface="Old Standard TT"/>
                          <a:ea typeface="Old Standard TT"/>
                          <a:cs typeface="Old Standard TT"/>
                          <a:sym typeface="Old Standard TT"/>
                        </a:rPr>
                        <a:t>5</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lnSpc>
                          <a:spcPct val="100000"/>
                        </a:lnSpc>
                        <a:spcBef>
                          <a:spcPts val="0"/>
                        </a:spcBef>
                        <a:buNone/>
                      </a:pPr>
                      <a:r>
                        <a:rPr lang="en">
                          <a:latin typeface="Old Standard TT"/>
                          <a:ea typeface="Old Standard TT"/>
                          <a:cs typeface="Old Standard TT"/>
                          <a:sym typeface="Old Standard TT"/>
                        </a:rPr>
                        <a:t>20</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00000"/>
                        </a:lnSpc>
                        <a:spcBef>
                          <a:spcPts val="0"/>
                        </a:spcBef>
                        <a:buNone/>
                      </a:pPr>
                      <a:r>
                        <a:rPr lang="en">
                          <a:latin typeface="Old Standard TT"/>
                          <a:ea typeface="Old Standard TT"/>
                          <a:cs typeface="Old Standard TT"/>
                          <a:sym typeface="Old Standard TT"/>
                        </a:rPr>
                        <a:t>Stop current development and resolve the bug immediately. Project Manager reschedules the project.</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3050">
                <a:tc>
                  <a:txBody>
                    <a:bodyPr/>
                    <a:lstStyle/>
                    <a:p>
                      <a:pPr lvl="0" algn="ctr" rtl="0">
                        <a:lnSpc>
                          <a:spcPct val="100000"/>
                        </a:lnSpc>
                        <a:spcBef>
                          <a:spcPts val="0"/>
                        </a:spcBef>
                        <a:buNone/>
                      </a:pPr>
                      <a:r>
                        <a:rPr lang="en">
                          <a:latin typeface="Old Standard TT"/>
                          <a:ea typeface="Old Standard TT"/>
                          <a:cs typeface="Old Standard TT"/>
                          <a:sym typeface="Old Standard TT"/>
                        </a:rPr>
                        <a:t>6</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algn="ctr" rtl="0">
                        <a:lnSpc>
                          <a:spcPct val="100000"/>
                        </a:lnSpc>
                        <a:spcBef>
                          <a:spcPts val="0"/>
                        </a:spcBef>
                        <a:buNone/>
                      </a:pPr>
                      <a:r>
                        <a:rPr lang="en">
                          <a:latin typeface="Old Standard TT"/>
                          <a:ea typeface="Old Standard TT"/>
                          <a:cs typeface="Old Standard TT"/>
                          <a:sym typeface="Old Standard TT"/>
                        </a:rPr>
                        <a:t> 0</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lvl="0" rtl="0">
                        <a:lnSpc>
                          <a:spcPct val="100000"/>
                        </a:lnSpc>
                        <a:spcBef>
                          <a:spcPts val="0"/>
                        </a:spcBef>
                        <a:buNone/>
                      </a:pPr>
                      <a:r>
                        <a:rPr lang="en">
                          <a:latin typeface="Old Standard TT"/>
                          <a:ea typeface="Old Standard TT"/>
                          <a:cs typeface="Old Standard TT"/>
                          <a:sym typeface="Old Standard TT"/>
                        </a:rPr>
                        <a:t> No actions taken.</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Bug Metric</a:t>
            </a:r>
          </a:p>
        </p:txBody>
      </p:sp>
      <p:sp>
        <p:nvSpPr>
          <p:cNvPr id="328" name="Shape 328"/>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lvl="0" rtl="0">
              <a:spcBef>
                <a:spcPts val="0"/>
              </a:spcBef>
              <a:buNone/>
            </a:pPr>
            <a:r>
              <a:rPr lang="en" sz="2400" b="1"/>
              <a:t>Problems faced in Iteration 5:</a:t>
            </a:r>
          </a:p>
          <a:p>
            <a:pPr marL="914400" lvl="0" indent="-381000" rtl="0">
              <a:spcBef>
                <a:spcPts val="0"/>
              </a:spcBef>
              <a:buSzPct val="100000"/>
            </a:pPr>
            <a:r>
              <a:rPr lang="en" sz="2400"/>
              <a:t>We faced highest number of bugs (20) after UAT</a:t>
            </a:r>
          </a:p>
          <a:p>
            <a:pPr lvl="0" rtl="0">
              <a:spcBef>
                <a:spcPts val="0"/>
              </a:spcBef>
              <a:buNone/>
            </a:pPr>
            <a:r>
              <a:rPr lang="en" sz="2400" b="1"/>
              <a:t>How we fix:</a:t>
            </a:r>
          </a:p>
          <a:p>
            <a:pPr marL="914400" lvl="0" indent="-381000" rtl="0">
              <a:spcBef>
                <a:spcPts val="0"/>
              </a:spcBef>
              <a:buSzPct val="100000"/>
            </a:pPr>
            <a:r>
              <a:rPr lang="en" sz="2400"/>
              <a:t>We used the debugging sessions to fix the all the bugs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81000" rtl="0">
              <a:spcBef>
                <a:spcPts val="0"/>
              </a:spcBef>
              <a:spcAft>
                <a:spcPts val="0"/>
              </a:spcAft>
              <a:buSzPct val="100000"/>
            </a:pPr>
            <a:r>
              <a:rPr lang="en" sz="2400" b="1"/>
              <a:t>Challenges faced when collecting metric:</a:t>
            </a:r>
          </a:p>
          <a:p>
            <a:pPr marL="914400" lvl="1" indent="-381000" rtl="0">
              <a:spcBef>
                <a:spcPts val="0"/>
              </a:spcBef>
              <a:spcAft>
                <a:spcPts val="0"/>
              </a:spcAft>
              <a:buSzPct val="100000"/>
            </a:pPr>
            <a:r>
              <a:rPr lang="en" sz="2400"/>
              <a:t>It is very hard to set an impact score to the bugs identified</a:t>
            </a:r>
          </a:p>
          <a:p>
            <a:pPr marL="457200" lvl="0" indent="-381000" rtl="0">
              <a:spcBef>
                <a:spcPts val="0"/>
              </a:spcBef>
              <a:spcAft>
                <a:spcPts val="0"/>
              </a:spcAft>
              <a:buSzPct val="100000"/>
            </a:pPr>
            <a:r>
              <a:rPr lang="en" sz="2400" b="1"/>
              <a:t>Actions taken to overcome:</a:t>
            </a:r>
          </a:p>
          <a:p>
            <a:pPr marL="914400" lvl="1" indent="-381000" rtl="0">
              <a:spcBef>
                <a:spcPts val="0"/>
              </a:spcBef>
              <a:buSzPct val="100000"/>
            </a:pPr>
            <a:r>
              <a:rPr lang="en" sz="2400"/>
              <a:t>We discussed among ourselves to decide the score to set for each bug</a:t>
            </a:r>
          </a:p>
          <a:p>
            <a:pPr lvl="0">
              <a:spcBef>
                <a:spcPts val="0"/>
              </a:spcBef>
              <a:buNone/>
            </a:pPr>
            <a:endParaRPr/>
          </a:p>
          <a:p>
            <a:pPr lvl="0">
              <a:spcBef>
                <a:spcPts val="0"/>
              </a:spcBef>
              <a:buNone/>
            </a:pPr>
            <a:endParaRPr/>
          </a:p>
        </p:txBody>
      </p:sp>
      <p:sp>
        <p:nvSpPr>
          <p:cNvPr id="334" name="Shape 334"/>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Bug Metric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Use of GIT</a:t>
            </a:r>
          </a:p>
        </p:txBody>
      </p:sp>
      <p:sp>
        <p:nvSpPr>
          <p:cNvPr id="340" name="Shape 340"/>
          <p:cNvSpPr txBox="1">
            <a:spLocks noGrp="1"/>
          </p:cNvSpPr>
          <p:nvPr>
            <p:ph type="body" idx="1"/>
          </p:nvPr>
        </p:nvSpPr>
        <p:spPr>
          <a:xfrm>
            <a:off x="311700" y="1213500"/>
            <a:ext cx="8520600" cy="3397200"/>
          </a:xfrm>
          <a:prstGeom prst="rect">
            <a:avLst/>
          </a:prstGeom>
        </p:spPr>
        <p:txBody>
          <a:bodyPr wrap="square" lIns="91425" tIns="91425" rIns="91425" bIns="91425" anchor="t" anchorCtr="0">
            <a:noAutofit/>
          </a:bodyPr>
          <a:lstStyle/>
          <a:p>
            <a:pPr lvl="0" rtl="0">
              <a:lnSpc>
                <a:spcPct val="100000"/>
              </a:lnSpc>
              <a:spcBef>
                <a:spcPts val="0"/>
              </a:spcBef>
              <a:buNone/>
            </a:pPr>
            <a:r>
              <a:rPr lang="en" sz="2400" b="1"/>
              <a:t>Commits statistics from 15 September to 10 November:</a:t>
            </a:r>
          </a:p>
        </p:txBody>
      </p:sp>
      <p:sp>
        <p:nvSpPr>
          <p:cNvPr id="341" name="Shape 341"/>
          <p:cNvSpPr txBox="1">
            <a:spLocks noGrp="1"/>
          </p:cNvSpPr>
          <p:nvPr>
            <p:ph type="body" idx="1"/>
          </p:nvPr>
        </p:nvSpPr>
        <p:spPr>
          <a:xfrm>
            <a:off x="464100" y="1759900"/>
            <a:ext cx="3815700" cy="3003300"/>
          </a:xfrm>
          <a:prstGeom prst="rect">
            <a:avLst/>
          </a:prstGeom>
        </p:spPr>
        <p:txBody>
          <a:bodyPr wrap="square" lIns="91425" tIns="91425" rIns="91425" bIns="91425" anchor="t" anchorCtr="0">
            <a:noAutofit/>
          </a:bodyPr>
          <a:lstStyle/>
          <a:p>
            <a:pPr marL="457200" lvl="0" indent="-381000" rtl="0">
              <a:lnSpc>
                <a:spcPct val="100000"/>
              </a:lnSpc>
              <a:spcBef>
                <a:spcPts val="0"/>
              </a:spcBef>
              <a:buSzPct val="100000"/>
            </a:pPr>
            <a:r>
              <a:rPr lang="en" sz="2400" b="1"/>
              <a:t>67 </a:t>
            </a:r>
            <a:r>
              <a:rPr lang="en" sz="2400"/>
              <a:t>commits during </a:t>
            </a:r>
            <a:r>
              <a:rPr lang="en" sz="2400" b="1"/>
              <a:t>63 </a:t>
            </a:r>
            <a:r>
              <a:rPr lang="en" sz="2400"/>
              <a:t>days</a:t>
            </a:r>
          </a:p>
          <a:p>
            <a:pPr lvl="0" rtl="0">
              <a:lnSpc>
                <a:spcPct val="100000"/>
              </a:lnSpc>
              <a:spcBef>
                <a:spcPts val="0"/>
              </a:spcBef>
              <a:buNone/>
            </a:pPr>
            <a:endParaRPr sz="2400"/>
          </a:p>
          <a:p>
            <a:pPr marL="457200" lvl="0" indent="-381000" rtl="0">
              <a:lnSpc>
                <a:spcPct val="100000"/>
              </a:lnSpc>
              <a:spcBef>
                <a:spcPts val="0"/>
              </a:spcBef>
              <a:buSzPct val="100000"/>
            </a:pPr>
            <a:r>
              <a:rPr lang="en" sz="2400" i="1"/>
              <a:t>Average </a:t>
            </a:r>
            <a:r>
              <a:rPr lang="en" sz="2400" b="1"/>
              <a:t>1.0</a:t>
            </a:r>
            <a:r>
              <a:rPr lang="en" sz="2400"/>
              <a:t> commits </a:t>
            </a:r>
            <a:r>
              <a:rPr lang="en" sz="2400" i="1"/>
              <a:t>per day</a:t>
            </a:r>
          </a:p>
        </p:txBody>
      </p:sp>
      <p:pic>
        <p:nvPicPr>
          <p:cNvPr id="342" name="Shape 342"/>
          <p:cNvPicPr preferRelativeResize="0"/>
          <p:nvPr/>
        </p:nvPicPr>
        <p:blipFill>
          <a:blip r:embed="rId3">
            <a:alphaModFix/>
          </a:blip>
          <a:stretch>
            <a:fillRect/>
          </a:stretch>
        </p:blipFill>
        <p:spPr>
          <a:xfrm>
            <a:off x="4204350" y="1905596"/>
            <a:ext cx="4694850" cy="2629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Use of GIT</a:t>
            </a:r>
          </a:p>
        </p:txBody>
      </p:sp>
      <p:pic>
        <p:nvPicPr>
          <p:cNvPr id="348" name="Shape 348"/>
          <p:cNvPicPr preferRelativeResize="0"/>
          <p:nvPr/>
        </p:nvPicPr>
        <p:blipFill>
          <a:blip r:embed="rId3">
            <a:alphaModFix/>
          </a:blip>
          <a:stretch>
            <a:fillRect/>
          </a:stretch>
        </p:blipFill>
        <p:spPr>
          <a:xfrm>
            <a:off x="1771276" y="1058225"/>
            <a:ext cx="5989750" cy="3573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Test Score</a:t>
            </a:r>
          </a:p>
        </p:txBody>
      </p:sp>
      <p:sp>
        <p:nvSpPr>
          <p:cNvPr id="354" name="Shape 354"/>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419100" rtl="0">
              <a:spcBef>
                <a:spcPts val="0"/>
              </a:spcBef>
              <a:spcAft>
                <a:spcPts val="0"/>
              </a:spcAft>
              <a:buSzPct val="100000"/>
            </a:pPr>
            <a:r>
              <a:rPr lang="en" sz="3000" dirty="0"/>
              <a:t>We are expecting full marks from the rerun of manual and automated UAT JSON tests from elearn</a:t>
            </a:r>
          </a:p>
          <a:p>
            <a:pPr marL="914400" lvl="1" indent="-400050" rtl="0">
              <a:spcBef>
                <a:spcPts val="0"/>
              </a:spcBef>
              <a:spcAft>
                <a:spcPts val="0"/>
              </a:spcAft>
              <a:buSzPct val="100000"/>
            </a:pPr>
            <a:r>
              <a:rPr lang="en" sz="2700" dirty="0"/>
              <a:t>Manual:	24/24 </a:t>
            </a:r>
          </a:p>
          <a:p>
            <a:pPr marL="914400" lvl="1" indent="-400050">
              <a:spcBef>
                <a:spcPts val="0"/>
              </a:spcBef>
              <a:buSzPct val="100000"/>
            </a:pPr>
            <a:r>
              <a:rPr lang="en" sz="2700" dirty="0"/>
              <a:t>Automatic:	22/22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Server Information</a:t>
            </a:r>
          </a:p>
        </p:txBody>
      </p:sp>
      <p:sp>
        <p:nvSpPr>
          <p:cNvPr id="360" name="Shape 360"/>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419100" rtl="0">
              <a:spcBef>
                <a:spcPts val="0"/>
              </a:spcBef>
              <a:spcAft>
                <a:spcPts val="0"/>
              </a:spcAft>
              <a:buSzPct val="100000"/>
              <a:buChar char="●"/>
            </a:pPr>
            <a:r>
              <a:rPr lang="en" sz="3000" b="1" dirty="0"/>
              <a:t>Live Webapp:</a:t>
            </a:r>
          </a:p>
          <a:p>
            <a:pPr marL="914400" lvl="1" indent="-419100" rtl="0">
              <a:spcBef>
                <a:spcPts val="0"/>
              </a:spcBef>
              <a:spcAft>
                <a:spcPts val="0"/>
              </a:spcAft>
              <a:buClr>
                <a:srgbClr val="CC0000"/>
              </a:buClr>
              <a:buSzPct val="100000"/>
              <a:buChar char="○"/>
            </a:pPr>
            <a:r>
              <a:rPr lang="en" sz="3000" u="sng" dirty="0">
                <a:solidFill>
                  <a:schemeClr val="hlink"/>
                </a:solidFill>
                <a:hlinkClick r:id="rId3"/>
              </a:rPr>
              <a:t>http://13.59.132.127/app/index.jsp</a:t>
            </a:r>
          </a:p>
          <a:p>
            <a:pPr marL="457200" lvl="0" indent="-419100" rtl="0">
              <a:spcBef>
                <a:spcPts val="0"/>
              </a:spcBef>
              <a:spcAft>
                <a:spcPts val="0"/>
              </a:spcAft>
              <a:buSzPct val="100000"/>
              <a:buChar char="●"/>
            </a:pPr>
            <a:r>
              <a:rPr lang="en" sz="3000" b="1" dirty="0"/>
              <a:t>Admin account:</a:t>
            </a:r>
          </a:p>
          <a:p>
            <a:pPr marL="914400" lvl="1" indent="-419100" rtl="0">
              <a:spcBef>
                <a:spcPts val="0"/>
              </a:spcBef>
              <a:spcAft>
                <a:spcPts val="0"/>
              </a:spcAft>
              <a:buSzPct val="100000"/>
              <a:buChar char="○"/>
            </a:pPr>
            <a:r>
              <a:rPr lang="en" sz="3000" dirty="0"/>
              <a:t>User: 	admin</a:t>
            </a:r>
          </a:p>
          <a:p>
            <a:pPr marL="914400" lvl="1" indent="-419100">
              <a:spcBef>
                <a:spcPts val="0"/>
              </a:spcBef>
              <a:buSzPct val="100000"/>
              <a:buChar char="○"/>
            </a:pPr>
            <a:r>
              <a:rPr lang="en" sz="3000" dirty="0"/>
              <a:t>Password: Password!SE888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Lesson Learnt</a:t>
            </a:r>
          </a:p>
        </p:txBody>
      </p:sp>
      <p:sp>
        <p:nvSpPr>
          <p:cNvPr id="366" name="Shape 366"/>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87350">
              <a:spcBef>
                <a:spcPts val="0"/>
              </a:spcBef>
              <a:spcAft>
                <a:spcPts val="0"/>
              </a:spcAft>
              <a:buSzPct val="100000"/>
            </a:pPr>
            <a:r>
              <a:rPr lang="en" sz="2500"/>
              <a:t>Equal work distributions is the key for our teamwork</a:t>
            </a:r>
          </a:p>
          <a:p>
            <a:pPr marL="457200" lvl="0" indent="-387350">
              <a:spcBef>
                <a:spcPts val="0"/>
              </a:spcBef>
              <a:spcAft>
                <a:spcPts val="0"/>
              </a:spcAft>
              <a:buSzPct val="100000"/>
            </a:pPr>
            <a:r>
              <a:rPr lang="en" sz="2500"/>
              <a:t>It’s important to plan the schedule ahead and follow the schedule as team</a:t>
            </a:r>
          </a:p>
          <a:p>
            <a:pPr marL="457200" lvl="0" indent="-387350">
              <a:spcBef>
                <a:spcPts val="0"/>
              </a:spcBef>
              <a:buSzPct val="100000"/>
            </a:pPr>
            <a:r>
              <a:rPr lang="en" sz="2500"/>
              <a:t>Allow everyone voice out their opinions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Shape 71"/>
          <p:cNvPicPr preferRelativeResize="0"/>
          <p:nvPr/>
        </p:nvPicPr>
        <p:blipFill>
          <a:blip r:embed="rId3">
            <a:alphaModFix/>
          </a:blip>
          <a:stretch>
            <a:fillRect/>
          </a:stretch>
        </p:blipFill>
        <p:spPr>
          <a:xfrm>
            <a:off x="1513100" y="1189675"/>
            <a:ext cx="6117800" cy="3772650"/>
          </a:xfrm>
          <a:prstGeom prst="rect">
            <a:avLst/>
          </a:prstGeom>
          <a:noFill/>
          <a:ln>
            <a:noFill/>
          </a:ln>
        </p:spPr>
      </p:pic>
      <p:sp>
        <p:nvSpPr>
          <p:cNvPr id="72" name="Shape 72"/>
          <p:cNvSpPr txBox="1">
            <a:spLocks noGrp="1"/>
          </p:cNvSpPr>
          <p:nvPr>
            <p:ph type="title"/>
          </p:nvPr>
        </p:nvSpPr>
        <p:spPr>
          <a:xfrm>
            <a:off x="311700" y="140225"/>
            <a:ext cx="8520600" cy="613200"/>
          </a:xfrm>
          <a:prstGeom prst="rect">
            <a:avLst/>
          </a:prstGeom>
        </p:spPr>
        <p:txBody>
          <a:bodyPr wrap="square" lIns="91425" tIns="91425" rIns="91425" bIns="91425" anchor="t" anchorCtr="0">
            <a:noAutofit/>
          </a:bodyPr>
          <a:lstStyle/>
          <a:p>
            <a:pPr lvl="0" rtl="0">
              <a:spcBef>
                <a:spcPts val="0"/>
              </a:spcBef>
              <a:buClr>
                <a:schemeClr val="dk1"/>
              </a:buClr>
              <a:buSzPct val="36666"/>
              <a:buFont typeface="Arial"/>
              <a:buNone/>
            </a:pPr>
            <a:r>
              <a:rPr lang="en" b="1"/>
              <a:t>Schedule: Planned VS Actual</a:t>
            </a:r>
          </a:p>
          <a:p>
            <a:pPr lvl="0" rtl="0">
              <a:spcBef>
                <a:spcPts val="0"/>
              </a:spcBef>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Team conflict/issues/problems</a:t>
            </a:r>
          </a:p>
        </p:txBody>
      </p:sp>
      <p:sp>
        <p:nvSpPr>
          <p:cNvPr id="372" name="Shape 372"/>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387350" rtl="0">
              <a:spcBef>
                <a:spcPts val="0"/>
              </a:spcBef>
              <a:spcAft>
                <a:spcPts val="0"/>
              </a:spcAft>
              <a:buSzPct val="100000"/>
            </a:pPr>
            <a:r>
              <a:rPr lang="en" sz="2500" b="1"/>
              <a:t>Issue: </a:t>
            </a:r>
          </a:p>
          <a:p>
            <a:pPr marL="914400" lvl="1" indent="-387350" rtl="0">
              <a:spcBef>
                <a:spcPts val="0"/>
              </a:spcBef>
              <a:spcAft>
                <a:spcPts val="0"/>
              </a:spcAft>
              <a:buSzPct val="100000"/>
            </a:pPr>
            <a:r>
              <a:rPr lang="en" sz="2500"/>
              <a:t>We had conflicts from different opinions on code logic</a:t>
            </a:r>
          </a:p>
          <a:p>
            <a:pPr marL="457200" lvl="0" indent="-387350" rtl="0">
              <a:spcBef>
                <a:spcPts val="0"/>
              </a:spcBef>
              <a:spcAft>
                <a:spcPts val="0"/>
              </a:spcAft>
              <a:buSzPct val="100000"/>
            </a:pPr>
            <a:r>
              <a:rPr lang="en" sz="2500" b="1"/>
              <a:t>How we resolved: </a:t>
            </a:r>
          </a:p>
          <a:p>
            <a:pPr marL="914400" lvl="1" indent="-387350" rtl="0">
              <a:spcBef>
                <a:spcPts val="0"/>
              </a:spcBef>
              <a:buSzPct val="100000"/>
            </a:pPr>
            <a:r>
              <a:rPr lang="en" sz="2500"/>
              <a:t>We discussed in a group and found the optimal code logic for the functions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Interesting facts about each member</a:t>
            </a:r>
          </a:p>
        </p:txBody>
      </p:sp>
      <p:sp>
        <p:nvSpPr>
          <p:cNvPr id="378" name="Shape 378"/>
          <p:cNvSpPr txBox="1">
            <a:spLocks noGrp="1"/>
          </p:cNvSpPr>
          <p:nvPr>
            <p:ph type="body" idx="1"/>
          </p:nvPr>
        </p:nvSpPr>
        <p:spPr>
          <a:xfrm>
            <a:off x="311700" y="1234450"/>
            <a:ext cx="8520600" cy="3397200"/>
          </a:xfrm>
          <a:prstGeom prst="rect">
            <a:avLst/>
          </a:prstGeom>
        </p:spPr>
        <p:txBody>
          <a:bodyPr wrap="square" lIns="91425" tIns="91425" rIns="91425" bIns="91425" anchor="t" anchorCtr="0">
            <a:noAutofit/>
          </a:bodyPr>
          <a:lstStyle/>
          <a:p>
            <a:pPr marL="457200" lvl="0" indent="-387350" rtl="0">
              <a:spcBef>
                <a:spcPts val="0"/>
              </a:spcBef>
              <a:spcAft>
                <a:spcPts val="0"/>
              </a:spcAft>
              <a:buSzPct val="100000"/>
            </a:pPr>
            <a:r>
              <a:rPr lang="en" sz="2500" dirty="0"/>
              <a:t>Andy</a:t>
            </a:r>
            <a:r>
              <a:rPr lang="en" sz="2500" i="1" dirty="0"/>
              <a:t> </a:t>
            </a:r>
            <a:r>
              <a:rPr lang="en" sz="2500" dirty="0"/>
              <a:t>- Our music player during meetings</a:t>
            </a:r>
          </a:p>
          <a:p>
            <a:pPr marL="457200" lvl="0" indent="-387350" rtl="0">
              <a:spcBef>
                <a:spcPts val="0"/>
              </a:spcBef>
              <a:spcAft>
                <a:spcPts val="0"/>
              </a:spcAft>
              <a:buSzPct val="100000"/>
            </a:pPr>
            <a:r>
              <a:rPr lang="en" sz="2500" dirty="0"/>
              <a:t>Daniel</a:t>
            </a:r>
            <a:r>
              <a:rPr lang="en" sz="2500" i="1" dirty="0"/>
              <a:t> </a:t>
            </a:r>
            <a:r>
              <a:rPr lang="en" sz="2500" dirty="0"/>
              <a:t>- Sleeps at weird timings</a:t>
            </a:r>
          </a:p>
          <a:p>
            <a:pPr marL="457200" lvl="0" indent="-387350" rtl="0">
              <a:spcBef>
                <a:spcPts val="0"/>
              </a:spcBef>
              <a:spcAft>
                <a:spcPts val="0"/>
              </a:spcAft>
              <a:buSzPct val="100000"/>
            </a:pPr>
            <a:r>
              <a:rPr lang="en" sz="2500" dirty="0"/>
              <a:t>Hani - Always got sweets/snacks</a:t>
            </a:r>
          </a:p>
          <a:p>
            <a:pPr marL="457200" lvl="0" indent="-387350" rtl="0">
              <a:spcBef>
                <a:spcPts val="0"/>
              </a:spcBef>
              <a:spcAft>
                <a:spcPts val="0"/>
              </a:spcAft>
              <a:buSzPct val="100000"/>
            </a:pPr>
            <a:r>
              <a:rPr lang="en" sz="2500" dirty="0"/>
              <a:t>Xu Ying - Very talkative and likes to speak in Chinese</a:t>
            </a:r>
          </a:p>
          <a:p>
            <a:pPr marL="457200" lvl="0" indent="-387350" rtl="0">
              <a:spcBef>
                <a:spcPts val="0"/>
              </a:spcBef>
              <a:buSzPct val="100000"/>
            </a:pPr>
            <a:r>
              <a:rPr lang="en" sz="2500" dirty="0"/>
              <a:t>Hong Yuan - Likes to eat food with very nice smell during meetings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490250" y="526350"/>
            <a:ext cx="5604000" cy="4090800"/>
          </a:xfrm>
          <a:prstGeom prst="rect">
            <a:avLst/>
          </a:prstGeom>
        </p:spPr>
        <p:txBody>
          <a:bodyPr wrap="square" lIns="91425" tIns="91425" rIns="91425" bIns="91425" anchor="ctr" anchorCtr="0">
            <a:noAutofit/>
          </a:bodyPr>
          <a:lstStyle/>
          <a:p>
            <a:pPr lvl="0">
              <a:spcBef>
                <a:spcPts val="0"/>
              </a:spcBef>
              <a:buNone/>
            </a:pPr>
            <a:r>
              <a:rPr lang="en" sz="6000" b="1"/>
              <a:t>Thank you!</a:t>
            </a:r>
          </a:p>
          <a:p>
            <a:pPr lvl="0">
              <a:spcBef>
                <a:spcPts val="0"/>
              </a:spcBef>
              <a:buNone/>
            </a:pPr>
            <a:r>
              <a:rPr lang="en"/>
              <a:t>Q&amp;A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p:nvPr/>
        </p:nvSpPr>
        <p:spPr>
          <a:xfrm>
            <a:off x="7055650" y="2723825"/>
            <a:ext cx="2019000" cy="2219700"/>
          </a:xfrm>
          <a:prstGeom prst="rect">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8" name="Shape 78"/>
          <p:cNvSpPr txBox="1">
            <a:spLocks noGrp="1"/>
          </p:cNvSpPr>
          <p:nvPr>
            <p:ph type="title"/>
          </p:nvPr>
        </p:nvSpPr>
        <p:spPr>
          <a:xfrm>
            <a:off x="311700" y="140225"/>
            <a:ext cx="8520600" cy="613200"/>
          </a:xfrm>
          <a:prstGeom prst="rect">
            <a:avLst/>
          </a:prstGeom>
        </p:spPr>
        <p:txBody>
          <a:bodyPr wrap="square" lIns="91425" tIns="91425" rIns="91425" bIns="91425" anchor="t" anchorCtr="0">
            <a:noAutofit/>
          </a:bodyPr>
          <a:lstStyle/>
          <a:p>
            <a:pPr lvl="0">
              <a:spcBef>
                <a:spcPts val="0"/>
              </a:spcBef>
              <a:buClr>
                <a:schemeClr val="dk1"/>
              </a:buClr>
              <a:buSzPct val="36666"/>
              <a:buFont typeface="Arial"/>
              <a:buNone/>
            </a:pPr>
            <a:r>
              <a:rPr lang="en" b="1"/>
              <a:t>Schedule: Actual VS Scheduled</a:t>
            </a:r>
          </a:p>
          <a:p>
            <a:pPr lvl="0">
              <a:spcBef>
                <a:spcPts val="0"/>
              </a:spcBef>
              <a:buNone/>
            </a:pPr>
            <a:endParaRPr/>
          </a:p>
        </p:txBody>
      </p:sp>
      <p:sp>
        <p:nvSpPr>
          <p:cNvPr id="79" name="Shape 79"/>
          <p:cNvSpPr/>
          <p:nvPr/>
        </p:nvSpPr>
        <p:spPr>
          <a:xfrm>
            <a:off x="0" y="2685000"/>
            <a:ext cx="6961800" cy="383100"/>
          </a:xfrm>
          <a:prstGeom prst="rect">
            <a:avLst/>
          </a:prstGeom>
          <a:solidFill>
            <a:srgbClr val="0070C0"/>
          </a:solidFill>
          <a:ln w="9525" cap="flat" cmpd="sng">
            <a:solidFill>
              <a:srgbClr val="1155CC"/>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80" name="Shape 80"/>
          <p:cNvSpPr txBox="1"/>
          <p:nvPr/>
        </p:nvSpPr>
        <p:spPr>
          <a:xfrm>
            <a:off x="0" y="2654650"/>
            <a:ext cx="6961800" cy="4311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1"/>
              <a:t>Week   </a:t>
            </a:r>
            <a:r>
              <a:rPr lang="en" sz="1800" b="1" i="0" u="none" strike="noStrike" cap="none">
                <a:solidFill>
                  <a:srgbClr val="000000"/>
                </a:solidFill>
              </a:rPr>
              <a:t>3            4	           5	           6	</a:t>
            </a:r>
            <a:r>
              <a:rPr lang="en" sz="1800" b="1"/>
              <a:t>         </a:t>
            </a:r>
            <a:r>
              <a:rPr lang="en" sz="1800" b="1" i="0" u="none" strike="noStrike" cap="none">
                <a:solidFill>
                  <a:srgbClr val="000000"/>
                </a:solidFill>
              </a:rPr>
              <a:t>7		        8</a:t>
            </a:r>
            <a:r>
              <a:rPr lang="en" sz="1800" b="1"/>
              <a:t>	          </a:t>
            </a:r>
            <a:r>
              <a:rPr lang="en" sz="1800" b="1" i="0" u="none" strike="noStrike" cap="none">
                <a:solidFill>
                  <a:srgbClr val="000000"/>
                </a:solidFill>
              </a:rPr>
              <a:t>9</a:t>
            </a:r>
          </a:p>
        </p:txBody>
      </p:sp>
      <p:pic>
        <p:nvPicPr>
          <p:cNvPr id="81" name="Shape 81"/>
          <p:cNvPicPr preferRelativeResize="0"/>
          <p:nvPr/>
        </p:nvPicPr>
        <p:blipFill rotWithShape="1">
          <a:blip r:embed="rId3">
            <a:alphaModFix/>
          </a:blip>
          <a:srcRect/>
          <a:stretch/>
        </p:blipFill>
        <p:spPr>
          <a:xfrm>
            <a:off x="5288285" y="2698861"/>
            <a:ext cx="323900" cy="342691"/>
          </a:xfrm>
          <a:prstGeom prst="rect">
            <a:avLst/>
          </a:prstGeom>
          <a:noFill/>
          <a:ln>
            <a:noFill/>
          </a:ln>
        </p:spPr>
      </p:pic>
      <p:grpSp>
        <p:nvGrpSpPr>
          <p:cNvPr id="82" name="Shape 82"/>
          <p:cNvGrpSpPr/>
          <p:nvPr/>
        </p:nvGrpSpPr>
        <p:grpSpPr>
          <a:xfrm>
            <a:off x="7131849" y="2848410"/>
            <a:ext cx="980954" cy="383204"/>
            <a:chOff x="1357450" y="2975250"/>
            <a:chExt cx="1462800" cy="360900"/>
          </a:xfrm>
        </p:grpSpPr>
        <p:sp>
          <p:nvSpPr>
            <p:cNvPr id="83" name="Shape 83"/>
            <p:cNvSpPr/>
            <p:nvPr/>
          </p:nvSpPr>
          <p:spPr>
            <a:xfrm rot="-5400000">
              <a:off x="1908400" y="2424300"/>
              <a:ext cx="360900" cy="1462800"/>
            </a:xfrm>
            <a:prstGeom prst="downArrow">
              <a:avLst>
                <a:gd name="adj1" fmla="val 50000"/>
                <a:gd name="adj2" fmla="val 50000"/>
              </a:avLst>
            </a:prstGeom>
            <a:solidFill>
              <a:srgbClr val="E91D63"/>
            </a:solidFill>
            <a:ln w="9525" cap="flat" cmpd="sng">
              <a:solidFill>
                <a:srgbClr val="E91D63"/>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84" name="Shape 84"/>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Planned</a:t>
              </a:r>
            </a:p>
          </p:txBody>
        </p:sp>
      </p:grpSp>
      <p:grpSp>
        <p:nvGrpSpPr>
          <p:cNvPr id="85" name="Shape 85"/>
          <p:cNvGrpSpPr/>
          <p:nvPr/>
        </p:nvGrpSpPr>
        <p:grpSpPr>
          <a:xfrm>
            <a:off x="7116903" y="3596373"/>
            <a:ext cx="1055849" cy="383204"/>
            <a:chOff x="1357450" y="2975250"/>
            <a:chExt cx="1462800" cy="360900"/>
          </a:xfrm>
        </p:grpSpPr>
        <p:sp>
          <p:nvSpPr>
            <p:cNvPr id="86" name="Shape 86"/>
            <p:cNvSpPr/>
            <p:nvPr/>
          </p:nvSpPr>
          <p:spPr>
            <a:xfrm rot="-5400000">
              <a:off x="1908400" y="2424300"/>
              <a:ext cx="360900" cy="1462800"/>
            </a:xfrm>
            <a:prstGeom prst="downArrow">
              <a:avLst>
                <a:gd name="adj1" fmla="val 50000"/>
                <a:gd name="adj2" fmla="val 50000"/>
              </a:avLst>
            </a:prstGeom>
            <a:solidFill>
              <a:schemeClr val="lt2"/>
            </a:solidFill>
            <a:ln w="9525" cap="flat" cmpd="sng">
              <a:solidFill>
                <a:schemeClr val="lt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87" name="Shape 87"/>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Actual</a:t>
              </a:r>
            </a:p>
          </p:txBody>
        </p:sp>
      </p:grpSp>
      <p:sp>
        <p:nvSpPr>
          <p:cNvPr id="88" name="Shape 88"/>
          <p:cNvSpPr txBox="1"/>
          <p:nvPr/>
        </p:nvSpPr>
        <p:spPr>
          <a:xfrm>
            <a:off x="623350" y="943925"/>
            <a:ext cx="765600" cy="383100"/>
          </a:xfrm>
          <a:prstGeom prst="rect">
            <a:avLst/>
          </a:prstGeom>
          <a:noFill/>
          <a:ln>
            <a:noFill/>
          </a:ln>
        </p:spPr>
        <p:txBody>
          <a:bodyPr wrap="square" lIns="91425" tIns="91425" rIns="91425" bIns="91425" anchor="t" anchorCtr="0">
            <a:noAutofit/>
          </a:bodyPr>
          <a:lstStyle/>
          <a:p>
            <a:pPr lvl="0">
              <a:spcBef>
                <a:spcPts val="0"/>
              </a:spcBef>
              <a:buNone/>
            </a:pPr>
            <a:r>
              <a:rPr lang="en" b="1"/>
              <a:t>4 Sep</a:t>
            </a:r>
          </a:p>
        </p:txBody>
      </p:sp>
      <p:grpSp>
        <p:nvGrpSpPr>
          <p:cNvPr id="89" name="Shape 89"/>
          <p:cNvGrpSpPr/>
          <p:nvPr/>
        </p:nvGrpSpPr>
        <p:grpSpPr>
          <a:xfrm>
            <a:off x="885361" y="4230750"/>
            <a:ext cx="1667299" cy="486060"/>
            <a:chOff x="1357450" y="2975250"/>
            <a:chExt cx="1462800" cy="360900"/>
          </a:xfrm>
        </p:grpSpPr>
        <p:sp>
          <p:nvSpPr>
            <p:cNvPr id="90" name="Shape 90"/>
            <p:cNvSpPr/>
            <p:nvPr/>
          </p:nvSpPr>
          <p:spPr>
            <a:xfrm rot="-5400000">
              <a:off x="1908400" y="2424300"/>
              <a:ext cx="360900" cy="1462800"/>
            </a:xfrm>
            <a:prstGeom prst="downArrow">
              <a:avLst>
                <a:gd name="adj1" fmla="val 50000"/>
                <a:gd name="adj2" fmla="val 50000"/>
              </a:avLst>
            </a:prstGeom>
            <a:solidFill>
              <a:schemeClr val="lt2"/>
            </a:solidFill>
            <a:ln w="9525" cap="flat" cmpd="sng">
              <a:solidFill>
                <a:schemeClr val="lt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91" name="Shape 91"/>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Iteration 1</a:t>
              </a:r>
            </a:p>
          </p:txBody>
        </p:sp>
      </p:grpSp>
      <p:sp>
        <p:nvSpPr>
          <p:cNvPr id="92" name="Shape 92"/>
          <p:cNvSpPr txBox="1"/>
          <p:nvPr/>
        </p:nvSpPr>
        <p:spPr>
          <a:xfrm>
            <a:off x="1985325" y="922350"/>
            <a:ext cx="859800" cy="383100"/>
          </a:xfrm>
          <a:prstGeom prst="rect">
            <a:avLst/>
          </a:prstGeom>
          <a:noFill/>
          <a:ln>
            <a:noFill/>
          </a:ln>
        </p:spPr>
        <p:txBody>
          <a:bodyPr wrap="square" lIns="91425" tIns="91425" rIns="91425" bIns="91425" anchor="t" anchorCtr="0">
            <a:noAutofit/>
          </a:bodyPr>
          <a:lstStyle/>
          <a:p>
            <a:pPr lvl="0" rtl="0">
              <a:spcBef>
                <a:spcPts val="0"/>
              </a:spcBef>
              <a:buNone/>
            </a:pPr>
            <a:r>
              <a:rPr lang="en" b="1"/>
              <a:t>17 Sep</a:t>
            </a:r>
          </a:p>
        </p:txBody>
      </p:sp>
      <p:sp>
        <p:nvSpPr>
          <p:cNvPr id="93" name="Shape 93"/>
          <p:cNvSpPr txBox="1"/>
          <p:nvPr/>
        </p:nvSpPr>
        <p:spPr>
          <a:xfrm>
            <a:off x="4415713" y="899900"/>
            <a:ext cx="765600" cy="383100"/>
          </a:xfrm>
          <a:prstGeom prst="rect">
            <a:avLst/>
          </a:prstGeom>
          <a:noFill/>
          <a:ln>
            <a:noFill/>
          </a:ln>
        </p:spPr>
        <p:txBody>
          <a:bodyPr wrap="square" lIns="91425" tIns="91425" rIns="91425" bIns="91425" anchor="t" anchorCtr="0">
            <a:noAutofit/>
          </a:bodyPr>
          <a:lstStyle/>
          <a:p>
            <a:pPr lvl="0" rtl="0">
              <a:spcBef>
                <a:spcPts val="0"/>
              </a:spcBef>
              <a:buNone/>
            </a:pPr>
            <a:r>
              <a:rPr lang="en" b="1"/>
              <a:t>2 Oct</a:t>
            </a:r>
          </a:p>
        </p:txBody>
      </p:sp>
      <p:cxnSp>
        <p:nvCxnSpPr>
          <p:cNvPr id="94" name="Shape 94"/>
          <p:cNvCxnSpPr/>
          <p:nvPr/>
        </p:nvCxnSpPr>
        <p:spPr>
          <a:xfrm>
            <a:off x="4752525" y="1970275"/>
            <a:ext cx="14100" cy="724800"/>
          </a:xfrm>
          <a:prstGeom prst="straightConnector1">
            <a:avLst/>
          </a:prstGeom>
          <a:noFill/>
          <a:ln w="38100" cap="flat" cmpd="sng">
            <a:solidFill>
              <a:srgbClr val="FF9900"/>
            </a:solidFill>
            <a:prstDash val="lgDash"/>
            <a:round/>
            <a:headEnd type="none" w="lg" len="lg"/>
            <a:tailEnd type="triangle" w="lg" len="lg"/>
          </a:ln>
        </p:spPr>
      </p:cxnSp>
      <p:sp>
        <p:nvSpPr>
          <p:cNvPr id="95" name="Shape 95"/>
          <p:cNvSpPr txBox="1"/>
          <p:nvPr/>
        </p:nvSpPr>
        <p:spPr>
          <a:xfrm>
            <a:off x="5416874" y="1988713"/>
            <a:ext cx="1191000" cy="383100"/>
          </a:xfrm>
          <a:prstGeom prst="rect">
            <a:avLst/>
          </a:prstGeom>
          <a:noFill/>
          <a:ln>
            <a:noFill/>
          </a:ln>
        </p:spPr>
        <p:txBody>
          <a:bodyPr wrap="square" lIns="91425" tIns="91425" rIns="91425" bIns="91425" anchor="t" anchorCtr="0">
            <a:noAutofit/>
          </a:bodyPr>
          <a:lstStyle/>
          <a:p>
            <a:pPr lvl="0" algn="ctr">
              <a:spcBef>
                <a:spcPts val="0"/>
              </a:spcBef>
              <a:buNone/>
            </a:pPr>
            <a:r>
              <a:rPr lang="en" sz="1200" b="1">
                <a:solidFill>
                  <a:srgbClr val="FF0000"/>
                </a:solidFill>
              </a:rPr>
              <a:t>5 Oct </a:t>
            </a:r>
          </a:p>
          <a:p>
            <a:pPr lvl="0" algn="ctr" rtl="0">
              <a:spcBef>
                <a:spcPts val="0"/>
              </a:spcBef>
              <a:buNone/>
            </a:pPr>
            <a:r>
              <a:rPr lang="en" sz="1200" b="1">
                <a:solidFill>
                  <a:srgbClr val="FF0000"/>
                </a:solidFill>
              </a:rPr>
              <a:t>PM Review</a:t>
            </a:r>
          </a:p>
        </p:txBody>
      </p:sp>
      <p:sp>
        <p:nvSpPr>
          <p:cNvPr id="96" name="Shape 96"/>
          <p:cNvSpPr/>
          <p:nvPr/>
        </p:nvSpPr>
        <p:spPr>
          <a:xfrm>
            <a:off x="4766200" y="2685000"/>
            <a:ext cx="522000" cy="383100"/>
          </a:xfrm>
          <a:prstGeom prst="rect">
            <a:avLst/>
          </a:prstGeom>
          <a:solidFill>
            <a:schemeClr val="accent3"/>
          </a:solidFill>
          <a:ln w="952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7137675" y="4313713"/>
            <a:ext cx="969300" cy="342600"/>
          </a:xfrm>
          <a:prstGeom prst="rect">
            <a:avLst/>
          </a:prstGeom>
          <a:solidFill>
            <a:schemeClr val="accent3"/>
          </a:solidFill>
          <a:ln w="9525" cap="flat" cmpd="sng">
            <a:solidFill>
              <a:schemeClr val="accent3"/>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98" name="Shape 98"/>
          <p:cNvCxnSpPr/>
          <p:nvPr/>
        </p:nvCxnSpPr>
        <p:spPr>
          <a:xfrm>
            <a:off x="5290175" y="1970275"/>
            <a:ext cx="9900" cy="724800"/>
          </a:xfrm>
          <a:prstGeom prst="straightConnector1">
            <a:avLst/>
          </a:prstGeom>
          <a:noFill/>
          <a:ln w="38100" cap="flat" cmpd="sng">
            <a:solidFill>
              <a:srgbClr val="FF9900"/>
            </a:solidFill>
            <a:prstDash val="lgDash"/>
            <a:round/>
            <a:headEnd type="none" w="lg" len="lg"/>
            <a:tailEnd type="triangle" w="lg" len="lg"/>
          </a:ln>
        </p:spPr>
      </p:cxnSp>
      <p:sp>
        <p:nvSpPr>
          <p:cNvPr id="99" name="Shape 99"/>
          <p:cNvSpPr txBox="1"/>
          <p:nvPr/>
        </p:nvSpPr>
        <p:spPr>
          <a:xfrm>
            <a:off x="4529175" y="1673075"/>
            <a:ext cx="765600" cy="383100"/>
          </a:xfrm>
          <a:prstGeom prst="rect">
            <a:avLst/>
          </a:prstGeom>
          <a:noFill/>
          <a:ln>
            <a:noFill/>
          </a:ln>
        </p:spPr>
        <p:txBody>
          <a:bodyPr wrap="square" lIns="91425" tIns="91425" rIns="91425" bIns="91425" anchor="t" anchorCtr="0">
            <a:noAutofit/>
          </a:bodyPr>
          <a:lstStyle/>
          <a:p>
            <a:pPr lvl="0" rtl="0">
              <a:spcBef>
                <a:spcPts val="0"/>
              </a:spcBef>
              <a:buNone/>
            </a:pPr>
            <a:r>
              <a:rPr lang="en" sz="1200" b="1"/>
              <a:t>3 Oct</a:t>
            </a:r>
          </a:p>
        </p:txBody>
      </p:sp>
      <p:sp>
        <p:nvSpPr>
          <p:cNvPr id="100" name="Shape 100"/>
          <p:cNvSpPr txBox="1"/>
          <p:nvPr/>
        </p:nvSpPr>
        <p:spPr>
          <a:xfrm>
            <a:off x="5143625" y="1673075"/>
            <a:ext cx="765600" cy="383100"/>
          </a:xfrm>
          <a:prstGeom prst="rect">
            <a:avLst/>
          </a:prstGeom>
          <a:noFill/>
          <a:ln>
            <a:noFill/>
          </a:ln>
        </p:spPr>
        <p:txBody>
          <a:bodyPr wrap="square" lIns="91425" tIns="91425" rIns="91425" bIns="91425" anchor="t" anchorCtr="0">
            <a:noAutofit/>
          </a:bodyPr>
          <a:lstStyle/>
          <a:p>
            <a:pPr lvl="0" rtl="0">
              <a:spcBef>
                <a:spcPts val="0"/>
              </a:spcBef>
              <a:buNone/>
            </a:pPr>
            <a:r>
              <a:rPr lang="en" sz="1200" b="1"/>
              <a:t>4 Oct</a:t>
            </a:r>
          </a:p>
        </p:txBody>
      </p:sp>
      <p:cxnSp>
        <p:nvCxnSpPr>
          <p:cNvPr id="101" name="Shape 101"/>
          <p:cNvCxnSpPr/>
          <p:nvPr/>
        </p:nvCxnSpPr>
        <p:spPr>
          <a:xfrm rot="10800000">
            <a:off x="6764074" y="3077130"/>
            <a:ext cx="2100" cy="1394700"/>
          </a:xfrm>
          <a:prstGeom prst="straightConnector1">
            <a:avLst/>
          </a:prstGeom>
          <a:noFill/>
          <a:ln w="38100" cap="flat" cmpd="sng">
            <a:solidFill>
              <a:schemeClr val="lt2"/>
            </a:solidFill>
            <a:prstDash val="lgDash"/>
            <a:round/>
            <a:headEnd type="none" w="lg" len="lg"/>
            <a:tailEnd type="triangle" w="lg" len="lg"/>
          </a:ln>
        </p:spPr>
      </p:cxnSp>
      <p:grpSp>
        <p:nvGrpSpPr>
          <p:cNvPr id="102" name="Shape 102"/>
          <p:cNvGrpSpPr/>
          <p:nvPr/>
        </p:nvGrpSpPr>
        <p:grpSpPr>
          <a:xfrm>
            <a:off x="4458786" y="4228800"/>
            <a:ext cx="2328339" cy="486060"/>
            <a:chOff x="1357450" y="2975250"/>
            <a:chExt cx="1462800" cy="360900"/>
          </a:xfrm>
        </p:grpSpPr>
        <p:sp>
          <p:nvSpPr>
            <p:cNvPr id="103" name="Shape 103"/>
            <p:cNvSpPr/>
            <p:nvPr/>
          </p:nvSpPr>
          <p:spPr>
            <a:xfrm rot="-5400000">
              <a:off x="1908400" y="2424300"/>
              <a:ext cx="360900" cy="1462800"/>
            </a:xfrm>
            <a:prstGeom prst="downArrow">
              <a:avLst>
                <a:gd name="adj1" fmla="val 50000"/>
                <a:gd name="adj2" fmla="val 50000"/>
              </a:avLst>
            </a:prstGeom>
            <a:solidFill>
              <a:schemeClr val="lt2"/>
            </a:solidFill>
            <a:ln w="9525" cap="flat" cmpd="sng">
              <a:solidFill>
                <a:schemeClr val="lt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04" name="Shape 104"/>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Iteration 3</a:t>
              </a:r>
            </a:p>
          </p:txBody>
        </p:sp>
      </p:grpSp>
      <p:grpSp>
        <p:nvGrpSpPr>
          <p:cNvPr id="105" name="Shape 105"/>
          <p:cNvGrpSpPr/>
          <p:nvPr/>
        </p:nvGrpSpPr>
        <p:grpSpPr>
          <a:xfrm>
            <a:off x="2756495" y="4230750"/>
            <a:ext cx="1506965" cy="486060"/>
            <a:chOff x="1279544" y="2975250"/>
            <a:chExt cx="1540706" cy="360900"/>
          </a:xfrm>
        </p:grpSpPr>
        <p:sp>
          <p:nvSpPr>
            <p:cNvPr id="106" name="Shape 106"/>
            <p:cNvSpPr/>
            <p:nvPr/>
          </p:nvSpPr>
          <p:spPr>
            <a:xfrm rot="-5400000">
              <a:off x="1908400" y="2424300"/>
              <a:ext cx="360900" cy="1462800"/>
            </a:xfrm>
            <a:prstGeom prst="downArrow">
              <a:avLst>
                <a:gd name="adj1" fmla="val 50000"/>
                <a:gd name="adj2" fmla="val 50000"/>
              </a:avLst>
            </a:prstGeom>
            <a:solidFill>
              <a:schemeClr val="lt2"/>
            </a:solidFill>
            <a:ln w="9525" cap="flat" cmpd="sng">
              <a:solidFill>
                <a:schemeClr val="lt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07" name="Shape 107"/>
            <p:cNvSpPr txBox="1"/>
            <p:nvPr/>
          </p:nvSpPr>
          <p:spPr>
            <a:xfrm>
              <a:off x="1279544"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Iteration 2</a:t>
              </a:r>
            </a:p>
          </p:txBody>
        </p:sp>
      </p:grpSp>
      <p:sp>
        <p:nvSpPr>
          <p:cNvPr id="108" name="Shape 108"/>
          <p:cNvSpPr txBox="1"/>
          <p:nvPr/>
        </p:nvSpPr>
        <p:spPr>
          <a:xfrm>
            <a:off x="3797438" y="916350"/>
            <a:ext cx="765600" cy="383100"/>
          </a:xfrm>
          <a:prstGeom prst="rect">
            <a:avLst/>
          </a:prstGeom>
          <a:noFill/>
          <a:ln>
            <a:noFill/>
          </a:ln>
        </p:spPr>
        <p:txBody>
          <a:bodyPr wrap="square" lIns="91425" tIns="91425" rIns="91425" bIns="91425" anchor="t" anchorCtr="0">
            <a:noAutofit/>
          </a:bodyPr>
          <a:lstStyle/>
          <a:p>
            <a:pPr lvl="0" rtl="0">
              <a:spcBef>
                <a:spcPts val="0"/>
              </a:spcBef>
              <a:buNone/>
            </a:pPr>
            <a:r>
              <a:rPr lang="en" b="1"/>
              <a:t>1 Oct</a:t>
            </a:r>
          </a:p>
        </p:txBody>
      </p:sp>
      <p:sp>
        <p:nvSpPr>
          <p:cNvPr id="109" name="Shape 109"/>
          <p:cNvSpPr txBox="1"/>
          <p:nvPr/>
        </p:nvSpPr>
        <p:spPr>
          <a:xfrm>
            <a:off x="6279425" y="902888"/>
            <a:ext cx="859800" cy="383100"/>
          </a:xfrm>
          <a:prstGeom prst="rect">
            <a:avLst/>
          </a:prstGeom>
          <a:noFill/>
          <a:ln>
            <a:noFill/>
          </a:ln>
        </p:spPr>
        <p:txBody>
          <a:bodyPr wrap="square" lIns="91425" tIns="91425" rIns="91425" bIns="91425" anchor="t" anchorCtr="0">
            <a:noAutofit/>
          </a:bodyPr>
          <a:lstStyle/>
          <a:p>
            <a:pPr lvl="0" rtl="0">
              <a:spcBef>
                <a:spcPts val="0"/>
              </a:spcBef>
              <a:buNone/>
            </a:pPr>
            <a:r>
              <a:rPr lang="en" b="1"/>
              <a:t>15 Oct</a:t>
            </a:r>
          </a:p>
        </p:txBody>
      </p:sp>
      <p:sp>
        <p:nvSpPr>
          <p:cNvPr id="110" name="Shape 110"/>
          <p:cNvSpPr txBox="1"/>
          <p:nvPr/>
        </p:nvSpPr>
        <p:spPr>
          <a:xfrm>
            <a:off x="2608413" y="922350"/>
            <a:ext cx="859800" cy="383100"/>
          </a:xfrm>
          <a:prstGeom prst="rect">
            <a:avLst/>
          </a:prstGeom>
          <a:noFill/>
          <a:ln>
            <a:noFill/>
          </a:ln>
        </p:spPr>
        <p:txBody>
          <a:bodyPr wrap="square" lIns="91425" tIns="91425" rIns="91425" bIns="91425" anchor="t" anchorCtr="0">
            <a:noAutofit/>
          </a:bodyPr>
          <a:lstStyle/>
          <a:p>
            <a:pPr lvl="0" rtl="0">
              <a:spcBef>
                <a:spcPts val="0"/>
              </a:spcBef>
              <a:buNone/>
            </a:pPr>
            <a:r>
              <a:rPr lang="en" b="1"/>
              <a:t>18 Sep</a:t>
            </a:r>
          </a:p>
        </p:txBody>
      </p:sp>
      <p:sp>
        <p:nvSpPr>
          <p:cNvPr id="111" name="Shape 111"/>
          <p:cNvSpPr txBox="1"/>
          <p:nvPr/>
        </p:nvSpPr>
        <p:spPr>
          <a:xfrm>
            <a:off x="8096550" y="2772250"/>
            <a:ext cx="1055700" cy="383100"/>
          </a:xfrm>
          <a:prstGeom prst="rect">
            <a:avLst/>
          </a:prstGeom>
          <a:noFill/>
          <a:ln>
            <a:noFill/>
          </a:ln>
        </p:spPr>
        <p:txBody>
          <a:bodyPr wrap="square" lIns="91425" tIns="91425" rIns="91425" bIns="91425" anchor="t" anchorCtr="0">
            <a:noAutofit/>
          </a:bodyPr>
          <a:lstStyle/>
          <a:p>
            <a:pPr lvl="0" rtl="0">
              <a:spcBef>
                <a:spcPts val="0"/>
              </a:spcBef>
              <a:buNone/>
            </a:pPr>
            <a:r>
              <a:rPr lang="en" b="1"/>
              <a:t>Planned Schedule</a:t>
            </a:r>
          </a:p>
        </p:txBody>
      </p:sp>
      <p:sp>
        <p:nvSpPr>
          <p:cNvPr id="112" name="Shape 112"/>
          <p:cNvSpPr txBox="1"/>
          <p:nvPr/>
        </p:nvSpPr>
        <p:spPr>
          <a:xfrm>
            <a:off x="8172750" y="3520225"/>
            <a:ext cx="1055700" cy="383100"/>
          </a:xfrm>
          <a:prstGeom prst="rect">
            <a:avLst/>
          </a:prstGeom>
          <a:noFill/>
          <a:ln>
            <a:noFill/>
          </a:ln>
        </p:spPr>
        <p:txBody>
          <a:bodyPr wrap="square" lIns="91425" tIns="91425" rIns="91425" bIns="91425" anchor="t" anchorCtr="0">
            <a:noAutofit/>
          </a:bodyPr>
          <a:lstStyle/>
          <a:p>
            <a:pPr lvl="0" rtl="0">
              <a:spcBef>
                <a:spcPts val="0"/>
              </a:spcBef>
              <a:buNone/>
            </a:pPr>
            <a:r>
              <a:rPr lang="en" b="1"/>
              <a:t>Actual Schedule</a:t>
            </a:r>
          </a:p>
        </p:txBody>
      </p:sp>
      <p:sp>
        <p:nvSpPr>
          <p:cNvPr id="113" name="Shape 113"/>
          <p:cNvSpPr txBox="1"/>
          <p:nvPr/>
        </p:nvSpPr>
        <p:spPr>
          <a:xfrm>
            <a:off x="8172750" y="4206025"/>
            <a:ext cx="1055700" cy="383100"/>
          </a:xfrm>
          <a:prstGeom prst="rect">
            <a:avLst/>
          </a:prstGeom>
          <a:noFill/>
          <a:ln>
            <a:noFill/>
          </a:ln>
        </p:spPr>
        <p:txBody>
          <a:bodyPr wrap="square" lIns="91425" tIns="91425" rIns="91425" bIns="91425" anchor="t" anchorCtr="0">
            <a:noAutofit/>
          </a:bodyPr>
          <a:lstStyle/>
          <a:p>
            <a:pPr lvl="0" rtl="0">
              <a:spcBef>
                <a:spcPts val="0"/>
              </a:spcBef>
              <a:buNone/>
            </a:pPr>
            <a:r>
              <a:rPr lang="en" b="1"/>
              <a:t>2 Buffer Days</a:t>
            </a:r>
          </a:p>
        </p:txBody>
      </p:sp>
      <p:grpSp>
        <p:nvGrpSpPr>
          <p:cNvPr id="114" name="Shape 114"/>
          <p:cNvGrpSpPr/>
          <p:nvPr/>
        </p:nvGrpSpPr>
        <p:grpSpPr>
          <a:xfrm>
            <a:off x="2735742" y="1203603"/>
            <a:ext cx="1595676" cy="1492068"/>
            <a:chOff x="2735742" y="1203603"/>
            <a:chExt cx="1595676" cy="1492068"/>
          </a:xfrm>
        </p:grpSpPr>
        <p:grpSp>
          <p:nvGrpSpPr>
            <p:cNvPr id="115" name="Shape 115"/>
            <p:cNvGrpSpPr/>
            <p:nvPr/>
          </p:nvGrpSpPr>
          <p:grpSpPr>
            <a:xfrm>
              <a:off x="2735742" y="1203603"/>
              <a:ext cx="1595676" cy="418211"/>
              <a:chOff x="1284321" y="2975250"/>
              <a:chExt cx="1535929" cy="360900"/>
            </a:xfrm>
          </p:grpSpPr>
          <p:sp>
            <p:nvSpPr>
              <p:cNvPr id="116" name="Shape 116"/>
              <p:cNvSpPr/>
              <p:nvPr/>
            </p:nvSpPr>
            <p:spPr>
              <a:xfrm rot="-5400000">
                <a:off x="1908400" y="2424300"/>
                <a:ext cx="360900" cy="1462800"/>
              </a:xfrm>
              <a:prstGeom prst="downArrow">
                <a:avLst>
                  <a:gd name="adj1" fmla="val 50000"/>
                  <a:gd name="adj2" fmla="val 50000"/>
                </a:avLst>
              </a:prstGeom>
              <a:solidFill>
                <a:srgbClr val="E91D63"/>
              </a:solidFill>
              <a:ln w="9525" cap="flat" cmpd="sng">
                <a:solidFill>
                  <a:srgbClr val="E91D63"/>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17" name="Shape 117"/>
              <p:cNvSpPr txBox="1"/>
              <p:nvPr/>
            </p:nvSpPr>
            <p:spPr>
              <a:xfrm>
                <a:off x="1284321"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i="0" u="none" strike="noStrike" cap="none">
                    <a:solidFill>
                      <a:srgbClr val="FFFFFF"/>
                    </a:solidFill>
                    <a:latin typeface="Arial"/>
                    <a:ea typeface="Arial"/>
                    <a:cs typeface="Arial"/>
                    <a:sym typeface="Arial"/>
                  </a:rPr>
                  <a:t>Iteration </a:t>
                </a:r>
                <a:r>
                  <a:rPr lang="en" sz="1200" b="1">
                    <a:solidFill>
                      <a:srgbClr val="FFFFFF"/>
                    </a:solidFill>
                  </a:rPr>
                  <a:t>2</a:t>
                </a:r>
              </a:p>
            </p:txBody>
          </p:sp>
        </p:grpSp>
        <p:cxnSp>
          <p:nvCxnSpPr>
            <p:cNvPr id="118" name="Shape 118"/>
            <p:cNvCxnSpPr/>
            <p:nvPr/>
          </p:nvCxnSpPr>
          <p:spPr>
            <a:xfrm flipH="1">
              <a:off x="2817814" y="1480871"/>
              <a:ext cx="6600" cy="1204500"/>
            </a:xfrm>
            <a:prstGeom prst="straightConnector1">
              <a:avLst/>
            </a:prstGeom>
            <a:noFill/>
            <a:ln w="38100" cap="flat" cmpd="sng">
              <a:solidFill>
                <a:srgbClr val="E91D63"/>
              </a:solidFill>
              <a:prstDash val="lgDash"/>
              <a:round/>
              <a:headEnd type="none" w="lg" len="lg"/>
              <a:tailEnd type="triangle" w="lg" len="lg"/>
            </a:ln>
          </p:spPr>
        </p:cxnSp>
        <p:cxnSp>
          <p:nvCxnSpPr>
            <p:cNvPr id="119" name="Shape 119"/>
            <p:cNvCxnSpPr/>
            <p:nvPr/>
          </p:nvCxnSpPr>
          <p:spPr>
            <a:xfrm>
              <a:off x="4296812" y="1415871"/>
              <a:ext cx="3900" cy="1279800"/>
            </a:xfrm>
            <a:prstGeom prst="straightConnector1">
              <a:avLst/>
            </a:prstGeom>
            <a:noFill/>
            <a:ln w="38100" cap="flat" cmpd="sng">
              <a:solidFill>
                <a:srgbClr val="E91D63"/>
              </a:solidFill>
              <a:prstDash val="lgDash"/>
              <a:round/>
              <a:headEnd type="none" w="lg" len="lg"/>
              <a:tailEnd type="triangle" w="lg" len="lg"/>
            </a:ln>
          </p:spPr>
        </p:cxnSp>
      </p:grpSp>
      <p:cxnSp>
        <p:nvCxnSpPr>
          <p:cNvPr id="120" name="Shape 120"/>
          <p:cNvCxnSpPr/>
          <p:nvPr/>
        </p:nvCxnSpPr>
        <p:spPr>
          <a:xfrm rot="10800000">
            <a:off x="4499025" y="3077130"/>
            <a:ext cx="2100" cy="1394700"/>
          </a:xfrm>
          <a:prstGeom prst="straightConnector1">
            <a:avLst/>
          </a:prstGeom>
          <a:noFill/>
          <a:ln w="38100" cap="flat" cmpd="sng">
            <a:solidFill>
              <a:schemeClr val="lt2"/>
            </a:solidFill>
            <a:prstDash val="lgDash"/>
            <a:round/>
            <a:headEnd type="none" w="lg" len="lg"/>
            <a:tailEnd type="triangle" w="lg" len="lg"/>
          </a:ln>
        </p:spPr>
      </p:cxnSp>
      <p:cxnSp>
        <p:nvCxnSpPr>
          <p:cNvPr id="121" name="Shape 121"/>
          <p:cNvCxnSpPr/>
          <p:nvPr/>
        </p:nvCxnSpPr>
        <p:spPr>
          <a:xfrm rot="10800000">
            <a:off x="4249474" y="3077130"/>
            <a:ext cx="2100" cy="1394700"/>
          </a:xfrm>
          <a:prstGeom prst="straightConnector1">
            <a:avLst/>
          </a:prstGeom>
          <a:noFill/>
          <a:ln w="38100" cap="flat" cmpd="sng">
            <a:solidFill>
              <a:schemeClr val="lt2"/>
            </a:solidFill>
            <a:prstDash val="lgDash"/>
            <a:round/>
            <a:headEnd type="none" w="lg" len="lg"/>
            <a:tailEnd type="triangle" w="lg" len="lg"/>
          </a:ln>
        </p:spPr>
      </p:cxnSp>
      <p:cxnSp>
        <p:nvCxnSpPr>
          <p:cNvPr id="122" name="Shape 122"/>
          <p:cNvCxnSpPr/>
          <p:nvPr/>
        </p:nvCxnSpPr>
        <p:spPr>
          <a:xfrm rot="10800000">
            <a:off x="2843576" y="3077130"/>
            <a:ext cx="2100" cy="1394700"/>
          </a:xfrm>
          <a:prstGeom prst="straightConnector1">
            <a:avLst/>
          </a:prstGeom>
          <a:noFill/>
          <a:ln w="38100" cap="flat" cmpd="sng">
            <a:solidFill>
              <a:schemeClr val="lt2"/>
            </a:solidFill>
            <a:prstDash val="lgDash"/>
            <a:round/>
            <a:headEnd type="none" w="lg" len="lg"/>
            <a:tailEnd type="triangle" w="lg" len="lg"/>
          </a:ln>
        </p:spPr>
      </p:cxnSp>
      <p:cxnSp>
        <p:nvCxnSpPr>
          <p:cNvPr id="123" name="Shape 123"/>
          <p:cNvCxnSpPr/>
          <p:nvPr/>
        </p:nvCxnSpPr>
        <p:spPr>
          <a:xfrm rot="10800000">
            <a:off x="2528301" y="3077130"/>
            <a:ext cx="2100" cy="1394700"/>
          </a:xfrm>
          <a:prstGeom prst="straightConnector1">
            <a:avLst/>
          </a:prstGeom>
          <a:noFill/>
          <a:ln w="38100" cap="flat" cmpd="sng">
            <a:solidFill>
              <a:schemeClr val="lt2"/>
            </a:solidFill>
            <a:prstDash val="lgDash"/>
            <a:round/>
            <a:headEnd type="none" w="lg" len="lg"/>
            <a:tailEnd type="triangle" w="lg" len="lg"/>
          </a:ln>
        </p:spPr>
      </p:cxnSp>
      <p:cxnSp>
        <p:nvCxnSpPr>
          <p:cNvPr id="124" name="Shape 124"/>
          <p:cNvCxnSpPr/>
          <p:nvPr/>
        </p:nvCxnSpPr>
        <p:spPr>
          <a:xfrm rot="10800000">
            <a:off x="896674" y="3077130"/>
            <a:ext cx="2100" cy="1394700"/>
          </a:xfrm>
          <a:prstGeom prst="straightConnector1">
            <a:avLst/>
          </a:prstGeom>
          <a:noFill/>
          <a:ln w="38100" cap="flat" cmpd="sng">
            <a:solidFill>
              <a:schemeClr val="lt2"/>
            </a:solidFill>
            <a:prstDash val="lgDash"/>
            <a:round/>
            <a:headEnd type="none" w="lg" len="lg"/>
            <a:tailEnd type="triangle" w="lg" len="lg"/>
          </a:ln>
        </p:spPr>
      </p:cxnSp>
      <p:cxnSp>
        <p:nvCxnSpPr>
          <p:cNvPr id="125" name="Shape 125"/>
          <p:cNvCxnSpPr/>
          <p:nvPr/>
        </p:nvCxnSpPr>
        <p:spPr>
          <a:xfrm flipH="1">
            <a:off x="5430260" y="2448026"/>
            <a:ext cx="359100" cy="485100"/>
          </a:xfrm>
          <a:prstGeom prst="straightConnector1">
            <a:avLst/>
          </a:prstGeom>
          <a:noFill/>
          <a:ln w="38100" cap="flat" cmpd="sng">
            <a:solidFill>
              <a:srgbClr val="000000"/>
            </a:solidFill>
            <a:prstDash val="lgDash"/>
            <a:round/>
            <a:headEnd type="none" w="lg" len="lg"/>
            <a:tailEnd type="triangle" w="lg" len="lg"/>
          </a:ln>
        </p:spPr>
      </p:cxnSp>
      <p:grpSp>
        <p:nvGrpSpPr>
          <p:cNvPr id="126" name="Shape 126"/>
          <p:cNvGrpSpPr/>
          <p:nvPr/>
        </p:nvGrpSpPr>
        <p:grpSpPr>
          <a:xfrm>
            <a:off x="858892" y="1203603"/>
            <a:ext cx="1595676" cy="1492068"/>
            <a:chOff x="2735742" y="1203603"/>
            <a:chExt cx="1595676" cy="1492068"/>
          </a:xfrm>
        </p:grpSpPr>
        <p:grpSp>
          <p:nvGrpSpPr>
            <p:cNvPr id="127" name="Shape 127"/>
            <p:cNvGrpSpPr/>
            <p:nvPr/>
          </p:nvGrpSpPr>
          <p:grpSpPr>
            <a:xfrm>
              <a:off x="2735742" y="1203603"/>
              <a:ext cx="1595676" cy="418211"/>
              <a:chOff x="1284321" y="2975250"/>
              <a:chExt cx="1535929" cy="360900"/>
            </a:xfrm>
          </p:grpSpPr>
          <p:sp>
            <p:nvSpPr>
              <p:cNvPr id="128" name="Shape 128"/>
              <p:cNvSpPr/>
              <p:nvPr/>
            </p:nvSpPr>
            <p:spPr>
              <a:xfrm rot="-5400000">
                <a:off x="1908400" y="2424300"/>
                <a:ext cx="360900" cy="1462800"/>
              </a:xfrm>
              <a:prstGeom prst="downArrow">
                <a:avLst>
                  <a:gd name="adj1" fmla="val 50000"/>
                  <a:gd name="adj2" fmla="val 50000"/>
                </a:avLst>
              </a:prstGeom>
              <a:solidFill>
                <a:srgbClr val="E91D63"/>
              </a:solidFill>
              <a:ln w="9525" cap="flat" cmpd="sng">
                <a:solidFill>
                  <a:srgbClr val="E91D63"/>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29" name="Shape 129"/>
              <p:cNvSpPr txBox="1"/>
              <p:nvPr/>
            </p:nvSpPr>
            <p:spPr>
              <a:xfrm>
                <a:off x="1284321"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i="0" u="none" strike="noStrike" cap="none">
                    <a:solidFill>
                      <a:srgbClr val="FFFFFF"/>
                    </a:solidFill>
                    <a:latin typeface="Arial"/>
                    <a:ea typeface="Arial"/>
                    <a:cs typeface="Arial"/>
                    <a:sym typeface="Arial"/>
                  </a:rPr>
                  <a:t>Iteration </a:t>
                </a:r>
                <a:r>
                  <a:rPr lang="en" sz="1200" b="1">
                    <a:solidFill>
                      <a:srgbClr val="FFFFFF"/>
                    </a:solidFill>
                  </a:rPr>
                  <a:t>1</a:t>
                </a:r>
              </a:p>
            </p:txBody>
          </p:sp>
        </p:grpSp>
        <p:cxnSp>
          <p:nvCxnSpPr>
            <p:cNvPr id="130" name="Shape 130"/>
            <p:cNvCxnSpPr/>
            <p:nvPr/>
          </p:nvCxnSpPr>
          <p:spPr>
            <a:xfrm flipH="1">
              <a:off x="2817814" y="1480871"/>
              <a:ext cx="6600" cy="1204500"/>
            </a:xfrm>
            <a:prstGeom prst="straightConnector1">
              <a:avLst/>
            </a:prstGeom>
            <a:noFill/>
            <a:ln w="38100" cap="flat" cmpd="sng">
              <a:solidFill>
                <a:srgbClr val="E91D63"/>
              </a:solidFill>
              <a:prstDash val="lgDash"/>
              <a:round/>
              <a:headEnd type="none" w="lg" len="lg"/>
              <a:tailEnd type="triangle" w="lg" len="lg"/>
            </a:ln>
          </p:spPr>
        </p:cxnSp>
        <p:cxnSp>
          <p:nvCxnSpPr>
            <p:cNvPr id="131" name="Shape 131"/>
            <p:cNvCxnSpPr/>
            <p:nvPr/>
          </p:nvCxnSpPr>
          <p:spPr>
            <a:xfrm>
              <a:off x="4296812" y="1415871"/>
              <a:ext cx="3900" cy="1279800"/>
            </a:xfrm>
            <a:prstGeom prst="straightConnector1">
              <a:avLst/>
            </a:prstGeom>
            <a:noFill/>
            <a:ln w="38100" cap="flat" cmpd="sng">
              <a:solidFill>
                <a:srgbClr val="E91D63"/>
              </a:solidFill>
              <a:prstDash val="lgDash"/>
              <a:round/>
              <a:headEnd type="none" w="lg" len="lg"/>
              <a:tailEnd type="triangle" w="lg" len="lg"/>
            </a:ln>
          </p:spPr>
        </p:cxnSp>
      </p:grpSp>
      <p:grpSp>
        <p:nvGrpSpPr>
          <p:cNvPr id="132" name="Shape 132"/>
          <p:cNvGrpSpPr/>
          <p:nvPr/>
        </p:nvGrpSpPr>
        <p:grpSpPr>
          <a:xfrm>
            <a:off x="4400364" y="1203576"/>
            <a:ext cx="2379153" cy="1492068"/>
            <a:chOff x="2735742" y="1203603"/>
            <a:chExt cx="1595676" cy="1492068"/>
          </a:xfrm>
        </p:grpSpPr>
        <p:grpSp>
          <p:nvGrpSpPr>
            <p:cNvPr id="133" name="Shape 133"/>
            <p:cNvGrpSpPr/>
            <p:nvPr/>
          </p:nvGrpSpPr>
          <p:grpSpPr>
            <a:xfrm>
              <a:off x="2735742" y="1203603"/>
              <a:ext cx="1595676" cy="418211"/>
              <a:chOff x="1284321" y="2975250"/>
              <a:chExt cx="1535929" cy="360900"/>
            </a:xfrm>
          </p:grpSpPr>
          <p:sp>
            <p:nvSpPr>
              <p:cNvPr id="134" name="Shape 134"/>
              <p:cNvSpPr/>
              <p:nvPr/>
            </p:nvSpPr>
            <p:spPr>
              <a:xfrm rot="-5400000">
                <a:off x="1908400" y="2424300"/>
                <a:ext cx="360900" cy="1462800"/>
              </a:xfrm>
              <a:prstGeom prst="downArrow">
                <a:avLst>
                  <a:gd name="adj1" fmla="val 50000"/>
                  <a:gd name="adj2" fmla="val 50000"/>
                </a:avLst>
              </a:prstGeom>
              <a:solidFill>
                <a:srgbClr val="E91D63"/>
              </a:solidFill>
              <a:ln w="9525" cap="flat" cmpd="sng">
                <a:solidFill>
                  <a:srgbClr val="E91D63"/>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35" name="Shape 135"/>
              <p:cNvSpPr txBox="1"/>
              <p:nvPr/>
            </p:nvSpPr>
            <p:spPr>
              <a:xfrm>
                <a:off x="1284321" y="3070161"/>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i="0" u="none" strike="noStrike" cap="none">
                    <a:solidFill>
                      <a:srgbClr val="FFFFFF"/>
                    </a:solidFill>
                    <a:latin typeface="Arial"/>
                    <a:ea typeface="Arial"/>
                    <a:cs typeface="Arial"/>
                    <a:sym typeface="Arial"/>
                  </a:rPr>
                  <a:t>Iteration </a:t>
                </a:r>
                <a:r>
                  <a:rPr lang="en" sz="1200" b="1">
                    <a:solidFill>
                      <a:srgbClr val="FFFFFF"/>
                    </a:solidFill>
                  </a:rPr>
                  <a:t>3</a:t>
                </a:r>
              </a:p>
            </p:txBody>
          </p:sp>
        </p:grpSp>
        <p:cxnSp>
          <p:nvCxnSpPr>
            <p:cNvPr id="136" name="Shape 136"/>
            <p:cNvCxnSpPr/>
            <p:nvPr/>
          </p:nvCxnSpPr>
          <p:spPr>
            <a:xfrm flipH="1">
              <a:off x="2815812" y="1480871"/>
              <a:ext cx="6600" cy="1204500"/>
            </a:xfrm>
            <a:prstGeom prst="straightConnector1">
              <a:avLst/>
            </a:prstGeom>
            <a:noFill/>
            <a:ln w="38100" cap="flat" cmpd="sng">
              <a:solidFill>
                <a:srgbClr val="E91D63"/>
              </a:solidFill>
              <a:prstDash val="lgDash"/>
              <a:round/>
              <a:headEnd type="none" w="lg" len="lg"/>
              <a:tailEnd type="triangle" w="lg" len="lg"/>
            </a:ln>
          </p:spPr>
        </p:cxnSp>
        <p:cxnSp>
          <p:nvCxnSpPr>
            <p:cNvPr id="137" name="Shape 137"/>
            <p:cNvCxnSpPr/>
            <p:nvPr/>
          </p:nvCxnSpPr>
          <p:spPr>
            <a:xfrm>
              <a:off x="4296812" y="1415871"/>
              <a:ext cx="3900" cy="1279800"/>
            </a:xfrm>
            <a:prstGeom prst="straightConnector1">
              <a:avLst/>
            </a:prstGeom>
            <a:noFill/>
            <a:ln w="38100" cap="flat" cmpd="sng">
              <a:solidFill>
                <a:srgbClr val="E91D63"/>
              </a:solidFill>
              <a:prstDash val="lgDash"/>
              <a:round/>
              <a:headEnd type="none" w="lg" len="lg"/>
              <a:tailEnd type="triangle" w="lg" len="lg"/>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p:nvPr/>
        </p:nvSpPr>
        <p:spPr>
          <a:xfrm>
            <a:off x="7055650" y="2723825"/>
            <a:ext cx="2019000" cy="2219700"/>
          </a:xfrm>
          <a:prstGeom prst="rect">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43" name="Shape 143"/>
          <p:cNvSpPr txBox="1">
            <a:spLocks noGrp="1"/>
          </p:cNvSpPr>
          <p:nvPr>
            <p:ph type="title"/>
          </p:nvPr>
        </p:nvSpPr>
        <p:spPr>
          <a:xfrm>
            <a:off x="311700" y="140225"/>
            <a:ext cx="8520600" cy="613200"/>
          </a:xfrm>
          <a:prstGeom prst="rect">
            <a:avLst/>
          </a:prstGeom>
        </p:spPr>
        <p:txBody>
          <a:bodyPr wrap="square" lIns="91425" tIns="91425" rIns="91425" bIns="91425" anchor="t" anchorCtr="0">
            <a:noAutofit/>
          </a:bodyPr>
          <a:lstStyle/>
          <a:p>
            <a:pPr lvl="0" rtl="0">
              <a:spcBef>
                <a:spcPts val="0"/>
              </a:spcBef>
              <a:buClr>
                <a:schemeClr val="dk1"/>
              </a:buClr>
              <a:buSzPct val="36666"/>
              <a:buFont typeface="Arial"/>
              <a:buNone/>
            </a:pPr>
            <a:r>
              <a:rPr lang="en" b="1"/>
              <a:t>Schedule: Actual VS Scheduled</a:t>
            </a:r>
          </a:p>
          <a:p>
            <a:pPr lvl="0" rtl="0">
              <a:spcBef>
                <a:spcPts val="0"/>
              </a:spcBef>
              <a:buNone/>
            </a:pPr>
            <a:endParaRPr/>
          </a:p>
        </p:txBody>
      </p:sp>
      <p:sp>
        <p:nvSpPr>
          <p:cNvPr id="144" name="Shape 144"/>
          <p:cNvSpPr/>
          <p:nvPr/>
        </p:nvSpPr>
        <p:spPr>
          <a:xfrm>
            <a:off x="0" y="2685000"/>
            <a:ext cx="6961800" cy="383100"/>
          </a:xfrm>
          <a:prstGeom prst="rect">
            <a:avLst/>
          </a:prstGeom>
          <a:solidFill>
            <a:srgbClr val="0070C0"/>
          </a:solidFill>
          <a:ln w="9525" cap="flat" cmpd="sng">
            <a:solidFill>
              <a:srgbClr val="1155CC"/>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45" name="Shape 145"/>
          <p:cNvSpPr txBox="1"/>
          <p:nvPr/>
        </p:nvSpPr>
        <p:spPr>
          <a:xfrm>
            <a:off x="0" y="2654650"/>
            <a:ext cx="6961800" cy="4311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1"/>
              <a:t>Week   9</a:t>
            </a:r>
            <a:r>
              <a:rPr lang="en" sz="1800" b="1" i="0" u="none" strike="noStrike" cap="none">
                <a:solidFill>
                  <a:srgbClr val="000000"/>
                </a:solidFill>
              </a:rPr>
              <a:t>       </a:t>
            </a:r>
            <a:r>
              <a:rPr lang="en" sz="1800" b="1"/>
              <a:t>10</a:t>
            </a:r>
            <a:r>
              <a:rPr lang="en" sz="1800" b="1" i="0" u="none" strike="noStrike" cap="none">
                <a:solidFill>
                  <a:srgbClr val="000000"/>
                </a:solidFill>
              </a:rPr>
              <a:t>	          </a:t>
            </a:r>
            <a:r>
              <a:rPr lang="en" sz="1800" b="1"/>
              <a:t>11</a:t>
            </a:r>
            <a:r>
              <a:rPr lang="en" sz="1800" b="1" i="0" u="none" strike="noStrike" cap="none">
                <a:solidFill>
                  <a:srgbClr val="000000"/>
                </a:solidFill>
              </a:rPr>
              <a:t>	       </a:t>
            </a:r>
            <a:r>
              <a:rPr lang="en" sz="1800" b="1"/>
              <a:t>12</a:t>
            </a:r>
            <a:r>
              <a:rPr lang="en" sz="1800" b="1" i="0" u="none" strike="noStrike" cap="none">
                <a:solidFill>
                  <a:srgbClr val="000000"/>
                </a:solidFill>
              </a:rPr>
              <a:t>	        </a:t>
            </a:r>
            <a:r>
              <a:rPr lang="en" sz="1800" b="1"/>
              <a:t>      13		14            </a:t>
            </a:r>
          </a:p>
        </p:txBody>
      </p:sp>
      <p:grpSp>
        <p:nvGrpSpPr>
          <p:cNvPr id="146" name="Shape 146"/>
          <p:cNvGrpSpPr/>
          <p:nvPr/>
        </p:nvGrpSpPr>
        <p:grpSpPr>
          <a:xfrm>
            <a:off x="896845" y="1195566"/>
            <a:ext cx="1706259" cy="418211"/>
            <a:chOff x="1357450" y="2975248"/>
            <a:chExt cx="1628420" cy="360900"/>
          </a:xfrm>
        </p:grpSpPr>
        <p:sp>
          <p:nvSpPr>
            <p:cNvPr id="147" name="Shape 147"/>
            <p:cNvSpPr/>
            <p:nvPr/>
          </p:nvSpPr>
          <p:spPr>
            <a:xfrm rot="-5400000">
              <a:off x="1991220" y="2341498"/>
              <a:ext cx="360900" cy="1628400"/>
            </a:xfrm>
            <a:prstGeom prst="downArrow">
              <a:avLst>
                <a:gd name="adj1" fmla="val 50000"/>
                <a:gd name="adj2" fmla="val 50000"/>
              </a:avLst>
            </a:prstGeom>
            <a:solidFill>
              <a:srgbClr val="E91D63"/>
            </a:solidFill>
            <a:ln w="9525" cap="flat" cmpd="sng">
              <a:solidFill>
                <a:srgbClr val="E91D63"/>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48" name="Shape 148"/>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i="0" u="none" strike="noStrike" cap="none">
                  <a:solidFill>
                    <a:srgbClr val="FFFFFF"/>
                  </a:solidFill>
                  <a:latin typeface="Arial"/>
                  <a:ea typeface="Arial"/>
                  <a:cs typeface="Arial"/>
                  <a:sym typeface="Arial"/>
                </a:rPr>
                <a:t>Iteration </a:t>
              </a:r>
              <a:r>
                <a:rPr lang="en" sz="1200" b="1">
                  <a:solidFill>
                    <a:srgbClr val="FFFFFF"/>
                  </a:solidFill>
                </a:rPr>
                <a:t>4</a:t>
              </a:r>
            </a:p>
          </p:txBody>
        </p:sp>
      </p:grpSp>
      <p:pic>
        <p:nvPicPr>
          <p:cNvPr id="149" name="Shape 149"/>
          <p:cNvPicPr preferRelativeResize="0"/>
          <p:nvPr/>
        </p:nvPicPr>
        <p:blipFill rotWithShape="1">
          <a:blip r:embed="rId3">
            <a:alphaModFix/>
          </a:blip>
          <a:srcRect/>
          <a:stretch/>
        </p:blipFill>
        <p:spPr>
          <a:xfrm>
            <a:off x="6574447" y="2661536"/>
            <a:ext cx="323900" cy="342691"/>
          </a:xfrm>
          <a:prstGeom prst="rect">
            <a:avLst/>
          </a:prstGeom>
          <a:noFill/>
          <a:ln>
            <a:noFill/>
          </a:ln>
        </p:spPr>
      </p:pic>
      <p:grpSp>
        <p:nvGrpSpPr>
          <p:cNvPr id="150" name="Shape 150"/>
          <p:cNvGrpSpPr/>
          <p:nvPr/>
        </p:nvGrpSpPr>
        <p:grpSpPr>
          <a:xfrm>
            <a:off x="7131849" y="2848410"/>
            <a:ext cx="980954" cy="383204"/>
            <a:chOff x="1357450" y="2975250"/>
            <a:chExt cx="1462800" cy="360900"/>
          </a:xfrm>
        </p:grpSpPr>
        <p:sp>
          <p:nvSpPr>
            <p:cNvPr id="151" name="Shape 151"/>
            <p:cNvSpPr/>
            <p:nvPr/>
          </p:nvSpPr>
          <p:spPr>
            <a:xfrm rot="-5400000">
              <a:off x="1908400" y="2424300"/>
              <a:ext cx="360900" cy="1462800"/>
            </a:xfrm>
            <a:prstGeom prst="downArrow">
              <a:avLst>
                <a:gd name="adj1" fmla="val 50000"/>
                <a:gd name="adj2" fmla="val 50000"/>
              </a:avLst>
            </a:prstGeom>
            <a:solidFill>
              <a:srgbClr val="E91D63"/>
            </a:solidFill>
            <a:ln w="9525" cap="flat" cmpd="sng">
              <a:solidFill>
                <a:srgbClr val="E91D63"/>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52" name="Shape 152"/>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Planned</a:t>
              </a:r>
            </a:p>
          </p:txBody>
        </p:sp>
      </p:grpSp>
      <p:grpSp>
        <p:nvGrpSpPr>
          <p:cNvPr id="153" name="Shape 153"/>
          <p:cNvGrpSpPr/>
          <p:nvPr/>
        </p:nvGrpSpPr>
        <p:grpSpPr>
          <a:xfrm>
            <a:off x="7116903" y="3596373"/>
            <a:ext cx="1055849" cy="383204"/>
            <a:chOff x="1357450" y="2975250"/>
            <a:chExt cx="1462800" cy="360900"/>
          </a:xfrm>
        </p:grpSpPr>
        <p:sp>
          <p:nvSpPr>
            <p:cNvPr id="154" name="Shape 154"/>
            <p:cNvSpPr/>
            <p:nvPr/>
          </p:nvSpPr>
          <p:spPr>
            <a:xfrm rot="-5400000">
              <a:off x="1908400" y="2424300"/>
              <a:ext cx="360900" cy="1462800"/>
            </a:xfrm>
            <a:prstGeom prst="downArrow">
              <a:avLst>
                <a:gd name="adj1" fmla="val 50000"/>
                <a:gd name="adj2" fmla="val 50000"/>
              </a:avLst>
            </a:prstGeom>
            <a:solidFill>
              <a:schemeClr val="lt2"/>
            </a:solidFill>
            <a:ln w="9525" cap="flat" cmpd="sng">
              <a:solidFill>
                <a:schemeClr val="lt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55" name="Shape 155"/>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Actual</a:t>
              </a:r>
            </a:p>
          </p:txBody>
        </p:sp>
      </p:grpSp>
      <p:sp>
        <p:nvSpPr>
          <p:cNvPr id="156" name="Shape 156"/>
          <p:cNvSpPr txBox="1"/>
          <p:nvPr/>
        </p:nvSpPr>
        <p:spPr>
          <a:xfrm>
            <a:off x="623350" y="943925"/>
            <a:ext cx="765600" cy="383100"/>
          </a:xfrm>
          <a:prstGeom prst="rect">
            <a:avLst/>
          </a:prstGeom>
          <a:noFill/>
          <a:ln>
            <a:noFill/>
          </a:ln>
        </p:spPr>
        <p:txBody>
          <a:bodyPr wrap="square" lIns="91425" tIns="91425" rIns="91425" bIns="91425" anchor="t" anchorCtr="0">
            <a:noAutofit/>
          </a:bodyPr>
          <a:lstStyle/>
          <a:p>
            <a:pPr lvl="0" rtl="0">
              <a:spcBef>
                <a:spcPts val="0"/>
              </a:spcBef>
              <a:buNone/>
            </a:pPr>
            <a:r>
              <a:rPr lang="en" b="1"/>
              <a:t>16 Oct</a:t>
            </a:r>
          </a:p>
        </p:txBody>
      </p:sp>
      <p:cxnSp>
        <p:nvCxnSpPr>
          <p:cNvPr id="157" name="Shape 157"/>
          <p:cNvCxnSpPr/>
          <p:nvPr/>
        </p:nvCxnSpPr>
        <p:spPr>
          <a:xfrm>
            <a:off x="912601" y="1517525"/>
            <a:ext cx="0" cy="1206300"/>
          </a:xfrm>
          <a:prstGeom prst="straightConnector1">
            <a:avLst/>
          </a:prstGeom>
          <a:noFill/>
          <a:ln w="38100" cap="flat" cmpd="sng">
            <a:solidFill>
              <a:srgbClr val="E91D63"/>
            </a:solidFill>
            <a:prstDash val="lgDash"/>
            <a:round/>
            <a:headEnd type="none" w="lg" len="lg"/>
            <a:tailEnd type="triangle" w="lg" len="lg"/>
          </a:ln>
        </p:spPr>
      </p:cxnSp>
      <p:cxnSp>
        <p:nvCxnSpPr>
          <p:cNvPr id="158" name="Shape 158"/>
          <p:cNvCxnSpPr/>
          <p:nvPr/>
        </p:nvCxnSpPr>
        <p:spPr>
          <a:xfrm>
            <a:off x="2558402" y="1385175"/>
            <a:ext cx="0" cy="1334100"/>
          </a:xfrm>
          <a:prstGeom prst="straightConnector1">
            <a:avLst/>
          </a:prstGeom>
          <a:noFill/>
          <a:ln w="38100" cap="flat" cmpd="sng">
            <a:solidFill>
              <a:srgbClr val="E91D63"/>
            </a:solidFill>
            <a:prstDash val="lgDash"/>
            <a:round/>
            <a:headEnd type="none" w="lg" len="lg"/>
            <a:tailEnd type="triangle" w="lg" len="lg"/>
          </a:ln>
        </p:spPr>
      </p:cxnSp>
      <p:sp>
        <p:nvSpPr>
          <p:cNvPr id="159" name="Shape 159"/>
          <p:cNvSpPr txBox="1"/>
          <p:nvPr/>
        </p:nvSpPr>
        <p:spPr>
          <a:xfrm>
            <a:off x="1985325" y="922350"/>
            <a:ext cx="859800" cy="383100"/>
          </a:xfrm>
          <a:prstGeom prst="rect">
            <a:avLst/>
          </a:prstGeom>
          <a:noFill/>
          <a:ln>
            <a:noFill/>
          </a:ln>
        </p:spPr>
        <p:txBody>
          <a:bodyPr wrap="square" lIns="91425" tIns="91425" rIns="91425" bIns="91425" anchor="t" anchorCtr="0">
            <a:noAutofit/>
          </a:bodyPr>
          <a:lstStyle/>
          <a:p>
            <a:pPr lvl="0" rtl="0">
              <a:spcBef>
                <a:spcPts val="0"/>
              </a:spcBef>
              <a:buNone/>
            </a:pPr>
            <a:r>
              <a:rPr lang="en" b="1"/>
              <a:t>29 Oct</a:t>
            </a:r>
          </a:p>
        </p:txBody>
      </p:sp>
      <p:grpSp>
        <p:nvGrpSpPr>
          <p:cNvPr id="160" name="Shape 160"/>
          <p:cNvGrpSpPr/>
          <p:nvPr/>
        </p:nvGrpSpPr>
        <p:grpSpPr>
          <a:xfrm>
            <a:off x="2782801" y="1203603"/>
            <a:ext cx="1831595" cy="418211"/>
            <a:chOff x="1284321" y="2975250"/>
            <a:chExt cx="1535929" cy="360900"/>
          </a:xfrm>
        </p:grpSpPr>
        <p:sp>
          <p:nvSpPr>
            <p:cNvPr id="161" name="Shape 161"/>
            <p:cNvSpPr/>
            <p:nvPr/>
          </p:nvSpPr>
          <p:spPr>
            <a:xfrm rot="-5400000">
              <a:off x="1908400" y="2424300"/>
              <a:ext cx="360900" cy="1462800"/>
            </a:xfrm>
            <a:prstGeom prst="downArrow">
              <a:avLst>
                <a:gd name="adj1" fmla="val 50000"/>
                <a:gd name="adj2" fmla="val 50000"/>
              </a:avLst>
            </a:prstGeom>
            <a:solidFill>
              <a:srgbClr val="E91D63"/>
            </a:solidFill>
            <a:ln w="9525" cap="flat" cmpd="sng">
              <a:solidFill>
                <a:srgbClr val="E91D63"/>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62" name="Shape 162"/>
            <p:cNvSpPr txBox="1"/>
            <p:nvPr/>
          </p:nvSpPr>
          <p:spPr>
            <a:xfrm>
              <a:off x="1284321"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i="0" u="none" strike="noStrike" cap="none">
                  <a:solidFill>
                    <a:srgbClr val="FFFFFF"/>
                  </a:solidFill>
                  <a:latin typeface="Arial"/>
                  <a:ea typeface="Arial"/>
                  <a:cs typeface="Arial"/>
                  <a:sym typeface="Arial"/>
                </a:rPr>
                <a:t>Iteration </a:t>
              </a:r>
              <a:r>
                <a:rPr lang="en" sz="1200" b="1">
                  <a:solidFill>
                    <a:srgbClr val="FFFFFF"/>
                  </a:solidFill>
                </a:rPr>
                <a:t>5</a:t>
              </a:r>
            </a:p>
          </p:txBody>
        </p:sp>
      </p:grpSp>
      <p:cxnSp>
        <p:nvCxnSpPr>
          <p:cNvPr id="163" name="Shape 163"/>
          <p:cNvCxnSpPr/>
          <p:nvPr/>
        </p:nvCxnSpPr>
        <p:spPr>
          <a:xfrm flipH="1">
            <a:off x="4835052" y="1480871"/>
            <a:ext cx="6600" cy="1204500"/>
          </a:xfrm>
          <a:prstGeom prst="straightConnector1">
            <a:avLst/>
          </a:prstGeom>
          <a:noFill/>
          <a:ln w="38100" cap="flat" cmpd="sng">
            <a:solidFill>
              <a:srgbClr val="E91D63"/>
            </a:solidFill>
            <a:prstDash val="lgDash"/>
            <a:round/>
            <a:headEnd type="none" w="lg" len="lg"/>
            <a:tailEnd type="triangle" w="lg" len="lg"/>
          </a:ln>
        </p:spPr>
      </p:cxnSp>
      <p:grpSp>
        <p:nvGrpSpPr>
          <p:cNvPr id="164" name="Shape 164"/>
          <p:cNvGrpSpPr/>
          <p:nvPr/>
        </p:nvGrpSpPr>
        <p:grpSpPr>
          <a:xfrm>
            <a:off x="4804866" y="1171128"/>
            <a:ext cx="1944500" cy="418211"/>
            <a:chOff x="1357450" y="2975250"/>
            <a:chExt cx="1462800" cy="360900"/>
          </a:xfrm>
        </p:grpSpPr>
        <p:sp>
          <p:nvSpPr>
            <p:cNvPr id="165" name="Shape 165"/>
            <p:cNvSpPr/>
            <p:nvPr/>
          </p:nvSpPr>
          <p:spPr>
            <a:xfrm rot="-5400000">
              <a:off x="1908400" y="2424300"/>
              <a:ext cx="360900" cy="1462800"/>
            </a:xfrm>
            <a:prstGeom prst="downArrow">
              <a:avLst>
                <a:gd name="adj1" fmla="val 50000"/>
                <a:gd name="adj2" fmla="val 50000"/>
              </a:avLst>
            </a:prstGeom>
            <a:solidFill>
              <a:srgbClr val="E91D63"/>
            </a:solidFill>
            <a:ln w="9525" cap="flat" cmpd="sng">
              <a:solidFill>
                <a:srgbClr val="E91D63"/>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66" name="Shape 166"/>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i="0" u="none" strike="noStrike" cap="none">
                  <a:solidFill>
                    <a:srgbClr val="FFFFFF"/>
                  </a:solidFill>
                  <a:latin typeface="Arial"/>
                  <a:ea typeface="Arial"/>
                  <a:cs typeface="Arial"/>
                  <a:sym typeface="Arial"/>
                </a:rPr>
                <a:t>Iteration </a:t>
              </a:r>
              <a:r>
                <a:rPr lang="en" sz="1200" b="1">
                  <a:solidFill>
                    <a:srgbClr val="FFFFFF"/>
                  </a:solidFill>
                </a:rPr>
                <a:t>6</a:t>
              </a:r>
            </a:p>
          </p:txBody>
        </p:sp>
      </p:grpSp>
      <p:sp>
        <p:nvSpPr>
          <p:cNvPr id="167" name="Shape 167"/>
          <p:cNvSpPr txBox="1"/>
          <p:nvPr/>
        </p:nvSpPr>
        <p:spPr>
          <a:xfrm>
            <a:off x="4644328" y="899900"/>
            <a:ext cx="969300" cy="383100"/>
          </a:xfrm>
          <a:prstGeom prst="rect">
            <a:avLst/>
          </a:prstGeom>
          <a:noFill/>
          <a:ln>
            <a:noFill/>
          </a:ln>
        </p:spPr>
        <p:txBody>
          <a:bodyPr wrap="square" lIns="91425" tIns="91425" rIns="91425" bIns="91425" anchor="t" anchorCtr="0">
            <a:noAutofit/>
          </a:bodyPr>
          <a:lstStyle/>
          <a:p>
            <a:pPr lvl="0" rtl="0">
              <a:spcBef>
                <a:spcPts val="0"/>
              </a:spcBef>
              <a:buNone/>
            </a:pPr>
            <a:r>
              <a:rPr lang="en" b="1"/>
              <a:t>13 Nov</a:t>
            </a:r>
          </a:p>
        </p:txBody>
      </p:sp>
      <p:cxnSp>
        <p:nvCxnSpPr>
          <p:cNvPr id="168" name="Shape 168"/>
          <p:cNvCxnSpPr/>
          <p:nvPr/>
        </p:nvCxnSpPr>
        <p:spPr>
          <a:xfrm>
            <a:off x="6735126" y="1360150"/>
            <a:ext cx="18000" cy="1326900"/>
          </a:xfrm>
          <a:prstGeom prst="straightConnector1">
            <a:avLst/>
          </a:prstGeom>
          <a:noFill/>
          <a:ln w="38100" cap="flat" cmpd="sng">
            <a:solidFill>
              <a:srgbClr val="E91D63"/>
            </a:solidFill>
            <a:prstDash val="lgDash"/>
            <a:round/>
            <a:headEnd type="none" w="lg" len="lg"/>
            <a:tailEnd type="triangle" w="lg" len="lg"/>
          </a:ln>
        </p:spPr>
      </p:cxnSp>
      <p:sp>
        <p:nvSpPr>
          <p:cNvPr id="169" name="Shape 169"/>
          <p:cNvSpPr txBox="1"/>
          <p:nvPr/>
        </p:nvSpPr>
        <p:spPr>
          <a:xfrm>
            <a:off x="7263300" y="1790475"/>
            <a:ext cx="1506900" cy="8451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FF0000"/>
                </a:solidFill>
              </a:rPr>
              <a:t>23 Nov </a:t>
            </a:r>
          </a:p>
          <a:p>
            <a:pPr lvl="0" algn="ctr" rtl="0">
              <a:spcBef>
                <a:spcPts val="0"/>
              </a:spcBef>
              <a:buNone/>
            </a:pPr>
            <a:r>
              <a:rPr lang="en" sz="1200" b="1">
                <a:solidFill>
                  <a:srgbClr val="FF0000"/>
                </a:solidFill>
              </a:rPr>
              <a:t>Final Presentation</a:t>
            </a:r>
          </a:p>
        </p:txBody>
      </p:sp>
      <p:sp>
        <p:nvSpPr>
          <p:cNvPr id="170" name="Shape 170"/>
          <p:cNvSpPr/>
          <p:nvPr/>
        </p:nvSpPr>
        <p:spPr>
          <a:xfrm>
            <a:off x="6019775" y="2678650"/>
            <a:ext cx="522000" cy="383100"/>
          </a:xfrm>
          <a:prstGeom prst="rect">
            <a:avLst/>
          </a:prstGeom>
          <a:solidFill>
            <a:schemeClr val="accent3"/>
          </a:solidFill>
          <a:ln w="952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sp>
        <p:nvSpPr>
          <p:cNvPr id="171" name="Shape 171"/>
          <p:cNvSpPr/>
          <p:nvPr/>
        </p:nvSpPr>
        <p:spPr>
          <a:xfrm>
            <a:off x="7137675" y="4313713"/>
            <a:ext cx="969300" cy="342600"/>
          </a:xfrm>
          <a:prstGeom prst="rect">
            <a:avLst/>
          </a:prstGeom>
          <a:solidFill>
            <a:schemeClr val="accent3"/>
          </a:solidFill>
          <a:ln w="9525" cap="flat" cmpd="sng">
            <a:solidFill>
              <a:schemeClr val="accent3"/>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cxnSp>
        <p:nvCxnSpPr>
          <p:cNvPr id="172" name="Shape 172"/>
          <p:cNvCxnSpPr/>
          <p:nvPr/>
        </p:nvCxnSpPr>
        <p:spPr>
          <a:xfrm>
            <a:off x="6509375" y="2007307"/>
            <a:ext cx="9900" cy="689400"/>
          </a:xfrm>
          <a:prstGeom prst="straightConnector1">
            <a:avLst/>
          </a:prstGeom>
          <a:noFill/>
          <a:ln w="38100" cap="flat" cmpd="sng">
            <a:solidFill>
              <a:srgbClr val="FF9900"/>
            </a:solidFill>
            <a:prstDash val="lgDash"/>
            <a:round/>
            <a:headEnd type="none" w="lg" len="lg"/>
            <a:tailEnd type="triangle" w="lg" len="lg"/>
          </a:ln>
        </p:spPr>
      </p:cxnSp>
      <p:sp>
        <p:nvSpPr>
          <p:cNvPr id="173" name="Shape 173"/>
          <p:cNvSpPr txBox="1"/>
          <p:nvPr/>
        </p:nvSpPr>
        <p:spPr>
          <a:xfrm>
            <a:off x="5805250" y="1687250"/>
            <a:ext cx="981000" cy="383100"/>
          </a:xfrm>
          <a:prstGeom prst="rect">
            <a:avLst/>
          </a:prstGeom>
          <a:noFill/>
          <a:ln>
            <a:noFill/>
          </a:ln>
        </p:spPr>
        <p:txBody>
          <a:bodyPr wrap="square" lIns="91425" tIns="91425" rIns="91425" bIns="91425" anchor="t" anchorCtr="0">
            <a:noAutofit/>
          </a:bodyPr>
          <a:lstStyle/>
          <a:p>
            <a:pPr lvl="0" rtl="0">
              <a:spcBef>
                <a:spcPts val="0"/>
              </a:spcBef>
              <a:buNone/>
            </a:pPr>
            <a:r>
              <a:rPr lang="en" sz="1200" b="1"/>
              <a:t>21 - 22 Oct</a:t>
            </a:r>
          </a:p>
        </p:txBody>
      </p:sp>
      <p:sp>
        <p:nvSpPr>
          <p:cNvPr id="174" name="Shape 174"/>
          <p:cNvSpPr txBox="1"/>
          <p:nvPr/>
        </p:nvSpPr>
        <p:spPr>
          <a:xfrm>
            <a:off x="3949853" y="916350"/>
            <a:ext cx="969300" cy="383100"/>
          </a:xfrm>
          <a:prstGeom prst="rect">
            <a:avLst/>
          </a:prstGeom>
          <a:noFill/>
          <a:ln>
            <a:noFill/>
          </a:ln>
        </p:spPr>
        <p:txBody>
          <a:bodyPr wrap="square" lIns="91425" tIns="91425" rIns="91425" bIns="91425" anchor="t" anchorCtr="0">
            <a:noAutofit/>
          </a:bodyPr>
          <a:lstStyle/>
          <a:p>
            <a:pPr lvl="0" rtl="0">
              <a:spcBef>
                <a:spcPts val="0"/>
              </a:spcBef>
              <a:buNone/>
            </a:pPr>
            <a:r>
              <a:rPr lang="en" b="1"/>
              <a:t>12 Nov</a:t>
            </a:r>
          </a:p>
        </p:txBody>
      </p:sp>
      <p:sp>
        <p:nvSpPr>
          <p:cNvPr id="175" name="Shape 175"/>
          <p:cNvSpPr txBox="1"/>
          <p:nvPr/>
        </p:nvSpPr>
        <p:spPr>
          <a:xfrm>
            <a:off x="6279425" y="902888"/>
            <a:ext cx="859800" cy="383100"/>
          </a:xfrm>
          <a:prstGeom prst="rect">
            <a:avLst/>
          </a:prstGeom>
          <a:noFill/>
          <a:ln>
            <a:noFill/>
          </a:ln>
        </p:spPr>
        <p:txBody>
          <a:bodyPr wrap="square" lIns="91425" tIns="91425" rIns="91425" bIns="91425" anchor="t" anchorCtr="0">
            <a:noAutofit/>
          </a:bodyPr>
          <a:lstStyle/>
          <a:p>
            <a:pPr lvl="0" rtl="0">
              <a:spcBef>
                <a:spcPts val="0"/>
              </a:spcBef>
              <a:buNone/>
            </a:pPr>
            <a:r>
              <a:rPr lang="en" b="1"/>
              <a:t>23 Nov</a:t>
            </a:r>
          </a:p>
        </p:txBody>
      </p:sp>
      <p:sp>
        <p:nvSpPr>
          <p:cNvPr id="176" name="Shape 176"/>
          <p:cNvSpPr txBox="1"/>
          <p:nvPr/>
        </p:nvSpPr>
        <p:spPr>
          <a:xfrm>
            <a:off x="2608413" y="922350"/>
            <a:ext cx="859800" cy="383100"/>
          </a:xfrm>
          <a:prstGeom prst="rect">
            <a:avLst/>
          </a:prstGeom>
          <a:noFill/>
          <a:ln>
            <a:noFill/>
          </a:ln>
        </p:spPr>
        <p:txBody>
          <a:bodyPr wrap="square" lIns="91425" tIns="91425" rIns="91425" bIns="91425" anchor="t" anchorCtr="0">
            <a:noAutofit/>
          </a:bodyPr>
          <a:lstStyle/>
          <a:p>
            <a:pPr lvl="0" rtl="0">
              <a:spcBef>
                <a:spcPts val="0"/>
              </a:spcBef>
              <a:buNone/>
            </a:pPr>
            <a:r>
              <a:rPr lang="en" b="1"/>
              <a:t>30 Oct</a:t>
            </a:r>
          </a:p>
        </p:txBody>
      </p:sp>
      <p:sp>
        <p:nvSpPr>
          <p:cNvPr id="177" name="Shape 177"/>
          <p:cNvSpPr txBox="1"/>
          <p:nvPr/>
        </p:nvSpPr>
        <p:spPr>
          <a:xfrm>
            <a:off x="8096550" y="2772250"/>
            <a:ext cx="1055700" cy="383100"/>
          </a:xfrm>
          <a:prstGeom prst="rect">
            <a:avLst/>
          </a:prstGeom>
          <a:noFill/>
          <a:ln>
            <a:noFill/>
          </a:ln>
        </p:spPr>
        <p:txBody>
          <a:bodyPr wrap="square" lIns="91425" tIns="91425" rIns="91425" bIns="91425" anchor="t" anchorCtr="0">
            <a:noAutofit/>
          </a:bodyPr>
          <a:lstStyle/>
          <a:p>
            <a:pPr lvl="0" rtl="0">
              <a:spcBef>
                <a:spcPts val="0"/>
              </a:spcBef>
              <a:buNone/>
            </a:pPr>
            <a:r>
              <a:rPr lang="en" b="1"/>
              <a:t>Planned Schedule</a:t>
            </a:r>
          </a:p>
        </p:txBody>
      </p:sp>
      <p:sp>
        <p:nvSpPr>
          <p:cNvPr id="178" name="Shape 178"/>
          <p:cNvSpPr txBox="1"/>
          <p:nvPr/>
        </p:nvSpPr>
        <p:spPr>
          <a:xfrm>
            <a:off x="8172750" y="3520225"/>
            <a:ext cx="1055700" cy="383100"/>
          </a:xfrm>
          <a:prstGeom prst="rect">
            <a:avLst/>
          </a:prstGeom>
          <a:noFill/>
          <a:ln>
            <a:noFill/>
          </a:ln>
        </p:spPr>
        <p:txBody>
          <a:bodyPr wrap="square" lIns="91425" tIns="91425" rIns="91425" bIns="91425" anchor="t" anchorCtr="0">
            <a:noAutofit/>
          </a:bodyPr>
          <a:lstStyle/>
          <a:p>
            <a:pPr lvl="0" rtl="0">
              <a:spcBef>
                <a:spcPts val="0"/>
              </a:spcBef>
              <a:buNone/>
            </a:pPr>
            <a:r>
              <a:rPr lang="en" b="1"/>
              <a:t>Actual Schedule</a:t>
            </a:r>
          </a:p>
        </p:txBody>
      </p:sp>
      <p:sp>
        <p:nvSpPr>
          <p:cNvPr id="179" name="Shape 179"/>
          <p:cNvSpPr txBox="1"/>
          <p:nvPr/>
        </p:nvSpPr>
        <p:spPr>
          <a:xfrm>
            <a:off x="8172750" y="4206025"/>
            <a:ext cx="1055700" cy="383100"/>
          </a:xfrm>
          <a:prstGeom prst="rect">
            <a:avLst/>
          </a:prstGeom>
          <a:noFill/>
          <a:ln>
            <a:noFill/>
          </a:ln>
        </p:spPr>
        <p:txBody>
          <a:bodyPr wrap="square" lIns="91425" tIns="91425" rIns="91425" bIns="91425" anchor="t" anchorCtr="0">
            <a:noAutofit/>
          </a:bodyPr>
          <a:lstStyle/>
          <a:p>
            <a:pPr lvl="0" rtl="0">
              <a:spcBef>
                <a:spcPts val="0"/>
              </a:spcBef>
              <a:buNone/>
            </a:pPr>
            <a:r>
              <a:rPr lang="en" b="1"/>
              <a:t>2 Buffer Days</a:t>
            </a:r>
          </a:p>
        </p:txBody>
      </p:sp>
      <p:cxnSp>
        <p:nvCxnSpPr>
          <p:cNvPr id="180" name="Shape 180"/>
          <p:cNvCxnSpPr/>
          <p:nvPr/>
        </p:nvCxnSpPr>
        <p:spPr>
          <a:xfrm flipH="1">
            <a:off x="2885279" y="1480871"/>
            <a:ext cx="6600" cy="1204500"/>
          </a:xfrm>
          <a:prstGeom prst="straightConnector1">
            <a:avLst/>
          </a:prstGeom>
          <a:noFill/>
          <a:ln w="38100" cap="flat" cmpd="sng">
            <a:solidFill>
              <a:srgbClr val="E91D63"/>
            </a:solidFill>
            <a:prstDash val="lgDash"/>
            <a:round/>
            <a:headEnd type="none" w="lg" len="lg"/>
            <a:tailEnd type="triangle" w="lg" len="lg"/>
          </a:ln>
        </p:spPr>
      </p:cxnSp>
      <p:cxnSp>
        <p:nvCxnSpPr>
          <p:cNvPr id="181" name="Shape 181"/>
          <p:cNvCxnSpPr/>
          <p:nvPr/>
        </p:nvCxnSpPr>
        <p:spPr>
          <a:xfrm flipH="1">
            <a:off x="4606452" y="1480871"/>
            <a:ext cx="6600" cy="1204500"/>
          </a:xfrm>
          <a:prstGeom prst="straightConnector1">
            <a:avLst/>
          </a:prstGeom>
          <a:noFill/>
          <a:ln w="38100" cap="flat" cmpd="sng">
            <a:solidFill>
              <a:srgbClr val="E91D63"/>
            </a:solidFill>
            <a:prstDash val="lgDash"/>
            <a:round/>
            <a:headEnd type="none" w="lg" len="lg"/>
            <a:tailEnd type="triangle" w="lg" len="lg"/>
          </a:ln>
        </p:spPr>
      </p:cxnSp>
      <p:grpSp>
        <p:nvGrpSpPr>
          <p:cNvPr id="182" name="Shape 182"/>
          <p:cNvGrpSpPr/>
          <p:nvPr/>
        </p:nvGrpSpPr>
        <p:grpSpPr>
          <a:xfrm>
            <a:off x="885361" y="3077130"/>
            <a:ext cx="1667299" cy="1639680"/>
            <a:chOff x="885361" y="3077130"/>
            <a:chExt cx="1667299" cy="1639680"/>
          </a:xfrm>
        </p:grpSpPr>
        <p:grpSp>
          <p:nvGrpSpPr>
            <p:cNvPr id="183" name="Shape 183"/>
            <p:cNvGrpSpPr/>
            <p:nvPr/>
          </p:nvGrpSpPr>
          <p:grpSpPr>
            <a:xfrm>
              <a:off x="885361" y="4230750"/>
              <a:ext cx="1667299" cy="486060"/>
              <a:chOff x="1357450" y="2975250"/>
              <a:chExt cx="1462800" cy="360900"/>
            </a:xfrm>
          </p:grpSpPr>
          <p:sp>
            <p:nvSpPr>
              <p:cNvPr id="184" name="Shape 184"/>
              <p:cNvSpPr/>
              <p:nvPr/>
            </p:nvSpPr>
            <p:spPr>
              <a:xfrm rot="-5400000">
                <a:off x="1908400" y="2424300"/>
                <a:ext cx="360900" cy="1462800"/>
              </a:xfrm>
              <a:prstGeom prst="downArrow">
                <a:avLst>
                  <a:gd name="adj1" fmla="val 50000"/>
                  <a:gd name="adj2" fmla="val 50000"/>
                </a:avLst>
              </a:prstGeom>
              <a:solidFill>
                <a:schemeClr val="lt2"/>
              </a:solidFill>
              <a:ln w="9525" cap="flat" cmpd="sng">
                <a:solidFill>
                  <a:schemeClr val="lt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185" name="Shape 185"/>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Iteration 4</a:t>
                </a:r>
              </a:p>
            </p:txBody>
          </p:sp>
        </p:grpSp>
        <p:cxnSp>
          <p:nvCxnSpPr>
            <p:cNvPr id="186" name="Shape 186"/>
            <p:cNvCxnSpPr/>
            <p:nvPr/>
          </p:nvCxnSpPr>
          <p:spPr>
            <a:xfrm rot="10800000">
              <a:off x="2529555" y="3077130"/>
              <a:ext cx="2100" cy="1394700"/>
            </a:xfrm>
            <a:prstGeom prst="straightConnector1">
              <a:avLst/>
            </a:prstGeom>
            <a:noFill/>
            <a:ln w="38100" cap="flat" cmpd="sng">
              <a:solidFill>
                <a:schemeClr val="lt2"/>
              </a:solidFill>
              <a:prstDash val="lgDash"/>
              <a:round/>
              <a:headEnd type="none" w="lg" len="lg"/>
              <a:tailEnd type="triangle" w="lg" len="lg"/>
            </a:ln>
          </p:spPr>
        </p:cxnSp>
        <p:cxnSp>
          <p:nvCxnSpPr>
            <p:cNvPr id="187" name="Shape 187"/>
            <p:cNvCxnSpPr/>
            <p:nvPr/>
          </p:nvCxnSpPr>
          <p:spPr>
            <a:xfrm rot="10800000">
              <a:off x="900074" y="3077130"/>
              <a:ext cx="2100" cy="1394700"/>
            </a:xfrm>
            <a:prstGeom prst="straightConnector1">
              <a:avLst/>
            </a:prstGeom>
            <a:noFill/>
            <a:ln w="38100" cap="flat" cmpd="sng">
              <a:solidFill>
                <a:schemeClr val="lt2"/>
              </a:solidFill>
              <a:prstDash val="lgDash"/>
              <a:round/>
              <a:headEnd type="none" w="lg" len="lg"/>
              <a:tailEnd type="triangle" w="lg" len="lg"/>
            </a:ln>
          </p:spPr>
        </p:cxnSp>
      </p:grpSp>
      <p:pic>
        <p:nvPicPr>
          <p:cNvPr id="188" name="Shape 188"/>
          <p:cNvPicPr preferRelativeResize="0"/>
          <p:nvPr/>
        </p:nvPicPr>
        <p:blipFill rotWithShape="1">
          <a:blip r:embed="rId3">
            <a:alphaModFix/>
          </a:blip>
          <a:srcRect/>
          <a:stretch/>
        </p:blipFill>
        <p:spPr>
          <a:xfrm>
            <a:off x="2254685" y="2672948"/>
            <a:ext cx="323900" cy="342691"/>
          </a:xfrm>
          <a:prstGeom prst="rect">
            <a:avLst/>
          </a:prstGeom>
          <a:noFill/>
          <a:ln>
            <a:noFill/>
          </a:ln>
        </p:spPr>
      </p:pic>
      <p:sp>
        <p:nvSpPr>
          <p:cNvPr id="189" name="Shape 189"/>
          <p:cNvSpPr txBox="1"/>
          <p:nvPr/>
        </p:nvSpPr>
        <p:spPr>
          <a:xfrm>
            <a:off x="-147675" y="1700333"/>
            <a:ext cx="1191000" cy="6132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FF0000"/>
                </a:solidFill>
              </a:rPr>
              <a:t>26 Oct </a:t>
            </a:r>
          </a:p>
          <a:p>
            <a:pPr lvl="0" algn="ctr" rtl="0">
              <a:spcBef>
                <a:spcPts val="0"/>
              </a:spcBef>
              <a:buNone/>
            </a:pPr>
            <a:r>
              <a:rPr lang="en" sz="1200" b="1">
                <a:solidFill>
                  <a:srgbClr val="FF0000"/>
                </a:solidFill>
              </a:rPr>
              <a:t>Application Demo</a:t>
            </a:r>
          </a:p>
        </p:txBody>
      </p:sp>
      <p:sp>
        <p:nvSpPr>
          <p:cNvPr id="190" name="Shape 190"/>
          <p:cNvSpPr/>
          <p:nvPr/>
        </p:nvSpPr>
        <p:spPr>
          <a:xfrm>
            <a:off x="1736650" y="2687725"/>
            <a:ext cx="522000" cy="383100"/>
          </a:xfrm>
          <a:prstGeom prst="rect">
            <a:avLst/>
          </a:prstGeom>
          <a:solidFill>
            <a:schemeClr val="accent3"/>
          </a:solidFill>
          <a:ln w="952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cxnSp>
        <p:nvCxnSpPr>
          <p:cNvPr id="191" name="Shape 191"/>
          <p:cNvCxnSpPr/>
          <p:nvPr/>
        </p:nvCxnSpPr>
        <p:spPr>
          <a:xfrm>
            <a:off x="1733700" y="2035966"/>
            <a:ext cx="14100" cy="689400"/>
          </a:xfrm>
          <a:prstGeom prst="straightConnector1">
            <a:avLst/>
          </a:prstGeom>
          <a:noFill/>
          <a:ln w="38100" cap="flat" cmpd="sng">
            <a:solidFill>
              <a:srgbClr val="FF9900"/>
            </a:solidFill>
            <a:prstDash val="lgDash"/>
            <a:round/>
            <a:headEnd type="none" w="lg" len="lg"/>
            <a:tailEnd type="triangle" w="lg" len="lg"/>
          </a:ln>
        </p:spPr>
      </p:cxnSp>
      <p:cxnSp>
        <p:nvCxnSpPr>
          <p:cNvPr id="192" name="Shape 192"/>
          <p:cNvCxnSpPr/>
          <p:nvPr/>
        </p:nvCxnSpPr>
        <p:spPr>
          <a:xfrm>
            <a:off x="2274936" y="2006166"/>
            <a:ext cx="9900" cy="689400"/>
          </a:xfrm>
          <a:prstGeom prst="straightConnector1">
            <a:avLst/>
          </a:prstGeom>
          <a:noFill/>
          <a:ln w="38100" cap="flat" cmpd="sng">
            <a:solidFill>
              <a:srgbClr val="FF9900"/>
            </a:solidFill>
            <a:prstDash val="lgDash"/>
            <a:round/>
            <a:headEnd type="none" w="lg" len="lg"/>
            <a:tailEnd type="triangle" w="lg" len="lg"/>
          </a:ln>
        </p:spPr>
      </p:cxnSp>
      <p:sp>
        <p:nvSpPr>
          <p:cNvPr id="193" name="Shape 193"/>
          <p:cNvSpPr txBox="1"/>
          <p:nvPr/>
        </p:nvSpPr>
        <p:spPr>
          <a:xfrm>
            <a:off x="1597579" y="1694288"/>
            <a:ext cx="981000" cy="383100"/>
          </a:xfrm>
          <a:prstGeom prst="rect">
            <a:avLst/>
          </a:prstGeom>
          <a:noFill/>
          <a:ln>
            <a:noFill/>
          </a:ln>
        </p:spPr>
        <p:txBody>
          <a:bodyPr wrap="square" lIns="91425" tIns="91425" rIns="91425" bIns="91425" anchor="t" anchorCtr="0">
            <a:noAutofit/>
          </a:bodyPr>
          <a:lstStyle/>
          <a:p>
            <a:pPr lvl="0" rtl="0">
              <a:spcBef>
                <a:spcPts val="0"/>
              </a:spcBef>
              <a:buNone/>
            </a:pPr>
            <a:r>
              <a:rPr lang="en" sz="1200" b="1"/>
              <a:t>24 - 25 Oct</a:t>
            </a:r>
          </a:p>
        </p:txBody>
      </p:sp>
      <p:cxnSp>
        <p:nvCxnSpPr>
          <p:cNvPr id="194" name="Shape 194"/>
          <p:cNvCxnSpPr/>
          <p:nvPr/>
        </p:nvCxnSpPr>
        <p:spPr>
          <a:xfrm>
            <a:off x="327250" y="2392075"/>
            <a:ext cx="2077500" cy="455100"/>
          </a:xfrm>
          <a:prstGeom prst="straightConnector1">
            <a:avLst/>
          </a:prstGeom>
          <a:noFill/>
          <a:ln w="38100" cap="flat" cmpd="sng">
            <a:solidFill>
              <a:srgbClr val="000000"/>
            </a:solidFill>
            <a:prstDash val="lgDash"/>
            <a:round/>
            <a:headEnd type="none" w="lg" len="lg"/>
            <a:tailEnd type="triangle" w="lg" len="lg"/>
          </a:ln>
        </p:spPr>
      </p:cxnSp>
      <p:sp>
        <p:nvSpPr>
          <p:cNvPr id="195" name="Shape 195"/>
          <p:cNvSpPr txBox="1"/>
          <p:nvPr/>
        </p:nvSpPr>
        <p:spPr>
          <a:xfrm>
            <a:off x="1362350" y="3018250"/>
            <a:ext cx="1191000" cy="383100"/>
          </a:xfrm>
          <a:prstGeom prst="rect">
            <a:avLst/>
          </a:prstGeom>
          <a:noFill/>
          <a:ln>
            <a:noFill/>
          </a:ln>
        </p:spPr>
        <p:txBody>
          <a:bodyPr wrap="square" lIns="91425" tIns="91425" rIns="91425" bIns="91425" anchor="t" anchorCtr="0">
            <a:noAutofit/>
          </a:bodyPr>
          <a:lstStyle/>
          <a:p>
            <a:pPr lvl="0" rtl="0">
              <a:spcBef>
                <a:spcPts val="0"/>
              </a:spcBef>
              <a:buNone/>
            </a:pPr>
            <a:r>
              <a:rPr lang="en" sz="1200" b="1">
                <a:solidFill>
                  <a:schemeClr val="lt2"/>
                </a:solidFill>
              </a:rPr>
              <a:t>2 Buffer Days Used</a:t>
            </a:r>
          </a:p>
        </p:txBody>
      </p:sp>
      <p:sp>
        <p:nvSpPr>
          <p:cNvPr id="196" name="Shape 196"/>
          <p:cNvSpPr txBox="1"/>
          <p:nvPr/>
        </p:nvSpPr>
        <p:spPr>
          <a:xfrm>
            <a:off x="970875" y="3776900"/>
            <a:ext cx="1506900" cy="383100"/>
          </a:xfrm>
          <a:prstGeom prst="rect">
            <a:avLst/>
          </a:prstGeom>
          <a:noFill/>
          <a:ln>
            <a:noFill/>
          </a:ln>
        </p:spPr>
        <p:txBody>
          <a:bodyPr wrap="square" lIns="91425" tIns="91425" rIns="91425" bIns="91425" anchor="t" anchorCtr="0">
            <a:noAutofit/>
          </a:bodyPr>
          <a:lstStyle/>
          <a:p>
            <a:pPr lvl="0" rtl="0">
              <a:spcBef>
                <a:spcPts val="0"/>
              </a:spcBef>
              <a:buNone/>
            </a:pPr>
            <a:r>
              <a:rPr lang="en" sz="1200" b="1">
                <a:solidFill>
                  <a:schemeClr val="lt2"/>
                </a:solidFill>
              </a:rPr>
              <a:t>AGD Incomplete, push to Iteration 5</a:t>
            </a:r>
          </a:p>
        </p:txBody>
      </p:sp>
      <p:sp>
        <p:nvSpPr>
          <p:cNvPr id="197" name="Shape 197"/>
          <p:cNvSpPr/>
          <p:nvPr/>
        </p:nvSpPr>
        <p:spPr>
          <a:xfrm>
            <a:off x="3597175" y="2686725"/>
            <a:ext cx="522000" cy="383100"/>
          </a:xfrm>
          <a:prstGeom prst="rect">
            <a:avLst/>
          </a:prstGeom>
          <a:solidFill>
            <a:schemeClr val="accent3"/>
          </a:solidFill>
          <a:ln w="9525" cap="flat" cmpd="sng">
            <a:solidFill>
              <a:srgbClr val="FF9900"/>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endParaRPr/>
          </a:p>
        </p:txBody>
      </p:sp>
      <p:pic>
        <p:nvPicPr>
          <p:cNvPr id="198" name="Shape 198"/>
          <p:cNvPicPr preferRelativeResize="0"/>
          <p:nvPr/>
        </p:nvPicPr>
        <p:blipFill rotWithShape="1">
          <a:blip r:embed="rId3">
            <a:alphaModFix/>
          </a:blip>
          <a:srcRect/>
          <a:stretch/>
        </p:blipFill>
        <p:spPr>
          <a:xfrm>
            <a:off x="4302885" y="2672948"/>
            <a:ext cx="323900" cy="342691"/>
          </a:xfrm>
          <a:prstGeom prst="rect">
            <a:avLst/>
          </a:prstGeom>
          <a:noFill/>
          <a:ln>
            <a:noFill/>
          </a:ln>
        </p:spPr>
      </p:pic>
      <p:sp>
        <p:nvSpPr>
          <p:cNvPr id="199" name="Shape 199"/>
          <p:cNvSpPr txBox="1"/>
          <p:nvPr/>
        </p:nvSpPr>
        <p:spPr>
          <a:xfrm>
            <a:off x="3352084" y="3307813"/>
            <a:ext cx="859800" cy="383100"/>
          </a:xfrm>
          <a:prstGeom prst="rect">
            <a:avLst/>
          </a:prstGeom>
          <a:noFill/>
          <a:ln>
            <a:noFill/>
          </a:ln>
        </p:spPr>
        <p:txBody>
          <a:bodyPr wrap="square" lIns="91425" tIns="91425" rIns="91425" bIns="91425" anchor="t" anchorCtr="0">
            <a:noAutofit/>
          </a:bodyPr>
          <a:lstStyle/>
          <a:p>
            <a:pPr lvl="0" algn="ctr" rtl="0">
              <a:spcBef>
                <a:spcPts val="0"/>
              </a:spcBef>
              <a:buNone/>
            </a:pPr>
            <a:r>
              <a:rPr lang="en" sz="1200" b="1">
                <a:solidFill>
                  <a:srgbClr val="FF0000"/>
                </a:solidFill>
              </a:rPr>
              <a:t>9 Nov UAT</a:t>
            </a:r>
          </a:p>
        </p:txBody>
      </p:sp>
      <p:cxnSp>
        <p:nvCxnSpPr>
          <p:cNvPr id="200" name="Shape 200"/>
          <p:cNvCxnSpPr/>
          <p:nvPr/>
        </p:nvCxnSpPr>
        <p:spPr>
          <a:xfrm rot="10800000" flipH="1">
            <a:off x="3823925" y="2876425"/>
            <a:ext cx="651000" cy="504600"/>
          </a:xfrm>
          <a:prstGeom prst="straightConnector1">
            <a:avLst/>
          </a:prstGeom>
          <a:noFill/>
          <a:ln w="38100" cap="flat" cmpd="sng">
            <a:solidFill>
              <a:srgbClr val="000000"/>
            </a:solidFill>
            <a:prstDash val="lgDash"/>
            <a:round/>
            <a:headEnd type="none" w="lg" len="lg"/>
            <a:tailEnd type="triangle" w="lg" len="lg"/>
          </a:ln>
        </p:spPr>
      </p:cxnSp>
      <p:sp>
        <p:nvSpPr>
          <p:cNvPr id="201" name="Shape 201"/>
          <p:cNvSpPr txBox="1"/>
          <p:nvPr/>
        </p:nvSpPr>
        <p:spPr>
          <a:xfrm>
            <a:off x="3452666" y="1687185"/>
            <a:ext cx="1055700" cy="383100"/>
          </a:xfrm>
          <a:prstGeom prst="rect">
            <a:avLst/>
          </a:prstGeom>
          <a:noFill/>
          <a:ln>
            <a:noFill/>
          </a:ln>
        </p:spPr>
        <p:txBody>
          <a:bodyPr wrap="square" lIns="91425" tIns="91425" rIns="91425" bIns="91425" anchor="t" anchorCtr="0">
            <a:noAutofit/>
          </a:bodyPr>
          <a:lstStyle/>
          <a:p>
            <a:pPr lvl="0" rtl="0">
              <a:spcBef>
                <a:spcPts val="0"/>
              </a:spcBef>
              <a:buNone/>
            </a:pPr>
            <a:r>
              <a:rPr lang="en" sz="1200" b="1"/>
              <a:t>7 - 8 Nov</a:t>
            </a:r>
          </a:p>
        </p:txBody>
      </p:sp>
      <p:cxnSp>
        <p:nvCxnSpPr>
          <p:cNvPr id="202" name="Shape 202"/>
          <p:cNvCxnSpPr/>
          <p:nvPr/>
        </p:nvCxnSpPr>
        <p:spPr>
          <a:xfrm flipH="1">
            <a:off x="6738800" y="2266700"/>
            <a:ext cx="662700" cy="569100"/>
          </a:xfrm>
          <a:prstGeom prst="straightConnector1">
            <a:avLst/>
          </a:prstGeom>
          <a:noFill/>
          <a:ln w="38100" cap="flat" cmpd="sng">
            <a:solidFill>
              <a:srgbClr val="000000"/>
            </a:solidFill>
            <a:prstDash val="lgDash"/>
            <a:round/>
            <a:headEnd type="none" w="lg" len="lg"/>
            <a:tailEnd type="triangle" w="lg" len="lg"/>
          </a:ln>
        </p:spPr>
      </p:cxnSp>
      <p:cxnSp>
        <p:nvCxnSpPr>
          <p:cNvPr id="203" name="Shape 203"/>
          <p:cNvCxnSpPr/>
          <p:nvPr/>
        </p:nvCxnSpPr>
        <p:spPr>
          <a:xfrm>
            <a:off x="6026576" y="2007307"/>
            <a:ext cx="9900" cy="689400"/>
          </a:xfrm>
          <a:prstGeom prst="straightConnector1">
            <a:avLst/>
          </a:prstGeom>
          <a:noFill/>
          <a:ln w="38100" cap="flat" cmpd="sng">
            <a:solidFill>
              <a:srgbClr val="FF9900"/>
            </a:solidFill>
            <a:prstDash val="lgDash"/>
            <a:round/>
            <a:headEnd type="none" w="lg" len="lg"/>
            <a:tailEnd type="triangle" w="lg" len="lg"/>
          </a:ln>
        </p:spPr>
      </p:cxnSp>
      <p:cxnSp>
        <p:nvCxnSpPr>
          <p:cNvPr id="204" name="Shape 204"/>
          <p:cNvCxnSpPr/>
          <p:nvPr/>
        </p:nvCxnSpPr>
        <p:spPr>
          <a:xfrm>
            <a:off x="4094431" y="1994112"/>
            <a:ext cx="9900" cy="689400"/>
          </a:xfrm>
          <a:prstGeom prst="straightConnector1">
            <a:avLst/>
          </a:prstGeom>
          <a:noFill/>
          <a:ln w="38100" cap="flat" cmpd="sng">
            <a:solidFill>
              <a:srgbClr val="FF9900"/>
            </a:solidFill>
            <a:prstDash val="lgDash"/>
            <a:round/>
            <a:headEnd type="none" w="lg" len="lg"/>
            <a:tailEnd type="triangle" w="lg" len="lg"/>
          </a:ln>
        </p:spPr>
      </p:cxnSp>
      <p:cxnSp>
        <p:nvCxnSpPr>
          <p:cNvPr id="205" name="Shape 205"/>
          <p:cNvCxnSpPr/>
          <p:nvPr/>
        </p:nvCxnSpPr>
        <p:spPr>
          <a:xfrm>
            <a:off x="3611633" y="1994112"/>
            <a:ext cx="9900" cy="689400"/>
          </a:xfrm>
          <a:prstGeom prst="straightConnector1">
            <a:avLst/>
          </a:prstGeom>
          <a:noFill/>
          <a:ln w="38100" cap="flat" cmpd="sng">
            <a:solidFill>
              <a:srgbClr val="FF9900"/>
            </a:solidFill>
            <a:prstDash val="lgDash"/>
            <a:round/>
            <a:headEnd type="none" w="lg" len="lg"/>
            <a:tailEnd type="triangle" w="lg" len="lg"/>
          </a:ln>
        </p:spPr>
      </p:cxnSp>
      <p:grpSp>
        <p:nvGrpSpPr>
          <p:cNvPr id="206" name="Shape 206"/>
          <p:cNvGrpSpPr/>
          <p:nvPr/>
        </p:nvGrpSpPr>
        <p:grpSpPr>
          <a:xfrm>
            <a:off x="2844948" y="3077130"/>
            <a:ext cx="1667299" cy="1639680"/>
            <a:chOff x="885361" y="3077130"/>
            <a:chExt cx="1667299" cy="1639680"/>
          </a:xfrm>
        </p:grpSpPr>
        <p:grpSp>
          <p:nvGrpSpPr>
            <p:cNvPr id="207" name="Shape 207"/>
            <p:cNvGrpSpPr/>
            <p:nvPr/>
          </p:nvGrpSpPr>
          <p:grpSpPr>
            <a:xfrm>
              <a:off x="885361" y="4230750"/>
              <a:ext cx="1667299" cy="486060"/>
              <a:chOff x="1357450" y="2975250"/>
              <a:chExt cx="1462800" cy="360900"/>
            </a:xfrm>
          </p:grpSpPr>
          <p:sp>
            <p:nvSpPr>
              <p:cNvPr id="208" name="Shape 208"/>
              <p:cNvSpPr/>
              <p:nvPr/>
            </p:nvSpPr>
            <p:spPr>
              <a:xfrm rot="-5400000">
                <a:off x="1908400" y="2424300"/>
                <a:ext cx="360900" cy="1462800"/>
              </a:xfrm>
              <a:prstGeom prst="downArrow">
                <a:avLst>
                  <a:gd name="adj1" fmla="val 50000"/>
                  <a:gd name="adj2" fmla="val 50000"/>
                </a:avLst>
              </a:prstGeom>
              <a:solidFill>
                <a:schemeClr val="lt2"/>
              </a:solidFill>
              <a:ln w="9525" cap="flat" cmpd="sng">
                <a:solidFill>
                  <a:schemeClr val="lt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209" name="Shape 209"/>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Iteration 5</a:t>
                </a:r>
              </a:p>
            </p:txBody>
          </p:sp>
        </p:grpSp>
        <p:cxnSp>
          <p:nvCxnSpPr>
            <p:cNvPr id="210" name="Shape 210"/>
            <p:cNvCxnSpPr/>
            <p:nvPr/>
          </p:nvCxnSpPr>
          <p:spPr>
            <a:xfrm rot="10800000">
              <a:off x="2529555" y="3077130"/>
              <a:ext cx="2100" cy="1394700"/>
            </a:xfrm>
            <a:prstGeom prst="straightConnector1">
              <a:avLst/>
            </a:prstGeom>
            <a:noFill/>
            <a:ln w="38100" cap="flat" cmpd="sng">
              <a:solidFill>
                <a:schemeClr val="lt2"/>
              </a:solidFill>
              <a:prstDash val="lgDash"/>
              <a:round/>
              <a:headEnd type="none" w="lg" len="lg"/>
              <a:tailEnd type="triangle" w="lg" len="lg"/>
            </a:ln>
          </p:spPr>
        </p:cxnSp>
        <p:cxnSp>
          <p:nvCxnSpPr>
            <p:cNvPr id="211" name="Shape 211"/>
            <p:cNvCxnSpPr/>
            <p:nvPr/>
          </p:nvCxnSpPr>
          <p:spPr>
            <a:xfrm rot="10800000">
              <a:off x="900074" y="3077130"/>
              <a:ext cx="2100" cy="1394700"/>
            </a:xfrm>
            <a:prstGeom prst="straightConnector1">
              <a:avLst/>
            </a:prstGeom>
            <a:noFill/>
            <a:ln w="38100" cap="flat" cmpd="sng">
              <a:solidFill>
                <a:schemeClr val="lt2"/>
              </a:solidFill>
              <a:prstDash val="lgDash"/>
              <a:round/>
              <a:headEnd type="none" w="lg" len="lg"/>
              <a:tailEnd type="triangle" w="lg" len="lg"/>
            </a:ln>
          </p:spPr>
        </p:cxnSp>
      </p:grpSp>
      <p:grpSp>
        <p:nvGrpSpPr>
          <p:cNvPr id="212" name="Shape 212"/>
          <p:cNvGrpSpPr/>
          <p:nvPr/>
        </p:nvGrpSpPr>
        <p:grpSpPr>
          <a:xfrm>
            <a:off x="4988411" y="3075992"/>
            <a:ext cx="1667299" cy="1639680"/>
            <a:chOff x="885361" y="3077130"/>
            <a:chExt cx="1667299" cy="1639680"/>
          </a:xfrm>
        </p:grpSpPr>
        <p:grpSp>
          <p:nvGrpSpPr>
            <p:cNvPr id="213" name="Shape 213"/>
            <p:cNvGrpSpPr/>
            <p:nvPr/>
          </p:nvGrpSpPr>
          <p:grpSpPr>
            <a:xfrm>
              <a:off x="885361" y="4230750"/>
              <a:ext cx="1667299" cy="486060"/>
              <a:chOff x="1357450" y="2975250"/>
              <a:chExt cx="1462800" cy="360900"/>
            </a:xfrm>
          </p:grpSpPr>
          <p:sp>
            <p:nvSpPr>
              <p:cNvPr id="214" name="Shape 214"/>
              <p:cNvSpPr/>
              <p:nvPr/>
            </p:nvSpPr>
            <p:spPr>
              <a:xfrm rot="-5400000">
                <a:off x="1908400" y="2424300"/>
                <a:ext cx="360900" cy="1462800"/>
              </a:xfrm>
              <a:prstGeom prst="downArrow">
                <a:avLst>
                  <a:gd name="adj1" fmla="val 50000"/>
                  <a:gd name="adj2" fmla="val 50000"/>
                </a:avLst>
              </a:prstGeom>
              <a:solidFill>
                <a:schemeClr val="lt2"/>
              </a:solidFill>
              <a:ln w="9525" cap="flat" cmpd="sng">
                <a:solidFill>
                  <a:schemeClr val="lt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endParaRPr sz="1800" b="0" i="0" u="none" strike="noStrike" cap="none">
                  <a:solidFill>
                    <a:srgbClr val="000000"/>
                  </a:solidFill>
                  <a:latin typeface="Arial"/>
                  <a:ea typeface="Arial"/>
                  <a:cs typeface="Arial"/>
                  <a:sym typeface="Arial"/>
                </a:endParaRPr>
              </a:p>
            </p:txBody>
          </p:sp>
          <p:sp>
            <p:nvSpPr>
              <p:cNvPr id="215" name="Shape 215"/>
              <p:cNvSpPr txBox="1"/>
              <p:nvPr/>
            </p:nvSpPr>
            <p:spPr>
              <a:xfrm>
                <a:off x="1357450" y="3065100"/>
                <a:ext cx="1462800" cy="181200"/>
              </a:xfrm>
              <a:prstGeom prst="rect">
                <a:avLst/>
              </a:prstGeom>
              <a:noFill/>
              <a:ln>
                <a:noFill/>
              </a:ln>
            </p:spPr>
            <p:txBody>
              <a:bodyPr wrap="square" lIns="91425" tIns="91425" rIns="91425" bIns="91425"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1200" b="1">
                    <a:solidFill>
                      <a:srgbClr val="FFFFFF"/>
                    </a:solidFill>
                  </a:rPr>
                  <a:t>Iteration 6</a:t>
                </a:r>
              </a:p>
            </p:txBody>
          </p:sp>
        </p:grpSp>
        <p:cxnSp>
          <p:nvCxnSpPr>
            <p:cNvPr id="216" name="Shape 216"/>
            <p:cNvCxnSpPr/>
            <p:nvPr/>
          </p:nvCxnSpPr>
          <p:spPr>
            <a:xfrm rot="10800000">
              <a:off x="2529555" y="3077130"/>
              <a:ext cx="2100" cy="1394700"/>
            </a:xfrm>
            <a:prstGeom prst="straightConnector1">
              <a:avLst/>
            </a:prstGeom>
            <a:noFill/>
            <a:ln w="38100" cap="flat" cmpd="sng">
              <a:solidFill>
                <a:schemeClr val="lt2"/>
              </a:solidFill>
              <a:prstDash val="lgDash"/>
              <a:round/>
              <a:headEnd type="none" w="lg" len="lg"/>
              <a:tailEnd type="triangle" w="lg" len="lg"/>
            </a:ln>
          </p:spPr>
        </p:cxnSp>
        <p:cxnSp>
          <p:nvCxnSpPr>
            <p:cNvPr id="217" name="Shape 217"/>
            <p:cNvCxnSpPr/>
            <p:nvPr/>
          </p:nvCxnSpPr>
          <p:spPr>
            <a:xfrm rot="10800000">
              <a:off x="900074" y="3077130"/>
              <a:ext cx="2100" cy="1394700"/>
            </a:xfrm>
            <a:prstGeom prst="straightConnector1">
              <a:avLst/>
            </a:prstGeom>
            <a:noFill/>
            <a:ln w="38100" cap="flat" cmpd="sng">
              <a:solidFill>
                <a:schemeClr val="lt2"/>
              </a:solidFill>
              <a:prstDash val="lgDash"/>
              <a:round/>
              <a:headEnd type="none" w="lg" len="lg"/>
              <a:tailEnd type="triangle" w="lg" len="lg"/>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Schedule: Functionalities &amp; Architecture</a:t>
            </a:r>
          </a:p>
        </p:txBody>
      </p:sp>
      <p:sp>
        <p:nvSpPr>
          <p:cNvPr id="223" name="Shape 223"/>
          <p:cNvSpPr txBox="1">
            <a:spLocks noGrp="1"/>
          </p:cNvSpPr>
          <p:nvPr>
            <p:ph type="body" idx="1"/>
          </p:nvPr>
        </p:nvSpPr>
        <p:spPr>
          <a:xfrm>
            <a:off x="311700" y="1171600"/>
            <a:ext cx="8520600" cy="3397200"/>
          </a:xfrm>
          <a:prstGeom prst="rect">
            <a:avLst/>
          </a:prstGeom>
        </p:spPr>
        <p:txBody>
          <a:bodyPr wrap="square" lIns="91425" tIns="91425" rIns="91425" bIns="91425" anchor="t" anchorCtr="0">
            <a:noAutofit/>
          </a:bodyPr>
          <a:lstStyle/>
          <a:p>
            <a:pPr marL="457200" lvl="0" indent="-406400" rtl="0">
              <a:spcBef>
                <a:spcPts val="0"/>
              </a:spcBef>
              <a:spcAft>
                <a:spcPts val="0"/>
              </a:spcAft>
              <a:buSzPct val="100000"/>
            </a:pPr>
            <a:r>
              <a:rPr lang="en" sz="2800" b="1"/>
              <a:t>NO</a:t>
            </a:r>
            <a:r>
              <a:rPr lang="en" sz="2800"/>
              <a:t> functionalities were dropped</a:t>
            </a:r>
          </a:p>
          <a:p>
            <a:pPr marL="457200" lvl="0" indent="-406400" rtl="0">
              <a:spcBef>
                <a:spcPts val="0"/>
              </a:spcBef>
              <a:spcAft>
                <a:spcPts val="0"/>
              </a:spcAft>
              <a:buSzPct val="100000"/>
            </a:pPr>
            <a:r>
              <a:rPr lang="en" sz="2800" b="1"/>
              <a:t>NO </a:t>
            </a:r>
            <a:r>
              <a:rPr lang="en" sz="2800"/>
              <a:t>additional functionalities were added</a:t>
            </a:r>
          </a:p>
          <a:p>
            <a:pPr marL="457200" lvl="0" indent="-406400" rtl="0">
              <a:spcBef>
                <a:spcPts val="0"/>
              </a:spcBef>
              <a:spcAft>
                <a:spcPts val="0"/>
              </a:spcAft>
              <a:buSzPct val="100000"/>
            </a:pPr>
            <a:r>
              <a:rPr lang="en" sz="2800" b="1"/>
              <a:t>NO </a:t>
            </a:r>
            <a:r>
              <a:rPr lang="en" sz="2800"/>
              <a:t>Framework</a:t>
            </a:r>
            <a:r>
              <a:rPr lang="en" sz="2800" b="1"/>
              <a:t>, </a:t>
            </a:r>
            <a:r>
              <a:rPr lang="en" sz="2800"/>
              <a:t>but following </a:t>
            </a:r>
            <a:r>
              <a:rPr lang="en" sz="2800" b="1"/>
              <a:t>MVC Architecture:</a:t>
            </a:r>
          </a:p>
          <a:p>
            <a:pPr marL="914400" lvl="1" indent="-406400" rtl="0">
              <a:spcBef>
                <a:spcPts val="0"/>
              </a:spcBef>
              <a:spcAft>
                <a:spcPts val="0"/>
              </a:spcAft>
              <a:buSzPct val="100000"/>
            </a:pPr>
            <a:r>
              <a:rPr lang="en" sz="2800"/>
              <a:t>Model</a:t>
            </a:r>
          </a:p>
          <a:p>
            <a:pPr marL="914400" lvl="1" indent="-406400" rtl="0">
              <a:spcBef>
                <a:spcPts val="0"/>
              </a:spcBef>
              <a:spcAft>
                <a:spcPts val="0"/>
              </a:spcAft>
              <a:buSzPct val="100000"/>
            </a:pPr>
            <a:r>
              <a:rPr lang="en" sz="2800"/>
              <a:t>View</a:t>
            </a:r>
          </a:p>
          <a:p>
            <a:pPr marL="914400" lvl="1" indent="-406400" rtl="0">
              <a:spcBef>
                <a:spcPts val="0"/>
              </a:spcBef>
              <a:buSzPct val="100000"/>
            </a:pPr>
            <a:r>
              <a:rPr lang="en" sz="2800"/>
              <a:t>Controller</a:t>
            </a:r>
          </a:p>
          <a:p>
            <a:pPr lvl="0" rtl="0">
              <a:spcBef>
                <a:spcPts val="0"/>
              </a:spcBef>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Schedule: External Library</a:t>
            </a:r>
          </a:p>
        </p:txBody>
      </p:sp>
      <p:sp>
        <p:nvSpPr>
          <p:cNvPr id="229" name="Shape 229"/>
          <p:cNvSpPr txBox="1">
            <a:spLocks noGrp="1"/>
          </p:cNvSpPr>
          <p:nvPr>
            <p:ph type="body" idx="1"/>
          </p:nvPr>
        </p:nvSpPr>
        <p:spPr>
          <a:xfrm>
            <a:off x="311700" y="1152475"/>
            <a:ext cx="8520600" cy="3885300"/>
          </a:xfrm>
          <a:prstGeom prst="rect">
            <a:avLst/>
          </a:prstGeom>
        </p:spPr>
        <p:txBody>
          <a:bodyPr wrap="square" lIns="91425" tIns="91425" rIns="91425" bIns="91425" anchor="t" anchorCtr="0">
            <a:noAutofit/>
          </a:bodyPr>
          <a:lstStyle/>
          <a:p>
            <a:pPr marL="457200" lvl="0" indent="-368300">
              <a:lnSpc>
                <a:spcPct val="115000"/>
              </a:lnSpc>
              <a:spcBef>
                <a:spcPts val="0"/>
              </a:spcBef>
              <a:spcAft>
                <a:spcPts val="0"/>
              </a:spcAft>
              <a:buSzPct val="100000"/>
              <a:buAutoNum type="arabicPeriod"/>
            </a:pPr>
            <a:r>
              <a:rPr lang="en" sz="2200" b="1">
                <a:solidFill>
                  <a:srgbClr val="FF0000"/>
                </a:solidFill>
              </a:rPr>
              <a:t>uploadbean.jar</a:t>
            </a:r>
            <a:r>
              <a:rPr lang="en" sz="2200" b="1"/>
              <a:t>, </a:t>
            </a:r>
            <a:r>
              <a:rPr lang="en" sz="2200" b="1">
                <a:solidFill>
                  <a:srgbClr val="FF9900"/>
                </a:solidFill>
              </a:rPr>
              <a:t>struts.jar</a:t>
            </a:r>
            <a:r>
              <a:rPr lang="en" sz="2200" b="1"/>
              <a:t>, </a:t>
            </a:r>
            <a:r>
              <a:rPr lang="en" sz="2200" b="1">
                <a:solidFill>
                  <a:srgbClr val="38761D"/>
                </a:solidFill>
              </a:rPr>
              <a:t>fileupload.jar</a:t>
            </a:r>
            <a:r>
              <a:rPr lang="en" sz="2200" b="1"/>
              <a:t>, </a:t>
            </a:r>
            <a:r>
              <a:rPr lang="en" sz="2200" b="1">
                <a:solidFill>
                  <a:srgbClr val="0000FF"/>
                </a:solidFill>
              </a:rPr>
              <a:t>cos.jar</a:t>
            </a:r>
          </a:p>
          <a:p>
            <a:pPr marL="914400" lvl="1" indent="-355600">
              <a:lnSpc>
                <a:spcPct val="115000"/>
              </a:lnSpc>
              <a:spcBef>
                <a:spcPts val="0"/>
              </a:spcBef>
              <a:spcAft>
                <a:spcPts val="0"/>
              </a:spcAft>
              <a:buSzPct val="100000"/>
              <a:buAutoNum type="alphaLcPeriod"/>
            </a:pPr>
            <a:r>
              <a:rPr lang="en" sz="2000"/>
              <a:t>Used for bootstrap function</a:t>
            </a:r>
          </a:p>
          <a:p>
            <a:pPr marL="914400" lvl="1" indent="-355600">
              <a:lnSpc>
                <a:spcPct val="115000"/>
              </a:lnSpc>
              <a:spcBef>
                <a:spcPts val="0"/>
              </a:spcBef>
              <a:spcAft>
                <a:spcPts val="0"/>
              </a:spcAft>
              <a:buSzPct val="100000"/>
              <a:buAutoNum type="alphaLcPeriod"/>
            </a:pPr>
            <a:r>
              <a:rPr lang="en" sz="2000"/>
              <a:t>Needed for uploading purpose</a:t>
            </a:r>
          </a:p>
          <a:p>
            <a:pPr marL="457200" lvl="0" indent="-368300">
              <a:lnSpc>
                <a:spcPct val="115000"/>
              </a:lnSpc>
              <a:spcBef>
                <a:spcPts val="0"/>
              </a:spcBef>
              <a:spcAft>
                <a:spcPts val="0"/>
              </a:spcAft>
              <a:buSzPct val="100000"/>
              <a:buAutoNum type="arabicPeriod"/>
            </a:pPr>
            <a:r>
              <a:rPr lang="en" sz="2200" b="1">
                <a:solidFill>
                  <a:srgbClr val="FF0000"/>
                </a:solidFill>
              </a:rPr>
              <a:t>is203-jwt-v2.jar</a:t>
            </a:r>
            <a:r>
              <a:rPr lang="en" sz="2200" b="1"/>
              <a:t>, </a:t>
            </a:r>
            <a:r>
              <a:rPr lang="en" sz="2200" b="1">
                <a:solidFill>
                  <a:srgbClr val="FF9900"/>
                </a:solidFill>
              </a:rPr>
              <a:t>json-smart-1.2.jar</a:t>
            </a:r>
            <a:r>
              <a:rPr lang="en" sz="2200" b="1"/>
              <a:t>, </a:t>
            </a:r>
            <a:r>
              <a:rPr lang="en" sz="2200" b="1">
                <a:solidFill>
                  <a:srgbClr val="38761D"/>
                </a:solidFill>
              </a:rPr>
              <a:t>nimbus-jose-jwt-2.26.1.jar</a:t>
            </a:r>
          </a:p>
          <a:p>
            <a:pPr marL="914400" lvl="1" indent="-355600">
              <a:lnSpc>
                <a:spcPct val="115000"/>
              </a:lnSpc>
              <a:spcBef>
                <a:spcPts val="0"/>
              </a:spcBef>
              <a:spcAft>
                <a:spcPts val="0"/>
              </a:spcAft>
              <a:buSzPct val="100000"/>
              <a:buAutoNum type="alphaLcPeriod"/>
            </a:pPr>
            <a:r>
              <a:rPr lang="en" sz="2000"/>
              <a:t>Used for JSON</a:t>
            </a:r>
          </a:p>
          <a:p>
            <a:pPr marL="914400" lvl="1" indent="-355600" rtl="0">
              <a:lnSpc>
                <a:spcPct val="115000"/>
              </a:lnSpc>
              <a:spcBef>
                <a:spcPts val="0"/>
              </a:spcBef>
              <a:spcAft>
                <a:spcPts val="0"/>
              </a:spcAft>
              <a:buSzPct val="100000"/>
              <a:buAutoNum type="alphaLcPeriod"/>
            </a:pPr>
            <a:r>
              <a:rPr lang="en" sz="2000"/>
              <a:t>For SharedSecretManager.java</a:t>
            </a:r>
          </a:p>
          <a:p>
            <a:pPr marL="457200" lvl="0" indent="-368300" rtl="0">
              <a:lnSpc>
                <a:spcPct val="100000"/>
              </a:lnSpc>
              <a:spcBef>
                <a:spcPts val="0"/>
              </a:spcBef>
              <a:spcAft>
                <a:spcPts val="0"/>
              </a:spcAft>
              <a:buClr>
                <a:srgbClr val="000000"/>
              </a:buClr>
              <a:buSzPct val="100000"/>
              <a:buAutoNum type="arabicPeriod"/>
            </a:pPr>
            <a:r>
              <a:rPr lang="en" sz="2200" b="1">
                <a:solidFill>
                  <a:srgbClr val="FF0000"/>
                </a:solidFill>
              </a:rPr>
              <a:t>opencsv-2.4.jar</a:t>
            </a:r>
          </a:p>
          <a:p>
            <a:pPr marL="914400" lvl="1" indent="-355600" rtl="0">
              <a:lnSpc>
                <a:spcPct val="100000"/>
              </a:lnSpc>
              <a:spcBef>
                <a:spcPts val="0"/>
              </a:spcBef>
              <a:spcAft>
                <a:spcPts val="0"/>
              </a:spcAft>
              <a:buSzPct val="100000"/>
              <a:buAutoNum type="alphaLcPeriod"/>
            </a:pPr>
            <a:r>
              <a:rPr lang="en" sz="2000"/>
              <a:t>Also for uploading purposes</a:t>
            </a:r>
          </a:p>
          <a:p>
            <a:pPr marL="914400" lvl="1" indent="-355600" rtl="0">
              <a:lnSpc>
                <a:spcPct val="100000"/>
              </a:lnSpc>
              <a:spcBef>
                <a:spcPts val="0"/>
              </a:spcBef>
              <a:buSzPct val="100000"/>
              <a:buAutoNum type="alphaLcPeriod"/>
            </a:pPr>
            <a:r>
              <a:rPr lang="en" sz="2000"/>
              <a:t>To allow us to use CSVReader object</a:t>
            </a:r>
          </a:p>
          <a:p>
            <a:pPr marR="0" lvl="0" algn="l" rtl="0">
              <a:lnSpc>
                <a:spcPct val="100000"/>
              </a:lnSpc>
              <a:spcBef>
                <a:spcPts val="0"/>
              </a:spcBef>
              <a:spcAft>
                <a:spcPts val="1600"/>
              </a:spcAft>
              <a:buNone/>
            </a:pP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rtl="0">
              <a:spcBef>
                <a:spcPts val="0"/>
              </a:spcBef>
              <a:buNone/>
            </a:pPr>
            <a:r>
              <a:rPr lang="en" b="1"/>
              <a:t>Schedule: External Library</a:t>
            </a:r>
          </a:p>
        </p:txBody>
      </p:sp>
      <p:sp>
        <p:nvSpPr>
          <p:cNvPr id="235" name="Shape 235"/>
          <p:cNvSpPr txBox="1">
            <a:spLocks noGrp="1"/>
          </p:cNvSpPr>
          <p:nvPr>
            <p:ph type="body" idx="1"/>
          </p:nvPr>
        </p:nvSpPr>
        <p:spPr>
          <a:xfrm>
            <a:off x="311700" y="1152475"/>
            <a:ext cx="8520600" cy="3885300"/>
          </a:xfrm>
          <a:prstGeom prst="rect">
            <a:avLst/>
          </a:prstGeom>
        </p:spPr>
        <p:txBody>
          <a:bodyPr wrap="square" lIns="91425" tIns="91425" rIns="91425" bIns="91425" anchor="t" anchorCtr="0">
            <a:noAutofit/>
          </a:bodyPr>
          <a:lstStyle/>
          <a:p>
            <a:pPr marL="457200" lvl="0" indent="-368300" rtl="0">
              <a:lnSpc>
                <a:spcPct val="100000"/>
              </a:lnSpc>
              <a:spcBef>
                <a:spcPts val="0"/>
              </a:spcBef>
              <a:spcAft>
                <a:spcPts val="0"/>
              </a:spcAft>
              <a:buClr>
                <a:srgbClr val="000000"/>
              </a:buClr>
              <a:buSzPct val="100000"/>
              <a:buAutoNum type="arabicPeriod" startAt="4"/>
            </a:pPr>
            <a:r>
              <a:rPr lang="en" sz="2200" b="1">
                <a:solidFill>
                  <a:srgbClr val="FF0000"/>
                </a:solidFill>
              </a:rPr>
              <a:t>mysql-connector-java-5.1.44-bin.jar</a:t>
            </a:r>
          </a:p>
          <a:p>
            <a:pPr marL="914400" lvl="1" indent="-355600" rtl="0">
              <a:lnSpc>
                <a:spcPct val="100000"/>
              </a:lnSpc>
              <a:spcBef>
                <a:spcPts val="0"/>
              </a:spcBef>
              <a:spcAft>
                <a:spcPts val="0"/>
              </a:spcAft>
              <a:buSzPct val="100000"/>
              <a:buAutoNum type="alphaLcPeriod"/>
            </a:pPr>
            <a:r>
              <a:rPr lang="en" sz="2000"/>
              <a:t>For JDBC</a:t>
            </a:r>
          </a:p>
          <a:p>
            <a:pPr marL="914400" lvl="1" indent="-355600" rtl="0">
              <a:lnSpc>
                <a:spcPct val="100000"/>
              </a:lnSpc>
              <a:spcBef>
                <a:spcPts val="0"/>
              </a:spcBef>
              <a:spcAft>
                <a:spcPts val="0"/>
              </a:spcAft>
              <a:buSzPct val="100000"/>
              <a:buAutoNum type="alphaLcPeriod"/>
            </a:pPr>
            <a:r>
              <a:rPr lang="en" sz="2000"/>
              <a:t>Allows us to connect to mysql database to extract/upload information from/to PhpMyAdmin</a:t>
            </a:r>
          </a:p>
          <a:p>
            <a:pPr marL="457200" lvl="0" indent="-368300" rtl="0">
              <a:spcBef>
                <a:spcPts val="0"/>
              </a:spcBef>
              <a:spcAft>
                <a:spcPts val="0"/>
              </a:spcAft>
              <a:buClr>
                <a:srgbClr val="000000"/>
              </a:buClr>
              <a:buSzPct val="100000"/>
              <a:buAutoNum type="arabicPeriod" startAt="4"/>
            </a:pPr>
            <a:r>
              <a:rPr lang="en" sz="2200" b="1">
                <a:solidFill>
                  <a:srgbClr val="FF0000"/>
                </a:solidFill>
              </a:rPr>
              <a:t>gson-2.8.1.jar</a:t>
            </a:r>
          </a:p>
          <a:p>
            <a:pPr marL="914400" lvl="1" indent="-355600" rtl="0">
              <a:spcBef>
                <a:spcPts val="0"/>
              </a:spcBef>
              <a:spcAft>
                <a:spcPts val="0"/>
              </a:spcAft>
              <a:buSzPct val="100000"/>
              <a:buAutoNum type="alphaLcPeriod"/>
            </a:pPr>
            <a:r>
              <a:rPr lang="en" sz="2000"/>
              <a:t>To convert JSON to GSON for pretty-printing</a:t>
            </a:r>
          </a:p>
          <a:p>
            <a:pPr marL="457200" lvl="0" indent="-368300" rtl="0">
              <a:spcBef>
                <a:spcPts val="0"/>
              </a:spcBef>
              <a:spcAft>
                <a:spcPts val="0"/>
              </a:spcAft>
              <a:buSzPct val="100000"/>
              <a:buAutoNum type="arabicPeriod" startAt="4"/>
            </a:pPr>
            <a:r>
              <a:rPr lang="en" sz="2200" b="1">
                <a:solidFill>
                  <a:srgbClr val="FF0000"/>
                </a:solidFill>
              </a:rPr>
              <a:t>d3.floorplan.min.js</a:t>
            </a:r>
            <a:r>
              <a:rPr lang="en" sz="2200" b="1"/>
              <a:t>, </a:t>
            </a:r>
            <a:r>
              <a:rPr lang="en" sz="2200" b="1">
                <a:solidFill>
                  <a:srgbClr val="FF9900"/>
                </a:solidFill>
              </a:rPr>
              <a:t>d3.v2.js</a:t>
            </a:r>
          </a:p>
          <a:p>
            <a:pPr marL="914400" lvl="1" indent="-355600" rtl="0">
              <a:spcBef>
                <a:spcPts val="0"/>
              </a:spcBef>
              <a:spcAft>
                <a:spcPts val="0"/>
              </a:spcAft>
              <a:buSzPct val="100000"/>
              <a:buAutoNum type="alphaLcPeriod"/>
            </a:pPr>
            <a:r>
              <a:rPr lang="en" sz="2000"/>
              <a:t>For generating Heatmap overlays</a:t>
            </a:r>
          </a:p>
          <a:p>
            <a:pPr marL="457200" lvl="0" indent="-368300" rtl="0">
              <a:spcBef>
                <a:spcPts val="0"/>
              </a:spcBef>
              <a:spcAft>
                <a:spcPts val="0"/>
              </a:spcAft>
              <a:buSzPct val="100000"/>
              <a:buAutoNum type="arabicPeriod" startAt="4"/>
            </a:pPr>
            <a:r>
              <a:rPr lang="en" sz="2200" b="1">
                <a:solidFill>
                  <a:srgbClr val="FF0000"/>
                </a:solidFill>
              </a:rPr>
              <a:t>Jquery.min.js</a:t>
            </a:r>
            <a:r>
              <a:rPr lang="en" sz="2200" b="1"/>
              <a:t>, </a:t>
            </a:r>
            <a:r>
              <a:rPr lang="en" sz="2200" b="1">
                <a:solidFill>
                  <a:srgbClr val="FF9900"/>
                </a:solidFill>
              </a:rPr>
              <a:t>bootstrap.js</a:t>
            </a:r>
            <a:r>
              <a:rPr lang="en" sz="2200" b="1"/>
              <a:t>, </a:t>
            </a:r>
            <a:r>
              <a:rPr lang="en" sz="2200" b="1">
                <a:solidFill>
                  <a:srgbClr val="6AA84F"/>
                </a:solidFill>
              </a:rPr>
              <a:t>bootstrap.css</a:t>
            </a:r>
          </a:p>
          <a:p>
            <a:pPr marL="914400" lvl="1" indent="-355600" rtl="0">
              <a:spcBef>
                <a:spcPts val="0"/>
              </a:spcBef>
              <a:buSzPct val="100000"/>
              <a:buAutoNum type="alphaLcPeriod"/>
            </a:pPr>
            <a:r>
              <a:rPr lang="en" sz="2000"/>
              <a:t>For UI designs</a:t>
            </a:r>
          </a:p>
          <a:p>
            <a:pPr marR="0" lvl="0" algn="l" rtl="0">
              <a:lnSpc>
                <a:spcPct val="100000"/>
              </a:lnSpc>
              <a:spcBef>
                <a:spcPts val="0"/>
              </a:spcBef>
              <a:spcAft>
                <a:spcPts val="1600"/>
              </a:spcAft>
              <a:buNone/>
            </a:pP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11700" y="445025"/>
            <a:ext cx="8520600" cy="613200"/>
          </a:xfrm>
          <a:prstGeom prst="rect">
            <a:avLst/>
          </a:prstGeom>
        </p:spPr>
        <p:txBody>
          <a:bodyPr wrap="square" lIns="91425" tIns="91425" rIns="91425" bIns="91425" anchor="t" anchorCtr="0">
            <a:noAutofit/>
          </a:bodyPr>
          <a:lstStyle/>
          <a:p>
            <a:pPr lvl="0">
              <a:spcBef>
                <a:spcPts val="0"/>
              </a:spcBef>
              <a:buNone/>
            </a:pPr>
            <a:r>
              <a:rPr lang="en" b="1"/>
              <a:t>Schedule: Lessons Learnt</a:t>
            </a:r>
          </a:p>
        </p:txBody>
      </p:sp>
      <p:sp>
        <p:nvSpPr>
          <p:cNvPr id="241" name="Shape 241"/>
          <p:cNvSpPr txBox="1">
            <a:spLocks noGrp="1"/>
          </p:cNvSpPr>
          <p:nvPr>
            <p:ph type="body" idx="1"/>
          </p:nvPr>
        </p:nvSpPr>
        <p:spPr>
          <a:xfrm>
            <a:off x="311700" y="1171600"/>
            <a:ext cx="8520600" cy="3640200"/>
          </a:xfrm>
          <a:prstGeom prst="rect">
            <a:avLst/>
          </a:prstGeom>
        </p:spPr>
        <p:txBody>
          <a:bodyPr wrap="square" lIns="91425" tIns="91425" rIns="91425" bIns="91425" anchor="t" anchorCtr="0">
            <a:noAutofit/>
          </a:bodyPr>
          <a:lstStyle/>
          <a:p>
            <a:pPr marL="457200" lvl="0" indent="-342900" rtl="0">
              <a:spcBef>
                <a:spcPts val="0"/>
              </a:spcBef>
              <a:spcAft>
                <a:spcPts val="0"/>
              </a:spcAft>
              <a:buSzPct val="100000"/>
              <a:buAutoNum type="arabicPeriod"/>
            </a:pPr>
            <a:r>
              <a:rPr lang="en" b="1"/>
              <a:t>Planning ahead is difficult</a:t>
            </a:r>
            <a:r>
              <a:rPr lang="en"/>
              <a:t> - It is hard to predict the future and estimate the time taken for a task. But as the iterations goes by, we know what is needed to be done and plan accordingly before the start of the next iteration</a:t>
            </a:r>
            <a:br>
              <a:rPr lang="en"/>
            </a:br>
            <a:endParaRPr lang="en"/>
          </a:p>
          <a:p>
            <a:pPr marL="457200" lvl="0" indent="-342900" rtl="0">
              <a:spcBef>
                <a:spcPts val="0"/>
              </a:spcBef>
              <a:spcAft>
                <a:spcPts val="0"/>
              </a:spcAft>
              <a:buSzPct val="100000"/>
              <a:buAutoNum type="arabicPeriod"/>
            </a:pPr>
            <a:r>
              <a:rPr lang="en" b="1"/>
              <a:t>Should not edit planned tasks during iteration</a:t>
            </a:r>
            <a:r>
              <a:rPr lang="en"/>
              <a:t> - Previously we edited the schedule during the iteration. However, we learnt from our mistakes and started putting unplanned tasks (if any) from iteration 3 onwards</a:t>
            </a:r>
            <a:br>
              <a:rPr lang="en"/>
            </a:br>
            <a:endParaRPr lang="en"/>
          </a:p>
          <a:p>
            <a:pPr marL="457200" lvl="0" indent="-342900" rtl="0">
              <a:spcBef>
                <a:spcPts val="0"/>
              </a:spcBef>
              <a:buSzPct val="100000"/>
              <a:buAutoNum type="arabicPeriod"/>
            </a:pPr>
            <a:r>
              <a:rPr lang="en" b="1"/>
              <a:t>Conflict in schedule</a:t>
            </a:r>
            <a:r>
              <a:rPr lang="en"/>
              <a:t> - Everyone is very busy so it may be difficult to meet up for pair programming or weekly meetings. Hence, we found a common timing and fixed Tuesdays &amp; Fridays for either pair programming sessions or team meetings</a:t>
            </a: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1668</Words>
  <Application>Microsoft Office PowerPoint</Application>
  <PresentationFormat>On-screen Show (16:9)</PresentationFormat>
  <Paragraphs>311</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Old Standard TT</vt:lpstr>
      <vt:lpstr>Corbel</vt:lpstr>
      <vt:lpstr>Paperback</vt:lpstr>
      <vt:lpstr>Software Engineering  Final Presentation</vt:lpstr>
      <vt:lpstr>Agenda</vt:lpstr>
      <vt:lpstr>Schedule: Planned VS Actual </vt:lpstr>
      <vt:lpstr>Schedule: Actual VS Scheduled </vt:lpstr>
      <vt:lpstr>Schedule: Actual VS Scheduled </vt:lpstr>
      <vt:lpstr>Schedule: Functionalities &amp; Architecture</vt:lpstr>
      <vt:lpstr>Schedule: External Library</vt:lpstr>
      <vt:lpstr>Schedule: External Library</vt:lpstr>
      <vt:lpstr>Schedule: Lessons Learnt</vt:lpstr>
      <vt:lpstr>Improvement from Progress Update</vt:lpstr>
      <vt:lpstr>Improvement from Progress Update</vt:lpstr>
      <vt:lpstr>Breakdown of Work</vt:lpstr>
      <vt:lpstr>Breakdown of Work</vt:lpstr>
      <vt:lpstr>Fair Work Allocation</vt:lpstr>
      <vt:lpstr>Breakdown of Work </vt:lpstr>
      <vt:lpstr>Breakdown of Work</vt:lpstr>
      <vt:lpstr>Task Metric</vt:lpstr>
      <vt:lpstr>Task Metric</vt:lpstr>
      <vt:lpstr>Task Metric</vt:lpstr>
      <vt:lpstr>Task Metric</vt:lpstr>
      <vt:lpstr>Bug Metric</vt:lpstr>
      <vt:lpstr>Bug Metric</vt:lpstr>
      <vt:lpstr>Bug Metric</vt:lpstr>
      <vt:lpstr>Bug Metric</vt:lpstr>
      <vt:lpstr>Use of GIT</vt:lpstr>
      <vt:lpstr>Use of GIT</vt:lpstr>
      <vt:lpstr>Test Score</vt:lpstr>
      <vt:lpstr>Server Information</vt:lpstr>
      <vt:lpstr>Lesson Learnt</vt:lpstr>
      <vt:lpstr>Team conflict/issues/problems</vt:lpstr>
      <vt:lpstr>Interesting facts about each member</vt:lpstr>
      <vt:lpstr>Thank you!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Final Presentation</dc:title>
  <cp:lastModifiedBy>Andy Ang</cp:lastModifiedBy>
  <cp:revision>2</cp:revision>
  <dcterms:modified xsi:type="dcterms:W3CDTF">2017-11-17T11:41:42Z</dcterms:modified>
</cp:coreProperties>
</file>