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18T14:55:54.944" v="31205"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sldChg chg="modSp add mod">
        <pc:chgData name="Bergman, Oscar" userId="41b59872-0ab7-45e4-95ca-e69a5b053a6e" providerId="ADAL" clId="{EDC78232-3FF4-4C06-88C9-A37AE1CC1FCE}" dt="2022-07-04T12:35:17.211" v="22629" actId="27636"/>
        <pc:sldMkLst>
          <pc:docMk/>
          <pc:sldMk cId="144728229" sldId="273"/>
        </pc:sldMkLst>
        <pc:spChg chg="mod">
          <ac:chgData name="Bergman, Oscar" userId="41b59872-0ab7-45e4-95ca-e69a5b053a6e" providerId="ADAL" clId="{EDC78232-3FF4-4C06-88C9-A37AE1CC1FCE}" dt="2022-07-04T07:46:19.593" v="18415" actId="20577"/>
          <ac:spMkLst>
            <pc:docMk/>
            <pc:sldMk cId="144728229" sldId="273"/>
            <ac:spMk id="2" creationId="{13CE420D-7138-404A-8162-CB96D6736982}"/>
          </ac:spMkLst>
        </pc:spChg>
        <pc:spChg chg="mod">
          <ac:chgData name="Bergman, Oscar" userId="41b59872-0ab7-45e4-95ca-e69a5b053a6e" providerId="ADAL" clId="{EDC78232-3FF4-4C06-88C9-A37AE1CC1FCE}" dt="2022-07-04T12:35:17.211" v="22629" actId="27636"/>
          <ac:spMkLst>
            <pc:docMk/>
            <pc:sldMk cId="144728229" sldId="273"/>
            <ac:spMk id="3" creationId="{B99893A9-DEED-4B38-8A05-8B122F9CA1C7}"/>
          </ac:spMkLst>
        </pc:spChg>
      </pc:sldChg>
      <pc:sldChg chg="modSp add mod">
        <pc:chgData name="Bergman, Oscar" userId="41b59872-0ab7-45e4-95ca-e69a5b053a6e" providerId="ADAL" clId="{EDC78232-3FF4-4C06-88C9-A37AE1CC1FCE}" dt="2022-07-04T12:33:13.952" v="22627" actId="20577"/>
        <pc:sldMkLst>
          <pc:docMk/>
          <pc:sldMk cId="172187442" sldId="274"/>
        </pc:sldMkLst>
        <pc:spChg chg="mod">
          <ac:chgData name="Bergman, Oscar" userId="41b59872-0ab7-45e4-95ca-e69a5b053a6e" providerId="ADAL" clId="{EDC78232-3FF4-4C06-88C9-A37AE1CC1FCE}" dt="2022-07-04T10:15:07.361" v="20704" actId="20577"/>
          <ac:spMkLst>
            <pc:docMk/>
            <pc:sldMk cId="172187442" sldId="274"/>
            <ac:spMk id="2" creationId="{13CE420D-7138-404A-8162-CB96D6736982}"/>
          </ac:spMkLst>
        </pc:spChg>
        <pc:spChg chg="mod">
          <ac:chgData name="Bergman, Oscar" userId="41b59872-0ab7-45e4-95ca-e69a5b053a6e" providerId="ADAL" clId="{EDC78232-3FF4-4C06-88C9-A37AE1CC1FCE}" dt="2022-07-04T12:33:13.952" v="22627" actId="20577"/>
          <ac:spMkLst>
            <pc:docMk/>
            <pc:sldMk cId="172187442" sldId="274"/>
            <ac:spMk id="3" creationId="{B99893A9-DEED-4B38-8A05-8B122F9CA1C7}"/>
          </ac:spMkLst>
        </pc:spChg>
      </pc:sldChg>
      <pc:sldChg chg="modSp add mod">
        <pc:chgData name="Bergman, Oscar" userId="41b59872-0ab7-45e4-95ca-e69a5b053a6e" providerId="ADAL" clId="{EDC78232-3FF4-4C06-88C9-A37AE1CC1FCE}" dt="2022-07-04T12:35:22.028" v="22632" actId="27636"/>
        <pc:sldMkLst>
          <pc:docMk/>
          <pc:sldMk cId="543105172" sldId="275"/>
        </pc:sldMkLst>
        <pc:spChg chg="mod">
          <ac:chgData name="Bergman, Oscar" userId="41b59872-0ab7-45e4-95ca-e69a5b053a6e" providerId="ADAL" clId="{EDC78232-3FF4-4C06-88C9-A37AE1CC1FCE}" dt="2022-07-04T12:35:22.028" v="22632" actId="27636"/>
          <ac:spMkLst>
            <pc:docMk/>
            <pc:sldMk cId="543105172" sldId="275"/>
            <ac:spMk id="3" creationId="{B99893A9-DEED-4B38-8A05-8B122F9CA1C7}"/>
          </ac:spMkLst>
        </pc:spChg>
      </pc:sldChg>
      <pc:sldChg chg="modSp add mod">
        <pc:chgData name="Bergman, Oscar" userId="41b59872-0ab7-45e4-95ca-e69a5b053a6e" providerId="ADAL" clId="{EDC78232-3FF4-4C06-88C9-A37AE1CC1FCE}" dt="2022-07-05T10:00:51.976" v="24859" actId="20577"/>
        <pc:sldMkLst>
          <pc:docMk/>
          <pc:sldMk cId="2718998155" sldId="276"/>
        </pc:sldMkLst>
        <pc:spChg chg="mod">
          <ac:chgData name="Bergman, Oscar" userId="41b59872-0ab7-45e4-95ca-e69a5b053a6e" providerId="ADAL" clId="{EDC78232-3FF4-4C06-88C9-A37AE1CC1FCE}" dt="2022-07-05T08:18:37.796" v="22643" actId="20577"/>
          <ac:spMkLst>
            <pc:docMk/>
            <pc:sldMk cId="2718998155" sldId="276"/>
            <ac:spMk id="2" creationId="{13CE420D-7138-404A-8162-CB96D6736982}"/>
          </ac:spMkLst>
        </pc:spChg>
        <pc:spChg chg="mod">
          <ac:chgData name="Bergman, Oscar" userId="41b59872-0ab7-45e4-95ca-e69a5b053a6e" providerId="ADAL" clId="{EDC78232-3FF4-4C06-88C9-A37AE1CC1FCE}" dt="2022-07-05T10:00:51.976" v="24859" actId="20577"/>
          <ac:spMkLst>
            <pc:docMk/>
            <pc:sldMk cId="2718998155" sldId="276"/>
            <ac:spMk id="3" creationId="{B99893A9-DEED-4B38-8A05-8B122F9CA1C7}"/>
          </ac:spMkLst>
        </pc:spChg>
      </pc:sldChg>
      <pc:sldChg chg="modSp add mod">
        <pc:chgData name="Bergman, Oscar" userId="41b59872-0ab7-45e4-95ca-e69a5b053a6e" providerId="ADAL" clId="{EDC78232-3FF4-4C06-88C9-A37AE1CC1FCE}" dt="2022-07-05T14:50:56.497" v="25893" actId="20577"/>
        <pc:sldMkLst>
          <pc:docMk/>
          <pc:sldMk cId="2960375124" sldId="277"/>
        </pc:sldMkLst>
        <pc:spChg chg="mod">
          <ac:chgData name="Bergman, Oscar" userId="41b59872-0ab7-45e4-95ca-e69a5b053a6e" providerId="ADAL" clId="{EDC78232-3FF4-4C06-88C9-A37AE1CC1FCE}" dt="2022-07-05T13:54:09.772" v="24863" actId="20577"/>
          <ac:spMkLst>
            <pc:docMk/>
            <pc:sldMk cId="2960375124" sldId="277"/>
            <ac:spMk id="2" creationId="{13CE420D-7138-404A-8162-CB96D6736982}"/>
          </ac:spMkLst>
        </pc:spChg>
        <pc:spChg chg="mod">
          <ac:chgData name="Bergman, Oscar" userId="41b59872-0ab7-45e4-95ca-e69a5b053a6e" providerId="ADAL" clId="{EDC78232-3FF4-4C06-88C9-A37AE1CC1FCE}" dt="2022-07-05T14:50:56.497" v="25893" actId="20577"/>
          <ac:spMkLst>
            <pc:docMk/>
            <pc:sldMk cId="2960375124" sldId="277"/>
            <ac:spMk id="3" creationId="{B99893A9-DEED-4B38-8A05-8B122F9CA1C7}"/>
          </ac:spMkLst>
        </pc:spChg>
      </pc:sldChg>
      <pc:sldChg chg="modSp add mod">
        <pc:chgData name="Bergman, Oscar" userId="41b59872-0ab7-45e4-95ca-e69a5b053a6e" providerId="ADAL" clId="{EDC78232-3FF4-4C06-88C9-A37AE1CC1FCE}" dt="2022-07-05T15:41:40.406" v="27157" actId="20577"/>
        <pc:sldMkLst>
          <pc:docMk/>
          <pc:sldMk cId="3527139640" sldId="278"/>
        </pc:sldMkLst>
        <pc:spChg chg="mod">
          <ac:chgData name="Bergman, Oscar" userId="41b59872-0ab7-45e4-95ca-e69a5b053a6e" providerId="ADAL" clId="{EDC78232-3FF4-4C06-88C9-A37AE1CC1FCE}" dt="2022-07-05T15:41:40.406" v="27157" actId="20577"/>
          <ac:spMkLst>
            <pc:docMk/>
            <pc:sldMk cId="3527139640" sldId="278"/>
            <ac:spMk id="3" creationId="{B99893A9-DEED-4B38-8A05-8B122F9CA1C7}"/>
          </ac:spMkLst>
        </pc:spChg>
      </pc:sldChg>
      <pc:sldChg chg="modSp add mod">
        <pc:chgData name="Bergman, Oscar" userId="41b59872-0ab7-45e4-95ca-e69a5b053a6e" providerId="ADAL" clId="{EDC78232-3FF4-4C06-88C9-A37AE1CC1FCE}" dt="2022-07-06T09:23:19.364" v="27633" actId="20577"/>
        <pc:sldMkLst>
          <pc:docMk/>
          <pc:sldMk cId="2824999486" sldId="279"/>
        </pc:sldMkLst>
        <pc:spChg chg="mod">
          <ac:chgData name="Bergman, Oscar" userId="41b59872-0ab7-45e4-95ca-e69a5b053a6e" providerId="ADAL" clId="{EDC78232-3FF4-4C06-88C9-A37AE1CC1FCE}" dt="2022-07-06T09:19:09.940" v="27175" actId="20577"/>
          <ac:spMkLst>
            <pc:docMk/>
            <pc:sldMk cId="2824999486" sldId="279"/>
            <ac:spMk id="2" creationId="{13CE420D-7138-404A-8162-CB96D6736982}"/>
          </ac:spMkLst>
        </pc:spChg>
        <pc:spChg chg="mod">
          <ac:chgData name="Bergman, Oscar" userId="41b59872-0ab7-45e4-95ca-e69a5b053a6e" providerId="ADAL" clId="{EDC78232-3FF4-4C06-88C9-A37AE1CC1FCE}" dt="2022-07-06T09:23:19.364" v="27633" actId="20577"/>
          <ac:spMkLst>
            <pc:docMk/>
            <pc:sldMk cId="2824999486" sldId="279"/>
            <ac:spMk id="3" creationId="{B99893A9-DEED-4B38-8A05-8B122F9CA1C7}"/>
          </ac:spMkLst>
        </pc:spChg>
      </pc:sldChg>
      <pc:sldChg chg="modSp add mod">
        <pc:chgData name="Bergman, Oscar" userId="41b59872-0ab7-45e4-95ca-e69a5b053a6e" providerId="ADAL" clId="{EDC78232-3FF4-4C06-88C9-A37AE1CC1FCE}" dt="2022-07-07T09:55:17.986" v="29852" actId="20577"/>
        <pc:sldMkLst>
          <pc:docMk/>
          <pc:sldMk cId="1712735386" sldId="280"/>
        </pc:sldMkLst>
        <pc:spChg chg="mod">
          <ac:chgData name="Bergman, Oscar" userId="41b59872-0ab7-45e4-95ca-e69a5b053a6e" providerId="ADAL" clId="{EDC78232-3FF4-4C06-88C9-A37AE1CC1FCE}" dt="2022-07-07T07:54:15.022" v="27652" actId="20577"/>
          <ac:spMkLst>
            <pc:docMk/>
            <pc:sldMk cId="1712735386" sldId="280"/>
            <ac:spMk id="2" creationId="{13CE420D-7138-404A-8162-CB96D6736982}"/>
          </ac:spMkLst>
        </pc:spChg>
        <pc:spChg chg="mod">
          <ac:chgData name="Bergman, Oscar" userId="41b59872-0ab7-45e4-95ca-e69a5b053a6e" providerId="ADAL" clId="{EDC78232-3FF4-4C06-88C9-A37AE1CC1FCE}" dt="2022-07-07T09:55:17.986" v="29852" actId="20577"/>
          <ac:spMkLst>
            <pc:docMk/>
            <pc:sldMk cId="1712735386" sldId="280"/>
            <ac:spMk id="3" creationId="{B99893A9-DEED-4B38-8A05-8B122F9CA1C7}"/>
          </ac:spMkLst>
        </pc:spChg>
      </pc:sldChg>
      <pc:sldChg chg="modSp add mod">
        <pc:chgData name="Bergman, Oscar" userId="41b59872-0ab7-45e4-95ca-e69a5b053a6e" providerId="ADAL" clId="{EDC78232-3FF4-4C06-88C9-A37AE1CC1FCE}" dt="2022-07-07T10:37:55.769" v="31169" actId="20577"/>
        <pc:sldMkLst>
          <pc:docMk/>
          <pc:sldMk cId="4099314663" sldId="281"/>
        </pc:sldMkLst>
        <pc:spChg chg="mod">
          <ac:chgData name="Bergman, Oscar" userId="41b59872-0ab7-45e4-95ca-e69a5b053a6e" providerId="ADAL" clId="{EDC78232-3FF4-4C06-88C9-A37AE1CC1FCE}" dt="2022-07-07T10:37:55.769" v="31169" actId="20577"/>
          <ac:spMkLst>
            <pc:docMk/>
            <pc:sldMk cId="4099314663" sldId="281"/>
            <ac:spMk id="3" creationId="{B99893A9-DEED-4B38-8A05-8B122F9CA1C7}"/>
          </ac:spMkLst>
        </pc:spChg>
      </pc:sldChg>
      <pc:sldChg chg="modSp new mod">
        <pc:chgData name="Bergman, Oscar" userId="41b59872-0ab7-45e4-95ca-e69a5b053a6e" providerId="ADAL" clId="{EDC78232-3FF4-4C06-88C9-A37AE1CC1FCE}" dt="2022-07-18T14:55:54.944" v="31205" actId="20577"/>
        <pc:sldMkLst>
          <pc:docMk/>
          <pc:sldMk cId="3473754293" sldId="283"/>
        </pc:sldMkLst>
        <pc:spChg chg="mod">
          <ac:chgData name="Bergman, Oscar" userId="41b59872-0ab7-45e4-95ca-e69a5b053a6e" providerId="ADAL" clId="{EDC78232-3FF4-4C06-88C9-A37AE1CC1FCE}" dt="2022-07-18T14:55:54.944" v="31205" actId="20577"/>
          <ac:spMkLst>
            <pc:docMk/>
            <pc:sldMk cId="3473754293" sldId="283"/>
            <ac:spMk id="2" creationId="{5C3CB271-3DF1-494B-8626-23D04BBCB6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15-7-2022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15-7-2022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Iterator: next(iterator) returns next item in sequence, StopIteration raised when no more items in sequence.</a:t>
            </a:r>
          </a:p>
          <a:p>
            <a:r>
              <a:rPr lang="nl-NL" dirty="0"/>
              <a:t>A class is iterable if it has an __iter__ method that returns an Iterator that will cover all elements in the class.</a:t>
            </a:r>
          </a:p>
          <a:p>
            <a:r>
              <a:rPr lang="nl-NL" dirty="0"/>
              <a:t>Comprehensions allow you transform or filter an iterable object in as little as one line of code</a:t>
            </a:r>
          </a:p>
          <a:p>
            <a:r>
              <a:rPr lang="nl-NL" dirty="0"/>
              <a:t>List comprehensions allow you to drop the append method, by having the loop be in the list declaration itself. Can also add if statements in them. List comprehensions faster than for loops if there are a large number of items, but make sure to make whatever you pick readable.</a:t>
            </a:r>
          </a:p>
          <a:p>
            <a:r>
              <a:rPr lang="nl-NL" dirty="0"/>
              <a:t>Set comprehension, same as list comprehension, just in {} brackets.</a:t>
            </a:r>
          </a:p>
          <a:p>
            <a:r>
              <a:rPr lang="nl-NL" dirty="0"/>
              <a:t>Dict comprehension, same as set comprehension but add a variable ‘keyvalue:’ before the rest of the comprehension.</a:t>
            </a:r>
          </a:p>
          <a:p>
            <a:endParaRPr lang="nl-NL" dirty="0"/>
          </a:p>
        </p:txBody>
      </p:sp>
    </p:spTree>
    <p:extLst>
      <p:ext uri="{BB962C8B-B14F-4D97-AF65-F5344CB8AC3E}">
        <p14:creationId xmlns:p14="http://schemas.microsoft.com/office/powerpoint/2010/main" val="14472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Generator expressions: Instead of creating a container to process a new sequence (think gigantic log files that would ask too much from RAM), use generator expression. Same syntax as comprehension, but () brackets, so no new container object created (not even a tuple, because of the for expression).</a:t>
            </a:r>
          </a:p>
          <a:p>
            <a:r>
              <a:rPr lang="nl-NL" dirty="0"/>
              <a:t>Yield is a bit like return, because you exit the function. But if the function is called again with next(), you continue where you left off.</a:t>
            </a:r>
          </a:p>
          <a:p>
            <a:r>
              <a:rPr lang="nl-NL" dirty="0"/>
              <a:t>Coroutines are a bit like yields, but instead of using next(), you can send() a value along. Send() also returns the value from the next yield statement, just like when using next().</a:t>
            </a:r>
          </a:p>
          <a:p>
            <a:r>
              <a:rPr lang="nl-NL" dirty="0"/>
              <a:t>Coroutine using send() is in charge of close()-ing the other generator it passes info to. Make sure to wrap up yield statements in try...finally statements to be able to catch the GeneratorExit and perform cleanup.</a:t>
            </a:r>
          </a:p>
          <a:p>
            <a:r>
              <a:rPr lang="nl-NL" dirty="0"/>
              <a:t>Try to avoid bare coroutines. The package asyncio can manage it for you. Only use coroutines when coding for asyncio.</a:t>
            </a:r>
          </a:p>
          <a:p>
            <a:r>
              <a:rPr lang="nl-NL"/>
              <a:t>Generators are a type of coroutine, functions are types of coroutines and there are coroutines that are neither functions nor generators.</a:t>
            </a:r>
          </a:p>
          <a:p>
            <a:endParaRPr lang="nl-NL" dirty="0"/>
          </a:p>
        </p:txBody>
      </p:sp>
    </p:spTree>
    <p:extLst>
      <p:ext uri="{BB962C8B-B14F-4D97-AF65-F5344CB8AC3E}">
        <p14:creationId xmlns:p14="http://schemas.microsoft.com/office/powerpoint/2010/main" val="54310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10:</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Decorators: wrap an object to enhance response of component as it sends data to a second component, or to support multiple optional behaviours (alternative to multiple inheritance). Only use when object needs to be modified dynamically. </a:t>
            </a:r>
          </a:p>
          <a:p>
            <a:r>
              <a:rPr lang="nl-NL" dirty="0"/>
              <a:t>In python, decorators can also be used on functions by simple adding a @function_name on the line before the decorator.</a:t>
            </a:r>
          </a:p>
          <a:p>
            <a:r>
              <a:rPr lang="nl-NL" dirty="0"/>
              <a:t>Observer pattern: used for state monitoring and event handling. Allows a given object to be monitored by an unknown and dynamic group of observer objects. Observers need a __call__ function.</a:t>
            </a:r>
          </a:p>
          <a:p>
            <a:r>
              <a:rPr lang="nl-NL" dirty="0"/>
              <a:t>Strategy pattern: Different solutions to a single problem, each in a different object. The best solution can be chosen dynamically at runtime.</a:t>
            </a:r>
          </a:p>
          <a:p>
            <a:r>
              <a:rPr lang="nl-NL" dirty="0"/>
              <a:t>State pattern: similar to strategy pattern, but specifically for representing state-transition systems. Consists of a context class to manage current state, and which forwards actions to the state classes.</a:t>
            </a:r>
          </a:p>
          <a:p>
            <a:r>
              <a:rPr lang="nl-NL" dirty="0"/>
              <a:t>Strategy pattern chooses an algorithm at runtime, while state pattern chooses  them dynamically as a process evolves.</a:t>
            </a:r>
          </a:p>
          <a:p>
            <a:r>
              <a:rPr lang="nl-NL" dirty="0"/>
              <a:t>Singleton pattern: Avoid it in python. It is still a very famous design pattern. Here a only one instance of a certain object may exist. Then you don’t have to pass any references, since there is only one instance, making the code easier to read. In most languages it is achieved by making the constructor private and having a static method to retrieve the single instance. Python can mimic singletons with module variables.</a:t>
            </a:r>
          </a:p>
          <a:p>
            <a:r>
              <a:rPr lang="nl-NL" dirty="0"/>
              <a:t>Template pattern: useful for removing duplicate code. When several different tasks have some steps in common, the common steps can be implemented in a base class, and the distinct steps can be overridden in subclasses.</a:t>
            </a:r>
          </a:p>
        </p:txBody>
      </p:sp>
    </p:spTree>
    <p:extLst>
      <p:ext uri="{BB962C8B-B14F-4D97-AF65-F5344CB8AC3E}">
        <p14:creationId xmlns:p14="http://schemas.microsoft.com/office/powerpoint/2010/main" val="1721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Adapter pattern: Allows two preexisting objects to work together, even if interfaces are not compatible. Desgined to interact with existing code, you wouldn’t design a set of objects to use this pattern.</a:t>
            </a:r>
          </a:p>
          <a:p>
            <a:r>
              <a:rPr lang="nl-NL" dirty="0"/>
              <a:t>Facade pattern: Provides a simple interface to a complex system. While direct interaction with these objects might be needed for complex tasks, a lot of the time, there is a ‘typical’ usage for the system. The facade pattern defines a new object to encapsulate this typical usage.</a:t>
            </a:r>
          </a:p>
          <a:p>
            <a:r>
              <a:rPr lang="nl-NL" dirty="0"/>
              <a:t>Flyweight pattern: Makes sure that objects that share a state can use the same memory for that state. For memory optimization, normally implemented after a program demonstrates memory problems. Make sure not to implemented this from the start, since premature optimization can easily lead to creating programs that are too complicated to maintain.</a:t>
            </a:r>
          </a:p>
          <a:p>
            <a:r>
              <a:rPr lang="nl-NL" dirty="0"/>
              <a:t>If you have a lot of objects in one program, the quickest ways to save memory is by using __slots__.</a:t>
            </a:r>
          </a:p>
          <a:p>
            <a:r>
              <a:rPr lang="nl-NL" dirty="0"/>
              <a:t>Command pattern: Adds a level of abstraction between actions that must be done and the object that invokes those actions. For example, a menu screen, where you click a button before an action happens.</a:t>
            </a:r>
          </a:p>
          <a:p>
            <a:r>
              <a:rPr lang="nl-NL" dirty="0"/>
              <a:t>Abstract factory pattern: Used when there are multiple possible implementations of a system that depend on some configuration or platform issue. The code requests an object from the abstract factory, not knowing what class of object will be returned. Think code for operating-system-independent toolkits, database backends etc.</a:t>
            </a:r>
          </a:p>
          <a:p>
            <a:r>
              <a:rPr lang="nl-NL" dirty="0"/>
              <a:t>Composite pattern: Allows complex tree-like structures to be built from simple components (composite objects). Composite objects act like a container object if they have child components. Else they act as a variable. Think file/folder-like trees or other hierarchies. </a:t>
            </a:r>
          </a:p>
        </p:txBody>
      </p:sp>
    </p:spTree>
    <p:extLst>
      <p:ext uri="{BB962C8B-B14F-4D97-AF65-F5344CB8AC3E}">
        <p14:creationId xmlns:p14="http://schemas.microsoft.com/office/powerpoint/2010/main" val="271899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Reasons to test: To ensure the code is working the way we think it should, to ensure it continues working when we change things, to ensure the developer understood the requirements and to ensure the code we write has a maintainable interface.</a:t>
            </a:r>
          </a:p>
          <a:p>
            <a:r>
              <a:rPr lang="nl-NL" dirty="0"/>
              <a:t>Test-driven development: write tests before you write the code it tests. Makes sure you know when the code works and makes you consider how the code exactly will work.</a:t>
            </a:r>
          </a:p>
          <a:p>
            <a:r>
              <a:rPr lang="nl-NL" dirty="0"/>
              <a:t>Unittest: test the least amount of code in any one test.</a:t>
            </a:r>
          </a:p>
          <a:p>
            <a:r>
              <a:rPr lang="nl-NL" dirty="0"/>
              <a:t>Make subclass of TestCase, start its name with test and add an assert in there. Then run unittest.main() to run the tests.</a:t>
            </a:r>
          </a:p>
          <a:p>
            <a:r>
              <a:rPr lang="nl-NL" dirty="0"/>
              <a:t>Assertion methods: assertEqual, assertNotEqual, assertTrue, assertFalse, assertRaises, and many more.</a:t>
            </a:r>
          </a:p>
          <a:p>
            <a:r>
              <a:rPr lang="nl-NL" dirty="0"/>
              <a:t>Use setUp to perform initialization for each test.</a:t>
            </a:r>
          </a:p>
          <a:p>
            <a:r>
              <a:rPr lang="nl-NL" dirty="0"/>
              <a:t>Divide test classes into modules and packages to keep them organized.</a:t>
            </a:r>
          </a:p>
          <a:p>
            <a:r>
              <a:rPr lang="nl-NL" dirty="0"/>
              <a:t>Decorators to show we know a test will fail: expectedFailure(), skip(reason), skipIf(condition, reason), skipUnless(condition, reason). </a:t>
            </a:r>
          </a:p>
        </p:txBody>
      </p:sp>
    </p:spTree>
    <p:extLst>
      <p:ext uri="{BB962C8B-B14F-4D97-AF65-F5344CB8AC3E}">
        <p14:creationId xmlns:p14="http://schemas.microsoft.com/office/powerpoint/2010/main" val="296037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Pytest for more elegant and simple tests.</a:t>
            </a:r>
          </a:p>
          <a:p>
            <a:r>
              <a:rPr lang="nl-NL" dirty="0"/>
              <a:t>Just uses assert statement to create tests.</a:t>
            </a:r>
          </a:p>
          <a:p>
            <a:r>
              <a:rPr lang="nl-NL" dirty="0"/>
              <a:t>When you run pytest, it checks current folder and looks for any modules or subpackages with test_ as the start of the name. Any functions in module starting with test also gets executed as an individual test.</a:t>
            </a:r>
          </a:p>
          <a:p>
            <a:r>
              <a:rPr lang="nl-NL" dirty="0"/>
              <a:t>Can also have class-based tests if they start with Test</a:t>
            </a:r>
          </a:p>
          <a:p>
            <a:r>
              <a:rPr lang="nl-NL" dirty="0"/>
              <a:t>Supresses print statements from tests only if tests are successful, which is useful for test debugging to get prints when test fails.</a:t>
            </a:r>
          </a:p>
          <a:p>
            <a:r>
              <a:rPr lang="nl-NL" dirty="0"/>
              <a:t>Setup_method and teardown_method for setup and cleanup in pytest. Setup_class and teardown_class as class methods for setup and cleanup for a class. Setup_module and teardown_module for setup and cleanup before and after all tests in the module.</a:t>
            </a:r>
          </a:p>
          <a:p>
            <a:r>
              <a:rPr lang="nl-NL" dirty="0"/>
              <a:t>Fixtures: variables to be used in multiple tests.</a:t>
            </a:r>
          </a:p>
          <a:p>
            <a:r>
              <a:rPr lang="nl-NL" dirty="0"/>
              <a:t>Pytest.skip to skip a test.</a:t>
            </a:r>
          </a:p>
          <a:p>
            <a:r>
              <a:rPr lang="nl-NL" dirty="0"/>
              <a:t>Use redis or memcache and set() to save the state of objects that are expensive or difficult to construct. Then use mock to use that state when testing.</a:t>
            </a:r>
          </a:p>
          <a:p>
            <a:r>
              <a:rPr lang="nl-NL"/>
              <a:t>Coverage.py for calculating test coverage of the code.</a:t>
            </a:r>
            <a:endParaRPr lang="nl-NL" dirty="0"/>
          </a:p>
        </p:txBody>
      </p:sp>
    </p:spTree>
    <p:extLst>
      <p:ext uri="{BB962C8B-B14F-4D97-AF65-F5344CB8AC3E}">
        <p14:creationId xmlns:p14="http://schemas.microsoft.com/office/powerpoint/2010/main" val="352713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Wednesday</a:t>
            </a:r>
            <a:br>
              <a:rPr lang="nl-NL" dirty="0"/>
            </a:br>
            <a:r>
              <a:rPr lang="nl-NL" dirty="0"/>
              <a:t>Patterns:</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Creational: Factory, Abstract factory, Builder, Prototype, Singleton.</a:t>
            </a:r>
          </a:p>
          <a:p>
            <a:r>
              <a:rPr lang="nl-NL" dirty="0"/>
              <a:t>Structural: Adapter, Bridge, Composite, Decorator, Facade, Proxy, FlyWeight.</a:t>
            </a:r>
          </a:p>
          <a:p>
            <a:r>
              <a:rPr lang="nl-NL" dirty="0"/>
              <a:t>Behavioral: Chain of Responsibility, Command, Iterator, Mediator, Memento, Observer, State, Strategy, Template, Visitor.</a:t>
            </a:r>
          </a:p>
          <a:p>
            <a:r>
              <a:rPr lang="nl-NL" dirty="0"/>
              <a:t>Advantages of using design patterns: Reusability, Transparency, </a:t>
            </a:r>
            <a:r>
              <a:rPr lang="nl-NL"/>
              <a:t>Established solutions</a:t>
            </a:r>
            <a:r>
              <a:rPr lang="nl-NL" dirty="0"/>
              <a:t>, </a:t>
            </a:r>
            <a:r>
              <a:rPr lang="nl-NL"/>
              <a:t>Established communication, Efficient development</a:t>
            </a:r>
            <a:endParaRPr lang="nl-NL" dirty="0"/>
          </a:p>
        </p:txBody>
      </p:sp>
    </p:spTree>
    <p:extLst>
      <p:ext uri="{BB962C8B-B14F-4D97-AF65-F5344CB8AC3E}">
        <p14:creationId xmlns:p14="http://schemas.microsoft.com/office/powerpoint/2010/main" val="282499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Concurrency: Making a computer do multiple things at once. (doing two or more things simultaneously on separate processor cores)</a:t>
            </a:r>
          </a:p>
          <a:p>
            <a:r>
              <a:rPr lang="nl-NL" dirty="0"/>
              <a:t>Threads: Can be used to use processing power on other tasks while waiting for another task to finish, for instance user I/O or multiple tasks which otherwise have to wait for eachother to finish for a calculation. ThreadName.join() waits until the thread is finished. Threads have shared memory.</a:t>
            </a:r>
          </a:p>
          <a:p>
            <a:r>
              <a:rPr lang="nl-NL" dirty="0"/>
              <a:t>Problems with threads: Race conditions. You need to synchronize access to any code that reads or writes to a variable, which is easy to forget. In Python it is impossible for two threads running on different cores to perform calculations at the same time, because of GIL (global interpreter lock). Threads also take up a certain amount of memory for their state and a small amount of CPU time is also used to switch between threads.</a:t>
            </a:r>
          </a:p>
          <a:p>
            <a:r>
              <a:rPr lang="nl-NL" dirty="0"/>
              <a:t>Multiprocessing: Designed for doing CPU-intensive jobs in parallel and with multiple cores. Has a separate version of the interpreter running for each process. Can’t run more processes simultaneously than the amount of processors (cpu_count()). Creating processes is expensive and they can’t communicate with one another. Make use of multiprocessing pools. Closing a pool finishes up the current tasks, but stops new tasks from being added. Queues can be used for control over communication between processes. </a:t>
            </a:r>
          </a:p>
          <a:p>
            <a:r>
              <a:rPr lang="nl-NL" dirty="0"/>
              <a:t>Problems with multiprocessing: All communication between processes requires pickling objects, which diminishes processing time. If there is no communication required, there is no point in using it, since you can just run 4 separate Python processes.</a:t>
            </a:r>
          </a:p>
          <a:p>
            <a:r>
              <a:rPr lang="nl-NL" dirty="0"/>
              <a:t>Futures: Wrap either multiprocessing or threading depending on what we need. Provide distinct boundaries between the different threads or processes. Usefull for ‘call and answer’ type interactions. Uses existing API under the hood, but with a more understandable interface and makes it easier to see the boundaries of functions currently running.</a:t>
            </a:r>
          </a:p>
        </p:txBody>
      </p:sp>
    </p:spTree>
    <p:extLst>
      <p:ext uri="{BB962C8B-B14F-4D97-AF65-F5344CB8AC3E}">
        <p14:creationId xmlns:p14="http://schemas.microsoft.com/office/powerpoint/2010/main" val="171273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AsyncIO: Designed for network I/O. Uses coroutines as a lightweight thread, because most of the time network applications are just waiting. Has own event loop -&gt; code must return immediately, blocking neither on I/O or long-running calculations -&gt; solved with async and await.</a:t>
            </a:r>
          </a:p>
          <a:p>
            <a:r>
              <a:rPr lang="nl-NL" dirty="0"/>
              <a:t>AsyncIO coroutine executes each line until it encounters an await statement. It then returns control to the event loop. The event loop then executes any other task that is ready to run, including the one the coroutine is waiting for. Whenever the child task completes, the event loop sends result to the coroutine so it can continue until it encounters another await.</a:t>
            </a:r>
          </a:p>
          <a:p>
            <a:r>
              <a:rPr lang="nl-NL" dirty="0"/>
              <a:t>Avoid trying to access shared states, to avoid a ton of difficult bugs.</a:t>
            </a:r>
          </a:p>
          <a:p>
            <a:r>
              <a:rPr lang="nl-NL" dirty="0"/>
              <a:t>Start_server instead of create_server for streams. Streams are streams of bytes that can be read from and written to. While reading is a potentially blocking call, writing just puts data in a queue.</a:t>
            </a:r>
          </a:p>
          <a:p>
            <a:r>
              <a:rPr lang="nl-NL"/>
              <a:t>Clients are simpler than servers, since you only have to use await when you make a potentially blocking call.</a:t>
            </a:r>
            <a:endParaRPr lang="nl-NL" dirty="0"/>
          </a:p>
        </p:txBody>
      </p:sp>
    </p:spTree>
    <p:extLst>
      <p:ext uri="{BB962C8B-B14F-4D97-AF65-F5344CB8AC3E}">
        <p14:creationId xmlns:p14="http://schemas.microsoft.com/office/powerpoint/2010/main" val="409931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Friday</a:t>
            </a:r>
            <a:br>
              <a:rPr lang="nl-NL" dirty="0"/>
            </a:br>
            <a:r>
              <a:rPr lang="nl-NL" dirty="0"/>
              <a:t>TIG-stack:</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Telegraf: </a:t>
            </a:r>
            <a:r>
              <a:rPr lang="en-US" dirty="0"/>
              <a:t>Server-based agent for collecting and sending all metrics and events from databases, systems, and IoT sensors. Used in our Pi to send diagnostic data from sensors to a database.</a:t>
            </a:r>
          </a:p>
          <a:p>
            <a:r>
              <a:rPr lang="en-US" dirty="0" err="1"/>
              <a:t>InfluxDB</a:t>
            </a:r>
            <a:r>
              <a:rPr lang="en-US" dirty="0"/>
              <a:t>: Time series database. Used in our IoT setup to collect all the data sent by </a:t>
            </a:r>
            <a:r>
              <a:rPr lang="en-US" dirty="0" err="1"/>
              <a:t>Telegraf</a:t>
            </a:r>
            <a:r>
              <a:rPr lang="en-US" dirty="0"/>
              <a:t> and other python scripts.</a:t>
            </a:r>
          </a:p>
          <a:p>
            <a:r>
              <a:rPr lang="nl-NL" dirty="0"/>
              <a:t>Grafana: Analytics &amp; interactive visualisation web application. </a:t>
            </a:r>
            <a:r>
              <a:rPr lang="nl-NL"/>
              <a:t>Used to display all the data in our InfluxDB database.</a:t>
            </a:r>
            <a:endParaRPr lang="en-US" dirty="0"/>
          </a:p>
        </p:txBody>
      </p:sp>
    </p:spTree>
    <p:extLst>
      <p:ext uri="{BB962C8B-B14F-4D97-AF65-F5344CB8AC3E}">
        <p14:creationId xmlns:p14="http://schemas.microsoft.com/office/powerpoint/2010/main" val="16960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B271-3DF1-494B-8626-23D04BBCB6C2}"/>
              </a:ext>
            </a:extLst>
          </p:cNvPr>
          <p:cNvSpPr>
            <a:spLocks noGrp="1"/>
          </p:cNvSpPr>
          <p:nvPr>
            <p:ph type="title"/>
          </p:nvPr>
        </p:nvSpPr>
        <p:spPr/>
        <p:txBody>
          <a:bodyPr/>
          <a:lstStyle/>
          <a:p>
            <a:r>
              <a:rPr lang="nl-NL" dirty="0"/>
              <a:t>Things learned from the assignment:</a:t>
            </a:r>
          </a:p>
        </p:txBody>
      </p:sp>
      <p:sp>
        <p:nvSpPr>
          <p:cNvPr id="3" name="Content Placeholder 2">
            <a:extLst>
              <a:ext uri="{FF2B5EF4-FFF2-40B4-BE49-F238E27FC236}">
                <a16:creationId xmlns:a16="http://schemas.microsoft.com/office/drawing/2014/main" id="{811DD5C9-7AE0-47A9-A76D-AF695A8E89F5}"/>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347375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13587</TotalTime>
  <Words>5229</Words>
  <Application>Microsoft Office PowerPoint</Application>
  <PresentationFormat>Widescreen</PresentationFormat>
  <Paragraphs>207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lpstr>Week 2 – Monday Chapter 9:</vt:lpstr>
      <vt:lpstr>Week 2 – Monday Chapter 9:</vt:lpstr>
      <vt:lpstr>Week 2 – Monday Chapter 10:</vt:lpstr>
      <vt:lpstr>Week 2 – Tuesday Chapter 11:</vt:lpstr>
      <vt:lpstr>Week 2 – Tuesday Chapter 12:</vt:lpstr>
      <vt:lpstr>Week 2 – Tuesday Chapter 12:</vt:lpstr>
      <vt:lpstr>Week 2 – Wednesday Patterns:</vt:lpstr>
      <vt:lpstr>Week 2 – Thursday Chapter 13:</vt:lpstr>
      <vt:lpstr>Week 2 – Thursday Chapter 13:</vt:lpstr>
      <vt:lpstr>Week 2 – Friday TIG-stack:</vt:lpstr>
      <vt:lpstr>Things learned from the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4</cp:revision>
  <dcterms:created xsi:type="dcterms:W3CDTF">2022-06-27T10:08:45Z</dcterms:created>
  <dcterms:modified xsi:type="dcterms:W3CDTF">2022-07-18T14:57:53Z</dcterms:modified>
</cp:coreProperties>
</file>